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82" r:id="rId2"/>
    <p:sldId id="262" r:id="rId3"/>
    <p:sldId id="268" r:id="rId4"/>
    <p:sldId id="269" r:id="rId5"/>
    <p:sldId id="257" r:id="rId6"/>
    <p:sldId id="263" r:id="rId7"/>
    <p:sldId id="283" r:id="rId8"/>
    <p:sldId id="270" r:id="rId9"/>
    <p:sldId id="271" r:id="rId10"/>
    <p:sldId id="284" r:id="rId11"/>
    <p:sldId id="272" r:id="rId12"/>
    <p:sldId id="258" r:id="rId13"/>
    <p:sldId id="294" r:id="rId14"/>
    <p:sldId id="264" r:id="rId15"/>
    <p:sldId id="285" r:id="rId16"/>
    <p:sldId id="286" r:id="rId17"/>
    <p:sldId id="287" r:id="rId18"/>
    <p:sldId id="288" r:id="rId19"/>
    <p:sldId id="292" r:id="rId20"/>
    <p:sldId id="289" r:id="rId21"/>
    <p:sldId id="290" r:id="rId22"/>
    <p:sldId id="291" r:id="rId23"/>
    <p:sldId id="293" r:id="rId24"/>
    <p:sldId id="297" r:id="rId25"/>
    <p:sldId id="260" r:id="rId26"/>
    <p:sldId id="266" r:id="rId27"/>
    <p:sldId id="295" r:id="rId28"/>
    <p:sldId id="296" r:id="rId29"/>
    <p:sldId id="298" r:id="rId30"/>
    <p:sldId id="299" r:id="rId31"/>
    <p:sldId id="300" r:id="rId32"/>
    <p:sldId id="301" r:id="rId33"/>
    <p:sldId id="302" r:id="rId34"/>
    <p:sldId id="303" r:id="rId35"/>
    <p:sldId id="304" r:id="rId36"/>
    <p:sldId id="305" r:id="rId37"/>
    <p:sldId id="261" r:id="rId38"/>
    <p:sldId id="267" r:id="rId39"/>
    <p:sldId id="274" r:id="rId40"/>
    <p:sldId id="275" r:id="rId41"/>
    <p:sldId id="27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9EC"/>
    <a:srgbClr val="E0E9F4"/>
    <a:srgbClr val="B0C7E2"/>
    <a:srgbClr val="7FA3CF"/>
    <a:srgbClr val="B3FFF2"/>
    <a:srgbClr val="1C98EC"/>
    <a:srgbClr val="DCFEB2"/>
    <a:srgbClr val="87FD92"/>
    <a:srgbClr val="7EFE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1" autoAdjust="0"/>
    <p:restoredTop sz="96374" autoAdjust="0"/>
  </p:normalViewPr>
  <p:slideViewPr>
    <p:cSldViewPr>
      <p:cViewPr varScale="1">
        <p:scale>
          <a:sx n="114" d="100"/>
          <a:sy n="114" d="100"/>
        </p:scale>
        <p:origin x="1572" y="12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3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9C91-338E-42A1-A390-A4B2AA0F263C}" type="datetimeFigureOut">
              <a:rPr lang="en-US" smtClean="0"/>
              <a:t>9/16/2020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D54F4-0356-479D-8DCB-F1705B1AB3B5}" type="slidenum">
              <a:rPr lang="en-US" smtClean="0"/>
              <a:t>‹#›</a:t>
            </a:fld>
            <a:endParaRPr lang="en-US"/>
          </a:p>
        </p:txBody>
      </p:sp>
    </p:spTree>
    <p:extLst>
      <p:ext uri="{BB962C8B-B14F-4D97-AF65-F5344CB8AC3E}">
        <p14:creationId xmlns:p14="http://schemas.microsoft.com/office/powerpoint/2010/main" val="1433122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66397F5E-071A-4E96-BA48-78543671D63C}"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07476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646732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49336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146792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397F5E-071A-4E96-BA48-78543671D63C}"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09442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397F5E-071A-4E96-BA48-78543671D63C}"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29621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397F5E-071A-4E96-BA48-78543671D63C}" type="datetimeFigureOut">
              <a:rPr lang="en-US" smtClean="0"/>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38295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397F5E-071A-4E96-BA48-78543671D63C}" type="datetimeFigureOut">
              <a:rPr lang="en-US" smtClean="0"/>
              <a:t>9/16/2020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19647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97F5E-071A-4E96-BA48-78543671D63C}" type="datetimeFigureOut">
              <a:rPr lang="en-US" smtClean="0"/>
              <a:t>9/16/2020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74253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66785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400545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AD9EC"/>
            </a:gs>
            <a:gs pos="0">
              <a:srgbClr val="B3FFF2"/>
            </a:gs>
            <a:gs pos="100000">
              <a:schemeClr val="accent1">
                <a:lum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97F5E-071A-4E96-BA48-78543671D63C}" type="datetimeFigureOut">
              <a:rPr lang="en-US" smtClean="0"/>
              <a:t>9/16/2020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754EF-2385-4CB8-8A51-D633A6DB0456}" type="slidenum">
              <a:rPr lang="en-US" smtClean="0"/>
              <a:t>‹#›</a:t>
            </a:fld>
            <a:endParaRPr lang="en-US"/>
          </a:p>
        </p:txBody>
      </p:sp>
    </p:spTree>
    <p:extLst>
      <p:ext uri="{BB962C8B-B14F-4D97-AF65-F5344CB8AC3E}">
        <p14:creationId xmlns:p14="http://schemas.microsoft.com/office/powerpoint/2010/main" val="2598829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18.jpg"/></Relationships>
</file>

<file path=ppt/slides/_rels/slide3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19.emf"/><Relationship Id="rId1" Type="http://schemas.openxmlformats.org/officeDocument/2006/relationships/slideLayout" Target="../slideLayouts/slideLayout2.xml"/><Relationship Id="rId5" Type="http://schemas.openxmlformats.org/officeDocument/2006/relationships/image" Target="../media/image230.png"/><Relationship Id="rId4" Type="http://schemas.openxmlformats.org/officeDocument/2006/relationships/image" Target="../media/image29.png"/></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0.emf"/><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32.png"/></Relationships>
</file>

<file path=ppt/slides/_rels/slide4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1.emf"/><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7772400" cy="1470025"/>
          </a:xfrm>
        </p:spPr>
        <p:txBody>
          <a:bodyPr>
            <a:normAutofit fontScale="90000"/>
          </a:bodyPr>
          <a:lstStyle/>
          <a:p>
            <a:r>
              <a:rPr lang="en-US" sz="4400" b="1" dirty="0"/>
              <a:t>Kirchhoff’s Laws</a:t>
            </a:r>
            <a:br>
              <a:rPr lang="en-US" dirty="0"/>
            </a:br>
            <a:r>
              <a:rPr lang="en-US" dirty="0"/>
              <a:t>Part 1: Circuit topologies and definitions	</a:t>
            </a:r>
          </a:p>
        </p:txBody>
      </p:sp>
      <p:sp>
        <p:nvSpPr>
          <p:cNvPr id="3" name="Subtitle 2"/>
          <p:cNvSpPr>
            <a:spLocks noGrp="1"/>
          </p:cNvSpPr>
          <p:nvPr>
            <p:ph type="subTitle" idx="1"/>
          </p:nvPr>
        </p:nvSpPr>
        <p:spPr>
          <a:xfrm>
            <a:off x="1295400" y="533400"/>
            <a:ext cx="6400800" cy="1219200"/>
          </a:xfrm>
        </p:spPr>
        <p:txBody>
          <a:bodyPr>
            <a:noAutofit/>
          </a:bodyPr>
          <a:lstStyle/>
          <a:p>
            <a:r>
              <a:rPr lang="en-US" dirty="0"/>
              <a:t>ENEE 205</a:t>
            </a:r>
          </a:p>
        </p:txBody>
      </p:sp>
    </p:spTree>
    <p:extLst>
      <p:ext uri="{BB962C8B-B14F-4D97-AF65-F5344CB8AC3E}">
        <p14:creationId xmlns:p14="http://schemas.microsoft.com/office/powerpoint/2010/main" val="112797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7B163-5861-4EF6-8494-E1A968B8869F}"/>
              </a:ext>
            </a:extLst>
          </p:cNvPr>
          <p:cNvSpPr>
            <a:spLocks noGrp="1"/>
          </p:cNvSpPr>
          <p:nvPr>
            <p:ph type="title"/>
          </p:nvPr>
        </p:nvSpPr>
        <p:spPr/>
        <p:txBody>
          <a:bodyPr/>
          <a:lstStyle/>
          <a:p>
            <a:r>
              <a:rPr lang="en-US" dirty="0"/>
              <a:t>KVL, continued</a:t>
            </a:r>
          </a:p>
        </p:txBody>
      </p:sp>
      <p:sp>
        <p:nvSpPr>
          <p:cNvPr id="3" name="Content Placeholder 2">
            <a:extLst>
              <a:ext uri="{FF2B5EF4-FFF2-40B4-BE49-F238E27FC236}">
                <a16:creationId xmlns:a16="http://schemas.microsoft.com/office/drawing/2014/main" id="{6D18CAA5-89E4-4E0A-8AB0-B5F97396BDD5}"/>
              </a:ext>
            </a:extLst>
          </p:cNvPr>
          <p:cNvSpPr>
            <a:spLocks noGrp="1"/>
          </p:cNvSpPr>
          <p:nvPr>
            <p:ph idx="1"/>
          </p:nvPr>
        </p:nvSpPr>
        <p:spPr>
          <a:xfrm>
            <a:off x="457200" y="1405801"/>
            <a:ext cx="8229600" cy="3733799"/>
          </a:xfrm>
        </p:spPr>
        <p:txBody>
          <a:bodyPr>
            <a:normAutofit/>
          </a:bodyPr>
          <a:lstStyle/>
          <a:p>
            <a:pPr marL="0" indent="0">
              <a:buNone/>
            </a:pPr>
            <a:r>
              <a:rPr lang="en-US" sz="2400" dirty="0"/>
              <a:t>“Algebraic” means that if , while traversing a loop, one “enters” a positive terminal (for a reference voltage) and then leaves the negative terminal, that constitutes a voltage drop and that reference voltage is written in KVL with a plus sign. Otherwise,  it is a voltage rise, and the reference voltage is written in the KVL equation with a minus sign.</a:t>
            </a:r>
          </a:p>
          <a:p>
            <a:pPr marL="0" indent="0">
              <a:buNone/>
            </a:pPr>
            <a:r>
              <a:rPr lang="en-US" sz="2400" dirty="0"/>
              <a:t>Notes: We always traverse the meshes in a “clockwise” manner.</a:t>
            </a:r>
          </a:p>
          <a:p>
            <a:pPr marL="0" indent="0">
              <a:buNone/>
            </a:pPr>
            <a:r>
              <a:rPr lang="en-US" sz="2400" dirty="0"/>
              <a:t>There are only M linearly independent KVL equations, so we normally only write them for meshes.</a:t>
            </a:r>
          </a:p>
        </p:txBody>
      </p:sp>
    </p:spTree>
    <p:extLst>
      <p:ext uri="{BB962C8B-B14F-4D97-AF65-F5344CB8AC3E}">
        <p14:creationId xmlns:p14="http://schemas.microsoft.com/office/powerpoint/2010/main" val="2153648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18689E-B8C5-4054-9C8B-931069CAFD36}"/>
              </a:ext>
            </a:extLst>
          </p:cNvPr>
          <p:cNvSpPr>
            <a:spLocks noGrp="1"/>
          </p:cNvSpPr>
          <p:nvPr>
            <p:ph type="title"/>
          </p:nvPr>
        </p:nvSpPr>
        <p:spPr>
          <a:xfrm>
            <a:off x="3276600" y="274638"/>
            <a:ext cx="5410200" cy="769543"/>
          </a:xfrm>
        </p:spPr>
        <p:txBody>
          <a:bodyPr/>
          <a:lstStyle/>
          <a:p>
            <a:r>
              <a:rPr lang="en-US" dirty="0"/>
              <a:t>KVL examples</a:t>
            </a:r>
          </a:p>
        </p:txBody>
      </p:sp>
      <p:grpSp>
        <p:nvGrpSpPr>
          <p:cNvPr id="7" name="Group 6">
            <a:extLst>
              <a:ext uri="{FF2B5EF4-FFF2-40B4-BE49-F238E27FC236}">
                <a16:creationId xmlns:a16="http://schemas.microsoft.com/office/drawing/2014/main" id="{59C73C2F-1B77-4A13-AEA3-31D4970906EB}"/>
              </a:ext>
            </a:extLst>
          </p:cNvPr>
          <p:cNvGrpSpPr/>
          <p:nvPr/>
        </p:nvGrpSpPr>
        <p:grpSpPr>
          <a:xfrm>
            <a:off x="5791200" y="3124200"/>
            <a:ext cx="2757034" cy="3238902"/>
            <a:chOff x="6248400" y="3429000"/>
            <a:chExt cx="2757034" cy="3238902"/>
          </a:xfrm>
        </p:grpSpPr>
        <p:pic>
          <p:nvPicPr>
            <p:cNvPr id="3" name="Picture 2">
              <a:extLst>
                <a:ext uri="{FF2B5EF4-FFF2-40B4-BE49-F238E27FC236}">
                  <a16:creationId xmlns:a16="http://schemas.microsoft.com/office/drawing/2014/main" id="{2B5A51D2-2BDC-4F56-9900-F34E02C8B341}"/>
                </a:ext>
              </a:extLst>
            </p:cNvPr>
            <p:cNvPicPr>
              <a:picLocks noChangeAspect="1" noChangeArrowheads="1"/>
            </p:cNvPicPr>
            <p:nvPr/>
          </p:nvPicPr>
          <p:blipFill>
            <a:blip r:embed="rId2" cstate="print"/>
            <a:srcRect/>
            <a:stretch>
              <a:fillRect/>
            </a:stretch>
          </p:blipFill>
          <p:spPr bwMode="auto">
            <a:xfrm>
              <a:off x="6248400" y="3733800"/>
              <a:ext cx="2757034" cy="2599710"/>
            </a:xfrm>
            <a:prstGeom prst="rect">
              <a:avLst/>
            </a:prstGeom>
            <a:noFill/>
            <a:ln w="9525">
              <a:noFill/>
              <a:miter lim="800000"/>
              <a:headEnd/>
              <a:tailEnd/>
            </a:ln>
            <a:effectLst/>
          </p:spPr>
        </p:pic>
        <p:sp>
          <p:nvSpPr>
            <p:cNvPr id="2" name="TextBox 1">
              <a:extLst>
                <a:ext uri="{FF2B5EF4-FFF2-40B4-BE49-F238E27FC236}">
                  <a16:creationId xmlns:a16="http://schemas.microsoft.com/office/drawing/2014/main" id="{115D24F4-8760-438D-9E89-FB2E0D47E687}"/>
                </a:ext>
              </a:extLst>
            </p:cNvPr>
            <p:cNvSpPr txBox="1"/>
            <p:nvPr/>
          </p:nvSpPr>
          <p:spPr>
            <a:xfrm>
              <a:off x="7626917" y="3429000"/>
              <a:ext cx="870751" cy="369332"/>
            </a:xfrm>
            <a:prstGeom prst="rect">
              <a:avLst/>
            </a:prstGeom>
            <a:noFill/>
          </p:spPr>
          <p:txBody>
            <a:bodyPr wrap="none" rtlCol="0">
              <a:spAutoFit/>
            </a:bodyPr>
            <a:lstStyle/>
            <a:p>
              <a:r>
                <a:rPr lang="en-US" dirty="0"/>
                <a:t>+   v</a:t>
              </a:r>
              <a:r>
                <a:rPr lang="en-US" baseline="-25000" dirty="0"/>
                <a:t>6</a:t>
              </a:r>
              <a:r>
                <a:rPr lang="en-US" dirty="0"/>
                <a:t>   -</a:t>
              </a:r>
            </a:p>
          </p:txBody>
        </p:sp>
        <p:sp>
          <p:nvSpPr>
            <p:cNvPr id="5" name="TextBox 4">
              <a:extLst>
                <a:ext uri="{FF2B5EF4-FFF2-40B4-BE49-F238E27FC236}">
                  <a16:creationId xmlns:a16="http://schemas.microsoft.com/office/drawing/2014/main" id="{FF8AB77B-1D4B-4213-BFC6-C1A889B1C774}"/>
                </a:ext>
              </a:extLst>
            </p:cNvPr>
            <p:cNvSpPr txBox="1"/>
            <p:nvPr/>
          </p:nvSpPr>
          <p:spPr>
            <a:xfrm>
              <a:off x="7626916" y="6298570"/>
              <a:ext cx="870751" cy="369332"/>
            </a:xfrm>
            <a:prstGeom prst="rect">
              <a:avLst/>
            </a:prstGeom>
            <a:noFill/>
          </p:spPr>
          <p:txBody>
            <a:bodyPr wrap="none" rtlCol="0">
              <a:spAutoFit/>
            </a:bodyPr>
            <a:lstStyle/>
            <a:p>
              <a:r>
                <a:rPr lang="en-US" dirty="0"/>
                <a:t>+   v</a:t>
              </a:r>
              <a:r>
                <a:rPr lang="en-US" baseline="-25000" dirty="0"/>
                <a:t>7</a:t>
              </a:r>
              <a:r>
                <a:rPr lang="en-US" dirty="0"/>
                <a:t>   -</a:t>
              </a:r>
            </a:p>
          </p:txBody>
        </p:sp>
        <p:sp>
          <p:nvSpPr>
            <p:cNvPr id="6" name="TextBox 5">
              <a:extLst>
                <a:ext uri="{FF2B5EF4-FFF2-40B4-BE49-F238E27FC236}">
                  <a16:creationId xmlns:a16="http://schemas.microsoft.com/office/drawing/2014/main" id="{14C223DA-300B-47FB-B70B-E6E5E98B23BA}"/>
                </a:ext>
              </a:extLst>
            </p:cNvPr>
            <p:cNvSpPr txBox="1"/>
            <p:nvPr/>
          </p:nvSpPr>
          <p:spPr>
            <a:xfrm>
              <a:off x="6477000" y="4267200"/>
              <a:ext cx="870751" cy="369332"/>
            </a:xfrm>
            <a:prstGeom prst="rect">
              <a:avLst/>
            </a:prstGeom>
            <a:noFill/>
          </p:spPr>
          <p:txBody>
            <a:bodyPr wrap="none" rtlCol="0">
              <a:spAutoFit/>
            </a:bodyPr>
            <a:lstStyle/>
            <a:p>
              <a:r>
                <a:rPr lang="en-US" dirty="0"/>
                <a:t>+   v</a:t>
              </a:r>
              <a:r>
                <a:rPr lang="en-US" baseline="-25000" dirty="0"/>
                <a:t>2</a:t>
              </a:r>
              <a:r>
                <a:rPr lang="en-US" dirty="0"/>
                <a:t>   -</a:t>
              </a:r>
            </a:p>
          </p:txBody>
        </p:sp>
      </p:grpSp>
      <p:sp>
        <p:nvSpPr>
          <p:cNvPr id="8" name="TextBox 7">
            <a:extLst>
              <a:ext uri="{FF2B5EF4-FFF2-40B4-BE49-F238E27FC236}">
                <a16:creationId xmlns:a16="http://schemas.microsoft.com/office/drawing/2014/main" id="{9C60E3D5-7261-4C26-BD04-E612FB06F4DC}"/>
              </a:ext>
            </a:extLst>
          </p:cNvPr>
          <p:cNvSpPr txBox="1"/>
          <p:nvPr/>
        </p:nvSpPr>
        <p:spPr>
          <a:xfrm>
            <a:off x="8523820" y="4530498"/>
            <a:ext cx="394660" cy="1477328"/>
          </a:xfrm>
          <a:prstGeom prst="rect">
            <a:avLst/>
          </a:prstGeom>
          <a:noFill/>
        </p:spPr>
        <p:txBody>
          <a:bodyPr wrap="none" rtlCol="0">
            <a:spAutoFit/>
          </a:bodyPr>
          <a:lstStyle/>
          <a:p>
            <a:r>
              <a:rPr lang="en-US" dirty="0"/>
              <a:t>+</a:t>
            </a:r>
          </a:p>
          <a:p>
            <a:r>
              <a:rPr lang="en-US" dirty="0"/>
              <a:t> </a:t>
            </a:r>
          </a:p>
          <a:p>
            <a:r>
              <a:rPr lang="en-US" dirty="0"/>
              <a:t>V</a:t>
            </a:r>
            <a:r>
              <a:rPr lang="en-US" baseline="-25000" dirty="0"/>
              <a:t>5</a:t>
            </a:r>
            <a:endParaRPr lang="en-US" dirty="0"/>
          </a:p>
          <a:p>
            <a:endParaRPr lang="en-US" dirty="0"/>
          </a:p>
          <a:p>
            <a:r>
              <a:rPr lang="en-US" dirty="0"/>
              <a:t>-</a:t>
            </a:r>
          </a:p>
        </p:txBody>
      </p:sp>
      <p:sp>
        <p:nvSpPr>
          <p:cNvPr id="9" name="TextBox 8">
            <a:extLst>
              <a:ext uri="{FF2B5EF4-FFF2-40B4-BE49-F238E27FC236}">
                <a16:creationId xmlns:a16="http://schemas.microsoft.com/office/drawing/2014/main" id="{0BD4C994-AA8F-4A77-8ACC-3AED7FDDB467}"/>
              </a:ext>
            </a:extLst>
          </p:cNvPr>
          <p:cNvSpPr txBox="1"/>
          <p:nvPr/>
        </p:nvSpPr>
        <p:spPr>
          <a:xfrm>
            <a:off x="6629400" y="4728855"/>
            <a:ext cx="458481" cy="1200329"/>
          </a:xfrm>
          <a:prstGeom prst="rect">
            <a:avLst/>
          </a:prstGeom>
          <a:noFill/>
        </p:spPr>
        <p:txBody>
          <a:bodyPr wrap="square" rtlCol="0">
            <a:spAutoFit/>
          </a:bodyPr>
          <a:lstStyle/>
          <a:p>
            <a:r>
              <a:rPr lang="en-US" dirty="0"/>
              <a:t>   + </a:t>
            </a:r>
          </a:p>
          <a:p>
            <a:r>
              <a:rPr lang="en-US" dirty="0"/>
              <a:t>V</a:t>
            </a:r>
            <a:r>
              <a:rPr lang="en-US" baseline="-25000" dirty="0"/>
              <a:t>3</a:t>
            </a:r>
            <a:endParaRPr lang="en-US" dirty="0"/>
          </a:p>
          <a:p>
            <a:endParaRPr lang="en-US" dirty="0"/>
          </a:p>
          <a:p>
            <a:r>
              <a:rPr lang="en-US" dirty="0"/>
              <a:t>   -</a:t>
            </a:r>
          </a:p>
        </p:txBody>
      </p:sp>
      <p:sp>
        <p:nvSpPr>
          <p:cNvPr id="11" name="Oval 10">
            <a:extLst>
              <a:ext uri="{FF2B5EF4-FFF2-40B4-BE49-F238E27FC236}">
                <a16:creationId xmlns:a16="http://schemas.microsoft.com/office/drawing/2014/main" id="{5667BDC6-AC4F-4B53-9DD0-4BC496B72983}"/>
              </a:ext>
            </a:extLst>
          </p:cNvPr>
          <p:cNvSpPr/>
          <p:nvPr/>
        </p:nvSpPr>
        <p:spPr>
          <a:xfrm>
            <a:off x="5486400" y="3124200"/>
            <a:ext cx="3505200" cy="3657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503F9432-1650-44AE-A496-26EFD848C7F3}"/>
              </a:ext>
            </a:extLst>
          </p:cNvPr>
          <p:cNvSpPr/>
          <p:nvPr/>
        </p:nvSpPr>
        <p:spPr>
          <a:xfrm>
            <a:off x="7010400" y="3010302"/>
            <a:ext cx="457200" cy="1900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0866DFC6-D6EB-407D-B352-D24FF463BC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052" y="412751"/>
            <a:ext cx="2924175" cy="2581275"/>
          </a:xfrm>
          <a:prstGeom prst="rect">
            <a:avLst/>
          </a:prstGeom>
        </p:spPr>
      </p:pic>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459ADD23-5898-478C-B94E-7193C76A0DD2}"/>
                  </a:ext>
                </a:extLst>
              </p:cNvPr>
              <p:cNvSpPr txBox="1"/>
              <p:nvPr/>
            </p:nvSpPr>
            <p:spPr>
              <a:xfrm>
                <a:off x="3365293" y="1376346"/>
                <a:ext cx="5553187" cy="830997"/>
              </a:xfrm>
              <a:prstGeom prst="rect">
                <a:avLst/>
              </a:prstGeom>
              <a:noFill/>
            </p:spPr>
            <p:txBody>
              <a:bodyPr wrap="none" rtlCol="0">
                <a:spAutoFit/>
              </a:bodyPr>
              <a:lstStyle/>
              <a:p>
                <a:r>
                  <a:rPr lang="en-US" sz="2400" dirty="0"/>
                  <a:t>For the single mesh on the left:</a:t>
                </a:r>
              </a:p>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2</m:t>
                        </m:r>
                      </m:sub>
                    </m:sSub>
                    <m:r>
                      <a:rPr lang="en-US" sz="2400" b="0" i="0" smtClean="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3</m:t>
                        </m:r>
                      </m:sub>
                    </m:sSub>
                  </m:oMath>
                </a14:m>
                <a:r>
                  <a:rPr lang="en-US" sz="2400" dirty="0"/>
                  <a:t> </a:t>
                </a:r>
                <a14:m>
                  <m:oMath xmlns:m="http://schemas.openxmlformats.org/officeDocument/2006/math">
                    <m:r>
                      <a:rPr lang="en-US" sz="240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4</m:t>
                        </m:r>
                      </m:sub>
                    </m:sSub>
                  </m:oMath>
                </a14:m>
                <a:r>
                  <a:rPr lang="en-US" sz="2400" dirty="0"/>
                  <a:t> </a:t>
                </a:r>
                <a14:m>
                  <m:oMath xmlns:m="http://schemas.openxmlformats.org/officeDocument/2006/math">
                    <m:r>
                      <a:rPr lang="en-US" sz="240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5</m:t>
                        </m:r>
                      </m:sub>
                    </m:sSub>
                  </m:oMath>
                </a14:m>
                <a:r>
                  <a:rPr lang="en-US" sz="2400" dirty="0"/>
                  <a:t> </a:t>
                </a:r>
                <a14:m>
                  <m:oMath xmlns:m="http://schemas.openxmlformats.org/officeDocument/2006/math">
                    <m:r>
                      <a:rPr lang="en-US" sz="240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6</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7</m:t>
                        </m:r>
                      </m:sub>
                    </m:sSub>
                  </m:oMath>
                </a14:m>
                <a:r>
                  <a:rPr lang="en-US" sz="2400" dirty="0"/>
                  <a:t> </a:t>
                </a:r>
                <a14:m>
                  <m:oMath xmlns:m="http://schemas.openxmlformats.org/officeDocument/2006/math">
                    <m:r>
                      <a:rPr lang="en-US" sz="240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8</m:t>
                        </m:r>
                      </m:sub>
                    </m:sSub>
                  </m:oMath>
                </a14:m>
                <a:r>
                  <a:rPr lang="en-US" sz="2400" dirty="0"/>
                  <a:t> = 0</a:t>
                </a:r>
              </a:p>
            </p:txBody>
          </p:sp>
        </mc:Choice>
        <mc:Fallback xmlns="">
          <p:sp>
            <p:nvSpPr>
              <p:cNvPr id="18" name="TextBox 17">
                <a:extLst>
                  <a:ext uri="{FF2B5EF4-FFF2-40B4-BE49-F238E27FC236}">
                    <a16:creationId xmlns:a16="http://schemas.microsoft.com/office/drawing/2014/main" id="{459ADD23-5898-478C-B94E-7193C76A0DD2}"/>
                  </a:ext>
                </a:extLst>
              </p:cNvPr>
              <p:cNvSpPr txBox="1">
                <a:spLocks noRot="1" noChangeAspect="1" noMove="1" noResize="1" noEditPoints="1" noAdjustHandles="1" noChangeArrowheads="1" noChangeShapeType="1" noTextEdit="1"/>
              </p:cNvSpPr>
              <p:nvPr/>
            </p:nvSpPr>
            <p:spPr>
              <a:xfrm>
                <a:off x="3365293" y="1376346"/>
                <a:ext cx="5553187" cy="830997"/>
              </a:xfrm>
              <a:prstGeom prst="rect">
                <a:avLst/>
              </a:prstGeom>
              <a:blipFill>
                <a:blip r:embed="rId4"/>
                <a:stretch>
                  <a:fillRect l="-1647" t="-5882" r="-768" b="-16176"/>
                </a:stretch>
              </a:blipFill>
            </p:spPr>
            <p:txBody>
              <a:bodyPr/>
              <a:lstStyle/>
              <a:p>
                <a:r>
                  <a:rPr lang="en-US">
                    <a:noFill/>
                  </a:rPr>
                  <a:t> </a:t>
                </a:r>
              </a:p>
            </p:txBody>
          </p:sp>
        </mc:Fallback>
      </mc:AlternateContent>
      <p:sp>
        <p:nvSpPr>
          <p:cNvPr id="19" name="TextBox 18">
            <a:extLst>
              <a:ext uri="{FF2B5EF4-FFF2-40B4-BE49-F238E27FC236}">
                <a16:creationId xmlns:a16="http://schemas.microsoft.com/office/drawing/2014/main" id="{C28A1A0E-3172-4396-A919-6E1F9E8385B0}"/>
              </a:ext>
            </a:extLst>
          </p:cNvPr>
          <p:cNvSpPr txBox="1"/>
          <p:nvPr/>
        </p:nvSpPr>
        <p:spPr>
          <a:xfrm>
            <a:off x="7087880" y="2666850"/>
            <a:ext cx="379719" cy="369332"/>
          </a:xfrm>
          <a:prstGeom prst="rect">
            <a:avLst/>
          </a:prstGeom>
          <a:noFill/>
        </p:spPr>
        <p:txBody>
          <a:bodyPr wrap="square" rtlCol="0">
            <a:spAutoFit/>
          </a:bodyPr>
          <a:lstStyle/>
          <a:p>
            <a:r>
              <a:rPr lang="en-US" dirty="0"/>
              <a:t>IV</a:t>
            </a:r>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A09ACB1-ADF8-48F1-B042-F45B06CF4657}"/>
                  </a:ext>
                </a:extLst>
              </p:cNvPr>
              <p:cNvSpPr txBox="1"/>
              <p:nvPr/>
            </p:nvSpPr>
            <p:spPr>
              <a:xfrm>
                <a:off x="80547" y="3209310"/>
                <a:ext cx="6087307" cy="3416320"/>
              </a:xfrm>
              <a:prstGeom prst="rect">
                <a:avLst/>
              </a:prstGeom>
              <a:noFill/>
            </p:spPr>
            <p:txBody>
              <a:bodyPr wrap="none" rtlCol="0">
                <a:spAutoFit/>
              </a:bodyPr>
              <a:lstStyle/>
              <a:p>
                <a:r>
                  <a:rPr lang="en-US" sz="2400" dirty="0"/>
                  <a:t>For the three meshes in the circuit on the right:</a:t>
                </a:r>
              </a:p>
              <a:p>
                <a:pPr/>
                <a14:m>
                  <m:oMathPara xmlns:m="http://schemas.openxmlformats.org/officeDocument/2006/math">
                    <m:oMathParaPr>
                      <m:jc m:val="left"/>
                    </m:oMathParaPr>
                    <m:oMath xmlns:m="http://schemas.openxmlformats.org/officeDocument/2006/math">
                      <m:d>
                        <m:dPr>
                          <m:ctrlPr>
                            <a:rPr lang="en-US" sz="2400" b="0" i="1" smtClean="0">
                              <a:latin typeface="Cambria Math" panose="02040503050406030204" pitchFamily="18" charset="0"/>
                            </a:rPr>
                          </m:ctrlPr>
                        </m:dPr>
                        <m:e>
                          <m:r>
                            <a:rPr lang="en-US" sz="2400" b="0" i="0" smtClean="0">
                              <a:latin typeface="Cambria Math" panose="02040503050406030204" pitchFamily="18" charset="0"/>
                            </a:rPr>
                            <m:t>1</m:t>
                          </m:r>
                        </m:e>
                      </m:d>
                      <m:r>
                        <a:rPr lang="en-US" sz="2400" b="0" i="0" smtClean="0">
                          <a:latin typeface="Cambria Math" panose="02040503050406030204" pitchFamily="18" charset="0"/>
                        </a:rPr>
                        <m:t>   </m:t>
                      </m:r>
                      <m:r>
                        <a:rPr lang="en-US" sz="2400" i="1">
                          <a:latin typeface="Cambria Math" panose="02040503050406030204" pitchFamily="18" charset="0"/>
                        </a:rPr>
                        <m:t>−</m:t>
                      </m:r>
                      <m:func>
                        <m:funcPr>
                          <m:ctrlPr>
                            <a:rPr lang="en-US" sz="2400" i="1">
                              <a:latin typeface="Cambria Math" panose="02040503050406030204" pitchFamily="18" charset="0"/>
                            </a:rPr>
                          </m:ctrlPr>
                        </m:funcPr>
                        <m:fName>
                          <m:r>
                            <m:rPr>
                              <m:sty m:val="p"/>
                            </m:rPr>
                            <a:rPr lang="en-US" sz="2400">
                              <a:latin typeface="Cambria Math" panose="02040503050406030204" pitchFamily="18" charset="0"/>
                            </a:rPr>
                            <m:t>cos</m:t>
                          </m:r>
                        </m:fName>
                        <m:e>
                          <m:d>
                            <m:dPr>
                              <m:ctrlPr>
                                <a:rPr lang="en-US" sz="2400" i="1">
                                  <a:latin typeface="Cambria Math" panose="02040503050406030204" pitchFamily="18" charset="0"/>
                                </a:rPr>
                              </m:ctrlPr>
                            </m:dPr>
                            <m:e>
                              <m:r>
                                <a:rPr lang="en-US" sz="2400" i="1">
                                  <a:latin typeface="Cambria Math" panose="02040503050406030204" pitchFamily="18" charset="0"/>
                                </a:rPr>
                                <m:t>2</m:t>
                              </m:r>
                              <m:r>
                                <a:rPr lang="en-US" sz="2400" i="1">
                                  <a:latin typeface="Cambria Math" panose="02040503050406030204" pitchFamily="18" charset="0"/>
                                </a:rPr>
                                <m:t>𝑡</m:t>
                              </m:r>
                            </m:e>
                          </m:d>
                        </m:e>
                      </m:func>
                      <m:r>
                        <a:rPr lang="en-US" sz="2400" i="1">
                          <a:latin typeface="Cambria Math" panose="02040503050406030204" pitchFamily="18" charset="0"/>
                        </a:rPr>
                        <m:t>+</m:t>
                      </m:r>
                      <m:r>
                        <a:rPr lang="en-US" sz="2400" i="1">
                          <a:latin typeface="Cambria Math" panose="02040503050406030204" pitchFamily="18" charset="0"/>
                        </a:rPr>
                        <m:t>𝑣</m:t>
                      </m:r>
                      <m:r>
                        <a:rPr lang="en-US" sz="2400" i="1" baseline="-25000">
                          <a:latin typeface="Cambria Math" panose="02040503050406030204" pitchFamily="18" charset="0"/>
                        </a:rPr>
                        <m:t>2</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3</m:t>
                          </m:r>
                        </m:sub>
                      </m:sSub>
                      <m:r>
                        <a:rPr lang="en-US" sz="2400" i="1">
                          <a:latin typeface="Cambria Math" panose="02040503050406030204" pitchFamily="18" charset="0"/>
                        </a:rPr>
                        <m:t>=0</m:t>
                      </m:r>
                    </m:oMath>
                  </m:oMathPara>
                </a14:m>
                <a:endParaRPr lang="en-US" sz="2400" dirty="0"/>
              </a:p>
              <a:p>
                <a:r>
                  <a:rPr lang="en-US" sz="2400" dirty="0"/>
                  <a:t>(2) </a:t>
                </a:r>
                <a14:m>
                  <m:oMath xmlns:m="http://schemas.openxmlformats.org/officeDocument/2006/math">
                    <m:r>
                      <a:rPr lang="en-US" sz="2400" b="0" i="0" smtClean="0">
                        <a:latin typeface="Cambria Math" panose="02040503050406030204" pitchFamily="18" charset="0"/>
                      </a:rPr>
                      <m:t>    </m:t>
                    </m:r>
                    <m:r>
                      <a:rPr lang="en-US" sz="2400" b="0" i="1" smtClean="0">
                        <a:latin typeface="Cambria Math" panose="02040503050406030204" pitchFamily="18" charset="0"/>
                      </a:rPr>
                      <m:t>−</m:t>
                    </m:r>
                    <m:r>
                      <a:rPr lang="en-US" sz="2400" i="1">
                        <a:latin typeface="Cambria Math" panose="02040503050406030204" pitchFamily="18" charset="0"/>
                      </a:rPr>
                      <m:t>𝑣</m:t>
                    </m:r>
                    <m:r>
                      <a:rPr lang="en-US" sz="2400" b="0" i="1" baseline="-25000" smtClean="0">
                        <a:latin typeface="Cambria Math" panose="02040503050406030204" pitchFamily="18" charset="0"/>
                      </a:rPr>
                      <m:t>3</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7</m:t>
                        </m:r>
                      </m:sub>
                    </m:sSub>
                    <m:r>
                      <a:rPr lang="en-US" sz="2400" i="1">
                        <a:latin typeface="Cambria Math" panose="02040503050406030204" pitchFamily="18" charset="0"/>
                      </a:rPr>
                      <m:t>=0</m:t>
                    </m:r>
                  </m:oMath>
                </a14:m>
                <a:endParaRPr lang="en-US" sz="2400" dirty="0"/>
              </a:p>
              <a:p>
                <a:r>
                  <a:rPr lang="en-US" sz="2400" b="0" dirty="0"/>
                  <a:t>(3)     </a:t>
                </a:r>
                <a14:m>
                  <m:oMath xmlns:m="http://schemas.openxmlformats.org/officeDocument/2006/math">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6</m:t>
                        </m:r>
                      </m:sub>
                    </m:sSub>
                    <m:r>
                      <a:rPr lang="en-US" sz="2400" i="1">
                        <a:latin typeface="Cambria Math" panose="02040503050406030204" pitchFamily="18" charset="0"/>
                      </a:rPr>
                      <m:t>=0</m:t>
                    </m:r>
                  </m:oMath>
                </a14:m>
                <a:endParaRPr lang="en-US" sz="2400" b="0" dirty="0"/>
              </a:p>
              <a:p>
                <a:r>
                  <a:rPr lang="en-US" sz="2400" dirty="0">
                    <a:solidFill>
                      <a:srgbClr val="7030A0"/>
                    </a:solidFill>
                  </a:rPr>
                  <a:t>For the loop (IV) all the way around the </a:t>
                </a:r>
              </a:p>
              <a:p>
                <a:r>
                  <a:rPr lang="en-US" sz="2400" dirty="0">
                    <a:solidFill>
                      <a:srgbClr val="7030A0"/>
                    </a:solidFill>
                  </a:rPr>
                  <a:t>exterior of the circuit:</a:t>
                </a:r>
              </a:p>
              <a:p>
                <a:pPr/>
                <a14:m>
                  <m:oMathPara xmlns:m="http://schemas.openxmlformats.org/officeDocument/2006/math">
                    <m:oMathParaPr>
                      <m:jc m:val="left"/>
                    </m:oMathParaPr>
                    <m:oMath xmlns:m="http://schemas.openxmlformats.org/officeDocument/2006/math">
                      <m:r>
                        <a:rPr lang="en-US" sz="2400" b="0" i="1" smtClean="0">
                          <a:solidFill>
                            <a:srgbClr val="7030A0"/>
                          </a:solidFill>
                          <a:latin typeface="Cambria Math" panose="02040503050406030204" pitchFamily="18" charset="0"/>
                        </a:rPr>
                        <m:t>−</m:t>
                      </m:r>
                      <m:func>
                        <m:funcPr>
                          <m:ctrlPr>
                            <a:rPr lang="en-US" sz="2400" b="0" i="1" smtClean="0">
                              <a:solidFill>
                                <a:srgbClr val="7030A0"/>
                              </a:solidFill>
                              <a:latin typeface="Cambria Math" panose="02040503050406030204" pitchFamily="18" charset="0"/>
                            </a:rPr>
                          </m:ctrlPr>
                        </m:funcPr>
                        <m:fName>
                          <m:r>
                            <m:rPr>
                              <m:sty m:val="p"/>
                            </m:rPr>
                            <a:rPr lang="en-US" sz="2400" b="0" i="0" smtClean="0">
                              <a:solidFill>
                                <a:srgbClr val="7030A0"/>
                              </a:solidFill>
                              <a:latin typeface="Cambria Math" panose="02040503050406030204" pitchFamily="18" charset="0"/>
                            </a:rPr>
                            <m:t>cos</m:t>
                          </m:r>
                        </m:fName>
                        <m:e>
                          <m:d>
                            <m:dPr>
                              <m:ctrlPr>
                                <a:rPr lang="en-US" sz="2400" b="0" i="1" smtClean="0">
                                  <a:solidFill>
                                    <a:srgbClr val="7030A0"/>
                                  </a:solidFill>
                                  <a:latin typeface="Cambria Math" panose="02040503050406030204" pitchFamily="18" charset="0"/>
                                </a:rPr>
                              </m:ctrlPr>
                            </m:dPr>
                            <m:e>
                              <m:r>
                                <a:rPr lang="en-US" sz="2400" b="0" i="1" smtClean="0">
                                  <a:solidFill>
                                    <a:srgbClr val="7030A0"/>
                                  </a:solidFill>
                                  <a:latin typeface="Cambria Math" panose="02040503050406030204" pitchFamily="18" charset="0"/>
                                </a:rPr>
                                <m:t>2</m:t>
                              </m:r>
                              <m:r>
                                <a:rPr lang="en-US" sz="2400" b="0" i="1" smtClean="0">
                                  <a:solidFill>
                                    <a:srgbClr val="7030A0"/>
                                  </a:solidFill>
                                  <a:latin typeface="Cambria Math" panose="02040503050406030204" pitchFamily="18" charset="0"/>
                                </a:rPr>
                                <m:t>𝑡</m:t>
                              </m:r>
                            </m:e>
                          </m:d>
                        </m:e>
                      </m:func>
                      <m:r>
                        <a:rPr lang="en-US" sz="2400" b="0" i="1" smtClean="0">
                          <a:solidFill>
                            <a:srgbClr val="7030A0"/>
                          </a:solidFill>
                          <a:latin typeface="Cambria Math" panose="02040503050406030204" pitchFamily="18" charset="0"/>
                        </a:rPr>
                        <m:t>+</m:t>
                      </m:r>
                      <m:r>
                        <a:rPr lang="en-US" sz="2400" b="0" i="1" smtClean="0">
                          <a:solidFill>
                            <a:srgbClr val="7030A0"/>
                          </a:solidFill>
                          <a:latin typeface="Cambria Math" panose="02040503050406030204" pitchFamily="18" charset="0"/>
                        </a:rPr>
                        <m:t>𝑣</m:t>
                      </m:r>
                      <m:r>
                        <a:rPr lang="en-US" sz="2400" b="0" i="1" baseline="-25000" smtClean="0">
                          <a:solidFill>
                            <a:srgbClr val="7030A0"/>
                          </a:solidFill>
                          <a:latin typeface="Cambria Math" panose="02040503050406030204" pitchFamily="18" charset="0"/>
                        </a:rPr>
                        <m:t>2</m:t>
                      </m:r>
                      <m:r>
                        <a:rPr lang="en-US" sz="2400" b="0" i="1" smtClean="0">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𝑣</m:t>
                          </m:r>
                        </m:e>
                        <m:sub>
                          <m:r>
                            <a:rPr lang="en-US" sz="2400" b="0" i="1" smtClean="0">
                              <a:solidFill>
                                <a:srgbClr val="7030A0"/>
                              </a:solidFill>
                              <a:latin typeface="Cambria Math" panose="02040503050406030204" pitchFamily="18" charset="0"/>
                            </a:rPr>
                            <m:t>5</m:t>
                          </m:r>
                        </m:sub>
                      </m:sSub>
                      <m:r>
                        <a:rPr lang="en-US" sz="2400" b="0" i="1" smtClean="0">
                          <a:solidFill>
                            <a:srgbClr val="7030A0"/>
                          </a:solidFill>
                          <a:latin typeface="Cambria Math" panose="02040503050406030204" pitchFamily="18" charset="0"/>
                        </a:rPr>
                        <m:t>+</m:t>
                      </m:r>
                      <m:sSub>
                        <m:sSubPr>
                          <m:ctrlPr>
                            <a:rPr lang="en-US" sz="2400" b="0" i="1" smtClean="0">
                              <a:solidFill>
                                <a:srgbClr val="7030A0"/>
                              </a:solidFill>
                              <a:latin typeface="Cambria Math" panose="02040503050406030204" pitchFamily="18" charset="0"/>
                            </a:rPr>
                          </m:ctrlPr>
                        </m:sSubPr>
                        <m:e>
                          <m:r>
                            <a:rPr lang="en-US" sz="2400" b="0" i="1" smtClean="0">
                              <a:solidFill>
                                <a:srgbClr val="7030A0"/>
                              </a:solidFill>
                              <a:latin typeface="Cambria Math" panose="02040503050406030204" pitchFamily="18" charset="0"/>
                            </a:rPr>
                            <m:t>𝑣</m:t>
                          </m:r>
                        </m:e>
                        <m:sub>
                          <m:r>
                            <a:rPr lang="en-US" sz="2400" b="0" i="1" smtClean="0">
                              <a:solidFill>
                                <a:srgbClr val="7030A0"/>
                              </a:solidFill>
                              <a:latin typeface="Cambria Math" panose="02040503050406030204" pitchFamily="18" charset="0"/>
                            </a:rPr>
                            <m:t>6</m:t>
                          </m:r>
                        </m:sub>
                      </m:sSub>
                      <m:r>
                        <a:rPr lang="en-US" sz="2400" b="0" i="1" smtClean="0">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𝑣</m:t>
                          </m:r>
                        </m:e>
                        <m:sub>
                          <m:r>
                            <a:rPr lang="en-US" sz="2400" b="0" i="1" smtClean="0">
                              <a:solidFill>
                                <a:srgbClr val="7030A0"/>
                              </a:solidFill>
                              <a:latin typeface="Cambria Math" panose="02040503050406030204" pitchFamily="18" charset="0"/>
                            </a:rPr>
                            <m:t>7</m:t>
                          </m:r>
                        </m:sub>
                      </m:sSub>
                      <m:r>
                        <a:rPr lang="en-US" sz="2400" b="0" i="1" smtClean="0">
                          <a:solidFill>
                            <a:srgbClr val="7030A0"/>
                          </a:solidFill>
                          <a:latin typeface="Cambria Math" panose="02040503050406030204" pitchFamily="18" charset="0"/>
                        </a:rPr>
                        <m:t>=0</m:t>
                      </m:r>
                    </m:oMath>
                  </m:oMathPara>
                </a14:m>
                <a:endParaRPr lang="en-US" sz="2400" dirty="0">
                  <a:solidFill>
                    <a:srgbClr val="7030A0"/>
                  </a:solidFill>
                </a:endParaRPr>
              </a:p>
              <a:p>
                <a:r>
                  <a:rPr lang="en-US" sz="2400" dirty="0">
                    <a:solidFill>
                      <a:srgbClr val="7030A0"/>
                    </a:solidFill>
                  </a:rPr>
                  <a:t>Which is the sum of the three mesh KVLs</a:t>
                </a:r>
              </a:p>
              <a:p>
                <a:r>
                  <a:rPr lang="en-US" sz="2400" dirty="0">
                    <a:solidFill>
                      <a:srgbClr val="7030A0"/>
                    </a:solidFill>
                  </a:rPr>
                  <a:t>and as such is linearly dependent.</a:t>
                </a:r>
              </a:p>
            </p:txBody>
          </p:sp>
        </mc:Choice>
        <mc:Fallback xmlns="">
          <p:sp>
            <p:nvSpPr>
              <p:cNvPr id="20" name="TextBox 19">
                <a:extLst>
                  <a:ext uri="{FF2B5EF4-FFF2-40B4-BE49-F238E27FC236}">
                    <a16:creationId xmlns:a16="http://schemas.microsoft.com/office/drawing/2014/main" id="{8A09ACB1-ADF8-48F1-B042-F45B06CF4657}"/>
                  </a:ext>
                </a:extLst>
              </p:cNvPr>
              <p:cNvSpPr txBox="1">
                <a:spLocks noRot="1" noChangeAspect="1" noMove="1" noResize="1" noEditPoints="1" noAdjustHandles="1" noChangeArrowheads="1" noChangeShapeType="1" noTextEdit="1"/>
              </p:cNvSpPr>
              <p:nvPr/>
            </p:nvSpPr>
            <p:spPr>
              <a:xfrm>
                <a:off x="80547" y="3209310"/>
                <a:ext cx="6087307" cy="3416320"/>
              </a:xfrm>
              <a:prstGeom prst="rect">
                <a:avLst/>
              </a:prstGeom>
              <a:blipFill>
                <a:blip r:embed="rId5"/>
                <a:stretch>
                  <a:fillRect l="-1502" t="-1426" r="-601" b="-3030"/>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508375"/>
          </a:xfrm>
        </p:spPr>
        <p:txBody>
          <a:bodyPr>
            <a:normAutofit/>
          </a:bodyPr>
          <a:lstStyle/>
          <a:p>
            <a:r>
              <a:rPr lang="en-US" sz="4400" b="1" dirty="0"/>
              <a:t>Kirchhoff’s laws</a:t>
            </a:r>
            <a:br>
              <a:rPr lang="en-US" dirty="0"/>
            </a:br>
            <a:r>
              <a:rPr lang="en-US" dirty="0"/>
              <a:t>Part 3: The complete set of first-order differential equations needed to find all voltages and currents in a circuit</a:t>
            </a:r>
          </a:p>
        </p:txBody>
      </p:sp>
      <p:sp>
        <p:nvSpPr>
          <p:cNvPr id="4" name="Subtitle 2">
            <a:extLst>
              <a:ext uri="{FF2B5EF4-FFF2-40B4-BE49-F238E27FC236}">
                <a16:creationId xmlns:a16="http://schemas.microsoft.com/office/drawing/2014/main" id="{7048E2B6-8E4B-492E-A522-85CC3EF28277}"/>
              </a:ext>
            </a:extLst>
          </p:cNvPr>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4289688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99075-C1B2-444D-9F88-9977780547BA}"/>
              </a:ext>
            </a:extLst>
          </p:cNvPr>
          <p:cNvSpPr>
            <a:spLocks noGrp="1"/>
          </p:cNvSpPr>
          <p:nvPr>
            <p:ph type="title"/>
          </p:nvPr>
        </p:nvSpPr>
        <p:spPr>
          <a:xfrm>
            <a:off x="457200" y="228600"/>
            <a:ext cx="8229600" cy="715962"/>
          </a:xfrm>
        </p:spPr>
        <p:txBody>
          <a:bodyPr>
            <a:normAutofit fontScale="90000"/>
          </a:bodyPr>
          <a:lstStyle/>
          <a:p>
            <a:r>
              <a:rPr lang="en-US" dirty="0"/>
              <a:t>Unique circuit solutions</a:t>
            </a:r>
          </a:p>
        </p:txBody>
      </p:sp>
      <p:sp>
        <p:nvSpPr>
          <p:cNvPr id="3" name="Content Placeholder 2">
            <a:extLst>
              <a:ext uri="{FF2B5EF4-FFF2-40B4-BE49-F238E27FC236}">
                <a16:creationId xmlns:a16="http://schemas.microsoft.com/office/drawing/2014/main" id="{EB38C4DE-8B13-4235-9365-807894977BFE}"/>
              </a:ext>
            </a:extLst>
          </p:cNvPr>
          <p:cNvSpPr>
            <a:spLocks noGrp="1"/>
          </p:cNvSpPr>
          <p:nvPr>
            <p:ph idx="1"/>
          </p:nvPr>
        </p:nvSpPr>
        <p:spPr>
          <a:xfrm>
            <a:off x="457200" y="990600"/>
            <a:ext cx="8229600" cy="5234782"/>
          </a:xfrm>
        </p:spPr>
        <p:txBody>
          <a:bodyPr>
            <a:normAutofit/>
          </a:bodyPr>
          <a:lstStyle/>
          <a:p>
            <a:pPr marL="0" indent="0">
              <a:buNone/>
            </a:pPr>
            <a:r>
              <a:rPr lang="en-US" sz="2400" dirty="0"/>
              <a:t>It can be shown (but we won’t) that we can always generate the number of equations that we need to uniquely solve any circuit problem for all voltage and currents for all components.</a:t>
            </a:r>
          </a:p>
          <a:p>
            <a:pPr marL="0" indent="0">
              <a:buNone/>
            </a:pPr>
            <a:r>
              <a:rPr lang="en-US" sz="2400" dirty="0">
                <a:solidFill>
                  <a:schemeClr val="accent6">
                    <a:lumMod val="50000"/>
                  </a:schemeClr>
                </a:solidFill>
              </a:rPr>
              <a:t>When the circuit only has two-terminal components (i.e. no op-amps), if there are B branches (components), we need 2B equations. Terminal relationships, plus expressions for dependent and independent sources, give us half of those equations. The other half come from N-1 KCLs and M KVLs.</a:t>
            </a:r>
          </a:p>
          <a:p>
            <a:pPr marL="0" indent="0">
              <a:buNone/>
            </a:pPr>
            <a:r>
              <a:rPr lang="en-US" sz="2400" dirty="0">
                <a:solidFill>
                  <a:srgbClr val="7030A0"/>
                </a:solidFill>
              </a:rPr>
              <a:t>For circuits with op-amps, we need to use the three consequences of the ideal op-amp assumptions, plus terminal relationships, KCLs and KVLs to come up with the required number of equations to solve uniquely for all voltages and currents in the op-amp circuit.</a:t>
            </a:r>
          </a:p>
        </p:txBody>
      </p:sp>
    </p:spTree>
    <p:extLst>
      <p:ext uri="{BB962C8B-B14F-4D97-AF65-F5344CB8AC3E}">
        <p14:creationId xmlns:p14="http://schemas.microsoft.com/office/powerpoint/2010/main" val="2046247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777240"/>
          </a:xfrm>
        </p:spPr>
        <p:txBody>
          <a:bodyPr>
            <a:normAutofit fontScale="90000"/>
          </a:bodyPr>
          <a:lstStyle/>
          <a:p>
            <a:pPr lvl="1" algn="l" rtl="0">
              <a:spcBef>
                <a:spcPct val="0"/>
              </a:spcBef>
            </a:pPr>
            <a:r>
              <a:rPr lang="en-US" sz="2800" kern="1200" cap="all" dirty="0">
                <a:solidFill>
                  <a:schemeClr val="tx1"/>
                </a:solidFill>
                <a:latin typeface="+mj-lt"/>
                <a:ea typeface="+mj-ea"/>
                <a:cs typeface="+mj-cs"/>
              </a:rPr>
              <a:t>Algorithm to find the complete set of 1</a:t>
            </a:r>
            <a:r>
              <a:rPr lang="en-US" sz="2800" kern="1200" cap="all" baseline="30000" dirty="0">
                <a:solidFill>
                  <a:schemeClr val="tx1"/>
                </a:solidFill>
                <a:latin typeface="+mj-lt"/>
                <a:ea typeface="+mj-ea"/>
                <a:cs typeface="+mj-cs"/>
              </a:rPr>
              <a:t>st</a:t>
            </a:r>
            <a:r>
              <a:rPr lang="en-US" sz="2800" kern="1200" cap="all" dirty="0">
                <a:solidFill>
                  <a:schemeClr val="tx1"/>
                </a:solidFill>
                <a:latin typeface="+mj-lt"/>
                <a:ea typeface="+mj-ea"/>
                <a:cs typeface="+mj-cs"/>
              </a:rPr>
              <a:t> order differential equations (with no op-amps):</a:t>
            </a:r>
          </a:p>
        </p:txBody>
      </p:sp>
      <p:sp>
        <p:nvSpPr>
          <p:cNvPr id="3" name="Content Placeholder 2"/>
          <p:cNvSpPr>
            <a:spLocks noGrp="1"/>
          </p:cNvSpPr>
          <p:nvPr>
            <p:ph idx="1"/>
          </p:nvPr>
        </p:nvSpPr>
        <p:spPr>
          <a:xfrm>
            <a:off x="800100" y="1143000"/>
            <a:ext cx="7810500" cy="3385077"/>
          </a:xfrm>
        </p:spPr>
        <p:txBody>
          <a:bodyPr>
            <a:noAutofit/>
          </a:bodyPr>
          <a:lstStyle/>
          <a:p>
            <a:pPr marL="0" indent="0">
              <a:buNone/>
            </a:pPr>
            <a:r>
              <a:rPr lang="en-US" sz="2400" dirty="0"/>
              <a:t>Step 0	Obtain circuit</a:t>
            </a:r>
          </a:p>
          <a:p>
            <a:pPr marL="0" indent="0">
              <a:buNone/>
            </a:pPr>
            <a:r>
              <a:rPr lang="en-US" sz="2400" dirty="0"/>
              <a:t>Step 1	Label nodes and meshes (Find B, N, M)</a:t>
            </a:r>
          </a:p>
          <a:p>
            <a:pPr marL="0" indent="0">
              <a:buNone/>
            </a:pPr>
            <a:r>
              <a:rPr lang="en-US" sz="2400" dirty="0"/>
              <a:t>Step 2 	Assign reference directions</a:t>
            </a:r>
          </a:p>
          <a:p>
            <a:pPr marL="0" indent="0">
              <a:buNone/>
            </a:pPr>
            <a:r>
              <a:rPr lang="en-US" sz="2400" dirty="0"/>
              <a:t>Step 3	Write B KLs</a:t>
            </a:r>
          </a:p>
          <a:p>
            <a:pPr marL="0" indent="0">
              <a:buNone/>
            </a:pPr>
            <a:r>
              <a:rPr lang="en-US" sz="2400" dirty="0"/>
              <a:t>	Step 3a	Write N-1 KCLs</a:t>
            </a:r>
          </a:p>
          <a:p>
            <a:pPr marL="0" indent="0">
              <a:buNone/>
            </a:pPr>
            <a:r>
              <a:rPr lang="en-US" sz="2400" dirty="0"/>
              <a:t>	Step 3b	Write M KVLs</a:t>
            </a:r>
          </a:p>
          <a:p>
            <a:pPr marL="0" indent="0">
              <a:buNone/>
            </a:pPr>
            <a:r>
              <a:rPr lang="en-US" sz="2400" dirty="0"/>
              <a:t>Step 4	Write one Terminal Relationship (TR) for each passive component - </a:t>
            </a:r>
            <a:r>
              <a:rPr lang="en-US" sz="2400" i="1" dirty="0">
                <a:solidFill>
                  <a:srgbClr val="FF0000"/>
                </a:solidFill>
              </a:rPr>
              <a:t>plus one equation for each dependent source </a:t>
            </a:r>
          </a:p>
          <a:p>
            <a:pPr marL="0" indent="0">
              <a:buNone/>
            </a:pPr>
            <a:r>
              <a:rPr lang="en-US" sz="2400" dirty="0"/>
              <a:t>Step 5	Plug TRs into KLs</a:t>
            </a:r>
          </a:p>
          <a:p>
            <a:pPr marL="0" indent="0">
              <a:buNone/>
            </a:pPr>
            <a:r>
              <a:rPr lang="en-US" sz="2400" dirty="0"/>
              <a:t>Step 6	Write one (symbolic) Initial Condition (IC) for each energy storage element</a:t>
            </a:r>
          </a:p>
          <a:p>
            <a:pPr marL="0" indent="0">
              <a:buNone/>
            </a:pPr>
            <a:r>
              <a:rPr lang="en-US" sz="2400" dirty="0"/>
              <a:t>Step 7	Box 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5A515-4CD0-43D0-B701-E1B6B999BEBB}"/>
              </a:ext>
            </a:extLst>
          </p:cNvPr>
          <p:cNvSpPr>
            <a:spLocks noGrp="1"/>
          </p:cNvSpPr>
          <p:nvPr>
            <p:ph type="title"/>
          </p:nvPr>
        </p:nvSpPr>
        <p:spPr>
          <a:xfrm>
            <a:off x="457200" y="274638"/>
            <a:ext cx="8229600" cy="792162"/>
          </a:xfrm>
        </p:spPr>
        <p:txBody>
          <a:bodyPr>
            <a:normAutofit/>
          </a:bodyPr>
          <a:lstStyle/>
          <a:p>
            <a:r>
              <a:rPr lang="en-US" dirty="0"/>
              <a:t>Step 0	Obtain circuit</a:t>
            </a:r>
          </a:p>
        </p:txBody>
      </p:sp>
      <p:sp>
        <p:nvSpPr>
          <p:cNvPr id="3" name="Content Placeholder 2">
            <a:extLst>
              <a:ext uri="{FF2B5EF4-FFF2-40B4-BE49-F238E27FC236}">
                <a16:creationId xmlns:a16="http://schemas.microsoft.com/office/drawing/2014/main" id="{AF9A74E9-BA39-47BD-A458-A5E36A12E779}"/>
              </a:ext>
            </a:extLst>
          </p:cNvPr>
          <p:cNvSpPr>
            <a:spLocks noGrp="1"/>
          </p:cNvSpPr>
          <p:nvPr>
            <p:ph idx="1"/>
          </p:nvPr>
        </p:nvSpPr>
        <p:spPr>
          <a:xfrm>
            <a:off x="228600" y="1083816"/>
            <a:ext cx="4343400" cy="516384"/>
          </a:xfrm>
        </p:spPr>
        <p:txBody>
          <a:bodyPr>
            <a:normAutofit/>
          </a:bodyPr>
          <a:lstStyle/>
          <a:p>
            <a:pPr marL="0" indent="0">
              <a:buNone/>
            </a:pPr>
            <a:r>
              <a:rPr lang="en-US" sz="2400" dirty="0"/>
              <a:t>Here is a simple transistor circuit:</a:t>
            </a:r>
          </a:p>
        </p:txBody>
      </p:sp>
      <p:pic>
        <p:nvPicPr>
          <p:cNvPr id="7" name="Picture 6">
            <a:extLst>
              <a:ext uri="{FF2B5EF4-FFF2-40B4-BE49-F238E27FC236}">
                <a16:creationId xmlns:a16="http://schemas.microsoft.com/office/drawing/2014/main" id="{CB67CB7B-B82B-40A5-87EF-ACB987D276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524000"/>
            <a:ext cx="3810000" cy="2712554"/>
          </a:xfrm>
          <a:prstGeom prst="rect">
            <a:avLst/>
          </a:prstGeom>
        </p:spPr>
      </p:pic>
      <p:pic>
        <p:nvPicPr>
          <p:cNvPr id="9" name="Picture 8">
            <a:extLst>
              <a:ext uri="{FF2B5EF4-FFF2-40B4-BE49-F238E27FC236}">
                <a16:creationId xmlns:a16="http://schemas.microsoft.com/office/drawing/2014/main" id="{3E0693A0-7B2D-40AA-AF4C-E0FDDC047F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111" y="3200400"/>
            <a:ext cx="3409950" cy="3257550"/>
          </a:xfrm>
          <a:prstGeom prst="rect">
            <a:avLst/>
          </a:prstGeom>
        </p:spPr>
      </p:pic>
      <p:sp>
        <p:nvSpPr>
          <p:cNvPr id="10" name="Content Placeholder 2">
            <a:extLst>
              <a:ext uri="{FF2B5EF4-FFF2-40B4-BE49-F238E27FC236}">
                <a16:creationId xmlns:a16="http://schemas.microsoft.com/office/drawing/2014/main" id="{E14F9D57-D5BE-4DA0-BEED-7178BEEAF534}"/>
              </a:ext>
            </a:extLst>
          </p:cNvPr>
          <p:cNvSpPr txBox="1">
            <a:spLocks/>
          </p:cNvSpPr>
          <p:nvPr/>
        </p:nvSpPr>
        <p:spPr>
          <a:xfrm>
            <a:off x="4876800" y="1981200"/>
            <a:ext cx="4343400" cy="1219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dirty="0"/>
              <a:t>Here is the model of the simple transistor circuit with a current-controlled current source:</a:t>
            </a:r>
          </a:p>
        </p:txBody>
      </p:sp>
      <p:sp>
        <p:nvSpPr>
          <p:cNvPr id="11" name="Oval 10">
            <a:extLst>
              <a:ext uri="{FF2B5EF4-FFF2-40B4-BE49-F238E27FC236}">
                <a16:creationId xmlns:a16="http://schemas.microsoft.com/office/drawing/2014/main" id="{0F0800B6-D8CF-4D44-9613-B46A76DDC10E}"/>
              </a:ext>
            </a:extLst>
          </p:cNvPr>
          <p:cNvSpPr/>
          <p:nvPr/>
        </p:nvSpPr>
        <p:spPr>
          <a:xfrm>
            <a:off x="6400800" y="4236554"/>
            <a:ext cx="1600200" cy="14022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97D87E48-EC68-4DD3-8D8A-709AD69617F0}"/>
              </a:ext>
            </a:extLst>
          </p:cNvPr>
          <p:cNvCxnSpPr/>
          <p:nvPr/>
        </p:nvCxnSpPr>
        <p:spPr>
          <a:xfrm>
            <a:off x="2667000" y="3048000"/>
            <a:ext cx="3733800" cy="167640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1318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623B1-003A-4152-9860-74A6BCA99CC7}"/>
              </a:ext>
            </a:extLst>
          </p:cNvPr>
          <p:cNvSpPr>
            <a:spLocks noGrp="1"/>
          </p:cNvSpPr>
          <p:nvPr>
            <p:ph type="title"/>
          </p:nvPr>
        </p:nvSpPr>
        <p:spPr>
          <a:xfrm>
            <a:off x="152400" y="274638"/>
            <a:ext cx="8839200" cy="1143000"/>
          </a:xfrm>
        </p:spPr>
        <p:txBody>
          <a:bodyPr>
            <a:normAutofit fontScale="90000"/>
          </a:bodyPr>
          <a:lstStyle/>
          <a:p>
            <a:pPr marL="0" indent="0"/>
            <a:r>
              <a:rPr lang="en-US" sz="4000" dirty="0"/>
              <a:t>Step 1 Label nodes and meshes (Find B, N, M)</a:t>
            </a:r>
            <a:br>
              <a:rPr lang="en-US" dirty="0"/>
            </a:br>
            <a:endParaRPr lang="en-US" dirty="0"/>
          </a:p>
        </p:txBody>
      </p:sp>
      <p:sp>
        <p:nvSpPr>
          <p:cNvPr id="3" name="Content Placeholder 2">
            <a:extLst>
              <a:ext uri="{FF2B5EF4-FFF2-40B4-BE49-F238E27FC236}">
                <a16:creationId xmlns:a16="http://schemas.microsoft.com/office/drawing/2014/main" id="{99D5CF4B-6C4B-4207-8D30-01E70C5090FB}"/>
              </a:ext>
            </a:extLst>
          </p:cNvPr>
          <p:cNvSpPr>
            <a:spLocks noGrp="1"/>
          </p:cNvSpPr>
          <p:nvPr>
            <p:ph idx="1"/>
          </p:nvPr>
        </p:nvSpPr>
        <p:spPr>
          <a:xfrm>
            <a:off x="533400" y="1185553"/>
            <a:ext cx="1371600" cy="1981200"/>
          </a:xfrm>
        </p:spPr>
        <p:txBody>
          <a:bodyPr/>
          <a:lstStyle/>
          <a:p>
            <a:pPr marL="0" indent="0">
              <a:buNone/>
            </a:pPr>
            <a:r>
              <a:rPr lang="en-US" dirty="0"/>
              <a:t>B = 11</a:t>
            </a:r>
          </a:p>
          <a:p>
            <a:pPr marL="0" indent="0">
              <a:buNone/>
            </a:pPr>
            <a:r>
              <a:rPr lang="en-US" dirty="0"/>
              <a:t>N = 6</a:t>
            </a:r>
          </a:p>
          <a:p>
            <a:pPr marL="0" indent="0">
              <a:buNone/>
            </a:pPr>
            <a:r>
              <a:rPr lang="en-US" dirty="0"/>
              <a:t>M = 6</a:t>
            </a:r>
          </a:p>
        </p:txBody>
      </p:sp>
      <p:grpSp>
        <p:nvGrpSpPr>
          <p:cNvPr id="18" name="Group 17">
            <a:extLst>
              <a:ext uri="{FF2B5EF4-FFF2-40B4-BE49-F238E27FC236}">
                <a16:creationId xmlns:a16="http://schemas.microsoft.com/office/drawing/2014/main" id="{F0942EC0-0982-4705-A3F3-72E97EC81459}"/>
              </a:ext>
            </a:extLst>
          </p:cNvPr>
          <p:cNvGrpSpPr/>
          <p:nvPr/>
        </p:nvGrpSpPr>
        <p:grpSpPr>
          <a:xfrm>
            <a:off x="2250347" y="846138"/>
            <a:ext cx="6166348" cy="5980334"/>
            <a:chOff x="2250347" y="846138"/>
            <a:chExt cx="6166348" cy="5980334"/>
          </a:xfrm>
        </p:grpSpPr>
        <p:pic>
          <p:nvPicPr>
            <p:cNvPr id="4" name="Picture 3">
              <a:extLst>
                <a:ext uri="{FF2B5EF4-FFF2-40B4-BE49-F238E27FC236}">
                  <a16:creationId xmlns:a16="http://schemas.microsoft.com/office/drawing/2014/main" id="{7DB78284-1714-4686-BE62-C83F9A62F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0347" y="993927"/>
              <a:ext cx="6040515" cy="5770547"/>
            </a:xfrm>
            <a:prstGeom prst="rect">
              <a:avLst/>
            </a:prstGeom>
          </p:spPr>
        </p:pic>
        <p:sp>
          <p:nvSpPr>
            <p:cNvPr id="5" name="TextBox 4">
              <a:extLst>
                <a:ext uri="{FF2B5EF4-FFF2-40B4-BE49-F238E27FC236}">
                  <a16:creationId xmlns:a16="http://schemas.microsoft.com/office/drawing/2014/main" id="{529C807C-57A9-4978-AE49-26496EEB3C78}"/>
                </a:ext>
              </a:extLst>
            </p:cNvPr>
            <p:cNvSpPr txBox="1"/>
            <p:nvPr/>
          </p:nvSpPr>
          <p:spPr>
            <a:xfrm>
              <a:off x="2647271" y="2989894"/>
              <a:ext cx="362600" cy="461665"/>
            </a:xfrm>
            <a:prstGeom prst="rect">
              <a:avLst/>
            </a:prstGeom>
            <a:noFill/>
          </p:spPr>
          <p:txBody>
            <a:bodyPr wrap="none" rtlCol="0">
              <a:spAutoFit/>
            </a:bodyPr>
            <a:lstStyle/>
            <a:p>
              <a:r>
                <a:rPr lang="en-US" sz="2400" dirty="0">
                  <a:solidFill>
                    <a:srgbClr val="FF0000"/>
                  </a:solidFill>
                </a:rPr>
                <a:t>A</a:t>
              </a:r>
            </a:p>
          </p:txBody>
        </p:sp>
        <p:sp>
          <p:nvSpPr>
            <p:cNvPr id="6" name="TextBox 5">
              <a:extLst>
                <a:ext uri="{FF2B5EF4-FFF2-40B4-BE49-F238E27FC236}">
                  <a16:creationId xmlns:a16="http://schemas.microsoft.com/office/drawing/2014/main" id="{7013FDA6-1A8D-49BD-83F9-AB686DDD2FAA}"/>
                </a:ext>
              </a:extLst>
            </p:cNvPr>
            <p:cNvSpPr txBox="1"/>
            <p:nvPr/>
          </p:nvSpPr>
          <p:spPr>
            <a:xfrm>
              <a:off x="4307604" y="2811248"/>
              <a:ext cx="362600" cy="461665"/>
            </a:xfrm>
            <a:prstGeom prst="rect">
              <a:avLst/>
            </a:prstGeom>
            <a:noFill/>
          </p:spPr>
          <p:txBody>
            <a:bodyPr wrap="none" rtlCol="0">
              <a:spAutoFit/>
            </a:bodyPr>
            <a:lstStyle/>
            <a:p>
              <a:r>
                <a:rPr lang="en-US" sz="2400" dirty="0">
                  <a:solidFill>
                    <a:srgbClr val="FF0000"/>
                  </a:solidFill>
                </a:rPr>
                <a:t>B</a:t>
              </a:r>
            </a:p>
          </p:txBody>
        </p:sp>
        <p:sp>
          <p:nvSpPr>
            <p:cNvPr id="7" name="TextBox 6">
              <a:extLst>
                <a:ext uri="{FF2B5EF4-FFF2-40B4-BE49-F238E27FC236}">
                  <a16:creationId xmlns:a16="http://schemas.microsoft.com/office/drawing/2014/main" id="{3244D0B1-EC30-4EC6-AEBF-F06704A08E08}"/>
                </a:ext>
              </a:extLst>
            </p:cNvPr>
            <p:cNvSpPr txBox="1"/>
            <p:nvPr/>
          </p:nvSpPr>
          <p:spPr>
            <a:xfrm>
              <a:off x="6067418" y="940819"/>
              <a:ext cx="348172" cy="461665"/>
            </a:xfrm>
            <a:prstGeom prst="rect">
              <a:avLst/>
            </a:prstGeom>
            <a:noFill/>
          </p:spPr>
          <p:txBody>
            <a:bodyPr wrap="none" rtlCol="0">
              <a:spAutoFit/>
            </a:bodyPr>
            <a:lstStyle/>
            <a:p>
              <a:r>
                <a:rPr lang="en-US" sz="2400" dirty="0">
                  <a:solidFill>
                    <a:schemeClr val="accent6">
                      <a:lumMod val="50000"/>
                    </a:schemeClr>
                  </a:solidFill>
                </a:rPr>
                <a:t>C</a:t>
              </a:r>
            </a:p>
          </p:txBody>
        </p:sp>
        <p:sp>
          <p:nvSpPr>
            <p:cNvPr id="8" name="TextBox 7">
              <a:extLst>
                <a:ext uri="{FF2B5EF4-FFF2-40B4-BE49-F238E27FC236}">
                  <a16:creationId xmlns:a16="http://schemas.microsoft.com/office/drawing/2014/main" id="{CBD6B615-2ECA-4DBB-A37A-1EA0D552C71C}"/>
                </a:ext>
              </a:extLst>
            </p:cNvPr>
            <p:cNvSpPr txBox="1"/>
            <p:nvPr/>
          </p:nvSpPr>
          <p:spPr>
            <a:xfrm>
              <a:off x="5838405" y="2729498"/>
              <a:ext cx="362600" cy="461665"/>
            </a:xfrm>
            <a:prstGeom prst="rect">
              <a:avLst/>
            </a:prstGeom>
            <a:noFill/>
          </p:spPr>
          <p:txBody>
            <a:bodyPr wrap="square" rtlCol="0">
              <a:spAutoFit/>
            </a:bodyPr>
            <a:lstStyle/>
            <a:p>
              <a:r>
                <a:rPr lang="en-US" sz="2400" dirty="0">
                  <a:solidFill>
                    <a:srgbClr val="FF0000"/>
                  </a:solidFill>
                </a:rPr>
                <a:t>D</a:t>
              </a:r>
            </a:p>
          </p:txBody>
        </p:sp>
        <p:sp>
          <p:nvSpPr>
            <p:cNvPr id="9" name="TextBox 8">
              <a:extLst>
                <a:ext uri="{FF2B5EF4-FFF2-40B4-BE49-F238E27FC236}">
                  <a16:creationId xmlns:a16="http://schemas.microsoft.com/office/drawing/2014/main" id="{4ED379C2-2C19-4F22-8E6E-2BD54B119BCB}"/>
                </a:ext>
              </a:extLst>
            </p:cNvPr>
            <p:cNvSpPr txBox="1"/>
            <p:nvPr/>
          </p:nvSpPr>
          <p:spPr>
            <a:xfrm>
              <a:off x="5539307" y="4917211"/>
              <a:ext cx="335348" cy="461665"/>
            </a:xfrm>
            <a:prstGeom prst="rect">
              <a:avLst/>
            </a:prstGeom>
            <a:noFill/>
          </p:spPr>
          <p:txBody>
            <a:bodyPr wrap="none" rtlCol="0">
              <a:spAutoFit/>
            </a:bodyPr>
            <a:lstStyle/>
            <a:p>
              <a:r>
                <a:rPr lang="en-US" sz="2400" dirty="0">
                  <a:solidFill>
                    <a:srgbClr val="7030A0"/>
                  </a:solidFill>
                </a:rPr>
                <a:t>E</a:t>
              </a:r>
            </a:p>
          </p:txBody>
        </p:sp>
        <p:sp>
          <p:nvSpPr>
            <p:cNvPr id="10" name="TextBox 9">
              <a:extLst>
                <a:ext uri="{FF2B5EF4-FFF2-40B4-BE49-F238E27FC236}">
                  <a16:creationId xmlns:a16="http://schemas.microsoft.com/office/drawing/2014/main" id="{846B55BB-F813-4E65-9AE9-0DDD76A34294}"/>
                </a:ext>
              </a:extLst>
            </p:cNvPr>
            <p:cNvSpPr txBox="1"/>
            <p:nvPr/>
          </p:nvSpPr>
          <p:spPr>
            <a:xfrm>
              <a:off x="7736747" y="6164974"/>
              <a:ext cx="325730" cy="461665"/>
            </a:xfrm>
            <a:prstGeom prst="rect">
              <a:avLst/>
            </a:prstGeom>
            <a:noFill/>
          </p:spPr>
          <p:txBody>
            <a:bodyPr wrap="none" rtlCol="0">
              <a:spAutoFit/>
            </a:bodyPr>
            <a:lstStyle/>
            <a:p>
              <a:r>
                <a:rPr lang="en-US" sz="2400" dirty="0">
                  <a:solidFill>
                    <a:srgbClr val="FF0000"/>
                  </a:solidFill>
                </a:rPr>
                <a:t>F</a:t>
              </a:r>
            </a:p>
          </p:txBody>
        </p:sp>
        <p:sp>
          <p:nvSpPr>
            <p:cNvPr id="11" name="Freeform: Shape 10">
              <a:extLst>
                <a:ext uri="{FF2B5EF4-FFF2-40B4-BE49-F238E27FC236}">
                  <a16:creationId xmlns:a16="http://schemas.microsoft.com/office/drawing/2014/main" id="{D0C4452F-F5E3-4CE5-A880-6B7FA3A35D31}"/>
                </a:ext>
              </a:extLst>
            </p:cNvPr>
            <p:cNvSpPr/>
            <p:nvPr/>
          </p:nvSpPr>
          <p:spPr>
            <a:xfrm>
              <a:off x="2644782" y="3166753"/>
              <a:ext cx="5771913" cy="3659719"/>
            </a:xfrm>
            <a:custGeom>
              <a:avLst/>
              <a:gdLst>
                <a:gd name="connsiteX0" fmla="*/ 836602 w 5771913"/>
                <a:gd name="connsiteY0" fmla="*/ 4072918 h 4472329"/>
                <a:gd name="connsiteX1" fmla="*/ 4298893 w 5771913"/>
                <a:gd name="connsiteY1" fmla="*/ 4099551 h 4472329"/>
                <a:gd name="connsiteX2" fmla="*/ 5195538 w 5771913"/>
                <a:gd name="connsiteY2" fmla="*/ 3708934 h 4472329"/>
                <a:gd name="connsiteX3" fmla="*/ 5186660 w 5771913"/>
                <a:gd name="connsiteY3" fmla="*/ 1027877 h 4472329"/>
                <a:gd name="connsiteX4" fmla="*/ 5115639 w 5771913"/>
                <a:gd name="connsiteY4" fmla="*/ 69089 h 4472329"/>
                <a:gd name="connsiteX5" fmla="*/ 5745953 w 5771913"/>
                <a:gd name="connsiteY5" fmla="*/ 397563 h 4472329"/>
                <a:gd name="connsiteX6" fmla="*/ 5648299 w 5771913"/>
                <a:gd name="connsiteY6" fmla="*/ 2954332 h 4472329"/>
                <a:gd name="connsiteX7" fmla="*/ 5621666 w 5771913"/>
                <a:gd name="connsiteY7" fmla="*/ 4064040 h 4472329"/>
                <a:gd name="connsiteX8" fmla="*/ 5195538 w 5771913"/>
                <a:gd name="connsiteY8" fmla="*/ 4454658 h 4472329"/>
                <a:gd name="connsiteX9" fmla="*/ 3118163 w 5771913"/>
                <a:gd name="connsiteY9" fmla="*/ 4410269 h 4472329"/>
                <a:gd name="connsiteX10" fmla="*/ 1156198 w 5771913"/>
                <a:gd name="connsiteY10" fmla="*/ 4401392 h 4472329"/>
                <a:gd name="connsiteX11" fmla="*/ 90878 w 5771913"/>
                <a:gd name="connsiteY11" fmla="*/ 4268227 h 4472329"/>
                <a:gd name="connsiteX12" fmla="*/ 144144 w 5771913"/>
                <a:gd name="connsiteY12" fmla="*/ 4001897 h 4472329"/>
                <a:gd name="connsiteX13" fmla="*/ 836602 w 5771913"/>
                <a:gd name="connsiteY13" fmla="*/ 4072918 h 4472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71913" h="4472329">
                  <a:moveTo>
                    <a:pt x="836602" y="4072918"/>
                  </a:moveTo>
                  <a:cubicBezTo>
                    <a:pt x="1529060" y="4089194"/>
                    <a:pt x="3572404" y="4160215"/>
                    <a:pt x="4298893" y="4099551"/>
                  </a:cubicBezTo>
                  <a:cubicBezTo>
                    <a:pt x="5025382" y="4038887"/>
                    <a:pt x="5047577" y="4220880"/>
                    <a:pt x="5195538" y="3708934"/>
                  </a:cubicBezTo>
                  <a:cubicBezTo>
                    <a:pt x="5343499" y="3196988"/>
                    <a:pt x="5199976" y="1634518"/>
                    <a:pt x="5186660" y="1027877"/>
                  </a:cubicBezTo>
                  <a:cubicBezTo>
                    <a:pt x="5173344" y="421236"/>
                    <a:pt x="5022424" y="174141"/>
                    <a:pt x="5115639" y="69089"/>
                  </a:cubicBezTo>
                  <a:cubicBezTo>
                    <a:pt x="5208854" y="-35963"/>
                    <a:pt x="5657176" y="-83311"/>
                    <a:pt x="5745953" y="397563"/>
                  </a:cubicBezTo>
                  <a:cubicBezTo>
                    <a:pt x="5834730" y="878437"/>
                    <a:pt x="5669014" y="2343252"/>
                    <a:pt x="5648299" y="2954332"/>
                  </a:cubicBezTo>
                  <a:cubicBezTo>
                    <a:pt x="5627585" y="3565411"/>
                    <a:pt x="5697126" y="3813986"/>
                    <a:pt x="5621666" y="4064040"/>
                  </a:cubicBezTo>
                  <a:cubicBezTo>
                    <a:pt x="5546206" y="4314094"/>
                    <a:pt x="5612788" y="4396953"/>
                    <a:pt x="5195538" y="4454658"/>
                  </a:cubicBezTo>
                  <a:cubicBezTo>
                    <a:pt x="4778288" y="4512363"/>
                    <a:pt x="3118163" y="4410269"/>
                    <a:pt x="3118163" y="4410269"/>
                  </a:cubicBezTo>
                  <a:lnTo>
                    <a:pt x="1156198" y="4401392"/>
                  </a:lnTo>
                  <a:cubicBezTo>
                    <a:pt x="651650" y="4377718"/>
                    <a:pt x="259554" y="4334810"/>
                    <a:pt x="90878" y="4268227"/>
                  </a:cubicBezTo>
                  <a:cubicBezTo>
                    <a:pt x="-77798" y="4201644"/>
                    <a:pt x="16898" y="4037408"/>
                    <a:pt x="144144" y="4001897"/>
                  </a:cubicBezTo>
                  <a:cubicBezTo>
                    <a:pt x="271390" y="3966386"/>
                    <a:pt x="144144" y="4056642"/>
                    <a:pt x="836602" y="4072918"/>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F8D668DB-F5D5-48A4-B102-F416C01F300C}"/>
                </a:ext>
              </a:extLst>
            </p:cNvPr>
            <p:cNvSpPr/>
            <p:nvPr/>
          </p:nvSpPr>
          <p:spPr>
            <a:xfrm>
              <a:off x="5374547" y="4640090"/>
              <a:ext cx="914400" cy="9144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70AEA925-16C6-42C7-95F7-67D9960679F7}"/>
                </a:ext>
              </a:extLst>
            </p:cNvPr>
            <p:cNvSpPr/>
            <p:nvPr/>
          </p:nvSpPr>
          <p:spPr>
            <a:xfrm>
              <a:off x="4307604" y="846138"/>
              <a:ext cx="3983258" cy="520743"/>
            </a:xfrm>
            <a:prstGeom prst="ellipse">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43733AC-F11B-4207-95B6-9AAA402E6B91}"/>
                </a:ext>
              </a:extLst>
            </p:cNvPr>
            <p:cNvSpPr/>
            <p:nvPr/>
          </p:nvSpPr>
          <p:spPr>
            <a:xfrm>
              <a:off x="5539307" y="2729498"/>
              <a:ext cx="793719" cy="70060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2CA594F7-FB05-4B2D-AAA8-117C8BAB6497}"/>
                </a:ext>
              </a:extLst>
            </p:cNvPr>
            <p:cNvSpPr/>
            <p:nvPr/>
          </p:nvSpPr>
          <p:spPr>
            <a:xfrm>
              <a:off x="4181771" y="2729498"/>
              <a:ext cx="1040376" cy="93142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EE82A71-04B0-4D6F-AB4D-8B3508F4B7E9}"/>
                </a:ext>
              </a:extLst>
            </p:cNvPr>
            <p:cNvSpPr/>
            <p:nvPr/>
          </p:nvSpPr>
          <p:spPr>
            <a:xfrm>
              <a:off x="2544789" y="2898928"/>
              <a:ext cx="772358" cy="762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4F82B2D4-E45A-4144-A969-FE52E012DE45}"/>
                </a:ext>
              </a:extLst>
            </p:cNvPr>
            <p:cNvGrpSpPr/>
            <p:nvPr/>
          </p:nvGrpSpPr>
          <p:grpSpPr>
            <a:xfrm>
              <a:off x="3501385" y="4420526"/>
              <a:ext cx="882562" cy="792174"/>
              <a:chOff x="2819399" y="1528643"/>
              <a:chExt cx="882562" cy="792174"/>
            </a:xfrm>
          </p:grpSpPr>
          <p:sp>
            <p:nvSpPr>
              <p:cNvPr id="19" name="Arc 18">
                <a:extLst>
                  <a:ext uri="{FF2B5EF4-FFF2-40B4-BE49-F238E27FC236}">
                    <a16:creationId xmlns:a16="http://schemas.microsoft.com/office/drawing/2014/main" id="{A2722FA2-8520-4E8A-B0F8-A831D9AD1790}"/>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Arc 21">
                <a:extLst>
                  <a:ext uri="{FF2B5EF4-FFF2-40B4-BE49-F238E27FC236}">
                    <a16:creationId xmlns:a16="http://schemas.microsoft.com/office/drawing/2014/main" id="{00A8251E-0A31-466D-B3CC-AC2BE2E64C80}"/>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Arc 22">
                <a:extLst>
                  <a:ext uri="{FF2B5EF4-FFF2-40B4-BE49-F238E27FC236}">
                    <a16:creationId xmlns:a16="http://schemas.microsoft.com/office/drawing/2014/main" id="{67869187-52DF-4472-9D65-D7E5165624E7}"/>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Arc 23">
                <a:extLst>
                  <a:ext uri="{FF2B5EF4-FFF2-40B4-BE49-F238E27FC236}">
                    <a16:creationId xmlns:a16="http://schemas.microsoft.com/office/drawing/2014/main" id="{A51A7EE1-4766-4B2F-9582-2B9A77E850B1}"/>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F546B204-768F-43E8-A7EE-5A02A4DDF54A}"/>
                </a:ext>
              </a:extLst>
            </p:cNvPr>
            <p:cNvGrpSpPr/>
            <p:nvPr/>
          </p:nvGrpSpPr>
          <p:grpSpPr>
            <a:xfrm>
              <a:off x="4829323" y="1801959"/>
              <a:ext cx="882562" cy="792174"/>
              <a:chOff x="2819399" y="1528643"/>
              <a:chExt cx="882562" cy="792174"/>
            </a:xfrm>
          </p:grpSpPr>
          <p:sp>
            <p:nvSpPr>
              <p:cNvPr id="27" name="Arc 26">
                <a:extLst>
                  <a:ext uri="{FF2B5EF4-FFF2-40B4-BE49-F238E27FC236}">
                    <a16:creationId xmlns:a16="http://schemas.microsoft.com/office/drawing/2014/main" id="{91502E6B-446E-4B4C-A34A-F2864388CFAE}"/>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a:extLst>
                  <a:ext uri="{FF2B5EF4-FFF2-40B4-BE49-F238E27FC236}">
                    <a16:creationId xmlns:a16="http://schemas.microsoft.com/office/drawing/2014/main" id="{9646D160-B735-4FDE-BB3E-EE9960A80DB4}"/>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Arc 28">
                <a:extLst>
                  <a:ext uri="{FF2B5EF4-FFF2-40B4-BE49-F238E27FC236}">
                    <a16:creationId xmlns:a16="http://schemas.microsoft.com/office/drawing/2014/main" id="{BD94506C-A723-4916-9562-2377EAF0C2D1}"/>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Arc 29">
                <a:extLst>
                  <a:ext uri="{FF2B5EF4-FFF2-40B4-BE49-F238E27FC236}">
                    <a16:creationId xmlns:a16="http://schemas.microsoft.com/office/drawing/2014/main" id="{83D7BE77-0784-4945-B436-9C39DBDEAF2D}"/>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088ABA3F-76B6-4EB5-954E-50C7B418C02E}"/>
                </a:ext>
              </a:extLst>
            </p:cNvPr>
            <p:cNvGrpSpPr/>
            <p:nvPr/>
          </p:nvGrpSpPr>
          <p:grpSpPr>
            <a:xfrm>
              <a:off x="6685866" y="1719544"/>
              <a:ext cx="882562" cy="792174"/>
              <a:chOff x="2819399" y="1528643"/>
              <a:chExt cx="882562" cy="792174"/>
            </a:xfrm>
          </p:grpSpPr>
          <p:sp>
            <p:nvSpPr>
              <p:cNvPr id="32" name="Arc 31">
                <a:extLst>
                  <a:ext uri="{FF2B5EF4-FFF2-40B4-BE49-F238E27FC236}">
                    <a16:creationId xmlns:a16="http://schemas.microsoft.com/office/drawing/2014/main" id="{F4A44341-0A46-4269-9FDC-1258F3A8795F}"/>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Arc 32">
                <a:extLst>
                  <a:ext uri="{FF2B5EF4-FFF2-40B4-BE49-F238E27FC236}">
                    <a16:creationId xmlns:a16="http://schemas.microsoft.com/office/drawing/2014/main" id="{C0FAD0F0-518D-4FBA-A38E-98C5905C8AE9}"/>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a:extLst>
                  <a:ext uri="{FF2B5EF4-FFF2-40B4-BE49-F238E27FC236}">
                    <a16:creationId xmlns:a16="http://schemas.microsoft.com/office/drawing/2014/main" id="{4EB2811A-041D-4E6F-895E-8AA70807F7E6}"/>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a:extLst>
                  <a:ext uri="{FF2B5EF4-FFF2-40B4-BE49-F238E27FC236}">
                    <a16:creationId xmlns:a16="http://schemas.microsoft.com/office/drawing/2014/main" id="{2292CDE1-6293-4033-9028-017EB835AB22}"/>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3DDA2B64-9527-48C9-BBEF-5D248C4D66C7}"/>
                </a:ext>
              </a:extLst>
            </p:cNvPr>
            <p:cNvGrpSpPr/>
            <p:nvPr/>
          </p:nvGrpSpPr>
          <p:grpSpPr>
            <a:xfrm>
              <a:off x="6595391" y="5669210"/>
              <a:ext cx="882562" cy="792174"/>
              <a:chOff x="2819399" y="1528643"/>
              <a:chExt cx="882562" cy="792174"/>
            </a:xfrm>
          </p:grpSpPr>
          <p:sp>
            <p:nvSpPr>
              <p:cNvPr id="37" name="Arc 36">
                <a:extLst>
                  <a:ext uri="{FF2B5EF4-FFF2-40B4-BE49-F238E27FC236}">
                    <a16:creationId xmlns:a16="http://schemas.microsoft.com/office/drawing/2014/main" id="{93FDE4C9-AE9D-41EF-B4F1-708C9BE680E2}"/>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a:extLst>
                  <a:ext uri="{FF2B5EF4-FFF2-40B4-BE49-F238E27FC236}">
                    <a16:creationId xmlns:a16="http://schemas.microsoft.com/office/drawing/2014/main" id="{CFDE51FA-EDF0-4C1E-9EBD-E4DB1761E5C4}"/>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a:extLst>
                  <a:ext uri="{FF2B5EF4-FFF2-40B4-BE49-F238E27FC236}">
                    <a16:creationId xmlns:a16="http://schemas.microsoft.com/office/drawing/2014/main" id="{9E450751-87FE-4AB0-8E00-5C75423D6870}"/>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Arc 39">
                <a:extLst>
                  <a:ext uri="{FF2B5EF4-FFF2-40B4-BE49-F238E27FC236}">
                    <a16:creationId xmlns:a16="http://schemas.microsoft.com/office/drawing/2014/main" id="{AFB7339A-FB01-4419-951B-DABFD7DF407C}"/>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CAA32904-AEF1-4C44-BEA1-548D4846C077}"/>
                </a:ext>
              </a:extLst>
            </p:cNvPr>
            <p:cNvGrpSpPr/>
            <p:nvPr/>
          </p:nvGrpSpPr>
          <p:grpSpPr>
            <a:xfrm>
              <a:off x="6201005" y="3761143"/>
              <a:ext cx="520857" cy="676975"/>
              <a:chOff x="2819399" y="1528643"/>
              <a:chExt cx="882562" cy="792174"/>
            </a:xfrm>
          </p:grpSpPr>
          <p:sp>
            <p:nvSpPr>
              <p:cNvPr id="42" name="Arc 41">
                <a:extLst>
                  <a:ext uri="{FF2B5EF4-FFF2-40B4-BE49-F238E27FC236}">
                    <a16:creationId xmlns:a16="http://schemas.microsoft.com/office/drawing/2014/main" id="{45FE175B-502F-48F4-9356-711EC1C9B245}"/>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Arc 42">
                <a:extLst>
                  <a:ext uri="{FF2B5EF4-FFF2-40B4-BE49-F238E27FC236}">
                    <a16:creationId xmlns:a16="http://schemas.microsoft.com/office/drawing/2014/main" id="{462D18CC-E250-4BC9-A32E-EAF16E78EA76}"/>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Arc 43">
                <a:extLst>
                  <a:ext uri="{FF2B5EF4-FFF2-40B4-BE49-F238E27FC236}">
                    <a16:creationId xmlns:a16="http://schemas.microsoft.com/office/drawing/2014/main" id="{A2E0C0AA-F4B1-48FB-874F-B492087AB7AD}"/>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a:extLst>
                  <a:ext uri="{FF2B5EF4-FFF2-40B4-BE49-F238E27FC236}">
                    <a16:creationId xmlns:a16="http://schemas.microsoft.com/office/drawing/2014/main" id="{E571ED58-4C2B-4CBF-9293-6E3680DAAEA0}"/>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74E40C5A-2FD0-4A7E-A7C6-180B9CE0A1A3}"/>
                </a:ext>
              </a:extLst>
            </p:cNvPr>
            <p:cNvGrpSpPr/>
            <p:nvPr/>
          </p:nvGrpSpPr>
          <p:grpSpPr>
            <a:xfrm>
              <a:off x="4767977" y="5070596"/>
              <a:ext cx="882562" cy="792174"/>
              <a:chOff x="2819399" y="1528643"/>
              <a:chExt cx="882562" cy="792174"/>
            </a:xfrm>
          </p:grpSpPr>
          <p:sp>
            <p:nvSpPr>
              <p:cNvPr id="47" name="Arc 46">
                <a:extLst>
                  <a:ext uri="{FF2B5EF4-FFF2-40B4-BE49-F238E27FC236}">
                    <a16:creationId xmlns:a16="http://schemas.microsoft.com/office/drawing/2014/main" id="{BA9FFD30-E10C-46EF-AD59-F55EBE6DF2B1}"/>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Arc 47">
                <a:extLst>
                  <a:ext uri="{FF2B5EF4-FFF2-40B4-BE49-F238E27FC236}">
                    <a16:creationId xmlns:a16="http://schemas.microsoft.com/office/drawing/2014/main" id="{C0767E59-BF37-4585-863E-70482AF23037}"/>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Arc 48">
                <a:extLst>
                  <a:ext uri="{FF2B5EF4-FFF2-40B4-BE49-F238E27FC236}">
                    <a16:creationId xmlns:a16="http://schemas.microsoft.com/office/drawing/2014/main" id="{204561E1-203F-4C40-AB39-C0CCB167B81C}"/>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Arc 49">
                <a:extLst>
                  <a:ext uri="{FF2B5EF4-FFF2-40B4-BE49-F238E27FC236}">
                    <a16:creationId xmlns:a16="http://schemas.microsoft.com/office/drawing/2014/main" id="{243648A0-76C8-4DF8-B431-147A2B4C158B}"/>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1" name="TextBox 50">
              <a:extLst>
                <a:ext uri="{FF2B5EF4-FFF2-40B4-BE49-F238E27FC236}">
                  <a16:creationId xmlns:a16="http://schemas.microsoft.com/office/drawing/2014/main" id="{F81A63E8-F43C-4CDF-A84F-4E911E96F607}"/>
                </a:ext>
              </a:extLst>
            </p:cNvPr>
            <p:cNvSpPr txBox="1"/>
            <p:nvPr/>
          </p:nvSpPr>
          <p:spPr>
            <a:xfrm>
              <a:off x="6904972" y="1893834"/>
              <a:ext cx="415498" cy="461665"/>
            </a:xfrm>
            <a:prstGeom prst="rect">
              <a:avLst/>
            </a:prstGeom>
            <a:noFill/>
          </p:spPr>
          <p:txBody>
            <a:bodyPr wrap="none" rtlCol="0">
              <a:spAutoFit/>
            </a:bodyPr>
            <a:lstStyle/>
            <a:p>
              <a:r>
                <a:rPr lang="en-US" sz="2400" dirty="0"/>
                <a:t>III</a:t>
              </a:r>
            </a:p>
          </p:txBody>
        </p:sp>
        <p:sp>
          <p:nvSpPr>
            <p:cNvPr id="53" name="TextBox 52">
              <a:extLst>
                <a:ext uri="{FF2B5EF4-FFF2-40B4-BE49-F238E27FC236}">
                  <a16:creationId xmlns:a16="http://schemas.microsoft.com/office/drawing/2014/main" id="{FD86E2C3-1EEC-42B7-9C14-3865DE667ECC}"/>
                </a:ext>
              </a:extLst>
            </p:cNvPr>
            <p:cNvSpPr txBox="1"/>
            <p:nvPr/>
          </p:nvSpPr>
          <p:spPr>
            <a:xfrm>
              <a:off x="5053168" y="1957474"/>
              <a:ext cx="338554" cy="461665"/>
            </a:xfrm>
            <a:prstGeom prst="rect">
              <a:avLst/>
            </a:prstGeom>
            <a:noFill/>
          </p:spPr>
          <p:txBody>
            <a:bodyPr wrap="none" rtlCol="0">
              <a:spAutoFit/>
            </a:bodyPr>
            <a:lstStyle/>
            <a:p>
              <a:r>
                <a:rPr lang="en-US" sz="2400" dirty="0"/>
                <a:t>II</a:t>
              </a:r>
            </a:p>
          </p:txBody>
        </p:sp>
        <p:sp>
          <p:nvSpPr>
            <p:cNvPr id="54" name="TextBox 53">
              <a:extLst>
                <a:ext uri="{FF2B5EF4-FFF2-40B4-BE49-F238E27FC236}">
                  <a16:creationId xmlns:a16="http://schemas.microsoft.com/office/drawing/2014/main" id="{E5B26ED2-D8E3-4998-842D-7BFC41448344}"/>
                </a:ext>
              </a:extLst>
            </p:cNvPr>
            <p:cNvSpPr txBox="1"/>
            <p:nvPr/>
          </p:nvSpPr>
          <p:spPr>
            <a:xfrm>
              <a:off x="3773784" y="4570693"/>
              <a:ext cx="261610" cy="461665"/>
            </a:xfrm>
            <a:prstGeom prst="rect">
              <a:avLst/>
            </a:prstGeom>
            <a:noFill/>
          </p:spPr>
          <p:txBody>
            <a:bodyPr wrap="none" rtlCol="0">
              <a:spAutoFit/>
            </a:bodyPr>
            <a:lstStyle/>
            <a:p>
              <a:r>
                <a:rPr lang="en-US" sz="2400" dirty="0"/>
                <a:t>I</a:t>
              </a:r>
            </a:p>
          </p:txBody>
        </p:sp>
        <p:sp>
          <p:nvSpPr>
            <p:cNvPr id="55" name="TextBox 54">
              <a:extLst>
                <a:ext uri="{FF2B5EF4-FFF2-40B4-BE49-F238E27FC236}">
                  <a16:creationId xmlns:a16="http://schemas.microsoft.com/office/drawing/2014/main" id="{8F5784B0-2662-43E3-8619-D2150DD1760A}"/>
                </a:ext>
              </a:extLst>
            </p:cNvPr>
            <p:cNvSpPr txBox="1"/>
            <p:nvPr/>
          </p:nvSpPr>
          <p:spPr>
            <a:xfrm>
              <a:off x="6813461" y="5829641"/>
              <a:ext cx="436338" cy="461665"/>
            </a:xfrm>
            <a:prstGeom prst="rect">
              <a:avLst/>
            </a:prstGeom>
            <a:noFill/>
          </p:spPr>
          <p:txBody>
            <a:bodyPr wrap="none" rtlCol="0">
              <a:spAutoFit/>
            </a:bodyPr>
            <a:lstStyle/>
            <a:p>
              <a:r>
                <a:rPr lang="en-US" sz="2400" dirty="0"/>
                <a:t>IV</a:t>
              </a:r>
            </a:p>
          </p:txBody>
        </p:sp>
        <p:sp>
          <p:nvSpPr>
            <p:cNvPr id="56" name="TextBox 55">
              <a:extLst>
                <a:ext uri="{FF2B5EF4-FFF2-40B4-BE49-F238E27FC236}">
                  <a16:creationId xmlns:a16="http://schemas.microsoft.com/office/drawing/2014/main" id="{2E255DC5-3E2D-437E-876A-D03D9EC6C44D}"/>
                </a:ext>
              </a:extLst>
            </p:cNvPr>
            <p:cNvSpPr txBox="1"/>
            <p:nvPr/>
          </p:nvSpPr>
          <p:spPr>
            <a:xfrm>
              <a:off x="6255436" y="3850146"/>
              <a:ext cx="359394" cy="461665"/>
            </a:xfrm>
            <a:prstGeom prst="rect">
              <a:avLst/>
            </a:prstGeom>
            <a:noFill/>
          </p:spPr>
          <p:txBody>
            <a:bodyPr wrap="none" rtlCol="0">
              <a:spAutoFit/>
            </a:bodyPr>
            <a:lstStyle/>
            <a:p>
              <a:r>
                <a:rPr lang="en-US" sz="2400" dirty="0"/>
                <a:t>V</a:t>
              </a:r>
            </a:p>
          </p:txBody>
        </p:sp>
        <p:sp>
          <p:nvSpPr>
            <p:cNvPr id="57" name="TextBox 56">
              <a:extLst>
                <a:ext uri="{FF2B5EF4-FFF2-40B4-BE49-F238E27FC236}">
                  <a16:creationId xmlns:a16="http://schemas.microsoft.com/office/drawing/2014/main" id="{8633CB1E-546C-47AF-A833-7EA94AE44022}"/>
                </a:ext>
              </a:extLst>
            </p:cNvPr>
            <p:cNvSpPr txBox="1"/>
            <p:nvPr/>
          </p:nvSpPr>
          <p:spPr>
            <a:xfrm>
              <a:off x="4980688" y="5242115"/>
              <a:ext cx="436338" cy="461665"/>
            </a:xfrm>
            <a:prstGeom prst="rect">
              <a:avLst/>
            </a:prstGeom>
            <a:noFill/>
          </p:spPr>
          <p:txBody>
            <a:bodyPr wrap="none" rtlCol="0">
              <a:spAutoFit/>
            </a:bodyPr>
            <a:lstStyle/>
            <a:p>
              <a:r>
                <a:rPr lang="en-US" sz="2400" dirty="0"/>
                <a:t>VI</a:t>
              </a:r>
            </a:p>
          </p:txBody>
        </p:sp>
      </p:grpSp>
    </p:spTree>
    <p:extLst>
      <p:ext uri="{BB962C8B-B14F-4D97-AF65-F5344CB8AC3E}">
        <p14:creationId xmlns:p14="http://schemas.microsoft.com/office/powerpoint/2010/main" val="2131583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DDEEE-6250-4182-9649-F6A095FFA225}"/>
              </a:ext>
            </a:extLst>
          </p:cNvPr>
          <p:cNvSpPr>
            <a:spLocks noGrp="1"/>
          </p:cNvSpPr>
          <p:nvPr>
            <p:ph type="title"/>
          </p:nvPr>
        </p:nvSpPr>
        <p:spPr>
          <a:xfrm>
            <a:off x="428538" y="92075"/>
            <a:ext cx="8229600" cy="639762"/>
          </a:xfrm>
        </p:spPr>
        <p:txBody>
          <a:bodyPr>
            <a:normAutofit fontScale="90000"/>
          </a:bodyPr>
          <a:lstStyle/>
          <a:p>
            <a:r>
              <a:rPr lang="en-US" dirty="0"/>
              <a:t>Step 2 	Assign reference directions</a:t>
            </a:r>
          </a:p>
        </p:txBody>
      </p:sp>
      <p:grpSp>
        <p:nvGrpSpPr>
          <p:cNvPr id="101" name="Group 100">
            <a:extLst>
              <a:ext uri="{FF2B5EF4-FFF2-40B4-BE49-F238E27FC236}">
                <a16:creationId xmlns:a16="http://schemas.microsoft.com/office/drawing/2014/main" id="{A1E7D7F1-E1C5-448F-85FE-2CE1DD37048E}"/>
              </a:ext>
            </a:extLst>
          </p:cNvPr>
          <p:cNvGrpSpPr/>
          <p:nvPr/>
        </p:nvGrpSpPr>
        <p:grpSpPr>
          <a:xfrm>
            <a:off x="1828800" y="766791"/>
            <a:ext cx="6040515" cy="5823655"/>
            <a:chOff x="1828800" y="766791"/>
            <a:chExt cx="6040515" cy="5823655"/>
          </a:xfrm>
        </p:grpSpPr>
        <p:grpSp>
          <p:nvGrpSpPr>
            <p:cNvPr id="55" name="Group 54">
              <a:extLst>
                <a:ext uri="{FF2B5EF4-FFF2-40B4-BE49-F238E27FC236}">
                  <a16:creationId xmlns:a16="http://schemas.microsoft.com/office/drawing/2014/main" id="{15D3E762-DE00-465B-8FA5-0CB41E19171D}"/>
                </a:ext>
              </a:extLst>
            </p:cNvPr>
            <p:cNvGrpSpPr/>
            <p:nvPr/>
          </p:nvGrpSpPr>
          <p:grpSpPr>
            <a:xfrm>
              <a:off x="1828800" y="766791"/>
              <a:ext cx="6040515" cy="5823655"/>
              <a:chOff x="1488826" y="864193"/>
              <a:chExt cx="6040515" cy="5823655"/>
            </a:xfrm>
          </p:grpSpPr>
          <p:pic>
            <p:nvPicPr>
              <p:cNvPr id="42" name="Picture 41">
                <a:extLst>
                  <a:ext uri="{FF2B5EF4-FFF2-40B4-BE49-F238E27FC236}">
                    <a16:creationId xmlns:a16="http://schemas.microsoft.com/office/drawing/2014/main" id="{3A744B2F-AB21-434E-B510-86FE7E705E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8826" y="917301"/>
                <a:ext cx="6040515" cy="5770547"/>
              </a:xfrm>
              <a:prstGeom prst="rect">
                <a:avLst/>
              </a:prstGeom>
            </p:spPr>
          </p:pic>
          <p:sp>
            <p:nvSpPr>
              <p:cNvPr id="43" name="TextBox 42">
                <a:extLst>
                  <a:ext uri="{FF2B5EF4-FFF2-40B4-BE49-F238E27FC236}">
                    <a16:creationId xmlns:a16="http://schemas.microsoft.com/office/drawing/2014/main" id="{B7D04915-8042-4180-B387-E360DD28C2DF}"/>
                  </a:ext>
                </a:extLst>
              </p:cNvPr>
              <p:cNvSpPr txBox="1"/>
              <p:nvPr/>
            </p:nvSpPr>
            <p:spPr>
              <a:xfrm>
                <a:off x="1885750" y="2913268"/>
                <a:ext cx="362600" cy="461665"/>
              </a:xfrm>
              <a:prstGeom prst="rect">
                <a:avLst/>
              </a:prstGeom>
              <a:noFill/>
            </p:spPr>
            <p:txBody>
              <a:bodyPr wrap="none" rtlCol="0">
                <a:spAutoFit/>
              </a:bodyPr>
              <a:lstStyle/>
              <a:p>
                <a:r>
                  <a:rPr lang="en-US" sz="2400" dirty="0">
                    <a:solidFill>
                      <a:srgbClr val="FF0000"/>
                    </a:solidFill>
                  </a:rPr>
                  <a:t>A</a:t>
                </a:r>
              </a:p>
            </p:txBody>
          </p:sp>
          <p:sp>
            <p:nvSpPr>
              <p:cNvPr id="44" name="TextBox 43">
                <a:extLst>
                  <a:ext uri="{FF2B5EF4-FFF2-40B4-BE49-F238E27FC236}">
                    <a16:creationId xmlns:a16="http://schemas.microsoft.com/office/drawing/2014/main" id="{039BD0A4-D861-4AF6-B3F5-C08530E776CD}"/>
                  </a:ext>
                </a:extLst>
              </p:cNvPr>
              <p:cNvSpPr txBox="1"/>
              <p:nvPr/>
            </p:nvSpPr>
            <p:spPr>
              <a:xfrm>
                <a:off x="3546083" y="2734622"/>
                <a:ext cx="362600" cy="461665"/>
              </a:xfrm>
              <a:prstGeom prst="rect">
                <a:avLst/>
              </a:prstGeom>
              <a:noFill/>
            </p:spPr>
            <p:txBody>
              <a:bodyPr wrap="none" rtlCol="0">
                <a:spAutoFit/>
              </a:bodyPr>
              <a:lstStyle/>
              <a:p>
                <a:r>
                  <a:rPr lang="en-US" sz="2400" dirty="0">
                    <a:solidFill>
                      <a:srgbClr val="FF0000"/>
                    </a:solidFill>
                  </a:rPr>
                  <a:t>B</a:t>
                </a:r>
              </a:p>
            </p:txBody>
          </p:sp>
          <p:sp>
            <p:nvSpPr>
              <p:cNvPr id="45" name="TextBox 44">
                <a:extLst>
                  <a:ext uri="{FF2B5EF4-FFF2-40B4-BE49-F238E27FC236}">
                    <a16:creationId xmlns:a16="http://schemas.microsoft.com/office/drawing/2014/main" id="{9F7536E9-2C7E-4D17-A955-B6BD6E01EE1B}"/>
                  </a:ext>
                </a:extLst>
              </p:cNvPr>
              <p:cNvSpPr txBox="1"/>
              <p:nvPr/>
            </p:nvSpPr>
            <p:spPr>
              <a:xfrm>
                <a:off x="5305897" y="864193"/>
                <a:ext cx="348172" cy="461665"/>
              </a:xfrm>
              <a:prstGeom prst="rect">
                <a:avLst/>
              </a:prstGeom>
              <a:noFill/>
            </p:spPr>
            <p:txBody>
              <a:bodyPr wrap="none" rtlCol="0">
                <a:spAutoFit/>
              </a:bodyPr>
              <a:lstStyle/>
              <a:p>
                <a:r>
                  <a:rPr lang="en-US" sz="2400" dirty="0">
                    <a:solidFill>
                      <a:schemeClr val="accent6">
                        <a:lumMod val="50000"/>
                      </a:schemeClr>
                    </a:solidFill>
                  </a:rPr>
                  <a:t>C</a:t>
                </a:r>
              </a:p>
            </p:txBody>
          </p:sp>
          <p:sp>
            <p:nvSpPr>
              <p:cNvPr id="46" name="TextBox 45">
                <a:extLst>
                  <a:ext uri="{FF2B5EF4-FFF2-40B4-BE49-F238E27FC236}">
                    <a16:creationId xmlns:a16="http://schemas.microsoft.com/office/drawing/2014/main" id="{59C1E723-A82C-4DB0-890B-28F4CA5DC184}"/>
                  </a:ext>
                </a:extLst>
              </p:cNvPr>
              <p:cNvSpPr txBox="1"/>
              <p:nvPr/>
            </p:nvSpPr>
            <p:spPr>
              <a:xfrm>
                <a:off x="5076884" y="2652872"/>
                <a:ext cx="362600" cy="461665"/>
              </a:xfrm>
              <a:prstGeom prst="rect">
                <a:avLst/>
              </a:prstGeom>
              <a:noFill/>
            </p:spPr>
            <p:txBody>
              <a:bodyPr wrap="square" rtlCol="0">
                <a:spAutoFit/>
              </a:bodyPr>
              <a:lstStyle/>
              <a:p>
                <a:r>
                  <a:rPr lang="en-US" sz="2400" dirty="0">
                    <a:solidFill>
                      <a:srgbClr val="FF0000"/>
                    </a:solidFill>
                  </a:rPr>
                  <a:t>D</a:t>
                </a:r>
              </a:p>
            </p:txBody>
          </p:sp>
          <p:sp>
            <p:nvSpPr>
              <p:cNvPr id="47" name="TextBox 46">
                <a:extLst>
                  <a:ext uri="{FF2B5EF4-FFF2-40B4-BE49-F238E27FC236}">
                    <a16:creationId xmlns:a16="http://schemas.microsoft.com/office/drawing/2014/main" id="{C3D71100-1ABB-4060-A07A-7EF9D9764C92}"/>
                  </a:ext>
                </a:extLst>
              </p:cNvPr>
              <p:cNvSpPr txBox="1"/>
              <p:nvPr/>
            </p:nvSpPr>
            <p:spPr>
              <a:xfrm>
                <a:off x="4777786" y="4840585"/>
                <a:ext cx="335348" cy="461665"/>
              </a:xfrm>
              <a:prstGeom prst="rect">
                <a:avLst/>
              </a:prstGeom>
              <a:noFill/>
            </p:spPr>
            <p:txBody>
              <a:bodyPr wrap="none" rtlCol="0">
                <a:spAutoFit/>
              </a:bodyPr>
              <a:lstStyle/>
              <a:p>
                <a:r>
                  <a:rPr lang="en-US" sz="2400" dirty="0">
                    <a:solidFill>
                      <a:srgbClr val="7030A0"/>
                    </a:solidFill>
                  </a:rPr>
                  <a:t>E</a:t>
                </a:r>
              </a:p>
            </p:txBody>
          </p:sp>
          <p:sp>
            <p:nvSpPr>
              <p:cNvPr id="48" name="TextBox 47">
                <a:extLst>
                  <a:ext uri="{FF2B5EF4-FFF2-40B4-BE49-F238E27FC236}">
                    <a16:creationId xmlns:a16="http://schemas.microsoft.com/office/drawing/2014/main" id="{9E492020-55ED-4678-84A4-30FC007706CA}"/>
                  </a:ext>
                </a:extLst>
              </p:cNvPr>
              <p:cNvSpPr txBox="1"/>
              <p:nvPr/>
            </p:nvSpPr>
            <p:spPr>
              <a:xfrm>
                <a:off x="6975226" y="6088348"/>
                <a:ext cx="325730" cy="461665"/>
              </a:xfrm>
              <a:prstGeom prst="rect">
                <a:avLst/>
              </a:prstGeom>
              <a:noFill/>
            </p:spPr>
            <p:txBody>
              <a:bodyPr wrap="none" rtlCol="0">
                <a:spAutoFit/>
              </a:bodyPr>
              <a:lstStyle/>
              <a:p>
                <a:r>
                  <a:rPr lang="en-US" sz="2400" dirty="0">
                    <a:solidFill>
                      <a:srgbClr val="FF0000"/>
                    </a:solidFill>
                  </a:rPr>
                  <a:t>F</a:t>
                </a:r>
              </a:p>
            </p:txBody>
          </p:sp>
          <p:grpSp>
            <p:nvGrpSpPr>
              <p:cNvPr id="6" name="Group 5">
                <a:extLst>
                  <a:ext uri="{FF2B5EF4-FFF2-40B4-BE49-F238E27FC236}">
                    <a16:creationId xmlns:a16="http://schemas.microsoft.com/office/drawing/2014/main" id="{D1B3281B-6CA2-4A02-B32C-33B4EB15DEEA}"/>
                  </a:ext>
                </a:extLst>
              </p:cNvPr>
              <p:cNvGrpSpPr/>
              <p:nvPr/>
            </p:nvGrpSpPr>
            <p:grpSpPr>
              <a:xfrm>
                <a:off x="2739864" y="4343900"/>
                <a:ext cx="882562" cy="792174"/>
                <a:chOff x="2819399" y="1528643"/>
                <a:chExt cx="882562" cy="792174"/>
              </a:xfrm>
            </p:grpSpPr>
            <p:sp>
              <p:nvSpPr>
                <p:cNvPr id="38" name="Arc 37">
                  <a:extLst>
                    <a:ext uri="{FF2B5EF4-FFF2-40B4-BE49-F238E27FC236}">
                      <a16:creationId xmlns:a16="http://schemas.microsoft.com/office/drawing/2014/main" id="{4F1FCA98-E9C7-4F72-8AF1-D0C8F1C91520}"/>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a:extLst>
                    <a:ext uri="{FF2B5EF4-FFF2-40B4-BE49-F238E27FC236}">
                      <a16:creationId xmlns:a16="http://schemas.microsoft.com/office/drawing/2014/main" id="{44BE7F29-3368-40D3-AF66-FB5BF448EE7D}"/>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Arc 39">
                  <a:extLst>
                    <a:ext uri="{FF2B5EF4-FFF2-40B4-BE49-F238E27FC236}">
                      <a16:creationId xmlns:a16="http://schemas.microsoft.com/office/drawing/2014/main" id="{070CA647-0E90-4580-9B9F-C70E68F8CBFF}"/>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Arc 40">
                  <a:extLst>
                    <a:ext uri="{FF2B5EF4-FFF2-40B4-BE49-F238E27FC236}">
                      <a16:creationId xmlns:a16="http://schemas.microsoft.com/office/drawing/2014/main" id="{537D77C6-0258-4EA1-BD67-30F0720606F6}"/>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7" name="Group 6">
                <a:extLst>
                  <a:ext uri="{FF2B5EF4-FFF2-40B4-BE49-F238E27FC236}">
                    <a16:creationId xmlns:a16="http://schemas.microsoft.com/office/drawing/2014/main" id="{AC5F15AE-FAE5-439A-BEE1-650B13A60DEA}"/>
                  </a:ext>
                </a:extLst>
              </p:cNvPr>
              <p:cNvGrpSpPr/>
              <p:nvPr/>
            </p:nvGrpSpPr>
            <p:grpSpPr>
              <a:xfrm>
                <a:off x="4067802" y="1725333"/>
                <a:ext cx="882562" cy="792174"/>
                <a:chOff x="2819399" y="1528643"/>
                <a:chExt cx="882562" cy="792174"/>
              </a:xfrm>
            </p:grpSpPr>
            <p:sp>
              <p:nvSpPr>
                <p:cNvPr id="34" name="Arc 33">
                  <a:extLst>
                    <a:ext uri="{FF2B5EF4-FFF2-40B4-BE49-F238E27FC236}">
                      <a16:creationId xmlns:a16="http://schemas.microsoft.com/office/drawing/2014/main" id="{6898B5BD-CF41-4DA0-907F-3E9E2814E6D7}"/>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a:extLst>
                    <a:ext uri="{FF2B5EF4-FFF2-40B4-BE49-F238E27FC236}">
                      <a16:creationId xmlns:a16="http://schemas.microsoft.com/office/drawing/2014/main" id="{345763D2-0075-4623-94E2-54A62B095611}"/>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a:extLst>
                    <a:ext uri="{FF2B5EF4-FFF2-40B4-BE49-F238E27FC236}">
                      <a16:creationId xmlns:a16="http://schemas.microsoft.com/office/drawing/2014/main" id="{072DB372-A15B-4016-9635-E8DE639A686F}"/>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a:extLst>
                    <a:ext uri="{FF2B5EF4-FFF2-40B4-BE49-F238E27FC236}">
                      <a16:creationId xmlns:a16="http://schemas.microsoft.com/office/drawing/2014/main" id="{A86DD5E6-2F20-4CB2-9793-FDB9598AABCC}"/>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58CBFBB8-35FD-402F-A0D3-D3A52402729D}"/>
                  </a:ext>
                </a:extLst>
              </p:cNvPr>
              <p:cNvGrpSpPr/>
              <p:nvPr/>
            </p:nvGrpSpPr>
            <p:grpSpPr>
              <a:xfrm>
                <a:off x="5924345" y="1642918"/>
                <a:ext cx="882562" cy="792174"/>
                <a:chOff x="2819399" y="1528643"/>
                <a:chExt cx="882562" cy="792174"/>
              </a:xfrm>
            </p:grpSpPr>
            <p:sp>
              <p:nvSpPr>
                <p:cNvPr id="30" name="Arc 29">
                  <a:extLst>
                    <a:ext uri="{FF2B5EF4-FFF2-40B4-BE49-F238E27FC236}">
                      <a16:creationId xmlns:a16="http://schemas.microsoft.com/office/drawing/2014/main" id="{D89E125D-6758-4312-9D8E-747B8508E69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Arc 30">
                  <a:extLst>
                    <a:ext uri="{FF2B5EF4-FFF2-40B4-BE49-F238E27FC236}">
                      <a16:creationId xmlns:a16="http://schemas.microsoft.com/office/drawing/2014/main" id="{25F47DDA-36C4-4439-900B-35D5A35BB593}"/>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Arc 31">
                  <a:extLst>
                    <a:ext uri="{FF2B5EF4-FFF2-40B4-BE49-F238E27FC236}">
                      <a16:creationId xmlns:a16="http://schemas.microsoft.com/office/drawing/2014/main" id="{77304D96-857B-4F60-B7F5-3576E5468F90}"/>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Arc 32">
                  <a:extLst>
                    <a:ext uri="{FF2B5EF4-FFF2-40B4-BE49-F238E27FC236}">
                      <a16:creationId xmlns:a16="http://schemas.microsoft.com/office/drawing/2014/main" id="{C1321326-8D07-473E-A421-3EDBD20F2768}"/>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6D28761D-28F2-435E-B6C0-BC0EA529F8BE}"/>
                  </a:ext>
                </a:extLst>
              </p:cNvPr>
              <p:cNvGrpSpPr/>
              <p:nvPr/>
            </p:nvGrpSpPr>
            <p:grpSpPr>
              <a:xfrm>
                <a:off x="5833870" y="5592584"/>
                <a:ext cx="882562" cy="792174"/>
                <a:chOff x="2819399" y="1528643"/>
                <a:chExt cx="882562" cy="792174"/>
              </a:xfrm>
            </p:grpSpPr>
            <p:sp>
              <p:nvSpPr>
                <p:cNvPr id="26" name="Arc 25">
                  <a:extLst>
                    <a:ext uri="{FF2B5EF4-FFF2-40B4-BE49-F238E27FC236}">
                      <a16:creationId xmlns:a16="http://schemas.microsoft.com/office/drawing/2014/main" id="{64EDBB64-B1C2-4183-AD58-5BEBE090A9A8}"/>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Arc 26">
                  <a:extLst>
                    <a:ext uri="{FF2B5EF4-FFF2-40B4-BE49-F238E27FC236}">
                      <a16:creationId xmlns:a16="http://schemas.microsoft.com/office/drawing/2014/main" id="{5833A35D-246A-4012-AC59-2F7DFA3387F8}"/>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a:extLst>
                    <a:ext uri="{FF2B5EF4-FFF2-40B4-BE49-F238E27FC236}">
                      <a16:creationId xmlns:a16="http://schemas.microsoft.com/office/drawing/2014/main" id="{ACF787F2-D17F-40E9-8957-6D6CC4B619EF}"/>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Arc 28">
                  <a:extLst>
                    <a:ext uri="{FF2B5EF4-FFF2-40B4-BE49-F238E27FC236}">
                      <a16:creationId xmlns:a16="http://schemas.microsoft.com/office/drawing/2014/main" id="{059CA29E-23B8-4FEF-9D8B-F0E2EBD9279E}"/>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0" name="Group 9">
                <a:extLst>
                  <a:ext uri="{FF2B5EF4-FFF2-40B4-BE49-F238E27FC236}">
                    <a16:creationId xmlns:a16="http://schemas.microsoft.com/office/drawing/2014/main" id="{B597D955-23A2-491F-9E2E-5B8CD391279D}"/>
                  </a:ext>
                </a:extLst>
              </p:cNvPr>
              <p:cNvGrpSpPr/>
              <p:nvPr/>
            </p:nvGrpSpPr>
            <p:grpSpPr>
              <a:xfrm>
                <a:off x="5439484" y="3684517"/>
                <a:ext cx="520857" cy="676975"/>
                <a:chOff x="2819399" y="1528643"/>
                <a:chExt cx="882562" cy="792174"/>
              </a:xfrm>
            </p:grpSpPr>
            <p:sp>
              <p:nvSpPr>
                <p:cNvPr id="22" name="Arc 21">
                  <a:extLst>
                    <a:ext uri="{FF2B5EF4-FFF2-40B4-BE49-F238E27FC236}">
                      <a16:creationId xmlns:a16="http://schemas.microsoft.com/office/drawing/2014/main" id="{852B6DB7-0502-4786-B5B5-84A9925DE330}"/>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Arc 22">
                  <a:extLst>
                    <a:ext uri="{FF2B5EF4-FFF2-40B4-BE49-F238E27FC236}">
                      <a16:creationId xmlns:a16="http://schemas.microsoft.com/office/drawing/2014/main" id="{6CE02C84-0FAA-4FE8-811E-51CB61E3EDC0}"/>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Arc 23">
                  <a:extLst>
                    <a:ext uri="{FF2B5EF4-FFF2-40B4-BE49-F238E27FC236}">
                      <a16:creationId xmlns:a16="http://schemas.microsoft.com/office/drawing/2014/main" id="{596CE7C3-4EED-4AE2-9DB3-C9E395CF7D4D}"/>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Arc 24">
                  <a:extLst>
                    <a:ext uri="{FF2B5EF4-FFF2-40B4-BE49-F238E27FC236}">
                      <a16:creationId xmlns:a16="http://schemas.microsoft.com/office/drawing/2014/main" id="{876D1EB5-C02A-4AD6-B4BF-C1C19678FF66}"/>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F7C55A26-AF46-456E-8D59-C95125952723}"/>
                  </a:ext>
                </a:extLst>
              </p:cNvPr>
              <p:cNvGrpSpPr/>
              <p:nvPr/>
            </p:nvGrpSpPr>
            <p:grpSpPr>
              <a:xfrm>
                <a:off x="4006456" y="4993970"/>
                <a:ext cx="882562" cy="792174"/>
                <a:chOff x="2819399" y="1528643"/>
                <a:chExt cx="882562" cy="792174"/>
              </a:xfrm>
            </p:grpSpPr>
            <p:sp>
              <p:nvSpPr>
                <p:cNvPr id="18" name="Arc 17">
                  <a:extLst>
                    <a:ext uri="{FF2B5EF4-FFF2-40B4-BE49-F238E27FC236}">
                      <a16:creationId xmlns:a16="http://schemas.microsoft.com/office/drawing/2014/main" id="{9E86D013-F1A3-4E94-B265-D0F00A5EF524}"/>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Arc 18">
                  <a:extLst>
                    <a:ext uri="{FF2B5EF4-FFF2-40B4-BE49-F238E27FC236}">
                      <a16:creationId xmlns:a16="http://schemas.microsoft.com/office/drawing/2014/main" id="{92BD0AA2-6D44-43D0-8558-47A27CEE3B96}"/>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Arc 19">
                  <a:extLst>
                    <a:ext uri="{FF2B5EF4-FFF2-40B4-BE49-F238E27FC236}">
                      <a16:creationId xmlns:a16="http://schemas.microsoft.com/office/drawing/2014/main" id="{713CF131-2CED-4DB2-B4B0-A4D5311746C2}"/>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Arc 20">
                  <a:extLst>
                    <a:ext uri="{FF2B5EF4-FFF2-40B4-BE49-F238E27FC236}">
                      <a16:creationId xmlns:a16="http://schemas.microsoft.com/office/drawing/2014/main" id="{BEF36E20-037A-4A7D-ACF7-DD31DA2A0000}"/>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a:extLst>
                  <a:ext uri="{FF2B5EF4-FFF2-40B4-BE49-F238E27FC236}">
                    <a16:creationId xmlns:a16="http://schemas.microsoft.com/office/drawing/2014/main" id="{FDC01F4E-A360-4B25-A8D4-701314DA2FDD}"/>
                  </a:ext>
                </a:extLst>
              </p:cNvPr>
              <p:cNvSpPr txBox="1"/>
              <p:nvPr/>
            </p:nvSpPr>
            <p:spPr>
              <a:xfrm>
                <a:off x="6143451" y="1817208"/>
                <a:ext cx="415498" cy="461665"/>
              </a:xfrm>
              <a:prstGeom prst="rect">
                <a:avLst/>
              </a:prstGeom>
              <a:noFill/>
            </p:spPr>
            <p:txBody>
              <a:bodyPr wrap="none" rtlCol="0">
                <a:spAutoFit/>
              </a:bodyPr>
              <a:lstStyle/>
              <a:p>
                <a:r>
                  <a:rPr lang="en-US" sz="2400" dirty="0"/>
                  <a:t>III</a:t>
                </a:r>
              </a:p>
            </p:txBody>
          </p:sp>
          <p:sp>
            <p:nvSpPr>
              <p:cNvPr id="13" name="TextBox 12">
                <a:extLst>
                  <a:ext uri="{FF2B5EF4-FFF2-40B4-BE49-F238E27FC236}">
                    <a16:creationId xmlns:a16="http://schemas.microsoft.com/office/drawing/2014/main" id="{E2472A71-F44B-4C79-AF32-EA5E99766DC5}"/>
                  </a:ext>
                </a:extLst>
              </p:cNvPr>
              <p:cNvSpPr txBox="1"/>
              <p:nvPr/>
            </p:nvSpPr>
            <p:spPr>
              <a:xfrm>
                <a:off x="4291647" y="1880848"/>
                <a:ext cx="338554" cy="461665"/>
              </a:xfrm>
              <a:prstGeom prst="rect">
                <a:avLst/>
              </a:prstGeom>
              <a:noFill/>
            </p:spPr>
            <p:txBody>
              <a:bodyPr wrap="none" rtlCol="0">
                <a:spAutoFit/>
              </a:bodyPr>
              <a:lstStyle/>
              <a:p>
                <a:r>
                  <a:rPr lang="en-US" sz="2400" dirty="0"/>
                  <a:t>II</a:t>
                </a:r>
              </a:p>
            </p:txBody>
          </p:sp>
          <p:sp>
            <p:nvSpPr>
              <p:cNvPr id="14" name="TextBox 13">
                <a:extLst>
                  <a:ext uri="{FF2B5EF4-FFF2-40B4-BE49-F238E27FC236}">
                    <a16:creationId xmlns:a16="http://schemas.microsoft.com/office/drawing/2014/main" id="{AEF7453B-24FE-4980-AED7-8A1127E8776F}"/>
                  </a:ext>
                </a:extLst>
              </p:cNvPr>
              <p:cNvSpPr txBox="1"/>
              <p:nvPr/>
            </p:nvSpPr>
            <p:spPr>
              <a:xfrm>
                <a:off x="3012263" y="4494067"/>
                <a:ext cx="261610" cy="461665"/>
              </a:xfrm>
              <a:prstGeom prst="rect">
                <a:avLst/>
              </a:prstGeom>
              <a:noFill/>
            </p:spPr>
            <p:txBody>
              <a:bodyPr wrap="none" rtlCol="0">
                <a:spAutoFit/>
              </a:bodyPr>
              <a:lstStyle/>
              <a:p>
                <a:r>
                  <a:rPr lang="en-US" sz="2400" dirty="0"/>
                  <a:t>I</a:t>
                </a:r>
              </a:p>
            </p:txBody>
          </p:sp>
          <p:sp>
            <p:nvSpPr>
              <p:cNvPr id="15" name="TextBox 14">
                <a:extLst>
                  <a:ext uri="{FF2B5EF4-FFF2-40B4-BE49-F238E27FC236}">
                    <a16:creationId xmlns:a16="http://schemas.microsoft.com/office/drawing/2014/main" id="{542D1CAE-17EA-4C64-9BD4-42AF6FEA89A8}"/>
                  </a:ext>
                </a:extLst>
              </p:cNvPr>
              <p:cNvSpPr txBox="1"/>
              <p:nvPr/>
            </p:nvSpPr>
            <p:spPr>
              <a:xfrm>
                <a:off x="6051940" y="5753015"/>
                <a:ext cx="436338" cy="461665"/>
              </a:xfrm>
              <a:prstGeom prst="rect">
                <a:avLst/>
              </a:prstGeom>
              <a:noFill/>
            </p:spPr>
            <p:txBody>
              <a:bodyPr wrap="none" rtlCol="0">
                <a:spAutoFit/>
              </a:bodyPr>
              <a:lstStyle/>
              <a:p>
                <a:r>
                  <a:rPr lang="en-US" sz="2400" dirty="0"/>
                  <a:t>IV</a:t>
                </a:r>
              </a:p>
            </p:txBody>
          </p:sp>
          <p:sp>
            <p:nvSpPr>
              <p:cNvPr id="16" name="TextBox 15">
                <a:extLst>
                  <a:ext uri="{FF2B5EF4-FFF2-40B4-BE49-F238E27FC236}">
                    <a16:creationId xmlns:a16="http://schemas.microsoft.com/office/drawing/2014/main" id="{96C02354-9550-4BAA-AE56-B9756AEAA382}"/>
                  </a:ext>
                </a:extLst>
              </p:cNvPr>
              <p:cNvSpPr txBox="1"/>
              <p:nvPr/>
            </p:nvSpPr>
            <p:spPr>
              <a:xfrm>
                <a:off x="5493915" y="3773520"/>
                <a:ext cx="359394" cy="461665"/>
              </a:xfrm>
              <a:prstGeom prst="rect">
                <a:avLst/>
              </a:prstGeom>
              <a:noFill/>
            </p:spPr>
            <p:txBody>
              <a:bodyPr wrap="none" rtlCol="0">
                <a:spAutoFit/>
              </a:bodyPr>
              <a:lstStyle/>
              <a:p>
                <a:r>
                  <a:rPr lang="en-US" sz="2400" dirty="0"/>
                  <a:t>V</a:t>
                </a:r>
              </a:p>
            </p:txBody>
          </p:sp>
          <p:sp>
            <p:nvSpPr>
              <p:cNvPr id="17" name="TextBox 16">
                <a:extLst>
                  <a:ext uri="{FF2B5EF4-FFF2-40B4-BE49-F238E27FC236}">
                    <a16:creationId xmlns:a16="http://schemas.microsoft.com/office/drawing/2014/main" id="{A6883011-5943-4F48-8D7B-438929C5184D}"/>
                  </a:ext>
                </a:extLst>
              </p:cNvPr>
              <p:cNvSpPr txBox="1"/>
              <p:nvPr/>
            </p:nvSpPr>
            <p:spPr>
              <a:xfrm>
                <a:off x="4219167" y="5165489"/>
                <a:ext cx="436338" cy="461665"/>
              </a:xfrm>
              <a:prstGeom prst="rect">
                <a:avLst/>
              </a:prstGeom>
              <a:noFill/>
            </p:spPr>
            <p:txBody>
              <a:bodyPr wrap="none" rtlCol="0">
                <a:spAutoFit/>
              </a:bodyPr>
              <a:lstStyle/>
              <a:p>
                <a:r>
                  <a:rPr lang="en-US" sz="2400" dirty="0"/>
                  <a:t>VI</a:t>
                </a:r>
              </a:p>
            </p:txBody>
          </p:sp>
        </p:grpSp>
        <p:cxnSp>
          <p:nvCxnSpPr>
            <p:cNvPr id="59" name="Straight Arrow Connector 58">
              <a:extLst>
                <a:ext uri="{FF2B5EF4-FFF2-40B4-BE49-F238E27FC236}">
                  <a16:creationId xmlns:a16="http://schemas.microsoft.com/office/drawing/2014/main" id="{4E5A9505-5015-4161-A3A0-7030C4653381}"/>
                </a:ext>
              </a:extLst>
            </p:cNvPr>
            <p:cNvCxnSpPr>
              <a:cxnSpLocks/>
              <a:stCxn id="71" idx="3"/>
            </p:cNvCxnSpPr>
            <p:nvPr/>
          </p:nvCxnSpPr>
          <p:spPr>
            <a:xfrm flipH="1">
              <a:off x="2612942" y="3820849"/>
              <a:ext cx="3110" cy="39967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03F16C2F-8774-4D89-946F-516087E44DC7}"/>
                </a:ext>
              </a:extLst>
            </p:cNvPr>
            <p:cNvCxnSpPr/>
            <p:nvPr/>
          </p:nvCxnSpPr>
          <p:spPr>
            <a:xfrm flipV="1">
              <a:off x="4248657" y="368779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F8FBAC57-6BF3-4B1E-9113-2BC894F86AF4}"/>
                </a:ext>
              </a:extLst>
            </p:cNvPr>
            <p:cNvCxnSpPr/>
            <p:nvPr/>
          </p:nvCxnSpPr>
          <p:spPr>
            <a:xfrm flipV="1">
              <a:off x="4248657" y="218147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6B935BFF-3F56-41F5-807F-0C736BD06B57}"/>
                </a:ext>
              </a:extLst>
            </p:cNvPr>
            <p:cNvCxnSpPr/>
            <p:nvPr/>
          </p:nvCxnSpPr>
          <p:spPr>
            <a:xfrm flipV="1">
              <a:off x="5422084" y="2197939"/>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A1C0B9FE-A47D-4977-ABE0-7A25D9D5991F}"/>
                </a:ext>
              </a:extLst>
            </p:cNvPr>
            <p:cNvCxnSpPr/>
            <p:nvPr/>
          </p:nvCxnSpPr>
          <p:spPr>
            <a:xfrm flipV="1">
              <a:off x="7640930" y="1154137"/>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7302B06F-2445-402C-834C-41C5CBC347DE}"/>
                </a:ext>
              </a:extLst>
            </p:cNvPr>
            <p:cNvCxnSpPr>
              <a:cxnSpLocks/>
            </p:cNvCxnSpPr>
            <p:nvPr/>
          </p:nvCxnSpPr>
          <p:spPr>
            <a:xfrm flipV="1">
              <a:off x="6512786" y="4364210"/>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2D3890F5-2789-48C2-9146-6555CAFC8986}"/>
                </a:ext>
              </a:extLst>
            </p:cNvPr>
            <p:cNvCxnSpPr>
              <a:cxnSpLocks/>
            </p:cNvCxnSpPr>
            <p:nvPr/>
          </p:nvCxnSpPr>
          <p:spPr>
            <a:xfrm>
              <a:off x="4752325" y="4289194"/>
              <a:ext cx="15109" cy="34475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83F88284-7739-43E8-BCD5-DAE853F8EFFE}"/>
                </a:ext>
              </a:extLst>
            </p:cNvPr>
            <p:cNvCxnSpPr>
              <a:cxnSpLocks/>
            </p:cNvCxnSpPr>
            <p:nvPr/>
          </p:nvCxnSpPr>
          <p:spPr>
            <a:xfrm flipV="1">
              <a:off x="5416858" y="6039918"/>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0A51989D-231C-4536-92D6-DE94CDECC3E2}"/>
                </a:ext>
              </a:extLst>
            </p:cNvPr>
            <p:cNvCxnSpPr>
              <a:cxnSpLocks/>
            </p:cNvCxnSpPr>
            <p:nvPr/>
          </p:nvCxnSpPr>
          <p:spPr>
            <a:xfrm flipV="1">
              <a:off x="3427530" y="3049385"/>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D3051DE-E031-464C-A432-64F7BF4BE160}"/>
                </a:ext>
              </a:extLst>
            </p:cNvPr>
            <p:cNvCxnSpPr>
              <a:cxnSpLocks/>
            </p:cNvCxnSpPr>
            <p:nvPr/>
          </p:nvCxnSpPr>
          <p:spPr>
            <a:xfrm flipV="1">
              <a:off x="5747936" y="5277567"/>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82E9B7B1-59E5-47EC-B281-0B2DA1E88E1F}"/>
                </a:ext>
              </a:extLst>
            </p:cNvPr>
            <p:cNvSpPr txBox="1"/>
            <p:nvPr/>
          </p:nvSpPr>
          <p:spPr>
            <a:xfrm>
              <a:off x="2256658" y="359001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72" name="TextBox 71">
              <a:extLst>
                <a:ext uri="{FF2B5EF4-FFF2-40B4-BE49-F238E27FC236}">
                  <a16:creationId xmlns:a16="http://schemas.microsoft.com/office/drawing/2014/main" id="{FD9D44CB-7E74-440C-8FA6-A8EF675D9A1E}"/>
                </a:ext>
              </a:extLst>
            </p:cNvPr>
            <p:cNvSpPr txBox="1"/>
            <p:nvPr/>
          </p:nvSpPr>
          <p:spPr>
            <a:xfrm>
              <a:off x="3404684" y="2560687"/>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11</a:t>
              </a:r>
            </a:p>
          </p:txBody>
        </p:sp>
        <p:sp>
          <p:nvSpPr>
            <p:cNvPr id="73" name="TextBox 72">
              <a:extLst>
                <a:ext uri="{FF2B5EF4-FFF2-40B4-BE49-F238E27FC236}">
                  <a16:creationId xmlns:a16="http://schemas.microsoft.com/office/drawing/2014/main" id="{6C9767B0-EAFD-465A-8CB9-08E51C3548FA}"/>
                </a:ext>
              </a:extLst>
            </p:cNvPr>
            <p:cNvSpPr txBox="1"/>
            <p:nvPr/>
          </p:nvSpPr>
          <p:spPr>
            <a:xfrm>
              <a:off x="3818495" y="370774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6</a:t>
              </a:r>
            </a:p>
          </p:txBody>
        </p:sp>
        <p:sp>
          <p:nvSpPr>
            <p:cNvPr id="74" name="TextBox 73">
              <a:extLst>
                <a:ext uri="{FF2B5EF4-FFF2-40B4-BE49-F238E27FC236}">
                  <a16:creationId xmlns:a16="http://schemas.microsoft.com/office/drawing/2014/main" id="{B9AECA04-6A50-47B6-897B-15DA13AB7982}"/>
                </a:ext>
              </a:extLst>
            </p:cNvPr>
            <p:cNvSpPr txBox="1"/>
            <p:nvPr/>
          </p:nvSpPr>
          <p:spPr>
            <a:xfrm>
              <a:off x="4253936" y="237674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75" name="TextBox 74">
              <a:extLst>
                <a:ext uri="{FF2B5EF4-FFF2-40B4-BE49-F238E27FC236}">
                  <a16:creationId xmlns:a16="http://schemas.microsoft.com/office/drawing/2014/main" id="{B19E97E7-4E61-4713-97B7-8C8F23EF4F08}"/>
                </a:ext>
              </a:extLst>
            </p:cNvPr>
            <p:cNvSpPr txBox="1"/>
            <p:nvPr/>
          </p:nvSpPr>
          <p:spPr>
            <a:xfrm>
              <a:off x="5109118" y="2259062"/>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76" name="TextBox 75">
              <a:extLst>
                <a:ext uri="{FF2B5EF4-FFF2-40B4-BE49-F238E27FC236}">
                  <a16:creationId xmlns:a16="http://schemas.microsoft.com/office/drawing/2014/main" id="{A9C2B1ED-5B8E-4C5F-B05F-E6E3EF5B64D9}"/>
                </a:ext>
              </a:extLst>
            </p:cNvPr>
            <p:cNvSpPr txBox="1"/>
            <p:nvPr/>
          </p:nvSpPr>
          <p:spPr>
            <a:xfrm>
              <a:off x="4749724" y="423723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7</a:t>
              </a:r>
            </a:p>
          </p:txBody>
        </p:sp>
        <p:sp>
          <p:nvSpPr>
            <p:cNvPr id="77" name="TextBox 76">
              <a:extLst>
                <a:ext uri="{FF2B5EF4-FFF2-40B4-BE49-F238E27FC236}">
                  <a16:creationId xmlns:a16="http://schemas.microsoft.com/office/drawing/2014/main" id="{079D15FE-7EE4-4D3B-8505-DF1298AE0A38}"/>
                </a:ext>
              </a:extLst>
            </p:cNvPr>
            <p:cNvSpPr txBox="1"/>
            <p:nvPr/>
          </p:nvSpPr>
          <p:spPr>
            <a:xfrm>
              <a:off x="6104674" y="422052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8</a:t>
              </a:r>
            </a:p>
          </p:txBody>
        </p:sp>
        <p:sp>
          <p:nvSpPr>
            <p:cNvPr id="78" name="TextBox 77">
              <a:extLst>
                <a:ext uri="{FF2B5EF4-FFF2-40B4-BE49-F238E27FC236}">
                  <a16:creationId xmlns:a16="http://schemas.microsoft.com/office/drawing/2014/main" id="{BE8B2BDC-5B73-4C35-9745-AECA04E5A63E}"/>
                </a:ext>
              </a:extLst>
            </p:cNvPr>
            <p:cNvSpPr txBox="1"/>
            <p:nvPr/>
          </p:nvSpPr>
          <p:spPr>
            <a:xfrm>
              <a:off x="7245780" y="13207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5</a:t>
              </a:r>
            </a:p>
          </p:txBody>
        </p:sp>
        <p:sp>
          <p:nvSpPr>
            <p:cNvPr id="79" name="TextBox 78">
              <a:extLst>
                <a:ext uri="{FF2B5EF4-FFF2-40B4-BE49-F238E27FC236}">
                  <a16:creationId xmlns:a16="http://schemas.microsoft.com/office/drawing/2014/main" id="{58BE3E2B-B70E-44BE-A58D-3F7B10B06BD2}"/>
                </a:ext>
              </a:extLst>
            </p:cNvPr>
            <p:cNvSpPr txBox="1"/>
            <p:nvPr/>
          </p:nvSpPr>
          <p:spPr>
            <a:xfrm>
              <a:off x="5790708" y="481563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9</a:t>
              </a:r>
            </a:p>
          </p:txBody>
        </p:sp>
        <p:sp>
          <p:nvSpPr>
            <p:cNvPr id="80" name="TextBox 79">
              <a:extLst>
                <a:ext uri="{FF2B5EF4-FFF2-40B4-BE49-F238E27FC236}">
                  <a16:creationId xmlns:a16="http://schemas.microsoft.com/office/drawing/2014/main" id="{93D22DFC-D2E9-423E-8354-63AF41353FF2}"/>
                </a:ext>
              </a:extLst>
            </p:cNvPr>
            <p:cNvSpPr txBox="1"/>
            <p:nvPr/>
          </p:nvSpPr>
          <p:spPr>
            <a:xfrm>
              <a:off x="5447420" y="5908769"/>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10</a:t>
              </a:r>
            </a:p>
          </p:txBody>
        </p:sp>
        <p:sp>
          <p:nvSpPr>
            <p:cNvPr id="83" name="TextBox 82">
              <a:extLst>
                <a:ext uri="{FF2B5EF4-FFF2-40B4-BE49-F238E27FC236}">
                  <a16:creationId xmlns:a16="http://schemas.microsoft.com/office/drawing/2014/main" id="{21F761DF-E201-46CE-9E9B-00E9BD6518CC}"/>
                </a:ext>
              </a:extLst>
            </p:cNvPr>
            <p:cNvSpPr txBox="1"/>
            <p:nvPr/>
          </p:nvSpPr>
          <p:spPr>
            <a:xfrm>
              <a:off x="5447420" y="3061322"/>
              <a:ext cx="856325"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r>
                <a:rPr lang="en-US" sz="2400" dirty="0">
                  <a:solidFill>
                    <a:srgbClr val="FF0000"/>
                  </a:solidFill>
                  <a:sym typeface="Symbol" panose="05050102010706020507" pitchFamily="18" charset="2"/>
                </a:rPr>
                <a:t>=</a:t>
              </a:r>
              <a:r>
                <a:rPr lang="en-US" sz="2400" dirty="0">
                  <a:solidFill>
                    <a:srgbClr val="FF0000"/>
                  </a:solidFill>
                </a:rPr>
                <a:t>i</a:t>
              </a:r>
              <a:r>
                <a:rPr lang="en-US" sz="2400" baseline="-25000" dirty="0">
                  <a:solidFill>
                    <a:srgbClr val="FF0000"/>
                  </a:solidFill>
                </a:rPr>
                <a:t>7</a:t>
              </a:r>
            </a:p>
          </p:txBody>
        </p:sp>
        <p:sp>
          <p:nvSpPr>
            <p:cNvPr id="84" name="TextBox 83">
              <a:extLst>
                <a:ext uri="{FF2B5EF4-FFF2-40B4-BE49-F238E27FC236}">
                  <a16:creationId xmlns:a16="http://schemas.microsoft.com/office/drawing/2014/main" id="{D02DEA23-A565-4129-B877-D74D00CBF09F}"/>
                </a:ext>
              </a:extLst>
            </p:cNvPr>
            <p:cNvSpPr txBox="1"/>
            <p:nvPr/>
          </p:nvSpPr>
          <p:spPr>
            <a:xfrm>
              <a:off x="1955200" y="4272644"/>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a:t>
              </a:r>
            </a:p>
            <a:p>
              <a:r>
                <a:rPr lang="en-US" dirty="0">
                  <a:solidFill>
                    <a:schemeClr val="accent6">
                      <a:lumMod val="50000"/>
                    </a:schemeClr>
                  </a:solidFill>
                </a:rPr>
                <a:t>  -</a:t>
              </a:r>
            </a:p>
          </p:txBody>
        </p:sp>
        <p:sp>
          <p:nvSpPr>
            <p:cNvPr id="85" name="TextBox 84">
              <a:extLst>
                <a:ext uri="{FF2B5EF4-FFF2-40B4-BE49-F238E27FC236}">
                  <a16:creationId xmlns:a16="http://schemas.microsoft.com/office/drawing/2014/main" id="{460F095B-7643-4C19-B2BA-1E647354CF30}"/>
                </a:ext>
              </a:extLst>
            </p:cNvPr>
            <p:cNvSpPr txBox="1"/>
            <p:nvPr/>
          </p:nvSpPr>
          <p:spPr>
            <a:xfrm>
              <a:off x="4228093" y="3458550"/>
              <a:ext cx="39466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7</a:t>
              </a:r>
            </a:p>
            <a:p>
              <a:r>
                <a:rPr lang="en-US" dirty="0">
                  <a:solidFill>
                    <a:schemeClr val="accent6">
                      <a:lumMod val="50000"/>
                    </a:schemeClr>
                  </a:solidFill>
                </a:rPr>
                <a:t>  -</a:t>
              </a:r>
            </a:p>
          </p:txBody>
        </p:sp>
        <p:sp>
          <p:nvSpPr>
            <p:cNvPr id="86" name="TextBox 85">
              <a:extLst>
                <a:ext uri="{FF2B5EF4-FFF2-40B4-BE49-F238E27FC236}">
                  <a16:creationId xmlns:a16="http://schemas.microsoft.com/office/drawing/2014/main" id="{257411EA-A312-4DA6-9264-E95CF09A9CC7}"/>
                </a:ext>
              </a:extLst>
            </p:cNvPr>
            <p:cNvSpPr txBox="1"/>
            <p:nvPr/>
          </p:nvSpPr>
          <p:spPr>
            <a:xfrm>
              <a:off x="4965469" y="3150333"/>
              <a:ext cx="39466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2</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87" name="TextBox 86">
              <a:extLst>
                <a:ext uri="{FF2B5EF4-FFF2-40B4-BE49-F238E27FC236}">
                  <a16:creationId xmlns:a16="http://schemas.microsoft.com/office/drawing/2014/main" id="{9B99A251-8E2D-4909-BF9F-C9FB144171A2}"/>
                </a:ext>
              </a:extLst>
            </p:cNvPr>
            <p:cNvSpPr txBox="1"/>
            <p:nvPr/>
          </p:nvSpPr>
          <p:spPr>
            <a:xfrm>
              <a:off x="3731525" y="1051792"/>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3</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88" name="TextBox 87">
              <a:extLst>
                <a:ext uri="{FF2B5EF4-FFF2-40B4-BE49-F238E27FC236}">
                  <a16:creationId xmlns:a16="http://schemas.microsoft.com/office/drawing/2014/main" id="{463284D9-38FA-4F18-ABF1-F189D073F5CE}"/>
                </a:ext>
              </a:extLst>
            </p:cNvPr>
            <p:cNvSpPr txBox="1"/>
            <p:nvPr/>
          </p:nvSpPr>
          <p:spPr>
            <a:xfrm>
              <a:off x="5434200" y="1012503"/>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4</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89" name="TextBox 88">
              <a:extLst>
                <a:ext uri="{FF2B5EF4-FFF2-40B4-BE49-F238E27FC236}">
                  <a16:creationId xmlns:a16="http://schemas.microsoft.com/office/drawing/2014/main" id="{F9C9C4BB-3D59-443B-BE7F-2CC3AD177900}"/>
                </a:ext>
              </a:extLst>
            </p:cNvPr>
            <p:cNvSpPr txBox="1"/>
            <p:nvPr/>
          </p:nvSpPr>
          <p:spPr>
            <a:xfrm>
              <a:off x="7092030" y="2258402"/>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5</a:t>
              </a:r>
            </a:p>
            <a:p>
              <a:r>
                <a:rPr lang="en-US" dirty="0">
                  <a:solidFill>
                    <a:schemeClr val="accent6">
                      <a:lumMod val="50000"/>
                    </a:schemeClr>
                  </a:solidFill>
                </a:rPr>
                <a:t>  -</a:t>
              </a:r>
            </a:p>
          </p:txBody>
        </p:sp>
        <p:sp>
          <p:nvSpPr>
            <p:cNvPr id="90" name="TextBox 89">
              <a:extLst>
                <a:ext uri="{FF2B5EF4-FFF2-40B4-BE49-F238E27FC236}">
                  <a16:creationId xmlns:a16="http://schemas.microsoft.com/office/drawing/2014/main" id="{4A7F30D5-6E74-4EDA-AA05-F3ECCD6F1450}"/>
                </a:ext>
              </a:extLst>
            </p:cNvPr>
            <p:cNvSpPr txBox="1"/>
            <p:nvPr/>
          </p:nvSpPr>
          <p:spPr>
            <a:xfrm>
              <a:off x="3716717" y="4854754"/>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6</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91" name="TextBox 90">
              <a:extLst>
                <a:ext uri="{FF2B5EF4-FFF2-40B4-BE49-F238E27FC236}">
                  <a16:creationId xmlns:a16="http://schemas.microsoft.com/office/drawing/2014/main" id="{8E18411D-B1B4-4644-AB3D-EFF3ACE1639F}"/>
                </a:ext>
              </a:extLst>
            </p:cNvPr>
            <p:cNvSpPr txBox="1"/>
            <p:nvPr/>
          </p:nvSpPr>
          <p:spPr>
            <a:xfrm>
              <a:off x="6718983" y="3273706"/>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8</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92" name="TextBox 91">
              <a:extLst>
                <a:ext uri="{FF2B5EF4-FFF2-40B4-BE49-F238E27FC236}">
                  <a16:creationId xmlns:a16="http://schemas.microsoft.com/office/drawing/2014/main" id="{C6219316-B427-4D17-AA71-CC30843A444A}"/>
                </a:ext>
              </a:extLst>
            </p:cNvPr>
            <p:cNvSpPr txBox="1"/>
            <p:nvPr/>
          </p:nvSpPr>
          <p:spPr>
            <a:xfrm>
              <a:off x="5748464" y="5383832"/>
              <a:ext cx="473206"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10</a:t>
              </a:r>
            </a:p>
            <a:p>
              <a:r>
                <a:rPr lang="en-US" dirty="0">
                  <a:solidFill>
                    <a:schemeClr val="accent6">
                      <a:lumMod val="50000"/>
                    </a:schemeClr>
                  </a:solidFill>
                </a:rPr>
                <a:t>  +</a:t>
              </a:r>
            </a:p>
          </p:txBody>
        </p:sp>
        <p:sp>
          <p:nvSpPr>
            <p:cNvPr id="93" name="TextBox 92">
              <a:extLst>
                <a:ext uri="{FF2B5EF4-FFF2-40B4-BE49-F238E27FC236}">
                  <a16:creationId xmlns:a16="http://schemas.microsoft.com/office/drawing/2014/main" id="{BA39921D-6DF1-4C71-9DFB-4409E2CED3C4}"/>
                </a:ext>
              </a:extLst>
            </p:cNvPr>
            <p:cNvSpPr txBox="1"/>
            <p:nvPr/>
          </p:nvSpPr>
          <p:spPr>
            <a:xfrm>
              <a:off x="6155695" y="4714465"/>
              <a:ext cx="1074333"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9     </a:t>
              </a:r>
              <a:r>
                <a:rPr lang="en-US" dirty="0">
                  <a:solidFill>
                    <a:schemeClr val="accent6">
                      <a:lumMod val="50000"/>
                    </a:schemeClr>
                  </a:solidFill>
                </a:rPr>
                <a:t> -</a:t>
              </a:r>
            </a:p>
          </p:txBody>
        </p:sp>
        <p:sp>
          <p:nvSpPr>
            <p:cNvPr id="94" name="TextBox 93">
              <a:extLst>
                <a:ext uri="{FF2B5EF4-FFF2-40B4-BE49-F238E27FC236}">
                  <a16:creationId xmlns:a16="http://schemas.microsoft.com/office/drawing/2014/main" id="{17A5C867-70A8-44A9-915B-80C981B69854}"/>
                </a:ext>
              </a:extLst>
            </p:cNvPr>
            <p:cNvSpPr txBox="1"/>
            <p:nvPr/>
          </p:nvSpPr>
          <p:spPr>
            <a:xfrm>
              <a:off x="2527802" y="3345352"/>
              <a:ext cx="1152880"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11     </a:t>
              </a:r>
              <a:r>
                <a:rPr lang="en-US" dirty="0">
                  <a:solidFill>
                    <a:schemeClr val="accent6">
                      <a:lumMod val="50000"/>
                    </a:schemeClr>
                  </a:solidFill>
                </a:rPr>
                <a:t> -</a:t>
              </a:r>
            </a:p>
          </p:txBody>
        </p:sp>
      </p:grpSp>
    </p:spTree>
    <p:extLst>
      <p:ext uri="{BB962C8B-B14F-4D97-AF65-F5344CB8AC3E}">
        <p14:creationId xmlns:p14="http://schemas.microsoft.com/office/powerpoint/2010/main" val="718666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40C82-B640-4887-9871-8B04873CB6B9}"/>
              </a:ext>
            </a:extLst>
          </p:cNvPr>
          <p:cNvSpPr>
            <a:spLocks noGrp="1"/>
          </p:cNvSpPr>
          <p:nvPr>
            <p:ph type="title"/>
          </p:nvPr>
        </p:nvSpPr>
        <p:spPr>
          <a:xfrm>
            <a:off x="489647" y="166344"/>
            <a:ext cx="8229600" cy="615390"/>
          </a:xfrm>
        </p:spPr>
        <p:txBody>
          <a:bodyPr>
            <a:normAutofit fontScale="90000"/>
          </a:bodyPr>
          <a:lstStyle/>
          <a:p>
            <a:r>
              <a:rPr lang="en-US" dirty="0"/>
              <a:t>Step 3a	Write N-1 KCLs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A74002F-6720-447D-8615-62D44D7CBDA3}"/>
                  </a:ext>
                </a:extLst>
              </p:cNvPr>
              <p:cNvSpPr>
                <a:spLocks noGrp="1"/>
              </p:cNvSpPr>
              <p:nvPr>
                <p:ph idx="1"/>
              </p:nvPr>
            </p:nvSpPr>
            <p:spPr>
              <a:xfrm>
                <a:off x="197556" y="1129499"/>
                <a:ext cx="3381600" cy="3230878"/>
              </a:xfrm>
            </p:spPr>
            <p:txBody>
              <a:bodyPr>
                <a:normAutofit fontScale="92500"/>
              </a:bodyPr>
              <a:lstStyle/>
              <a:p>
                <a:pPr marL="0" indent="0">
                  <a:buNone/>
                </a:pPr>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11</m:t>
                        </m:r>
                      </m:sub>
                    </m:sSub>
                  </m:oMath>
                </a14:m>
                <a:r>
                  <a:rPr lang="en-US" sz="2400" dirty="0"/>
                  <a:t> = 0</a:t>
                </a:r>
              </a:p>
              <a:p>
                <a:pPr marL="0" indent="0">
                  <a:buNone/>
                </a:pPr>
                <a:r>
                  <a:rPr lang="en-US" sz="2400" dirty="0"/>
                  <a:t>B: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7</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11</m:t>
                        </m:r>
                      </m:sub>
                    </m:sSub>
                  </m:oMath>
                </a14:m>
                <a:r>
                  <a:rPr lang="en-US" sz="2400" dirty="0"/>
                  <a:t> = 0</a:t>
                </a:r>
              </a:p>
              <a:p>
                <a:pPr marL="0" indent="0">
                  <a:buNone/>
                </a:pPr>
                <a:r>
                  <a:rPr lang="en-US" sz="2400" dirty="0"/>
                  <a:t>C:</a:t>
                </a:r>
                <a14:m>
                  <m:oMath xmlns:m="http://schemas.openxmlformats.org/officeDocument/2006/math">
                    <m:r>
                      <a:rPr lang="en-US" sz="2400" b="0" i="0" smtClean="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5</m:t>
                        </m:r>
                      </m:sub>
                    </m:sSub>
                  </m:oMath>
                </a14:m>
                <a:r>
                  <a:rPr lang="en-US" sz="2400" dirty="0"/>
                  <a:t> = 0</a:t>
                </a:r>
              </a:p>
              <a:p>
                <a:pPr marL="0" indent="0">
                  <a:buNone/>
                </a:pPr>
                <a:r>
                  <a:rPr lang="en-US" sz="2400" dirty="0"/>
                  <a:t>D: </a:t>
                </a:r>
                <a14:m>
                  <m:oMath xmlns:m="http://schemas.openxmlformats.org/officeDocument/2006/math">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8</m:t>
                        </m:r>
                      </m:sub>
                    </m:sSub>
                  </m:oMath>
                </a14:m>
                <a:r>
                  <a:rPr lang="en-US" sz="2400" dirty="0"/>
                  <a:t> = 0</a:t>
                </a:r>
              </a:p>
              <a:p>
                <a:pPr marL="0" indent="0">
                  <a:buNone/>
                </a:pPr>
                <a:r>
                  <a:rPr lang="en-US" sz="2400" dirty="0"/>
                  <a:t>F: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5</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9</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r>
                          <a:rPr lang="en-US" sz="2400" b="0" i="1" smtClean="0">
                            <a:latin typeface="Cambria Math" panose="02040503050406030204" pitchFamily="18" charset="0"/>
                          </a:rPr>
                          <m:t>0</m:t>
                        </m:r>
                      </m:sub>
                    </m:sSub>
                  </m:oMath>
                </a14:m>
                <a:r>
                  <a:rPr lang="en-US" sz="2400" dirty="0"/>
                  <a:t> = 0</a:t>
                </a:r>
              </a:p>
              <a:p>
                <a:pPr marL="0" indent="0">
                  <a:buNone/>
                </a:pPr>
                <a:r>
                  <a:rPr lang="en-US" sz="2400" dirty="0"/>
                  <a:t>E has five components connected, so we choose to omit that node.</a:t>
                </a:r>
              </a:p>
              <a:p>
                <a:pPr marL="0" indent="0">
                  <a:buNone/>
                </a:pPr>
                <a:endParaRPr lang="en-US" sz="2400" dirty="0"/>
              </a:p>
            </p:txBody>
          </p:sp>
        </mc:Choice>
        <mc:Fallback xmlns="">
          <p:sp>
            <p:nvSpPr>
              <p:cNvPr id="3" name="Content Placeholder 2">
                <a:extLst>
                  <a:ext uri="{FF2B5EF4-FFF2-40B4-BE49-F238E27FC236}">
                    <a16:creationId xmlns:a16="http://schemas.microsoft.com/office/drawing/2014/main" id="{CA74002F-6720-447D-8615-62D44D7CBDA3}"/>
                  </a:ext>
                </a:extLst>
              </p:cNvPr>
              <p:cNvSpPr>
                <a:spLocks noGrp="1" noRot="1" noChangeAspect="1" noMove="1" noResize="1" noEditPoints="1" noAdjustHandles="1" noChangeArrowheads="1" noChangeShapeType="1" noTextEdit="1"/>
              </p:cNvSpPr>
              <p:nvPr>
                <p:ph idx="1"/>
              </p:nvPr>
            </p:nvSpPr>
            <p:spPr>
              <a:xfrm>
                <a:off x="197556" y="1129499"/>
                <a:ext cx="3381600" cy="3230878"/>
              </a:xfrm>
              <a:blipFill>
                <a:blip r:embed="rId2"/>
                <a:stretch>
                  <a:fillRect l="-2342" t="-1132" r="-2883" b="-189"/>
                </a:stretch>
              </a:blipFill>
            </p:spPr>
            <p:txBody>
              <a:bodyPr/>
              <a:lstStyle/>
              <a:p>
                <a:r>
                  <a:rPr lang="en-US">
                    <a:noFill/>
                  </a:rPr>
                  <a:t> </a:t>
                </a:r>
              </a:p>
            </p:txBody>
          </p:sp>
        </mc:Fallback>
      </mc:AlternateContent>
      <p:grpSp>
        <p:nvGrpSpPr>
          <p:cNvPr id="5" name="Group 4">
            <a:extLst>
              <a:ext uri="{FF2B5EF4-FFF2-40B4-BE49-F238E27FC236}">
                <a16:creationId xmlns:a16="http://schemas.microsoft.com/office/drawing/2014/main" id="{0E5E141A-212A-444F-BCEF-4E1F63D3E84E}"/>
              </a:ext>
            </a:extLst>
          </p:cNvPr>
          <p:cNvGrpSpPr/>
          <p:nvPr/>
        </p:nvGrpSpPr>
        <p:grpSpPr>
          <a:xfrm>
            <a:off x="3536117" y="1129498"/>
            <a:ext cx="5476198" cy="5562157"/>
            <a:chOff x="1828800" y="766791"/>
            <a:chExt cx="6040515" cy="5823655"/>
          </a:xfrm>
        </p:grpSpPr>
        <p:grpSp>
          <p:nvGrpSpPr>
            <p:cNvPr id="6" name="Group 5">
              <a:extLst>
                <a:ext uri="{FF2B5EF4-FFF2-40B4-BE49-F238E27FC236}">
                  <a16:creationId xmlns:a16="http://schemas.microsoft.com/office/drawing/2014/main" id="{14BA7532-9ECD-4E1F-B392-6F01E2AC81D3}"/>
                </a:ext>
              </a:extLst>
            </p:cNvPr>
            <p:cNvGrpSpPr/>
            <p:nvPr/>
          </p:nvGrpSpPr>
          <p:grpSpPr>
            <a:xfrm>
              <a:off x="1828800" y="766791"/>
              <a:ext cx="6040515" cy="5823655"/>
              <a:chOff x="1488826" y="864193"/>
              <a:chExt cx="6040515" cy="5823655"/>
            </a:xfrm>
          </p:grpSpPr>
          <p:pic>
            <p:nvPicPr>
              <p:cNvPr id="39" name="Picture 38">
                <a:extLst>
                  <a:ext uri="{FF2B5EF4-FFF2-40B4-BE49-F238E27FC236}">
                    <a16:creationId xmlns:a16="http://schemas.microsoft.com/office/drawing/2014/main" id="{99114E99-4EF8-4363-B9F1-00E3326EF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8826" y="917301"/>
                <a:ext cx="6040515" cy="5770547"/>
              </a:xfrm>
              <a:prstGeom prst="rect">
                <a:avLst/>
              </a:prstGeom>
            </p:spPr>
          </p:pic>
          <p:sp>
            <p:nvSpPr>
              <p:cNvPr id="40" name="TextBox 39">
                <a:extLst>
                  <a:ext uri="{FF2B5EF4-FFF2-40B4-BE49-F238E27FC236}">
                    <a16:creationId xmlns:a16="http://schemas.microsoft.com/office/drawing/2014/main" id="{786FA8F7-3838-4E3D-9EFD-5FB816451DB0}"/>
                  </a:ext>
                </a:extLst>
              </p:cNvPr>
              <p:cNvSpPr txBox="1"/>
              <p:nvPr/>
            </p:nvSpPr>
            <p:spPr>
              <a:xfrm>
                <a:off x="1885750" y="2913268"/>
                <a:ext cx="362600" cy="461665"/>
              </a:xfrm>
              <a:prstGeom prst="rect">
                <a:avLst/>
              </a:prstGeom>
              <a:noFill/>
            </p:spPr>
            <p:txBody>
              <a:bodyPr wrap="none" rtlCol="0">
                <a:spAutoFit/>
              </a:bodyPr>
              <a:lstStyle/>
              <a:p>
                <a:r>
                  <a:rPr lang="en-US" sz="2400" dirty="0">
                    <a:solidFill>
                      <a:srgbClr val="FF0000"/>
                    </a:solidFill>
                  </a:rPr>
                  <a:t>A</a:t>
                </a:r>
              </a:p>
            </p:txBody>
          </p:sp>
          <p:sp>
            <p:nvSpPr>
              <p:cNvPr id="41" name="TextBox 40">
                <a:extLst>
                  <a:ext uri="{FF2B5EF4-FFF2-40B4-BE49-F238E27FC236}">
                    <a16:creationId xmlns:a16="http://schemas.microsoft.com/office/drawing/2014/main" id="{1D3DAC25-B28A-435F-AF73-E081EB4C35E6}"/>
                  </a:ext>
                </a:extLst>
              </p:cNvPr>
              <p:cNvSpPr txBox="1"/>
              <p:nvPr/>
            </p:nvSpPr>
            <p:spPr>
              <a:xfrm>
                <a:off x="3546083" y="2734622"/>
                <a:ext cx="362600" cy="461665"/>
              </a:xfrm>
              <a:prstGeom prst="rect">
                <a:avLst/>
              </a:prstGeom>
              <a:noFill/>
            </p:spPr>
            <p:txBody>
              <a:bodyPr wrap="none" rtlCol="0">
                <a:spAutoFit/>
              </a:bodyPr>
              <a:lstStyle/>
              <a:p>
                <a:r>
                  <a:rPr lang="en-US" sz="2400" dirty="0">
                    <a:solidFill>
                      <a:srgbClr val="FF0000"/>
                    </a:solidFill>
                  </a:rPr>
                  <a:t>B</a:t>
                </a:r>
              </a:p>
            </p:txBody>
          </p:sp>
          <p:sp>
            <p:nvSpPr>
              <p:cNvPr id="42" name="TextBox 41">
                <a:extLst>
                  <a:ext uri="{FF2B5EF4-FFF2-40B4-BE49-F238E27FC236}">
                    <a16:creationId xmlns:a16="http://schemas.microsoft.com/office/drawing/2014/main" id="{488CA827-0A82-49B2-8B30-D916D3D9B180}"/>
                  </a:ext>
                </a:extLst>
              </p:cNvPr>
              <p:cNvSpPr txBox="1"/>
              <p:nvPr/>
            </p:nvSpPr>
            <p:spPr>
              <a:xfrm>
                <a:off x="5305897" y="864193"/>
                <a:ext cx="348172" cy="461665"/>
              </a:xfrm>
              <a:prstGeom prst="rect">
                <a:avLst/>
              </a:prstGeom>
              <a:noFill/>
            </p:spPr>
            <p:txBody>
              <a:bodyPr wrap="none" rtlCol="0">
                <a:spAutoFit/>
              </a:bodyPr>
              <a:lstStyle/>
              <a:p>
                <a:r>
                  <a:rPr lang="en-US" sz="2400" dirty="0">
                    <a:solidFill>
                      <a:schemeClr val="accent6">
                        <a:lumMod val="50000"/>
                      </a:schemeClr>
                    </a:solidFill>
                  </a:rPr>
                  <a:t>C</a:t>
                </a:r>
              </a:p>
            </p:txBody>
          </p:sp>
          <p:sp>
            <p:nvSpPr>
              <p:cNvPr id="43" name="TextBox 42">
                <a:extLst>
                  <a:ext uri="{FF2B5EF4-FFF2-40B4-BE49-F238E27FC236}">
                    <a16:creationId xmlns:a16="http://schemas.microsoft.com/office/drawing/2014/main" id="{87DC283B-425C-4086-B7EE-D30DBA2146E9}"/>
                  </a:ext>
                </a:extLst>
              </p:cNvPr>
              <p:cNvSpPr txBox="1"/>
              <p:nvPr/>
            </p:nvSpPr>
            <p:spPr>
              <a:xfrm>
                <a:off x="5076884" y="2652872"/>
                <a:ext cx="362600" cy="461665"/>
              </a:xfrm>
              <a:prstGeom prst="rect">
                <a:avLst/>
              </a:prstGeom>
              <a:noFill/>
            </p:spPr>
            <p:txBody>
              <a:bodyPr wrap="square" rtlCol="0">
                <a:spAutoFit/>
              </a:bodyPr>
              <a:lstStyle/>
              <a:p>
                <a:r>
                  <a:rPr lang="en-US" sz="2400" dirty="0">
                    <a:solidFill>
                      <a:srgbClr val="FF0000"/>
                    </a:solidFill>
                  </a:rPr>
                  <a:t>D</a:t>
                </a:r>
              </a:p>
            </p:txBody>
          </p:sp>
          <p:sp>
            <p:nvSpPr>
              <p:cNvPr id="44" name="TextBox 43">
                <a:extLst>
                  <a:ext uri="{FF2B5EF4-FFF2-40B4-BE49-F238E27FC236}">
                    <a16:creationId xmlns:a16="http://schemas.microsoft.com/office/drawing/2014/main" id="{628161F2-5DBF-4360-90A5-07392B85C30F}"/>
                  </a:ext>
                </a:extLst>
              </p:cNvPr>
              <p:cNvSpPr txBox="1"/>
              <p:nvPr/>
            </p:nvSpPr>
            <p:spPr>
              <a:xfrm>
                <a:off x="4777786" y="4840585"/>
                <a:ext cx="335348" cy="461665"/>
              </a:xfrm>
              <a:prstGeom prst="rect">
                <a:avLst/>
              </a:prstGeom>
              <a:noFill/>
            </p:spPr>
            <p:txBody>
              <a:bodyPr wrap="none" rtlCol="0">
                <a:spAutoFit/>
              </a:bodyPr>
              <a:lstStyle/>
              <a:p>
                <a:r>
                  <a:rPr lang="en-US" sz="2400" dirty="0">
                    <a:solidFill>
                      <a:srgbClr val="7030A0"/>
                    </a:solidFill>
                  </a:rPr>
                  <a:t>E</a:t>
                </a:r>
              </a:p>
            </p:txBody>
          </p:sp>
          <p:sp>
            <p:nvSpPr>
              <p:cNvPr id="45" name="TextBox 44">
                <a:extLst>
                  <a:ext uri="{FF2B5EF4-FFF2-40B4-BE49-F238E27FC236}">
                    <a16:creationId xmlns:a16="http://schemas.microsoft.com/office/drawing/2014/main" id="{C7C704C9-A360-4162-9116-215A8CE8F2EB}"/>
                  </a:ext>
                </a:extLst>
              </p:cNvPr>
              <p:cNvSpPr txBox="1"/>
              <p:nvPr/>
            </p:nvSpPr>
            <p:spPr>
              <a:xfrm>
                <a:off x="6975226" y="6088348"/>
                <a:ext cx="325730" cy="461665"/>
              </a:xfrm>
              <a:prstGeom prst="rect">
                <a:avLst/>
              </a:prstGeom>
              <a:noFill/>
            </p:spPr>
            <p:txBody>
              <a:bodyPr wrap="none" rtlCol="0">
                <a:spAutoFit/>
              </a:bodyPr>
              <a:lstStyle/>
              <a:p>
                <a:r>
                  <a:rPr lang="en-US" sz="2400" dirty="0">
                    <a:solidFill>
                      <a:srgbClr val="FF0000"/>
                    </a:solidFill>
                  </a:rPr>
                  <a:t>F</a:t>
                </a:r>
              </a:p>
            </p:txBody>
          </p:sp>
          <p:grpSp>
            <p:nvGrpSpPr>
              <p:cNvPr id="46" name="Group 45">
                <a:extLst>
                  <a:ext uri="{FF2B5EF4-FFF2-40B4-BE49-F238E27FC236}">
                    <a16:creationId xmlns:a16="http://schemas.microsoft.com/office/drawing/2014/main" id="{438DE83E-5BFC-4B8D-9E56-FFDE7655F8AE}"/>
                  </a:ext>
                </a:extLst>
              </p:cNvPr>
              <p:cNvGrpSpPr/>
              <p:nvPr/>
            </p:nvGrpSpPr>
            <p:grpSpPr>
              <a:xfrm>
                <a:off x="2739864" y="4343900"/>
                <a:ext cx="882562" cy="792174"/>
                <a:chOff x="2819399" y="1528643"/>
                <a:chExt cx="882562" cy="792174"/>
              </a:xfrm>
            </p:grpSpPr>
            <p:sp>
              <p:nvSpPr>
                <p:cNvPr id="78" name="Arc 77">
                  <a:extLst>
                    <a:ext uri="{FF2B5EF4-FFF2-40B4-BE49-F238E27FC236}">
                      <a16:creationId xmlns:a16="http://schemas.microsoft.com/office/drawing/2014/main" id="{D6C6954C-1D32-4195-8592-7A2DE9DBF3E2}"/>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Arc 78">
                  <a:extLst>
                    <a:ext uri="{FF2B5EF4-FFF2-40B4-BE49-F238E27FC236}">
                      <a16:creationId xmlns:a16="http://schemas.microsoft.com/office/drawing/2014/main" id="{BA9D17AA-E45D-47E8-B8C3-DF0BA9DB97FD}"/>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Arc 79">
                  <a:extLst>
                    <a:ext uri="{FF2B5EF4-FFF2-40B4-BE49-F238E27FC236}">
                      <a16:creationId xmlns:a16="http://schemas.microsoft.com/office/drawing/2014/main" id="{D1223B5B-E704-41C3-A0C7-FA8CE91FAC69}"/>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Arc 80">
                  <a:extLst>
                    <a:ext uri="{FF2B5EF4-FFF2-40B4-BE49-F238E27FC236}">
                      <a16:creationId xmlns:a16="http://schemas.microsoft.com/office/drawing/2014/main" id="{0B7B8AE6-C5BF-4070-8666-20B5C56570B3}"/>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59488384-1DE5-4DD0-ACA0-078D8FB5E0B7}"/>
                  </a:ext>
                </a:extLst>
              </p:cNvPr>
              <p:cNvGrpSpPr/>
              <p:nvPr/>
            </p:nvGrpSpPr>
            <p:grpSpPr>
              <a:xfrm>
                <a:off x="4067802" y="1725333"/>
                <a:ext cx="882562" cy="792174"/>
                <a:chOff x="2819399" y="1528643"/>
                <a:chExt cx="882562" cy="792174"/>
              </a:xfrm>
            </p:grpSpPr>
            <p:sp>
              <p:nvSpPr>
                <p:cNvPr id="74" name="Arc 73">
                  <a:extLst>
                    <a:ext uri="{FF2B5EF4-FFF2-40B4-BE49-F238E27FC236}">
                      <a16:creationId xmlns:a16="http://schemas.microsoft.com/office/drawing/2014/main" id="{24C0531A-9D33-4B6F-9D71-AC2711842A80}"/>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Arc 74">
                  <a:extLst>
                    <a:ext uri="{FF2B5EF4-FFF2-40B4-BE49-F238E27FC236}">
                      <a16:creationId xmlns:a16="http://schemas.microsoft.com/office/drawing/2014/main" id="{01E40279-8C6D-46CF-9500-530AE8C2231B}"/>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Arc 75">
                  <a:extLst>
                    <a:ext uri="{FF2B5EF4-FFF2-40B4-BE49-F238E27FC236}">
                      <a16:creationId xmlns:a16="http://schemas.microsoft.com/office/drawing/2014/main" id="{AD7F65B5-2932-42E7-B7DD-2EAC4C53DFF1}"/>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Arc 76">
                  <a:extLst>
                    <a:ext uri="{FF2B5EF4-FFF2-40B4-BE49-F238E27FC236}">
                      <a16:creationId xmlns:a16="http://schemas.microsoft.com/office/drawing/2014/main" id="{FF54E72E-DCDC-4175-ADCC-415FAD387C25}"/>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F6A7011B-DFA8-48FD-A470-1073B2E5F315}"/>
                  </a:ext>
                </a:extLst>
              </p:cNvPr>
              <p:cNvGrpSpPr/>
              <p:nvPr/>
            </p:nvGrpSpPr>
            <p:grpSpPr>
              <a:xfrm>
                <a:off x="5924345" y="1642918"/>
                <a:ext cx="882562" cy="792174"/>
                <a:chOff x="2819399" y="1528643"/>
                <a:chExt cx="882562" cy="792174"/>
              </a:xfrm>
            </p:grpSpPr>
            <p:sp>
              <p:nvSpPr>
                <p:cNvPr id="70" name="Arc 69">
                  <a:extLst>
                    <a:ext uri="{FF2B5EF4-FFF2-40B4-BE49-F238E27FC236}">
                      <a16:creationId xmlns:a16="http://schemas.microsoft.com/office/drawing/2014/main" id="{CBE8E3D9-A2C0-4AE9-960E-EE671EE8E19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Arc 70">
                  <a:extLst>
                    <a:ext uri="{FF2B5EF4-FFF2-40B4-BE49-F238E27FC236}">
                      <a16:creationId xmlns:a16="http://schemas.microsoft.com/office/drawing/2014/main" id="{F1D3D78B-A216-4D79-98A2-73671737BE50}"/>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Arc 71">
                  <a:extLst>
                    <a:ext uri="{FF2B5EF4-FFF2-40B4-BE49-F238E27FC236}">
                      <a16:creationId xmlns:a16="http://schemas.microsoft.com/office/drawing/2014/main" id="{4ADA8B95-DD48-4A84-A67F-4877EBBBB814}"/>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Arc 72">
                  <a:extLst>
                    <a:ext uri="{FF2B5EF4-FFF2-40B4-BE49-F238E27FC236}">
                      <a16:creationId xmlns:a16="http://schemas.microsoft.com/office/drawing/2014/main" id="{164BD1F9-BC14-4341-AB2C-3E060FCA5574}"/>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9" name="Group 48">
                <a:extLst>
                  <a:ext uri="{FF2B5EF4-FFF2-40B4-BE49-F238E27FC236}">
                    <a16:creationId xmlns:a16="http://schemas.microsoft.com/office/drawing/2014/main" id="{3AE455FD-FA15-44D2-BA5D-5D5348231CAD}"/>
                  </a:ext>
                </a:extLst>
              </p:cNvPr>
              <p:cNvGrpSpPr/>
              <p:nvPr/>
            </p:nvGrpSpPr>
            <p:grpSpPr>
              <a:xfrm>
                <a:off x="5833870" y="5592584"/>
                <a:ext cx="882562" cy="792174"/>
                <a:chOff x="2819399" y="1528643"/>
                <a:chExt cx="882562" cy="792174"/>
              </a:xfrm>
            </p:grpSpPr>
            <p:sp>
              <p:nvSpPr>
                <p:cNvPr id="66" name="Arc 65">
                  <a:extLst>
                    <a:ext uri="{FF2B5EF4-FFF2-40B4-BE49-F238E27FC236}">
                      <a16:creationId xmlns:a16="http://schemas.microsoft.com/office/drawing/2014/main" id="{F007EEAB-CB86-425B-89F7-BA5B180105C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Arc 66">
                  <a:extLst>
                    <a:ext uri="{FF2B5EF4-FFF2-40B4-BE49-F238E27FC236}">
                      <a16:creationId xmlns:a16="http://schemas.microsoft.com/office/drawing/2014/main" id="{859173DA-5CD2-4D02-ACEB-A5A771ABBB6F}"/>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Arc 67">
                  <a:extLst>
                    <a:ext uri="{FF2B5EF4-FFF2-40B4-BE49-F238E27FC236}">
                      <a16:creationId xmlns:a16="http://schemas.microsoft.com/office/drawing/2014/main" id="{E492A0BE-CC67-4D2E-AF3D-BF305B2DF3AB}"/>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Arc 68">
                  <a:extLst>
                    <a:ext uri="{FF2B5EF4-FFF2-40B4-BE49-F238E27FC236}">
                      <a16:creationId xmlns:a16="http://schemas.microsoft.com/office/drawing/2014/main" id="{9913BCAD-DC69-4021-9610-8CAD2E03EE3B}"/>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E53119FB-32A8-4DB4-8354-CEF273F66A7A}"/>
                  </a:ext>
                </a:extLst>
              </p:cNvPr>
              <p:cNvGrpSpPr/>
              <p:nvPr/>
            </p:nvGrpSpPr>
            <p:grpSpPr>
              <a:xfrm>
                <a:off x="5439484" y="3684517"/>
                <a:ext cx="520857" cy="676975"/>
                <a:chOff x="2819399" y="1528643"/>
                <a:chExt cx="882562" cy="792174"/>
              </a:xfrm>
            </p:grpSpPr>
            <p:sp>
              <p:nvSpPr>
                <p:cNvPr id="62" name="Arc 61">
                  <a:extLst>
                    <a:ext uri="{FF2B5EF4-FFF2-40B4-BE49-F238E27FC236}">
                      <a16:creationId xmlns:a16="http://schemas.microsoft.com/office/drawing/2014/main" id="{F40D64F4-D0DC-445F-BF2F-C7B76517AFCC}"/>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Arc 62">
                  <a:extLst>
                    <a:ext uri="{FF2B5EF4-FFF2-40B4-BE49-F238E27FC236}">
                      <a16:creationId xmlns:a16="http://schemas.microsoft.com/office/drawing/2014/main" id="{F369E44D-E51E-4E7E-A9B9-9AFB5C8E1643}"/>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Arc 63">
                  <a:extLst>
                    <a:ext uri="{FF2B5EF4-FFF2-40B4-BE49-F238E27FC236}">
                      <a16:creationId xmlns:a16="http://schemas.microsoft.com/office/drawing/2014/main" id="{E1183451-B70C-44BE-97C1-4C9DD163EFAD}"/>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Arc 64">
                  <a:extLst>
                    <a:ext uri="{FF2B5EF4-FFF2-40B4-BE49-F238E27FC236}">
                      <a16:creationId xmlns:a16="http://schemas.microsoft.com/office/drawing/2014/main" id="{673657F0-5423-4B68-A566-2C2A828377F6}"/>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1" name="Group 50">
                <a:extLst>
                  <a:ext uri="{FF2B5EF4-FFF2-40B4-BE49-F238E27FC236}">
                    <a16:creationId xmlns:a16="http://schemas.microsoft.com/office/drawing/2014/main" id="{19EE1CD6-C93D-42C1-A2B7-C01635A03A8D}"/>
                  </a:ext>
                </a:extLst>
              </p:cNvPr>
              <p:cNvGrpSpPr/>
              <p:nvPr/>
            </p:nvGrpSpPr>
            <p:grpSpPr>
              <a:xfrm>
                <a:off x="4006456" y="4993970"/>
                <a:ext cx="882562" cy="792174"/>
                <a:chOff x="2819399" y="1528643"/>
                <a:chExt cx="882562" cy="792174"/>
              </a:xfrm>
            </p:grpSpPr>
            <p:sp>
              <p:nvSpPr>
                <p:cNvPr id="58" name="Arc 57">
                  <a:extLst>
                    <a:ext uri="{FF2B5EF4-FFF2-40B4-BE49-F238E27FC236}">
                      <a16:creationId xmlns:a16="http://schemas.microsoft.com/office/drawing/2014/main" id="{66893BC6-45AE-401B-B7A5-D04CB0E57378}"/>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Arc 58">
                  <a:extLst>
                    <a:ext uri="{FF2B5EF4-FFF2-40B4-BE49-F238E27FC236}">
                      <a16:creationId xmlns:a16="http://schemas.microsoft.com/office/drawing/2014/main" id="{8398A997-F524-4821-86D0-933E4461F2D1}"/>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Arc 59">
                  <a:extLst>
                    <a:ext uri="{FF2B5EF4-FFF2-40B4-BE49-F238E27FC236}">
                      <a16:creationId xmlns:a16="http://schemas.microsoft.com/office/drawing/2014/main" id="{C83CC4BC-F351-40F4-8CEE-A7FFDD1EFE8A}"/>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Arc 60">
                  <a:extLst>
                    <a:ext uri="{FF2B5EF4-FFF2-40B4-BE49-F238E27FC236}">
                      <a16:creationId xmlns:a16="http://schemas.microsoft.com/office/drawing/2014/main" id="{1816D562-3036-42C8-827E-205E9FEB7DD6}"/>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2" name="TextBox 51">
                <a:extLst>
                  <a:ext uri="{FF2B5EF4-FFF2-40B4-BE49-F238E27FC236}">
                    <a16:creationId xmlns:a16="http://schemas.microsoft.com/office/drawing/2014/main" id="{50B01CCA-5777-4953-B5F5-056841425562}"/>
                  </a:ext>
                </a:extLst>
              </p:cNvPr>
              <p:cNvSpPr txBox="1"/>
              <p:nvPr/>
            </p:nvSpPr>
            <p:spPr>
              <a:xfrm>
                <a:off x="6143451" y="1817208"/>
                <a:ext cx="415498" cy="461665"/>
              </a:xfrm>
              <a:prstGeom prst="rect">
                <a:avLst/>
              </a:prstGeom>
              <a:noFill/>
            </p:spPr>
            <p:txBody>
              <a:bodyPr wrap="none" rtlCol="0">
                <a:spAutoFit/>
              </a:bodyPr>
              <a:lstStyle/>
              <a:p>
                <a:r>
                  <a:rPr lang="en-US" sz="2400" dirty="0"/>
                  <a:t>III</a:t>
                </a:r>
              </a:p>
            </p:txBody>
          </p:sp>
          <p:sp>
            <p:nvSpPr>
              <p:cNvPr id="53" name="TextBox 52">
                <a:extLst>
                  <a:ext uri="{FF2B5EF4-FFF2-40B4-BE49-F238E27FC236}">
                    <a16:creationId xmlns:a16="http://schemas.microsoft.com/office/drawing/2014/main" id="{47DD1A21-DDDA-4354-9A2C-DC7C2514C2CF}"/>
                  </a:ext>
                </a:extLst>
              </p:cNvPr>
              <p:cNvSpPr txBox="1"/>
              <p:nvPr/>
            </p:nvSpPr>
            <p:spPr>
              <a:xfrm>
                <a:off x="4291647" y="1880848"/>
                <a:ext cx="338554" cy="461665"/>
              </a:xfrm>
              <a:prstGeom prst="rect">
                <a:avLst/>
              </a:prstGeom>
              <a:noFill/>
            </p:spPr>
            <p:txBody>
              <a:bodyPr wrap="none" rtlCol="0">
                <a:spAutoFit/>
              </a:bodyPr>
              <a:lstStyle/>
              <a:p>
                <a:r>
                  <a:rPr lang="en-US" sz="2400" dirty="0"/>
                  <a:t>II</a:t>
                </a:r>
              </a:p>
            </p:txBody>
          </p:sp>
          <p:sp>
            <p:nvSpPr>
              <p:cNvPr id="54" name="TextBox 53">
                <a:extLst>
                  <a:ext uri="{FF2B5EF4-FFF2-40B4-BE49-F238E27FC236}">
                    <a16:creationId xmlns:a16="http://schemas.microsoft.com/office/drawing/2014/main" id="{0A988AF2-A670-4448-9FAF-2928A623B551}"/>
                  </a:ext>
                </a:extLst>
              </p:cNvPr>
              <p:cNvSpPr txBox="1"/>
              <p:nvPr/>
            </p:nvSpPr>
            <p:spPr>
              <a:xfrm>
                <a:off x="3012263" y="4494067"/>
                <a:ext cx="261610" cy="461665"/>
              </a:xfrm>
              <a:prstGeom prst="rect">
                <a:avLst/>
              </a:prstGeom>
              <a:noFill/>
            </p:spPr>
            <p:txBody>
              <a:bodyPr wrap="none" rtlCol="0">
                <a:spAutoFit/>
              </a:bodyPr>
              <a:lstStyle/>
              <a:p>
                <a:r>
                  <a:rPr lang="en-US" sz="2400" dirty="0"/>
                  <a:t>I</a:t>
                </a:r>
              </a:p>
            </p:txBody>
          </p:sp>
          <p:sp>
            <p:nvSpPr>
              <p:cNvPr id="55" name="TextBox 54">
                <a:extLst>
                  <a:ext uri="{FF2B5EF4-FFF2-40B4-BE49-F238E27FC236}">
                    <a16:creationId xmlns:a16="http://schemas.microsoft.com/office/drawing/2014/main" id="{9CE09A65-73ED-4904-8A6B-4DDB9766D8FF}"/>
                  </a:ext>
                </a:extLst>
              </p:cNvPr>
              <p:cNvSpPr txBox="1"/>
              <p:nvPr/>
            </p:nvSpPr>
            <p:spPr>
              <a:xfrm>
                <a:off x="6051940" y="5753015"/>
                <a:ext cx="436338" cy="461665"/>
              </a:xfrm>
              <a:prstGeom prst="rect">
                <a:avLst/>
              </a:prstGeom>
              <a:noFill/>
            </p:spPr>
            <p:txBody>
              <a:bodyPr wrap="none" rtlCol="0">
                <a:spAutoFit/>
              </a:bodyPr>
              <a:lstStyle/>
              <a:p>
                <a:r>
                  <a:rPr lang="en-US" sz="2400" dirty="0"/>
                  <a:t>IV</a:t>
                </a:r>
              </a:p>
            </p:txBody>
          </p:sp>
          <p:sp>
            <p:nvSpPr>
              <p:cNvPr id="56" name="TextBox 55">
                <a:extLst>
                  <a:ext uri="{FF2B5EF4-FFF2-40B4-BE49-F238E27FC236}">
                    <a16:creationId xmlns:a16="http://schemas.microsoft.com/office/drawing/2014/main" id="{A0C40264-AA3F-431A-9B78-2999FAB5B09F}"/>
                  </a:ext>
                </a:extLst>
              </p:cNvPr>
              <p:cNvSpPr txBox="1"/>
              <p:nvPr/>
            </p:nvSpPr>
            <p:spPr>
              <a:xfrm>
                <a:off x="5493915" y="3773520"/>
                <a:ext cx="359394" cy="461665"/>
              </a:xfrm>
              <a:prstGeom prst="rect">
                <a:avLst/>
              </a:prstGeom>
              <a:noFill/>
            </p:spPr>
            <p:txBody>
              <a:bodyPr wrap="none" rtlCol="0">
                <a:spAutoFit/>
              </a:bodyPr>
              <a:lstStyle/>
              <a:p>
                <a:r>
                  <a:rPr lang="en-US" sz="2400" dirty="0"/>
                  <a:t>V</a:t>
                </a:r>
              </a:p>
            </p:txBody>
          </p:sp>
          <p:sp>
            <p:nvSpPr>
              <p:cNvPr id="57" name="TextBox 56">
                <a:extLst>
                  <a:ext uri="{FF2B5EF4-FFF2-40B4-BE49-F238E27FC236}">
                    <a16:creationId xmlns:a16="http://schemas.microsoft.com/office/drawing/2014/main" id="{A38736A6-B27F-4BED-A407-FDAA92C267F8}"/>
                  </a:ext>
                </a:extLst>
              </p:cNvPr>
              <p:cNvSpPr txBox="1"/>
              <p:nvPr/>
            </p:nvSpPr>
            <p:spPr>
              <a:xfrm>
                <a:off x="4219167" y="5165489"/>
                <a:ext cx="436338" cy="461665"/>
              </a:xfrm>
              <a:prstGeom prst="rect">
                <a:avLst/>
              </a:prstGeom>
              <a:noFill/>
            </p:spPr>
            <p:txBody>
              <a:bodyPr wrap="none" rtlCol="0">
                <a:spAutoFit/>
              </a:bodyPr>
              <a:lstStyle/>
              <a:p>
                <a:r>
                  <a:rPr lang="en-US" sz="2400" dirty="0"/>
                  <a:t>VI</a:t>
                </a:r>
              </a:p>
            </p:txBody>
          </p:sp>
        </p:grpSp>
        <p:cxnSp>
          <p:nvCxnSpPr>
            <p:cNvPr id="7" name="Straight Arrow Connector 6">
              <a:extLst>
                <a:ext uri="{FF2B5EF4-FFF2-40B4-BE49-F238E27FC236}">
                  <a16:creationId xmlns:a16="http://schemas.microsoft.com/office/drawing/2014/main" id="{30E0B973-3CD0-4F29-B397-2E6DC9346A82}"/>
                </a:ext>
              </a:extLst>
            </p:cNvPr>
            <p:cNvCxnSpPr>
              <a:cxnSpLocks/>
              <a:stCxn id="17" idx="3"/>
            </p:cNvCxnSpPr>
            <p:nvPr/>
          </p:nvCxnSpPr>
          <p:spPr>
            <a:xfrm flipH="1">
              <a:off x="2612942" y="3820849"/>
              <a:ext cx="3110" cy="39967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6A1DE54-F91A-4D22-BECA-9302458087FE}"/>
                </a:ext>
              </a:extLst>
            </p:cNvPr>
            <p:cNvCxnSpPr/>
            <p:nvPr/>
          </p:nvCxnSpPr>
          <p:spPr>
            <a:xfrm flipV="1">
              <a:off x="4248657" y="368779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85721A4-1579-4155-B20E-E4B96F6D8FC7}"/>
                </a:ext>
              </a:extLst>
            </p:cNvPr>
            <p:cNvCxnSpPr/>
            <p:nvPr/>
          </p:nvCxnSpPr>
          <p:spPr>
            <a:xfrm flipV="1">
              <a:off x="4248657" y="218147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2DC9D00-899E-4E28-9BA5-EC53E2B812AC}"/>
                </a:ext>
              </a:extLst>
            </p:cNvPr>
            <p:cNvCxnSpPr/>
            <p:nvPr/>
          </p:nvCxnSpPr>
          <p:spPr>
            <a:xfrm flipV="1">
              <a:off x="5422084" y="2197939"/>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C4113AA-5D66-4F07-B49B-A9EC6661B153}"/>
                </a:ext>
              </a:extLst>
            </p:cNvPr>
            <p:cNvCxnSpPr/>
            <p:nvPr/>
          </p:nvCxnSpPr>
          <p:spPr>
            <a:xfrm flipV="1">
              <a:off x="7640930" y="1154137"/>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E400A17-5254-46B4-8363-7149C0ED5F4A}"/>
                </a:ext>
              </a:extLst>
            </p:cNvPr>
            <p:cNvCxnSpPr>
              <a:cxnSpLocks/>
            </p:cNvCxnSpPr>
            <p:nvPr/>
          </p:nvCxnSpPr>
          <p:spPr>
            <a:xfrm flipV="1">
              <a:off x="6512786" y="4364210"/>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B07435D-FB4E-4156-A416-3AA06900824D}"/>
                </a:ext>
              </a:extLst>
            </p:cNvPr>
            <p:cNvCxnSpPr>
              <a:cxnSpLocks/>
            </p:cNvCxnSpPr>
            <p:nvPr/>
          </p:nvCxnSpPr>
          <p:spPr>
            <a:xfrm>
              <a:off x="4752325" y="4289194"/>
              <a:ext cx="15109" cy="34475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41D1BF53-7F11-4EE5-96EC-A1D0962DA529}"/>
                </a:ext>
              </a:extLst>
            </p:cNvPr>
            <p:cNvCxnSpPr>
              <a:cxnSpLocks/>
            </p:cNvCxnSpPr>
            <p:nvPr/>
          </p:nvCxnSpPr>
          <p:spPr>
            <a:xfrm flipV="1">
              <a:off x="5416858" y="6039918"/>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501C492-D9E2-4C56-8002-9A5C80AA6D42}"/>
                </a:ext>
              </a:extLst>
            </p:cNvPr>
            <p:cNvCxnSpPr>
              <a:cxnSpLocks/>
            </p:cNvCxnSpPr>
            <p:nvPr/>
          </p:nvCxnSpPr>
          <p:spPr>
            <a:xfrm flipV="1">
              <a:off x="3427530" y="3049385"/>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FFA0E63B-C945-49D6-BB2E-6D56E512E7B0}"/>
                </a:ext>
              </a:extLst>
            </p:cNvPr>
            <p:cNvCxnSpPr>
              <a:cxnSpLocks/>
            </p:cNvCxnSpPr>
            <p:nvPr/>
          </p:nvCxnSpPr>
          <p:spPr>
            <a:xfrm flipV="1">
              <a:off x="5747936" y="5277567"/>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B7FB3B3-E946-45D9-BC2E-FACF477841F6}"/>
                </a:ext>
              </a:extLst>
            </p:cNvPr>
            <p:cNvSpPr txBox="1"/>
            <p:nvPr/>
          </p:nvSpPr>
          <p:spPr>
            <a:xfrm>
              <a:off x="2256658" y="359001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18" name="TextBox 17">
              <a:extLst>
                <a:ext uri="{FF2B5EF4-FFF2-40B4-BE49-F238E27FC236}">
                  <a16:creationId xmlns:a16="http://schemas.microsoft.com/office/drawing/2014/main" id="{01C2E7E2-4BC8-4FCE-80DB-C186A241621D}"/>
                </a:ext>
              </a:extLst>
            </p:cNvPr>
            <p:cNvSpPr txBox="1"/>
            <p:nvPr/>
          </p:nvSpPr>
          <p:spPr>
            <a:xfrm>
              <a:off x="3404684" y="2560687"/>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11</a:t>
              </a:r>
            </a:p>
          </p:txBody>
        </p:sp>
        <p:sp>
          <p:nvSpPr>
            <p:cNvPr id="19" name="TextBox 18">
              <a:extLst>
                <a:ext uri="{FF2B5EF4-FFF2-40B4-BE49-F238E27FC236}">
                  <a16:creationId xmlns:a16="http://schemas.microsoft.com/office/drawing/2014/main" id="{F224B01A-0C3E-4A22-8CB8-72EDA62A8183}"/>
                </a:ext>
              </a:extLst>
            </p:cNvPr>
            <p:cNvSpPr txBox="1"/>
            <p:nvPr/>
          </p:nvSpPr>
          <p:spPr>
            <a:xfrm>
              <a:off x="3818495" y="370774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6</a:t>
              </a:r>
            </a:p>
          </p:txBody>
        </p:sp>
        <p:sp>
          <p:nvSpPr>
            <p:cNvPr id="20" name="TextBox 19">
              <a:extLst>
                <a:ext uri="{FF2B5EF4-FFF2-40B4-BE49-F238E27FC236}">
                  <a16:creationId xmlns:a16="http://schemas.microsoft.com/office/drawing/2014/main" id="{2343FDDD-878E-461B-B5BE-D0AC566FEE58}"/>
                </a:ext>
              </a:extLst>
            </p:cNvPr>
            <p:cNvSpPr txBox="1"/>
            <p:nvPr/>
          </p:nvSpPr>
          <p:spPr>
            <a:xfrm>
              <a:off x="4253936" y="237674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21" name="TextBox 20">
              <a:extLst>
                <a:ext uri="{FF2B5EF4-FFF2-40B4-BE49-F238E27FC236}">
                  <a16:creationId xmlns:a16="http://schemas.microsoft.com/office/drawing/2014/main" id="{91290427-0D32-4CDA-A83D-C0571CA32C32}"/>
                </a:ext>
              </a:extLst>
            </p:cNvPr>
            <p:cNvSpPr txBox="1"/>
            <p:nvPr/>
          </p:nvSpPr>
          <p:spPr>
            <a:xfrm>
              <a:off x="5109118" y="2259062"/>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22" name="TextBox 21">
              <a:extLst>
                <a:ext uri="{FF2B5EF4-FFF2-40B4-BE49-F238E27FC236}">
                  <a16:creationId xmlns:a16="http://schemas.microsoft.com/office/drawing/2014/main" id="{1BEFBE78-8415-4041-B0AE-BFB9A0D30BA9}"/>
                </a:ext>
              </a:extLst>
            </p:cNvPr>
            <p:cNvSpPr txBox="1"/>
            <p:nvPr/>
          </p:nvSpPr>
          <p:spPr>
            <a:xfrm>
              <a:off x="4749724" y="423723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7</a:t>
              </a:r>
            </a:p>
          </p:txBody>
        </p:sp>
        <p:sp>
          <p:nvSpPr>
            <p:cNvPr id="23" name="TextBox 22">
              <a:extLst>
                <a:ext uri="{FF2B5EF4-FFF2-40B4-BE49-F238E27FC236}">
                  <a16:creationId xmlns:a16="http://schemas.microsoft.com/office/drawing/2014/main" id="{650FDA8D-2088-49FD-A2A0-1E70CC0EB60D}"/>
                </a:ext>
              </a:extLst>
            </p:cNvPr>
            <p:cNvSpPr txBox="1"/>
            <p:nvPr/>
          </p:nvSpPr>
          <p:spPr>
            <a:xfrm>
              <a:off x="6104674" y="422052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8</a:t>
              </a:r>
            </a:p>
          </p:txBody>
        </p:sp>
        <p:sp>
          <p:nvSpPr>
            <p:cNvPr id="24" name="TextBox 23">
              <a:extLst>
                <a:ext uri="{FF2B5EF4-FFF2-40B4-BE49-F238E27FC236}">
                  <a16:creationId xmlns:a16="http://schemas.microsoft.com/office/drawing/2014/main" id="{0F030774-5EA3-4E76-BECF-4CC30F3AB883}"/>
                </a:ext>
              </a:extLst>
            </p:cNvPr>
            <p:cNvSpPr txBox="1"/>
            <p:nvPr/>
          </p:nvSpPr>
          <p:spPr>
            <a:xfrm>
              <a:off x="7245780" y="13207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5</a:t>
              </a:r>
            </a:p>
          </p:txBody>
        </p:sp>
        <p:sp>
          <p:nvSpPr>
            <p:cNvPr id="25" name="TextBox 24">
              <a:extLst>
                <a:ext uri="{FF2B5EF4-FFF2-40B4-BE49-F238E27FC236}">
                  <a16:creationId xmlns:a16="http://schemas.microsoft.com/office/drawing/2014/main" id="{5F9C5760-8C7A-4477-9E29-4A718B66E113}"/>
                </a:ext>
              </a:extLst>
            </p:cNvPr>
            <p:cNvSpPr txBox="1"/>
            <p:nvPr/>
          </p:nvSpPr>
          <p:spPr>
            <a:xfrm>
              <a:off x="5790708" y="481563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9</a:t>
              </a:r>
            </a:p>
          </p:txBody>
        </p:sp>
        <p:sp>
          <p:nvSpPr>
            <p:cNvPr id="26" name="TextBox 25">
              <a:extLst>
                <a:ext uri="{FF2B5EF4-FFF2-40B4-BE49-F238E27FC236}">
                  <a16:creationId xmlns:a16="http://schemas.microsoft.com/office/drawing/2014/main" id="{26B4892E-745D-4E45-BC26-3B06402E03E5}"/>
                </a:ext>
              </a:extLst>
            </p:cNvPr>
            <p:cNvSpPr txBox="1"/>
            <p:nvPr/>
          </p:nvSpPr>
          <p:spPr>
            <a:xfrm>
              <a:off x="5447420" y="5908769"/>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10</a:t>
              </a:r>
            </a:p>
          </p:txBody>
        </p:sp>
        <p:sp>
          <p:nvSpPr>
            <p:cNvPr id="27" name="TextBox 26">
              <a:extLst>
                <a:ext uri="{FF2B5EF4-FFF2-40B4-BE49-F238E27FC236}">
                  <a16:creationId xmlns:a16="http://schemas.microsoft.com/office/drawing/2014/main" id="{9217F70B-60AA-4B0F-ACAA-8F25FA926013}"/>
                </a:ext>
              </a:extLst>
            </p:cNvPr>
            <p:cNvSpPr txBox="1"/>
            <p:nvPr/>
          </p:nvSpPr>
          <p:spPr>
            <a:xfrm>
              <a:off x="5447420" y="3061322"/>
              <a:ext cx="856325"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r>
                <a:rPr lang="en-US" sz="2400" dirty="0">
                  <a:solidFill>
                    <a:srgbClr val="FF0000"/>
                  </a:solidFill>
                  <a:sym typeface="Symbol" panose="05050102010706020507" pitchFamily="18" charset="2"/>
                </a:rPr>
                <a:t>=</a:t>
              </a:r>
              <a:r>
                <a:rPr lang="en-US" sz="2400" dirty="0">
                  <a:solidFill>
                    <a:srgbClr val="FF0000"/>
                  </a:solidFill>
                </a:rPr>
                <a:t>i</a:t>
              </a:r>
              <a:r>
                <a:rPr lang="en-US" sz="2400" baseline="-25000" dirty="0">
                  <a:solidFill>
                    <a:srgbClr val="FF0000"/>
                  </a:solidFill>
                </a:rPr>
                <a:t>7</a:t>
              </a:r>
            </a:p>
          </p:txBody>
        </p:sp>
        <p:sp>
          <p:nvSpPr>
            <p:cNvPr id="28" name="TextBox 27">
              <a:extLst>
                <a:ext uri="{FF2B5EF4-FFF2-40B4-BE49-F238E27FC236}">
                  <a16:creationId xmlns:a16="http://schemas.microsoft.com/office/drawing/2014/main" id="{A6F9AE0A-B7E3-4ADB-A4AE-40E48BE288A6}"/>
                </a:ext>
              </a:extLst>
            </p:cNvPr>
            <p:cNvSpPr txBox="1"/>
            <p:nvPr/>
          </p:nvSpPr>
          <p:spPr>
            <a:xfrm>
              <a:off x="1955200" y="4272644"/>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a:t>
              </a:r>
            </a:p>
            <a:p>
              <a:r>
                <a:rPr lang="en-US" dirty="0">
                  <a:solidFill>
                    <a:schemeClr val="accent6">
                      <a:lumMod val="50000"/>
                    </a:schemeClr>
                  </a:solidFill>
                </a:rPr>
                <a:t>  -</a:t>
              </a:r>
            </a:p>
          </p:txBody>
        </p:sp>
        <p:sp>
          <p:nvSpPr>
            <p:cNvPr id="29" name="TextBox 28">
              <a:extLst>
                <a:ext uri="{FF2B5EF4-FFF2-40B4-BE49-F238E27FC236}">
                  <a16:creationId xmlns:a16="http://schemas.microsoft.com/office/drawing/2014/main" id="{FD94F31E-5E26-42B1-93B0-35D540E3E92F}"/>
                </a:ext>
              </a:extLst>
            </p:cNvPr>
            <p:cNvSpPr txBox="1"/>
            <p:nvPr/>
          </p:nvSpPr>
          <p:spPr>
            <a:xfrm>
              <a:off x="4228093" y="3458550"/>
              <a:ext cx="39466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7</a:t>
              </a:r>
            </a:p>
            <a:p>
              <a:r>
                <a:rPr lang="en-US" dirty="0">
                  <a:solidFill>
                    <a:schemeClr val="accent6">
                      <a:lumMod val="50000"/>
                    </a:schemeClr>
                  </a:solidFill>
                </a:rPr>
                <a:t>  -</a:t>
              </a:r>
            </a:p>
          </p:txBody>
        </p:sp>
        <p:sp>
          <p:nvSpPr>
            <p:cNvPr id="30" name="TextBox 29">
              <a:extLst>
                <a:ext uri="{FF2B5EF4-FFF2-40B4-BE49-F238E27FC236}">
                  <a16:creationId xmlns:a16="http://schemas.microsoft.com/office/drawing/2014/main" id="{3FB8A84E-BD6B-459B-A8A4-10E2934B8D3A}"/>
                </a:ext>
              </a:extLst>
            </p:cNvPr>
            <p:cNvSpPr txBox="1"/>
            <p:nvPr/>
          </p:nvSpPr>
          <p:spPr>
            <a:xfrm>
              <a:off x="4965469" y="3150333"/>
              <a:ext cx="39466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2</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1" name="TextBox 30">
              <a:extLst>
                <a:ext uri="{FF2B5EF4-FFF2-40B4-BE49-F238E27FC236}">
                  <a16:creationId xmlns:a16="http://schemas.microsoft.com/office/drawing/2014/main" id="{1C6E32BE-4DCA-4FB4-BE77-9CA9F4D10BBC}"/>
                </a:ext>
              </a:extLst>
            </p:cNvPr>
            <p:cNvSpPr txBox="1"/>
            <p:nvPr/>
          </p:nvSpPr>
          <p:spPr>
            <a:xfrm>
              <a:off x="3731525" y="1051792"/>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3</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2" name="TextBox 31">
              <a:extLst>
                <a:ext uri="{FF2B5EF4-FFF2-40B4-BE49-F238E27FC236}">
                  <a16:creationId xmlns:a16="http://schemas.microsoft.com/office/drawing/2014/main" id="{EF99E650-1864-4073-802F-D1EB56D1CB01}"/>
                </a:ext>
              </a:extLst>
            </p:cNvPr>
            <p:cNvSpPr txBox="1"/>
            <p:nvPr/>
          </p:nvSpPr>
          <p:spPr>
            <a:xfrm>
              <a:off x="5434200" y="1012503"/>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4</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3" name="TextBox 32">
              <a:extLst>
                <a:ext uri="{FF2B5EF4-FFF2-40B4-BE49-F238E27FC236}">
                  <a16:creationId xmlns:a16="http://schemas.microsoft.com/office/drawing/2014/main" id="{11B78E56-47D2-491F-B161-B9C49478363A}"/>
                </a:ext>
              </a:extLst>
            </p:cNvPr>
            <p:cNvSpPr txBox="1"/>
            <p:nvPr/>
          </p:nvSpPr>
          <p:spPr>
            <a:xfrm>
              <a:off x="7092030" y="2258402"/>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5</a:t>
              </a:r>
            </a:p>
            <a:p>
              <a:r>
                <a:rPr lang="en-US" dirty="0">
                  <a:solidFill>
                    <a:schemeClr val="accent6">
                      <a:lumMod val="50000"/>
                    </a:schemeClr>
                  </a:solidFill>
                </a:rPr>
                <a:t>  -</a:t>
              </a:r>
            </a:p>
          </p:txBody>
        </p:sp>
        <p:sp>
          <p:nvSpPr>
            <p:cNvPr id="34" name="TextBox 33">
              <a:extLst>
                <a:ext uri="{FF2B5EF4-FFF2-40B4-BE49-F238E27FC236}">
                  <a16:creationId xmlns:a16="http://schemas.microsoft.com/office/drawing/2014/main" id="{4814BB34-AA8B-42E3-A9F5-49FC7FA240FA}"/>
                </a:ext>
              </a:extLst>
            </p:cNvPr>
            <p:cNvSpPr txBox="1"/>
            <p:nvPr/>
          </p:nvSpPr>
          <p:spPr>
            <a:xfrm>
              <a:off x="3716717" y="4854754"/>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6</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5" name="TextBox 34">
              <a:extLst>
                <a:ext uri="{FF2B5EF4-FFF2-40B4-BE49-F238E27FC236}">
                  <a16:creationId xmlns:a16="http://schemas.microsoft.com/office/drawing/2014/main" id="{DFEC313B-0EC7-43C1-9F62-0A2C15172DD0}"/>
                </a:ext>
              </a:extLst>
            </p:cNvPr>
            <p:cNvSpPr txBox="1"/>
            <p:nvPr/>
          </p:nvSpPr>
          <p:spPr>
            <a:xfrm>
              <a:off x="6718983" y="3273706"/>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8</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6" name="TextBox 35">
              <a:extLst>
                <a:ext uri="{FF2B5EF4-FFF2-40B4-BE49-F238E27FC236}">
                  <a16:creationId xmlns:a16="http://schemas.microsoft.com/office/drawing/2014/main" id="{2879B13B-7214-4D8A-A95A-51CBFBBDC13E}"/>
                </a:ext>
              </a:extLst>
            </p:cNvPr>
            <p:cNvSpPr txBox="1"/>
            <p:nvPr/>
          </p:nvSpPr>
          <p:spPr>
            <a:xfrm>
              <a:off x="5748464" y="5383832"/>
              <a:ext cx="473206"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10</a:t>
              </a:r>
            </a:p>
            <a:p>
              <a:r>
                <a:rPr lang="en-US" dirty="0">
                  <a:solidFill>
                    <a:schemeClr val="accent6">
                      <a:lumMod val="50000"/>
                    </a:schemeClr>
                  </a:solidFill>
                </a:rPr>
                <a:t>  +</a:t>
              </a:r>
            </a:p>
          </p:txBody>
        </p:sp>
        <p:sp>
          <p:nvSpPr>
            <p:cNvPr id="37" name="TextBox 36">
              <a:extLst>
                <a:ext uri="{FF2B5EF4-FFF2-40B4-BE49-F238E27FC236}">
                  <a16:creationId xmlns:a16="http://schemas.microsoft.com/office/drawing/2014/main" id="{753325B5-8863-4BED-940A-E2EDB846E2BE}"/>
                </a:ext>
              </a:extLst>
            </p:cNvPr>
            <p:cNvSpPr txBox="1"/>
            <p:nvPr/>
          </p:nvSpPr>
          <p:spPr>
            <a:xfrm>
              <a:off x="6155695" y="4714465"/>
              <a:ext cx="1074333"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9     </a:t>
              </a:r>
              <a:r>
                <a:rPr lang="en-US" dirty="0">
                  <a:solidFill>
                    <a:schemeClr val="accent6">
                      <a:lumMod val="50000"/>
                    </a:schemeClr>
                  </a:solidFill>
                </a:rPr>
                <a:t> -</a:t>
              </a:r>
            </a:p>
          </p:txBody>
        </p:sp>
        <p:sp>
          <p:nvSpPr>
            <p:cNvPr id="38" name="TextBox 37">
              <a:extLst>
                <a:ext uri="{FF2B5EF4-FFF2-40B4-BE49-F238E27FC236}">
                  <a16:creationId xmlns:a16="http://schemas.microsoft.com/office/drawing/2014/main" id="{BE580641-9FEA-48CE-AA25-2A7BD7710C09}"/>
                </a:ext>
              </a:extLst>
            </p:cNvPr>
            <p:cNvSpPr txBox="1"/>
            <p:nvPr/>
          </p:nvSpPr>
          <p:spPr>
            <a:xfrm>
              <a:off x="2527802" y="3345352"/>
              <a:ext cx="1152880"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11     </a:t>
              </a:r>
              <a:r>
                <a:rPr lang="en-US" dirty="0">
                  <a:solidFill>
                    <a:schemeClr val="accent6">
                      <a:lumMod val="50000"/>
                    </a:schemeClr>
                  </a:solidFill>
                </a:rPr>
                <a:t> -</a:t>
              </a:r>
            </a:p>
          </p:txBody>
        </p:sp>
      </p:grpSp>
    </p:spTree>
    <p:extLst>
      <p:ext uri="{BB962C8B-B14F-4D97-AF65-F5344CB8AC3E}">
        <p14:creationId xmlns:p14="http://schemas.microsoft.com/office/powerpoint/2010/main" val="1463175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40C82-B640-4887-9871-8B04873CB6B9}"/>
              </a:ext>
            </a:extLst>
          </p:cNvPr>
          <p:cNvSpPr>
            <a:spLocks noGrp="1"/>
          </p:cNvSpPr>
          <p:nvPr>
            <p:ph type="title"/>
          </p:nvPr>
        </p:nvSpPr>
        <p:spPr>
          <a:xfrm>
            <a:off x="489647" y="166344"/>
            <a:ext cx="8229600" cy="615390"/>
          </a:xfrm>
        </p:spPr>
        <p:txBody>
          <a:bodyPr>
            <a:normAutofit fontScale="90000"/>
          </a:bodyPr>
          <a:lstStyle/>
          <a:p>
            <a:r>
              <a:rPr lang="en-US" dirty="0"/>
              <a:t>Step 3b	Write M KVLs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A74002F-6720-447D-8615-62D44D7CBDA3}"/>
                  </a:ext>
                </a:extLst>
              </p:cNvPr>
              <p:cNvSpPr>
                <a:spLocks noGrp="1"/>
              </p:cNvSpPr>
              <p:nvPr>
                <p:ph idx="1"/>
              </p:nvPr>
            </p:nvSpPr>
            <p:spPr>
              <a:xfrm>
                <a:off x="197556" y="1129499"/>
                <a:ext cx="3338561" cy="3230878"/>
              </a:xfrm>
            </p:spPr>
            <p:txBody>
              <a:bodyPr>
                <a:normAutofit/>
              </a:bodyPr>
              <a:lstStyle/>
              <a:p>
                <a:pPr marL="0" indent="0">
                  <a:buNone/>
                </a:pPr>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i="1">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6</m:t>
                        </m:r>
                      </m:sub>
                    </m:sSub>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11</m:t>
                        </m:r>
                      </m:sub>
                    </m:sSub>
                  </m:oMath>
                </a14:m>
                <a:r>
                  <a:rPr lang="en-US" sz="2400" dirty="0"/>
                  <a:t> = 0</a:t>
                </a:r>
              </a:p>
              <a:p>
                <a:pPr marL="0" indent="0">
                  <a:buNone/>
                </a:pPr>
                <a:r>
                  <a:rPr lang="en-US" sz="2400" dirty="0"/>
                  <a:t>II:</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𝑣</m:t>
                        </m:r>
                      </m:e>
                      <m:sub>
                        <m:r>
                          <a:rPr lang="en-US" sz="2400" b="0" i="1" smtClean="0">
                            <a:latin typeface="Cambria Math" panose="02040503050406030204" pitchFamily="18" charset="0"/>
                          </a:rPr>
                          <m:t>2</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𝑣</m:t>
                        </m:r>
                      </m:e>
                      <m:sub>
                        <m:r>
                          <a:rPr lang="en-US" sz="2400" i="1">
                            <a:latin typeface="Cambria Math" panose="02040503050406030204" pitchFamily="18" charset="0"/>
                          </a:rPr>
                          <m:t>3</m:t>
                        </m:r>
                      </m:sub>
                    </m:sSub>
                    <m:r>
                      <a:rPr lang="en-US" sz="2400" b="0" i="1" smtClean="0">
                        <a:latin typeface="Cambria Math" panose="02040503050406030204" pitchFamily="18" charset="0"/>
                      </a:rPr>
                      <m:t>−</m:t>
                    </m:r>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7</m:t>
                        </m:r>
                      </m:sub>
                    </m:sSub>
                  </m:oMath>
                </a14:m>
                <a:r>
                  <a:rPr lang="en-US" sz="2400" dirty="0"/>
                  <a:t> = 0</a:t>
                </a:r>
              </a:p>
              <a:p>
                <a:pPr marL="0" indent="0">
                  <a:buNone/>
                </a:pPr>
                <a:r>
                  <a:rPr lang="en-US" sz="2400" dirty="0"/>
                  <a:t>III:</a:t>
                </a:r>
                <a14:m>
                  <m:oMath xmlns:m="http://schemas.openxmlformats.org/officeDocument/2006/math">
                    <m:r>
                      <a:rPr lang="en-US" sz="2400" b="0" i="0" smtClean="0">
                        <a:latin typeface="Cambria Math" panose="02040503050406030204" pitchFamily="18" charset="0"/>
                      </a:rPr>
                      <m:t> </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8</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9</m:t>
                        </m:r>
                      </m:sub>
                    </m:sSub>
                  </m:oMath>
                </a14:m>
                <a:r>
                  <a:rPr lang="en-US" sz="2400" dirty="0"/>
                  <a:t> = 0</a:t>
                </a:r>
              </a:p>
              <a:p>
                <a:pPr marL="0" indent="0">
                  <a:buNone/>
                </a:pPr>
                <a:r>
                  <a:rPr lang="en-US" sz="2400" dirty="0"/>
                  <a:t>IV:</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9</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10</m:t>
                        </m:r>
                      </m:sub>
                    </m:sSub>
                  </m:oMath>
                </a14:m>
                <a:r>
                  <a:rPr lang="en-US" sz="2400" dirty="0"/>
                  <a:t> = 0</a:t>
                </a:r>
              </a:p>
              <a:p>
                <a:pPr marL="0" indent="0">
                  <a:buNone/>
                </a:pPr>
                <a:r>
                  <a:rPr lang="en-US" sz="2400" dirty="0"/>
                  <a:t>V: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2</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8</m:t>
                        </m:r>
                      </m:sub>
                    </m:sSub>
                  </m:oMath>
                </a14:m>
                <a:r>
                  <a:rPr lang="en-US" sz="2400" dirty="0"/>
                  <a:t>= 0</a:t>
                </a:r>
              </a:p>
              <a:p>
                <a:pPr marL="0" indent="0">
                  <a:buNone/>
                </a:pPr>
                <a:r>
                  <a:rPr lang="en-US" sz="2400" dirty="0"/>
                  <a:t>VI: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6</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7</m:t>
                        </m:r>
                      </m:sub>
                    </m:sSub>
                  </m:oMath>
                </a14:m>
                <a:r>
                  <a:rPr lang="en-US" sz="2400" dirty="0"/>
                  <a:t> </a:t>
                </a:r>
                <a14:m>
                  <m:oMath xmlns:m="http://schemas.openxmlformats.org/officeDocument/2006/math">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1</m:t>
                        </m:r>
                        <m:r>
                          <a:rPr lang="en-US" sz="2400" b="0" i="1" smtClean="0">
                            <a:latin typeface="Cambria Math" panose="02040503050406030204" pitchFamily="18" charset="0"/>
                          </a:rPr>
                          <m:t>0</m:t>
                        </m:r>
                      </m:sub>
                    </m:sSub>
                    <m:r>
                      <a:rPr lang="en-US" sz="2400" i="1">
                        <a:latin typeface="Cambria Math" panose="02040503050406030204" pitchFamily="18" charset="0"/>
                      </a:rPr>
                      <m:t> </m:t>
                    </m:r>
                  </m:oMath>
                </a14:m>
                <a:r>
                  <a:rPr lang="en-US" sz="2400" dirty="0"/>
                  <a:t>= 0</a:t>
                </a:r>
              </a:p>
              <a:p>
                <a:pPr marL="0" indent="0">
                  <a:buNone/>
                </a:pPr>
                <a:endParaRPr lang="en-US" sz="2400" dirty="0"/>
              </a:p>
              <a:p>
                <a:pPr marL="0" indent="0">
                  <a:buNone/>
                </a:pPr>
                <a:endParaRPr lang="en-US" sz="2400" dirty="0"/>
              </a:p>
            </p:txBody>
          </p:sp>
        </mc:Choice>
        <mc:Fallback xmlns="">
          <p:sp>
            <p:nvSpPr>
              <p:cNvPr id="3" name="Content Placeholder 2">
                <a:extLst>
                  <a:ext uri="{FF2B5EF4-FFF2-40B4-BE49-F238E27FC236}">
                    <a16:creationId xmlns:a16="http://schemas.microsoft.com/office/drawing/2014/main" id="{CA74002F-6720-447D-8615-62D44D7CBDA3}"/>
                  </a:ext>
                </a:extLst>
              </p:cNvPr>
              <p:cNvSpPr>
                <a:spLocks noGrp="1" noRot="1" noChangeAspect="1" noMove="1" noResize="1" noEditPoints="1" noAdjustHandles="1" noChangeArrowheads="1" noChangeShapeType="1" noTextEdit="1"/>
              </p:cNvSpPr>
              <p:nvPr>
                <p:ph idx="1"/>
              </p:nvPr>
            </p:nvSpPr>
            <p:spPr>
              <a:xfrm>
                <a:off x="197556" y="1129499"/>
                <a:ext cx="3338561" cy="3230878"/>
              </a:xfrm>
              <a:blipFill>
                <a:blip r:embed="rId2"/>
                <a:stretch>
                  <a:fillRect l="-2737" t="-1509" r="-1095"/>
                </a:stretch>
              </a:blipFill>
            </p:spPr>
            <p:txBody>
              <a:bodyPr/>
              <a:lstStyle/>
              <a:p>
                <a:r>
                  <a:rPr lang="en-US">
                    <a:noFill/>
                  </a:rPr>
                  <a:t> </a:t>
                </a:r>
              </a:p>
            </p:txBody>
          </p:sp>
        </mc:Fallback>
      </mc:AlternateContent>
      <p:grpSp>
        <p:nvGrpSpPr>
          <p:cNvPr id="5" name="Group 4">
            <a:extLst>
              <a:ext uri="{FF2B5EF4-FFF2-40B4-BE49-F238E27FC236}">
                <a16:creationId xmlns:a16="http://schemas.microsoft.com/office/drawing/2014/main" id="{0E5E141A-212A-444F-BCEF-4E1F63D3E84E}"/>
              </a:ext>
            </a:extLst>
          </p:cNvPr>
          <p:cNvGrpSpPr/>
          <p:nvPr/>
        </p:nvGrpSpPr>
        <p:grpSpPr>
          <a:xfrm>
            <a:off x="3536117" y="1129498"/>
            <a:ext cx="5476198" cy="5562157"/>
            <a:chOff x="1828800" y="766791"/>
            <a:chExt cx="6040515" cy="5823655"/>
          </a:xfrm>
        </p:grpSpPr>
        <p:grpSp>
          <p:nvGrpSpPr>
            <p:cNvPr id="6" name="Group 5">
              <a:extLst>
                <a:ext uri="{FF2B5EF4-FFF2-40B4-BE49-F238E27FC236}">
                  <a16:creationId xmlns:a16="http://schemas.microsoft.com/office/drawing/2014/main" id="{14BA7532-9ECD-4E1F-B392-6F01E2AC81D3}"/>
                </a:ext>
              </a:extLst>
            </p:cNvPr>
            <p:cNvGrpSpPr/>
            <p:nvPr/>
          </p:nvGrpSpPr>
          <p:grpSpPr>
            <a:xfrm>
              <a:off x="1828800" y="766791"/>
              <a:ext cx="6040515" cy="5823655"/>
              <a:chOff x="1488826" y="864193"/>
              <a:chExt cx="6040515" cy="5823655"/>
            </a:xfrm>
          </p:grpSpPr>
          <p:pic>
            <p:nvPicPr>
              <p:cNvPr id="39" name="Picture 38">
                <a:extLst>
                  <a:ext uri="{FF2B5EF4-FFF2-40B4-BE49-F238E27FC236}">
                    <a16:creationId xmlns:a16="http://schemas.microsoft.com/office/drawing/2014/main" id="{99114E99-4EF8-4363-B9F1-00E3326EF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8826" y="917301"/>
                <a:ext cx="6040515" cy="5770547"/>
              </a:xfrm>
              <a:prstGeom prst="rect">
                <a:avLst/>
              </a:prstGeom>
            </p:spPr>
          </p:pic>
          <p:sp>
            <p:nvSpPr>
              <p:cNvPr id="40" name="TextBox 39">
                <a:extLst>
                  <a:ext uri="{FF2B5EF4-FFF2-40B4-BE49-F238E27FC236}">
                    <a16:creationId xmlns:a16="http://schemas.microsoft.com/office/drawing/2014/main" id="{786FA8F7-3838-4E3D-9EFD-5FB816451DB0}"/>
                  </a:ext>
                </a:extLst>
              </p:cNvPr>
              <p:cNvSpPr txBox="1"/>
              <p:nvPr/>
            </p:nvSpPr>
            <p:spPr>
              <a:xfrm>
                <a:off x="1885750" y="2913268"/>
                <a:ext cx="362600" cy="461665"/>
              </a:xfrm>
              <a:prstGeom prst="rect">
                <a:avLst/>
              </a:prstGeom>
              <a:noFill/>
            </p:spPr>
            <p:txBody>
              <a:bodyPr wrap="none" rtlCol="0">
                <a:spAutoFit/>
              </a:bodyPr>
              <a:lstStyle/>
              <a:p>
                <a:r>
                  <a:rPr lang="en-US" sz="2400" dirty="0">
                    <a:solidFill>
                      <a:srgbClr val="FF0000"/>
                    </a:solidFill>
                  </a:rPr>
                  <a:t>A</a:t>
                </a:r>
              </a:p>
            </p:txBody>
          </p:sp>
          <p:sp>
            <p:nvSpPr>
              <p:cNvPr id="41" name="TextBox 40">
                <a:extLst>
                  <a:ext uri="{FF2B5EF4-FFF2-40B4-BE49-F238E27FC236}">
                    <a16:creationId xmlns:a16="http://schemas.microsoft.com/office/drawing/2014/main" id="{1D3DAC25-B28A-435F-AF73-E081EB4C35E6}"/>
                  </a:ext>
                </a:extLst>
              </p:cNvPr>
              <p:cNvSpPr txBox="1"/>
              <p:nvPr/>
            </p:nvSpPr>
            <p:spPr>
              <a:xfrm>
                <a:off x="3546083" y="2734622"/>
                <a:ext cx="362600" cy="461665"/>
              </a:xfrm>
              <a:prstGeom prst="rect">
                <a:avLst/>
              </a:prstGeom>
              <a:noFill/>
            </p:spPr>
            <p:txBody>
              <a:bodyPr wrap="none" rtlCol="0">
                <a:spAutoFit/>
              </a:bodyPr>
              <a:lstStyle/>
              <a:p>
                <a:r>
                  <a:rPr lang="en-US" sz="2400" dirty="0">
                    <a:solidFill>
                      <a:srgbClr val="FF0000"/>
                    </a:solidFill>
                  </a:rPr>
                  <a:t>B</a:t>
                </a:r>
              </a:p>
            </p:txBody>
          </p:sp>
          <p:sp>
            <p:nvSpPr>
              <p:cNvPr id="42" name="TextBox 41">
                <a:extLst>
                  <a:ext uri="{FF2B5EF4-FFF2-40B4-BE49-F238E27FC236}">
                    <a16:creationId xmlns:a16="http://schemas.microsoft.com/office/drawing/2014/main" id="{488CA827-0A82-49B2-8B30-D916D3D9B180}"/>
                  </a:ext>
                </a:extLst>
              </p:cNvPr>
              <p:cNvSpPr txBox="1"/>
              <p:nvPr/>
            </p:nvSpPr>
            <p:spPr>
              <a:xfrm>
                <a:off x="5305897" y="864193"/>
                <a:ext cx="348172" cy="461665"/>
              </a:xfrm>
              <a:prstGeom prst="rect">
                <a:avLst/>
              </a:prstGeom>
              <a:noFill/>
            </p:spPr>
            <p:txBody>
              <a:bodyPr wrap="none" rtlCol="0">
                <a:spAutoFit/>
              </a:bodyPr>
              <a:lstStyle/>
              <a:p>
                <a:r>
                  <a:rPr lang="en-US" sz="2400" dirty="0">
                    <a:solidFill>
                      <a:schemeClr val="accent6">
                        <a:lumMod val="50000"/>
                      </a:schemeClr>
                    </a:solidFill>
                  </a:rPr>
                  <a:t>C</a:t>
                </a:r>
              </a:p>
            </p:txBody>
          </p:sp>
          <p:sp>
            <p:nvSpPr>
              <p:cNvPr id="43" name="TextBox 42">
                <a:extLst>
                  <a:ext uri="{FF2B5EF4-FFF2-40B4-BE49-F238E27FC236}">
                    <a16:creationId xmlns:a16="http://schemas.microsoft.com/office/drawing/2014/main" id="{87DC283B-425C-4086-B7EE-D30DBA2146E9}"/>
                  </a:ext>
                </a:extLst>
              </p:cNvPr>
              <p:cNvSpPr txBox="1"/>
              <p:nvPr/>
            </p:nvSpPr>
            <p:spPr>
              <a:xfrm>
                <a:off x="5076884" y="2652872"/>
                <a:ext cx="362600" cy="461665"/>
              </a:xfrm>
              <a:prstGeom prst="rect">
                <a:avLst/>
              </a:prstGeom>
              <a:noFill/>
            </p:spPr>
            <p:txBody>
              <a:bodyPr wrap="square" rtlCol="0">
                <a:spAutoFit/>
              </a:bodyPr>
              <a:lstStyle/>
              <a:p>
                <a:r>
                  <a:rPr lang="en-US" sz="2400" dirty="0">
                    <a:solidFill>
                      <a:srgbClr val="FF0000"/>
                    </a:solidFill>
                  </a:rPr>
                  <a:t>D</a:t>
                </a:r>
              </a:p>
            </p:txBody>
          </p:sp>
          <p:sp>
            <p:nvSpPr>
              <p:cNvPr id="44" name="TextBox 43">
                <a:extLst>
                  <a:ext uri="{FF2B5EF4-FFF2-40B4-BE49-F238E27FC236}">
                    <a16:creationId xmlns:a16="http://schemas.microsoft.com/office/drawing/2014/main" id="{628161F2-5DBF-4360-90A5-07392B85C30F}"/>
                  </a:ext>
                </a:extLst>
              </p:cNvPr>
              <p:cNvSpPr txBox="1"/>
              <p:nvPr/>
            </p:nvSpPr>
            <p:spPr>
              <a:xfrm>
                <a:off x="4777786" y="4840585"/>
                <a:ext cx="335348" cy="461665"/>
              </a:xfrm>
              <a:prstGeom prst="rect">
                <a:avLst/>
              </a:prstGeom>
              <a:noFill/>
            </p:spPr>
            <p:txBody>
              <a:bodyPr wrap="none" rtlCol="0">
                <a:spAutoFit/>
              </a:bodyPr>
              <a:lstStyle/>
              <a:p>
                <a:r>
                  <a:rPr lang="en-US" sz="2400" dirty="0">
                    <a:solidFill>
                      <a:srgbClr val="7030A0"/>
                    </a:solidFill>
                  </a:rPr>
                  <a:t>E</a:t>
                </a:r>
              </a:p>
            </p:txBody>
          </p:sp>
          <p:sp>
            <p:nvSpPr>
              <p:cNvPr id="45" name="TextBox 44">
                <a:extLst>
                  <a:ext uri="{FF2B5EF4-FFF2-40B4-BE49-F238E27FC236}">
                    <a16:creationId xmlns:a16="http://schemas.microsoft.com/office/drawing/2014/main" id="{C7C704C9-A360-4162-9116-215A8CE8F2EB}"/>
                  </a:ext>
                </a:extLst>
              </p:cNvPr>
              <p:cNvSpPr txBox="1"/>
              <p:nvPr/>
            </p:nvSpPr>
            <p:spPr>
              <a:xfrm>
                <a:off x="6975226" y="6088348"/>
                <a:ext cx="325730" cy="461665"/>
              </a:xfrm>
              <a:prstGeom prst="rect">
                <a:avLst/>
              </a:prstGeom>
              <a:noFill/>
            </p:spPr>
            <p:txBody>
              <a:bodyPr wrap="none" rtlCol="0">
                <a:spAutoFit/>
              </a:bodyPr>
              <a:lstStyle/>
              <a:p>
                <a:r>
                  <a:rPr lang="en-US" sz="2400" dirty="0">
                    <a:solidFill>
                      <a:srgbClr val="FF0000"/>
                    </a:solidFill>
                  </a:rPr>
                  <a:t>F</a:t>
                </a:r>
              </a:p>
            </p:txBody>
          </p:sp>
          <p:grpSp>
            <p:nvGrpSpPr>
              <p:cNvPr id="46" name="Group 45">
                <a:extLst>
                  <a:ext uri="{FF2B5EF4-FFF2-40B4-BE49-F238E27FC236}">
                    <a16:creationId xmlns:a16="http://schemas.microsoft.com/office/drawing/2014/main" id="{438DE83E-5BFC-4B8D-9E56-FFDE7655F8AE}"/>
                  </a:ext>
                </a:extLst>
              </p:cNvPr>
              <p:cNvGrpSpPr/>
              <p:nvPr/>
            </p:nvGrpSpPr>
            <p:grpSpPr>
              <a:xfrm>
                <a:off x="2739864" y="4343900"/>
                <a:ext cx="882562" cy="792174"/>
                <a:chOff x="2819399" y="1528643"/>
                <a:chExt cx="882562" cy="792174"/>
              </a:xfrm>
            </p:grpSpPr>
            <p:sp>
              <p:nvSpPr>
                <p:cNvPr id="78" name="Arc 77">
                  <a:extLst>
                    <a:ext uri="{FF2B5EF4-FFF2-40B4-BE49-F238E27FC236}">
                      <a16:creationId xmlns:a16="http://schemas.microsoft.com/office/drawing/2014/main" id="{D6C6954C-1D32-4195-8592-7A2DE9DBF3E2}"/>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Arc 78">
                  <a:extLst>
                    <a:ext uri="{FF2B5EF4-FFF2-40B4-BE49-F238E27FC236}">
                      <a16:creationId xmlns:a16="http://schemas.microsoft.com/office/drawing/2014/main" id="{BA9D17AA-E45D-47E8-B8C3-DF0BA9DB97FD}"/>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Arc 79">
                  <a:extLst>
                    <a:ext uri="{FF2B5EF4-FFF2-40B4-BE49-F238E27FC236}">
                      <a16:creationId xmlns:a16="http://schemas.microsoft.com/office/drawing/2014/main" id="{D1223B5B-E704-41C3-A0C7-FA8CE91FAC69}"/>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Arc 80">
                  <a:extLst>
                    <a:ext uri="{FF2B5EF4-FFF2-40B4-BE49-F238E27FC236}">
                      <a16:creationId xmlns:a16="http://schemas.microsoft.com/office/drawing/2014/main" id="{0B7B8AE6-C5BF-4070-8666-20B5C56570B3}"/>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59488384-1DE5-4DD0-ACA0-078D8FB5E0B7}"/>
                  </a:ext>
                </a:extLst>
              </p:cNvPr>
              <p:cNvGrpSpPr/>
              <p:nvPr/>
            </p:nvGrpSpPr>
            <p:grpSpPr>
              <a:xfrm>
                <a:off x="4067802" y="1725333"/>
                <a:ext cx="882562" cy="792174"/>
                <a:chOff x="2819399" y="1528643"/>
                <a:chExt cx="882562" cy="792174"/>
              </a:xfrm>
            </p:grpSpPr>
            <p:sp>
              <p:nvSpPr>
                <p:cNvPr id="74" name="Arc 73">
                  <a:extLst>
                    <a:ext uri="{FF2B5EF4-FFF2-40B4-BE49-F238E27FC236}">
                      <a16:creationId xmlns:a16="http://schemas.microsoft.com/office/drawing/2014/main" id="{24C0531A-9D33-4B6F-9D71-AC2711842A80}"/>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Arc 74">
                  <a:extLst>
                    <a:ext uri="{FF2B5EF4-FFF2-40B4-BE49-F238E27FC236}">
                      <a16:creationId xmlns:a16="http://schemas.microsoft.com/office/drawing/2014/main" id="{01E40279-8C6D-46CF-9500-530AE8C2231B}"/>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Arc 75">
                  <a:extLst>
                    <a:ext uri="{FF2B5EF4-FFF2-40B4-BE49-F238E27FC236}">
                      <a16:creationId xmlns:a16="http://schemas.microsoft.com/office/drawing/2014/main" id="{AD7F65B5-2932-42E7-B7DD-2EAC4C53DFF1}"/>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Arc 76">
                  <a:extLst>
                    <a:ext uri="{FF2B5EF4-FFF2-40B4-BE49-F238E27FC236}">
                      <a16:creationId xmlns:a16="http://schemas.microsoft.com/office/drawing/2014/main" id="{FF54E72E-DCDC-4175-ADCC-415FAD387C25}"/>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F6A7011B-DFA8-48FD-A470-1073B2E5F315}"/>
                  </a:ext>
                </a:extLst>
              </p:cNvPr>
              <p:cNvGrpSpPr/>
              <p:nvPr/>
            </p:nvGrpSpPr>
            <p:grpSpPr>
              <a:xfrm>
                <a:off x="5924345" y="1642918"/>
                <a:ext cx="882562" cy="792174"/>
                <a:chOff x="2819399" y="1528643"/>
                <a:chExt cx="882562" cy="792174"/>
              </a:xfrm>
            </p:grpSpPr>
            <p:sp>
              <p:nvSpPr>
                <p:cNvPr id="70" name="Arc 69">
                  <a:extLst>
                    <a:ext uri="{FF2B5EF4-FFF2-40B4-BE49-F238E27FC236}">
                      <a16:creationId xmlns:a16="http://schemas.microsoft.com/office/drawing/2014/main" id="{CBE8E3D9-A2C0-4AE9-960E-EE671EE8E19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Arc 70">
                  <a:extLst>
                    <a:ext uri="{FF2B5EF4-FFF2-40B4-BE49-F238E27FC236}">
                      <a16:creationId xmlns:a16="http://schemas.microsoft.com/office/drawing/2014/main" id="{F1D3D78B-A216-4D79-98A2-73671737BE50}"/>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Arc 71">
                  <a:extLst>
                    <a:ext uri="{FF2B5EF4-FFF2-40B4-BE49-F238E27FC236}">
                      <a16:creationId xmlns:a16="http://schemas.microsoft.com/office/drawing/2014/main" id="{4ADA8B95-DD48-4A84-A67F-4877EBBBB814}"/>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Arc 72">
                  <a:extLst>
                    <a:ext uri="{FF2B5EF4-FFF2-40B4-BE49-F238E27FC236}">
                      <a16:creationId xmlns:a16="http://schemas.microsoft.com/office/drawing/2014/main" id="{164BD1F9-BC14-4341-AB2C-3E060FCA5574}"/>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9" name="Group 48">
                <a:extLst>
                  <a:ext uri="{FF2B5EF4-FFF2-40B4-BE49-F238E27FC236}">
                    <a16:creationId xmlns:a16="http://schemas.microsoft.com/office/drawing/2014/main" id="{3AE455FD-FA15-44D2-BA5D-5D5348231CAD}"/>
                  </a:ext>
                </a:extLst>
              </p:cNvPr>
              <p:cNvGrpSpPr/>
              <p:nvPr/>
            </p:nvGrpSpPr>
            <p:grpSpPr>
              <a:xfrm>
                <a:off x="5833870" y="5592584"/>
                <a:ext cx="882562" cy="792174"/>
                <a:chOff x="2819399" y="1528643"/>
                <a:chExt cx="882562" cy="792174"/>
              </a:xfrm>
            </p:grpSpPr>
            <p:sp>
              <p:nvSpPr>
                <p:cNvPr id="66" name="Arc 65">
                  <a:extLst>
                    <a:ext uri="{FF2B5EF4-FFF2-40B4-BE49-F238E27FC236}">
                      <a16:creationId xmlns:a16="http://schemas.microsoft.com/office/drawing/2014/main" id="{F007EEAB-CB86-425B-89F7-BA5B180105C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Arc 66">
                  <a:extLst>
                    <a:ext uri="{FF2B5EF4-FFF2-40B4-BE49-F238E27FC236}">
                      <a16:creationId xmlns:a16="http://schemas.microsoft.com/office/drawing/2014/main" id="{859173DA-5CD2-4D02-ACEB-A5A771ABBB6F}"/>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Arc 67">
                  <a:extLst>
                    <a:ext uri="{FF2B5EF4-FFF2-40B4-BE49-F238E27FC236}">
                      <a16:creationId xmlns:a16="http://schemas.microsoft.com/office/drawing/2014/main" id="{E492A0BE-CC67-4D2E-AF3D-BF305B2DF3AB}"/>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Arc 68">
                  <a:extLst>
                    <a:ext uri="{FF2B5EF4-FFF2-40B4-BE49-F238E27FC236}">
                      <a16:creationId xmlns:a16="http://schemas.microsoft.com/office/drawing/2014/main" id="{9913BCAD-DC69-4021-9610-8CAD2E03EE3B}"/>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E53119FB-32A8-4DB4-8354-CEF273F66A7A}"/>
                  </a:ext>
                </a:extLst>
              </p:cNvPr>
              <p:cNvGrpSpPr/>
              <p:nvPr/>
            </p:nvGrpSpPr>
            <p:grpSpPr>
              <a:xfrm>
                <a:off x="5439484" y="3684517"/>
                <a:ext cx="520857" cy="676975"/>
                <a:chOff x="2819399" y="1528643"/>
                <a:chExt cx="882562" cy="792174"/>
              </a:xfrm>
            </p:grpSpPr>
            <p:sp>
              <p:nvSpPr>
                <p:cNvPr id="62" name="Arc 61">
                  <a:extLst>
                    <a:ext uri="{FF2B5EF4-FFF2-40B4-BE49-F238E27FC236}">
                      <a16:creationId xmlns:a16="http://schemas.microsoft.com/office/drawing/2014/main" id="{F40D64F4-D0DC-445F-BF2F-C7B76517AFCC}"/>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Arc 62">
                  <a:extLst>
                    <a:ext uri="{FF2B5EF4-FFF2-40B4-BE49-F238E27FC236}">
                      <a16:creationId xmlns:a16="http://schemas.microsoft.com/office/drawing/2014/main" id="{F369E44D-E51E-4E7E-A9B9-9AFB5C8E1643}"/>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Arc 63">
                  <a:extLst>
                    <a:ext uri="{FF2B5EF4-FFF2-40B4-BE49-F238E27FC236}">
                      <a16:creationId xmlns:a16="http://schemas.microsoft.com/office/drawing/2014/main" id="{E1183451-B70C-44BE-97C1-4C9DD163EFAD}"/>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Arc 64">
                  <a:extLst>
                    <a:ext uri="{FF2B5EF4-FFF2-40B4-BE49-F238E27FC236}">
                      <a16:creationId xmlns:a16="http://schemas.microsoft.com/office/drawing/2014/main" id="{673657F0-5423-4B68-A566-2C2A828377F6}"/>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1" name="Group 50">
                <a:extLst>
                  <a:ext uri="{FF2B5EF4-FFF2-40B4-BE49-F238E27FC236}">
                    <a16:creationId xmlns:a16="http://schemas.microsoft.com/office/drawing/2014/main" id="{19EE1CD6-C93D-42C1-A2B7-C01635A03A8D}"/>
                  </a:ext>
                </a:extLst>
              </p:cNvPr>
              <p:cNvGrpSpPr/>
              <p:nvPr/>
            </p:nvGrpSpPr>
            <p:grpSpPr>
              <a:xfrm>
                <a:off x="4006456" y="4993970"/>
                <a:ext cx="882562" cy="792174"/>
                <a:chOff x="2819399" y="1528643"/>
                <a:chExt cx="882562" cy="792174"/>
              </a:xfrm>
            </p:grpSpPr>
            <p:sp>
              <p:nvSpPr>
                <p:cNvPr id="58" name="Arc 57">
                  <a:extLst>
                    <a:ext uri="{FF2B5EF4-FFF2-40B4-BE49-F238E27FC236}">
                      <a16:creationId xmlns:a16="http://schemas.microsoft.com/office/drawing/2014/main" id="{66893BC6-45AE-401B-B7A5-D04CB0E57378}"/>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Arc 58">
                  <a:extLst>
                    <a:ext uri="{FF2B5EF4-FFF2-40B4-BE49-F238E27FC236}">
                      <a16:creationId xmlns:a16="http://schemas.microsoft.com/office/drawing/2014/main" id="{8398A997-F524-4821-86D0-933E4461F2D1}"/>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Arc 59">
                  <a:extLst>
                    <a:ext uri="{FF2B5EF4-FFF2-40B4-BE49-F238E27FC236}">
                      <a16:creationId xmlns:a16="http://schemas.microsoft.com/office/drawing/2014/main" id="{C83CC4BC-F351-40F4-8CEE-A7FFDD1EFE8A}"/>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Arc 60">
                  <a:extLst>
                    <a:ext uri="{FF2B5EF4-FFF2-40B4-BE49-F238E27FC236}">
                      <a16:creationId xmlns:a16="http://schemas.microsoft.com/office/drawing/2014/main" id="{1816D562-3036-42C8-827E-205E9FEB7DD6}"/>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2" name="TextBox 51">
                <a:extLst>
                  <a:ext uri="{FF2B5EF4-FFF2-40B4-BE49-F238E27FC236}">
                    <a16:creationId xmlns:a16="http://schemas.microsoft.com/office/drawing/2014/main" id="{50B01CCA-5777-4953-B5F5-056841425562}"/>
                  </a:ext>
                </a:extLst>
              </p:cNvPr>
              <p:cNvSpPr txBox="1"/>
              <p:nvPr/>
            </p:nvSpPr>
            <p:spPr>
              <a:xfrm>
                <a:off x="6143451" y="1817208"/>
                <a:ext cx="415498" cy="461665"/>
              </a:xfrm>
              <a:prstGeom prst="rect">
                <a:avLst/>
              </a:prstGeom>
              <a:noFill/>
            </p:spPr>
            <p:txBody>
              <a:bodyPr wrap="none" rtlCol="0">
                <a:spAutoFit/>
              </a:bodyPr>
              <a:lstStyle/>
              <a:p>
                <a:r>
                  <a:rPr lang="en-US" sz="2400" dirty="0"/>
                  <a:t>III</a:t>
                </a:r>
              </a:p>
            </p:txBody>
          </p:sp>
          <p:sp>
            <p:nvSpPr>
              <p:cNvPr id="53" name="TextBox 52">
                <a:extLst>
                  <a:ext uri="{FF2B5EF4-FFF2-40B4-BE49-F238E27FC236}">
                    <a16:creationId xmlns:a16="http://schemas.microsoft.com/office/drawing/2014/main" id="{47DD1A21-DDDA-4354-9A2C-DC7C2514C2CF}"/>
                  </a:ext>
                </a:extLst>
              </p:cNvPr>
              <p:cNvSpPr txBox="1"/>
              <p:nvPr/>
            </p:nvSpPr>
            <p:spPr>
              <a:xfrm>
                <a:off x="4291647" y="1880848"/>
                <a:ext cx="338554" cy="461665"/>
              </a:xfrm>
              <a:prstGeom prst="rect">
                <a:avLst/>
              </a:prstGeom>
              <a:noFill/>
            </p:spPr>
            <p:txBody>
              <a:bodyPr wrap="none" rtlCol="0">
                <a:spAutoFit/>
              </a:bodyPr>
              <a:lstStyle/>
              <a:p>
                <a:r>
                  <a:rPr lang="en-US" sz="2400" dirty="0"/>
                  <a:t>II</a:t>
                </a:r>
              </a:p>
            </p:txBody>
          </p:sp>
          <p:sp>
            <p:nvSpPr>
              <p:cNvPr id="54" name="TextBox 53">
                <a:extLst>
                  <a:ext uri="{FF2B5EF4-FFF2-40B4-BE49-F238E27FC236}">
                    <a16:creationId xmlns:a16="http://schemas.microsoft.com/office/drawing/2014/main" id="{0A988AF2-A670-4448-9FAF-2928A623B551}"/>
                  </a:ext>
                </a:extLst>
              </p:cNvPr>
              <p:cNvSpPr txBox="1"/>
              <p:nvPr/>
            </p:nvSpPr>
            <p:spPr>
              <a:xfrm>
                <a:off x="3012263" y="4494067"/>
                <a:ext cx="261610" cy="461665"/>
              </a:xfrm>
              <a:prstGeom prst="rect">
                <a:avLst/>
              </a:prstGeom>
              <a:noFill/>
            </p:spPr>
            <p:txBody>
              <a:bodyPr wrap="none" rtlCol="0">
                <a:spAutoFit/>
              </a:bodyPr>
              <a:lstStyle/>
              <a:p>
                <a:r>
                  <a:rPr lang="en-US" sz="2400" dirty="0"/>
                  <a:t>I</a:t>
                </a:r>
              </a:p>
            </p:txBody>
          </p:sp>
          <p:sp>
            <p:nvSpPr>
              <p:cNvPr id="55" name="TextBox 54">
                <a:extLst>
                  <a:ext uri="{FF2B5EF4-FFF2-40B4-BE49-F238E27FC236}">
                    <a16:creationId xmlns:a16="http://schemas.microsoft.com/office/drawing/2014/main" id="{9CE09A65-73ED-4904-8A6B-4DDB9766D8FF}"/>
                  </a:ext>
                </a:extLst>
              </p:cNvPr>
              <p:cNvSpPr txBox="1"/>
              <p:nvPr/>
            </p:nvSpPr>
            <p:spPr>
              <a:xfrm>
                <a:off x="6051940" y="5753015"/>
                <a:ext cx="436338" cy="461665"/>
              </a:xfrm>
              <a:prstGeom prst="rect">
                <a:avLst/>
              </a:prstGeom>
              <a:noFill/>
            </p:spPr>
            <p:txBody>
              <a:bodyPr wrap="none" rtlCol="0">
                <a:spAutoFit/>
              </a:bodyPr>
              <a:lstStyle/>
              <a:p>
                <a:r>
                  <a:rPr lang="en-US" sz="2400" dirty="0"/>
                  <a:t>IV</a:t>
                </a:r>
              </a:p>
            </p:txBody>
          </p:sp>
          <p:sp>
            <p:nvSpPr>
              <p:cNvPr id="56" name="TextBox 55">
                <a:extLst>
                  <a:ext uri="{FF2B5EF4-FFF2-40B4-BE49-F238E27FC236}">
                    <a16:creationId xmlns:a16="http://schemas.microsoft.com/office/drawing/2014/main" id="{A0C40264-AA3F-431A-9B78-2999FAB5B09F}"/>
                  </a:ext>
                </a:extLst>
              </p:cNvPr>
              <p:cNvSpPr txBox="1"/>
              <p:nvPr/>
            </p:nvSpPr>
            <p:spPr>
              <a:xfrm>
                <a:off x="5493915" y="3773520"/>
                <a:ext cx="359394" cy="461665"/>
              </a:xfrm>
              <a:prstGeom prst="rect">
                <a:avLst/>
              </a:prstGeom>
              <a:noFill/>
            </p:spPr>
            <p:txBody>
              <a:bodyPr wrap="none" rtlCol="0">
                <a:spAutoFit/>
              </a:bodyPr>
              <a:lstStyle/>
              <a:p>
                <a:r>
                  <a:rPr lang="en-US" sz="2400" dirty="0"/>
                  <a:t>V</a:t>
                </a:r>
              </a:p>
            </p:txBody>
          </p:sp>
          <p:sp>
            <p:nvSpPr>
              <p:cNvPr id="57" name="TextBox 56">
                <a:extLst>
                  <a:ext uri="{FF2B5EF4-FFF2-40B4-BE49-F238E27FC236}">
                    <a16:creationId xmlns:a16="http://schemas.microsoft.com/office/drawing/2014/main" id="{A38736A6-B27F-4BED-A407-FDAA92C267F8}"/>
                  </a:ext>
                </a:extLst>
              </p:cNvPr>
              <p:cNvSpPr txBox="1"/>
              <p:nvPr/>
            </p:nvSpPr>
            <p:spPr>
              <a:xfrm>
                <a:off x="4219167" y="5165489"/>
                <a:ext cx="436338" cy="461665"/>
              </a:xfrm>
              <a:prstGeom prst="rect">
                <a:avLst/>
              </a:prstGeom>
              <a:noFill/>
            </p:spPr>
            <p:txBody>
              <a:bodyPr wrap="none" rtlCol="0">
                <a:spAutoFit/>
              </a:bodyPr>
              <a:lstStyle/>
              <a:p>
                <a:r>
                  <a:rPr lang="en-US" sz="2400" dirty="0"/>
                  <a:t>VI</a:t>
                </a:r>
              </a:p>
            </p:txBody>
          </p:sp>
        </p:grpSp>
        <p:cxnSp>
          <p:nvCxnSpPr>
            <p:cNvPr id="7" name="Straight Arrow Connector 6">
              <a:extLst>
                <a:ext uri="{FF2B5EF4-FFF2-40B4-BE49-F238E27FC236}">
                  <a16:creationId xmlns:a16="http://schemas.microsoft.com/office/drawing/2014/main" id="{30E0B973-3CD0-4F29-B397-2E6DC9346A82}"/>
                </a:ext>
              </a:extLst>
            </p:cNvPr>
            <p:cNvCxnSpPr>
              <a:cxnSpLocks/>
              <a:stCxn id="17" idx="3"/>
            </p:cNvCxnSpPr>
            <p:nvPr/>
          </p:nvCxnSpPr>
          <p:spPr>
            <a:xfrm flipH="1">
              <a:off x="2612942" y="3820849"/>
              <a:ext cx="3110" cy="39967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6A1DE54-F91A-4D22-BECA-9302458087FE}"/>
                </a:ext>
              </a:extLst>
            </p:cNvPr>
            <p:cNvCxnSpPr/>
            <p:nvPr/>
          </p:nvCxnSpPr>
          <p:spPr>
            <a:xfrm flipV="1">
              <a:off x="4248657" y="368779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85721A4-1579-4155-B20E-E4B96F6D8FC7}"/>
                </a:ext>
              </a:extLst>
            </p:cNvPr>
            <p:cNvCxnSpPr/>
            <p:nvPr/>
          </p:nvCxnSpPr>
          <p:spPr>
            <a:xfrm flipV="1">
              <a:off x="4248657" y="218147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2DC9D00-899E-4E28-9BA5-EC53E2B812AC}"/>
                </a:ext>
              </a:extLst>
            </p:cNvPr>
            <p:cNvCxnSpPr/>
            <p:nvPr/>
          </p:nvCxnSpPr>
          <p:spPr>
            <a:xfrm flipV="1">
              <a:off x="5422084" y="2197939"/>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C4113AA-5D66-4F07-B49B-A9EC6661B153}"/>
                </a:ext>
              </a:extLst>
            </p:cNvPr>
            <p:cNvCxnSpPr/>
            <p:nvPr/>
          </p:nvCxnSpPr>
          <p:spPr>
            <a:xfrm flipV="1">
              <a:off x="7640930" y="1154137"/>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E400A17-5254-46B4-8363-7149C0ED5F4A}"/>
                </a:ext>
              </a:extLst>
            </p:cNvPr>
            <p:cNvCxnSpPr>
              <a:cxnSpLocks/>
            </p:cNvCxnSpPr>
            <p:nvPr/>
          </p:nvCxnSpPr>
          <p:spPr>
            <a:xfrm flipV="1">
              <a:off x="6512786" y="4364210"/>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B07435D-FB4E-4156-A416-3AA06900824D}"/>
                </a:ext>
              </a:extLst>
            </p:cNvPr>
            <p:cNvCxnSpPr>
              <a:cxnSpLocks/>
            </p:cNvCxnSpPr>
            <p:nvPr/>
          </p:nvCxnSpPr>
          <p:spPr>
            <a:xfrm>
              <a:off x="4752325" y="4289194"/>
              <a:ext cx="15109" cy="34475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41D1BF53-7F11-4EE5-96EC-A1D0962DA529}"/>
                </a:ext>
              </a:extLst>
            </p:cNvPr>
            <p:cNvCxnSpPr>
              <a:cxnSpLocks/>
            </p:cNvCxnSpPr>
            <p:nvPr/>
          </p:nvCxnSpPr>
          <p:spPr>
            <a:xfrm flipV="1">
              <a:off x="5416858" y="6039918"/>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501C492-D9E2-4C56-8002-9A5C80AA6D42}"/>
                </a:ext>
              </a:extLst>
            </p:cNvPr>
            <p:cNvCxnSpPr>
              <a:cxnSpLocks/>
            </p:cNvCxnSpPr>
            <p:nvPr/>
          </p:nvCxnSpPr>
          <p:spPr>
            <a:xfrm flipV="1">
              <a:off x="3427530" y="3049385"/>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FFA0E63B-C945-49D6-BB2E-6D56E512E7B0}"/>
                </a:ext>
              </a:extLst>
            </p:cNvPr>
            <p:cNvCxnSpPr>
              <a:cxnSpLocks/>
            </p:cNvCxnSpPr>
            <p:nvPr/>
          </p:nvCxnSpPr>
          <p:spPr>
            <a:xfrm flipV="1">
              <a:off x="5747936" y="5277567"/>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B7FB3B3-E946-45D9-BC2E-FACF477841F6}"/>
                </a:ext>
              </a:extLst>
            </p:cNvPr>
            <p:cNvSpPr txBox="1"/>
            <p:nvPr/>
          </p:nvSpPr>
          <p:spPr>
            <a:xfrm>
              <a:off x="2256658" y="359001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18" name="TextBox 17">
              <a:extLst>
                <a:ext uri="{FF2B5EF4-FFF2-40B4-BE49-F238E27FC236}">
                  <a16:creationId xmlns:a16="http://schemas.microsoft.com/office/drawing/2014/main" id="{01C2E7E2-4BC8-4FCE-80DB-C186A241621D}"/>
                </a:ext>
              </a:extLst>
            </p:cNvPr>
            <p:cNvSpPr txBox="1"/>
            <p:nvPr/>
          </p:nvSpPr>
          <p:spPr>
            <a:xfrm>
              <a:off x="3404684" y="2560687"/>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11</a:t>
              </a:r>
            </a:p>
          </p:txBody>
        </p:sp>
        <p:sp>
          <p:nvSpPr>
            <p:cNvPr id="19" name="TextBox 18">
              <a:extLst>
                <a:ext uri="{FF2B5EF4-FFF2-40B4-BE49-F238E27FC236}">
                  <a16:creationId xmlns:a16="http://schemas.microsoft.com/office/drawing/2014/main" id="{F224B01A-0C3E-4A22-8CB8-72EDA62A8183}"/>
                </a:ext>
              </a:extLst>
            </p:cNvPr>
            <p:cNvSpPr txBox="1"/>
            <p:nvPr/>
          </p:nvSpPr>
          <p:spPr>
            <a:xfrm>
              <a:off x="3818495" y="370774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6</a:t>
              </a:r>
            </a:p>
          </p:txBody>
        </p:sp>
        <p:sp>
          <p:nvSpPr>
            <p:cNvPr id="20" name="TextBox 19">
              <a:extLst>
                <a:ext uri="{FF2B5EF4-FFF2-40B4-BE49-F238E27FC236}">
                  <a16:creationId xmlns:a16="http://schemas.microsoft.com/office/drawing/2014/main" id="{2343FDDD-878E-461B-B5BE-D0AC566FEE58}"/>
                </a:ext>
              </a:extLst>
            </p:cNvPr>
            <p:cNvSpPr txBox="1"/>
            <p:nvPr/>
          </p:nvSpPr>
          <p:spPr>
            <a:xfrm>
              <a:off x="4253936" y="237674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21" name="TextBox 20">
              <a:extLst>
                <a:ext uri="{FF2B5EF4-FFF2-40B4-BE49-F238E27FC236}">
                  <a16:creationId xmlns:a16="http://schemas.microsoft.com/office/drawing/2014/main" id="{91290427-0D32-4CDA-A83D-C0571CA32C32}"/>
                </a:ext>
              </a:extLst>
            </p:cNvPr>
            <p:cNvSpPr txBox="1"/>
            <p:nvPr/>
          </p:nvSpPr>
          <p:spPr>
            <a:xfrm>
              <a:off x="5109118" y="2259062"/>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22" name="TextBox 21">
              <a:extLst>
                <a:ext uri="{FF2B5EF4-FFF2-40B4-BE49-F238E27FC236}">
                  <a16:creationId xmlns:a16="http://schemas.microsoft.com/office/drawing/2014/main" id="{1BEFBE78-8415-4041-B0AE-BFB9A0D30BA9}"/>
                </a:ext>
              </a:extLst>
            </p:cNvPr>
            <p:cNvSpPr txBox="1"/>
            <p:nvPr/>
          </p:nvSpPr>
          <p:spPr>
            <a:xfrm>
              <a:off x="4749724" y="423723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7</a:t>
              </a:r>
            </a:p>
          </p:txBody>
        </p:sp>
        <p:sp>
          <p:nvSpPr>
            <p:cNvPr id="23" name="TextBox 22">
              <a:extLst>
                <a:ext uri="{FF2B5EF4-FFF2-40B4-BE49-F238E27FC236}">
                  <a16:creationId xmlns:a16="http://schemas.microsoft.com/office/drawing/2014/main" id="{650FDA8D-2088-49FD-A2A0-1E70CC0EB60D}"/>
                </a:ext>
              </a:extLst>
            </p:cNvPr>
            <p:cNvSpPr txBox="1"/>
            <p:nvPr/>
          </p:nvSpPr>
          <p:spPr>
            <a:xfrm>
              <a:off x="6104674" y="422052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8</a:t>
              </a:r>
            </a:p>
          </p:txBody>
        </p:sp>
        <p:sp>
          <p:nvSpPr>
            <p:cNvPr id="24" name="TextBox 23">
              <a:extLst>
                <a:ext uri="{FF2B5EF4-FFF2-40B4-BE49-F238E27FC236}">
                  <a16:creationId xmlns:a16="http://schemas.microsoft.com/office/drawing/2014/main" id="{0F030774-5EA3-4E76-BECF-4CC30F3AB883}"/>
                </a:ext>
              </a:extLst>
            </p:cNvPr>
            <p:cNvSpPr txBox="1"/>
            <p:nvPr/>
          </p:nvSpPr>
          <p:spPr>
            <a:xfrm>
              <a:off x="7245780" y="13207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5</a:t>
              </a:r>
            </a:p>
          </p:txBody>
        </p:sp>
        <p:sp>
          <p:nvSpPr>
            <p:cNvPr id="25" name="TextBox 24">
              <a:extLst>
                <a:ext uri="{FF2B5EF4-FFF2-40B4-BE49-F238E27FC236}">
                  <a16:creationId xmlns:a16="http://schemas.microsoft.com/office/drawing/2014/main" id="{5F9C5760-8C7A-4477-9E29-4A718B66E113}"/>
                </a:ext>
              </a:extLst>
            </p:cNvPr>
            <p:cNvSpPr txBox="1"/>
            <p:nvPr/>
          </p:nvSpPr>
          <p:spPr>
            <a:xfrm>
              <a:off x="5790708" y="481563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9</a:t>
              </a:r>
            </a:p>
          </p:txBody>
        </p:sp>
        <p:sp>
          <p:nvSpPr>
            <p:cNvPr id="26" name="TextBox 25">
              <a:extLst>
                <a:ext uri="{FF2B5EF4-FFF2-40B4-BE49-F238E27FC236}">
                  <a16:creationId xmlns:a16="http://schemas.microsoft.com/office/drawing/2014/main" id="{26B4892E-745D-4E45-BC26-3B06402E03E5}"/>
                </a:ext>
              </a:extLst>
            </p:cNvPr>
            <p:cNvSpPr txBox="1"/>
            <p:nvPr/>
          </p:nvSpPr>
          <p:spPr>
            <a:xfrm>
              <a:off x="5447420" y="5908769"/>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10</a:t>
              </a:r>
            </a:p>
          </p:txBody>
        </p:sp>
        <p:sp>
          <p:nvSpPr>
            <p:cNvPr id="27" name="TextBox 26">
              <a:extLst>
                <a:ext uri="{FF2B5EF4-FFF2-40B4-BE49-F238E27FC236}">
                  <a16:creationId xmlns:a16="http://schemas.microsoft.com/office/drawing/2014/main" id="{9217F70B-60AA-4B0F-ACAA-8F25FA926013}"/>
                </a:ext>
              </a:extLst>
            </p:cNvPr>
            <p:cNvSpPr txBox="1"/>
            <p:nvPr/>
          </p:nvSpPr>
          <p:spPr>
            <a:xfrm>
              <a:off x="5447420" y="3061322"/>
              <a:ext cx="856325"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r>
                <a:rPr lang="en-US" sz="2400" dirty="0">
                  <a:solidFill>
                    <a:srgbClr val="FF0000"/>
                  </a:solidFill>
                  <a:sym typeface="Symbol" panose="05050102010706020507" pitchFamily="18" charset="2"/>
                </a:rPr>
                <a:t>=</a:t>
              </a:r>
              <a:r>
                <a:rPr lang="en-US" sz="2400" dirty="0">
                  <a:solidFill>
                    <a:srgbClr val="FF0000"/>
                  </a:solidFill>
                </a:rPr>
                <a:t>i</a:t>
              </a:r>
              <a:r>
                <a:rPr lang="en-US" sz="2400" baseline="-25000" dirty="0">
                  <a:solidFill>
                    <a:srgbClr val="FF0000"/>
                  </a:solidFill>
                </a:rPr>
                <a:t>7</a:t>
              </a:r>
            </a:p>
          </p:txBody>
        </p:sp>
        <p:sp>
          <p:nvSpPr>
            <p:cNvPr id="28" name="TextBox 27">
              <a:extLst>
                <a:ext uri="{FF2B5EF4-FFF2-40B4-BE49-F238E27FC236}">
                  <a16:creationId xmlns:a16="http://schemas.microsoft.com/office/drawing/2014/main" id="{A6F9AE0A-B7E3-4ADB-A4AE-40E48BE288A6}"/>
                </a:ext>
              </a:extLst>
            </p:cNvPr>
            <p:cNvSpPr txBox="1"/>
            <p:nvPr/>
          </p:nvSpPr>
          <p:spPr>
            <a:xfrm>
              <a:off x="1955200" y="4272644"/>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a:t>
              </a:r>
            </a:p>
            <a:p>
              <a:r>
                <a:rPr lang="en-US" dirty="0">
                  <a:solidFill>
                    <a:schemeClr val="accent6">
                      <a:lumMod val="50000"/>
                    </a:schemeClr>
                  </a:solidFill>
                </a:rPr>
                <a:t>  -</a:t>
              </a:r>
            </a:p>
          </p:txBody>
        </p:sp>
        <p:sp>
          <p:nvSpPr>
            <p:cNvPr id="29" name="TextBox 28">
              <a:extLst>
                <a:ext uri="{FF2B5EF4-FFF2-40B4-BE49-F238E27FC236}">
                  <a16:creationId xmlns:a16="http://schemas.microsoft.com/office/drawing/2014/main" id="{FD94F31E-5E26-42B1-93B0-35D540E3E92F}"/>
                </a:ext>
              </a:extLst>
            </p:cNvPr>
            <p:cNvSpPr txBox="1"/>
            <p:nvPr/>
          </p:nvSpPr>
          <p:spPr>
            <a:xfrm>
              <a:off x="4228093" y="3458550"/>
              <a:ext cx="39466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7</a:t>
              </a:r>
            </a:p>
            <a:p>
              <a:r>
                <a:rPr lang="en-US" dirty="0">
                  <a:solidFill>
                    <a:schemeClr val="accent6">
                      <a:lumMod val="50000"/>
                    </a:schemeClr>
                  </a:solidFill>
                </a:rPr>
                <a:t>  -</a:t>
              </a:r>
            </a:p>
          </p:txBody>
        </p:sp>
        <p:sp>
          <p:nvSpPr>
            <p:cNvPr id="30" name="TextBox 29">
              <a:extLst>
                <a:ext uri="{FF2B5EF4-FFF2-40B4-BE49-F238E27FC236}">
                  <a16:creationId xmlns:a16="http://schemas.microsoft.com/office/drawing/2014/main" id="{3FB8A84E-BD6B-459B-A8A4-10E2934B8D3A}"/>
                </a:ext>
              </a:extLst>
            </p:cNvPr>
            <p:cNvSpPr txBox="1"/>
            <p:nvPr/>
          </p:nvSpPr>
          <p:spPr>
            <a:xfrm>
              <a:off x="4965469" y="3150333"/>
              <a:ext cx="39466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2</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1" name="TextBox 30">
              <a:extLst>
                <a:ext uri="{FF2B5EF4-FFF2-40B4-BE49-F238E27FC236}">
                  <a16:creationId xmlns:a16="http://schemas.microsoft.com/office/drawing/2014/main" id="{1C6E32BE-4DCA-4FB4-BE77-9CA9F4D10BBC}"/>
                </a:ext>
              </a:extLst>
            </p:cNvPr>
            <p:cNvSpPr txBox="1"/>
            <p:nvPr/>
          </p:nvSpPr>
          <p:spPr>
            <a:xfrm>
              <a:off x="3731525" y="1051792"/>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3</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2" name="TextBox 31">
              <a:extLst>
                <a:ext uri="{FF2B5EF4-FFF2-40B4-BE49-F238E27FC236}">
                  <a16:creationId xmlns:a16="http://schemas.microsoft.com/office/drawing/2014/main" id="{EF99E650-1864-4073-802F-D1EB56D1CB01}"/>
                </a:ext>
              </a:extLst>
            </p:cNvPr>
            <p:cNvSpPr txBox="1"/>
            <p:nvPr/>
          </p:nvSpPr>
          <p:spPr>
            <a:xfrm>
              <a:off x="5434200" y="1012503"/>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4</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3" name="TextBox 32">
              <a:extLst>
                <a:ext uri="{FF2B5EF4-FFF2-40B4-BE49-F238E27FC236}">
                  <a16:creationId xmlns:a16="http://schemas.microsoft.com/office/drawing/2014/main" id="{11B78E56-47D2-491F-B161-B9C49478363A}"/>
                </a:ext>
              </a:extLst>
            </p:cNvPr>
            <p:cNvSpPr txBox="1"/>
            <p:nvPr/>
          </p:nvSpPr>
          <p:spPr>
            <a:xfrm>
              <a:off x="7092030" y="2258402"/>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5</a:t>
              </a:r>
            </a:p>
            <a:p>
              <a:r>
                <a:rPr lang="en-US" dirty="0">
                  <a:solidFill>
                    <a:schemeClr val="accent6">
                      <a:lumMod val="50000"/>
                    </a:schemeClr>
                  </a:solidFill>
                </a:rPr>
                <a:t>  -</a:t>
              </a:r>
            </a:p>
          </p:txBody>
        </p:sp>
        <p:sp>
          <p:nvSpPr>
            <p:cNvPr id="34" name="TextBox 33">
              <a:extLst>
                <a:ext uri="{FF2B5EF4-FFF2-40B4-BE49-F238E27FC236}">
                  <a16:creationId xmlns:a16="http://schemas.microsoft.com/office/drawing/2014/main" id="{4814BB34-AA8B-42E3-A9F5-49FC7FA240FA}"/>
                </a:ext>
              </a:extLst>
            </p:cNvPr>
            <p:cNvSpPr txBox="1"/>
            <p:nvPr/>
          </p:nvSpPr>
          <p:spPr>
            <a:xfrm>
              <a:off x="3716717" y="4854754"/>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6</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5" name="TextBox 34">
              <a:extLst>
                <a:ext uri="{FF2B5EF4-FFF2-40B4-BE49-F238E27FC236}">
                  <a16:creationId xmlns:a16="http://schemas.microsoft.com/office/drawing/2014/main" id="{DFEC313B-0EC7-43C1-9F62-0A2C15172DD0}"/>
                </a:ext>
              </a:extLst>
            </p:cNvPr>
            <p:cNvSpPr txBox="1"/>
            <p:nvPr/>
          </p:nvSpPr>
          <p:spPr>
            <a:xfrm>
              <a:off x="6718983" y="3273706"/>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8</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6" name="TextBox 35">
              <a:extLst>
                <a:ext uri="{FF2B5EF4-FFF2-40B4-BE49-F238E27FC236}">
                  <a16:creationId xmlns:a16="http://schemas.microsoft.com/office/drawing/2014/main" id="{2879B13B-7214-4D8A-A95A-51CBFBBDC13E}"/>
                </a:ext>
              </a:extLst>
            </p:cNvPr>
            <p:cNvSpPr txBox="1"/>
            <p:nvPr/>
          </p:nvSpPr>
          <p:spPr>
            <a:xfrm>
              <a:off x="5748464" y="5383832"/>
              <a:ext cx="473206"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10</a:t>
              </a:r>
            </a:p>
            <a:p>
              <a:r>
                <a:rPr lang="en-US" dirty="0">
                  <a:solidFill>
                    <a:schemeClr val="accent6">
                      <a:lumMod val="50000"/>
                    </a:schemeClr>
                  </a:solidFill>
                </a:rPr>
                <a:t>  +</a:t>
              </a:r>
            </a:p>
          </p:txBody>
        </p:sp>
        <p:sp>
          <p:nvSpPr>
            <p:cNvPr id="37" name="TextBox 36">
              <a:extLst>
                <a:ext uri="{FF2B5EF4-FFF2-40B4-BE49-F238E27FC236}">
                  <a16:creationId xmlns:a16="http://schemas.microsoft.com/office/drawing/2014/main" id="{753325B5-8863-4BED-940A-E2EDB846E2BE}"/>
                </a:ext>
              </a:extLst>
            </p:cNvPr>
            <p:cNvSpPr txBox="1"/>
            <p:nvPr/>
          </p:nvSpPr>
          <p:spPr>
            <a:xfrm>
              <a:off x="6155695" y="4714465"/>
              <a:ext cx="1074333"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9     </a:t>
              </a:r>
              <a:r>
                <a:rPr lang="en-US" dirty="0">
                  <a:solidFill>
                    <a:schemeClr val="accent6">
                      <a:lumMod val="50000"/>
                    </a:schemeClr>
                  </a:solidFill>
                </a:rPr>
                <a:t> -</a:t>
              </a:r>
            </a:p>
          </p:txBody>
        </p:sp>
        <p:sp>
          <p:nvSpPr>
            <p:cNvPr id="38" name="TextBox 37">
              <a:extLst>
                <a:ext uri="{FF2B5EF4-FFF2-40B4-BE49-F238E27FC236}">
                  <a16:creationId xmlns:a16="http://schemas.microsoft.com/office/drawing/2014/main" id="{BE580641-9FEA-48CE-AA25-2A7BD7710C09}"/>
                </a:ext>
              </a:extLst>
            </p:cNvPr>
            <p:cNvSpPr txBox="1"/>
            <p:nvPr/>
          </p:nvSpPr>
          <p:spPr>
            <a:xfrm>
              <a:off x="2527802" y="3345352"/>
              <a:ext cx="1152880"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11     </a:t>
              </a:r>
              <a:r>
                <a:rPr lang="en-US" dirty="0">
                  <a:solidFill>
                    <a:schemeClr val="accent6">
                      <a:lumMod val="50000"/>
                    </a:schemeClr>
                  </a:solidFill>
                </a:rPr>
                <a:t> -</a:t>
              </a:r>
            </a:p>
          </p:txBody>
        </p:sp>
      </p:grpSp>
    </p:spTree>
    <p:extLst>
      <p:ext uri="{BB962C8B-B14F-4D97-AF65-F5344CB8AC3E}">
        <p14:creationId xmlns:p14="http://schemas.microsoft.com/office/powerpoint/2010/main" val="3580841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65760"/>
            <a:ext cx="8077200" cy="548640"/>
          </a:xfrm>
        </p:spPr>
        <p:txBody>
          <a:bodyPr>
            <a:normAutofit fontScale="90000"/>
          </a:bodyPr>
          <a:lstStyle/>
          <a:p>
            <a:r>
              <a:rPr lang="en-US" dirty="0"/>
              <a:t>Circuit topologies/definitions - NODES</a:t>
            </a:r>
          </a:p>
        </p:txBody>
      </p:sp>
      <p:sp>
        <p:nvSpPr>
          <p:cNvPr id="3" name="Content Placeholder 2"/>
          <p:cNvSpPr>
            <a:spLocks noGrp="1"/>
          </p:cNvSpPr>
          <p:nvPr>
            <p:ph idx="1"/>
          </p:nvPr>
        </p:nvSpPr>
        <p:spPr>
          <a:xfrm>
            <a:off x="381000" y="1066800"/>
            <a:ext cx="7962900" cy="2431001"/>
          </a:xfrm>
        </p:spPr>
        <p:txBody>
          <a:bodyPr>
            <a:normAutofit fontScale="77500" lnSpcReduction="20000"/>
          </a:bodyPr>
          <a:lstStyle/>
          <a:p>
            <a:pPr marL="0" indent="0">
              <a:buNone/>
            </a:pPr>
            <a:r>
              <a:rPr lang="en-US" sz="3100" dirty="0"/>
              <a:t>Nodes – “points” where two or more component terminals are connected together or the collection of wires that connect two or more component terminals together . </a:t>
            </a:r>
            <a:r>
              <a:rPr lang="en-US" sz="3100" i="1" dirty="0"/>
              <a:t>We denote the number of nodes in a circuit as “N.”</a:t>
            </a:r>
          </a:p>
          <a:p>
            <a:pPr marL="0" indent="0">
              <a:buNone/>
            </a:pPr>
            <a:r>
              <a:rPr lang="en-US" sz="3100" dirty="0"/>
              <a:t>Trivial node – a node which connects exactly two components.</a:t>
            </a:r>
          </a:p>
          <a:p>
            <a:pPr marL="0" indent="0">
              <a:buNone/>
            </a:pPr>
            <a:r>
              <a:rPr lang="en-US" sz="3100" dirty="0"/>
              <a:t>Non-trivial node – a node with more than two connected components</a:t>
            </a:r>
          </a:p>
          <a:p>
            <a:pPr marL="0" indent="0">
              <a:buNone/>
            </a:pPr>
            <a:endParaRPr lang="en-US" dirty="0"/>
          </a:p>
        </p:txBody>
      </p:sp>
      <p:pic>
        <p:nvPicPr>
          <p:cNvPr id="15363" name="Picture 3"/>
          <p:cNvPicPr>
            <a:picLocks noChangeAspect="1" noChangeArrowheads="1"/>
          </p:cNvPicPr>
          <p:nvPr/>
        </p:nvPicPr>
        <p:blipFill>
          <a:blip r:embed="rId2" cstate="print"/>
          <a:srcRect/>
          <a:stretch>
            <a:fillRect/>
          </a:stretch>
        </p:blipFill>
        <p:spPr bwMode="auto">
          <a:xfrm>
            <a:off x="4574959" y="3497801"/>
            <a:ext cx="4299671" cy="2821323"/>
          </a:xfrm>
          <a:prstGeom prst="rect">
            <a:avLst/>
          </a:prstGeom>
          <a:noFill/>
          <a:ln w="9525">
            <a:noFill/>
            <a:miter lim="800000"/>
            <a:headEnd/>
            <a:tailEnd/>
          </a:ln>
          <a:effectLst/>
        </p:spPr>
      </p:pic>
      <p:sp>
        <p:nvSpPr>
          <p:cNvPr id="4" name="Rectangle 3">
            <a:extLst>
              <a:ext uri="{FF2B5EF4-FFF2-40B4-BE49-F238E27FC236}">
                <a16:creationId xmlns:a16="http://schemas.microsoft.com/office/drawing/2014/main" id="{D477CAEB-EA76-4F4E-965C-AF7CB21D9DE8}"/>
              </a:ext>
            </a:extLst>
          </p:cNvPr>
          <p:cNvSpPr/>
          <p:nvPr/>
        </p:nvSpPr>
        <p:spPr>
          <a:xfrm>
            <a:off x="346969" y="3306932"/>
            <a:ext cx="4834631" cy="3046988"/>
          </a:xfrm>
          <a:prstGeom prst="rect">
            <a:avLst/>
          </a:prstGeom>
        </p:spPr>
        <p:txBody>
          <a:bodyPr wrap="square">
            <a:spAutoFit/>
          </a:bodyPr>
          <a:lstStyle/>
          <a:p>
            <a:r>
              <a:rPr lang="en-US" sz="2400" dirty="0"/>
              <a:t>For the circuit to the right, there are</a:t>
            </a:r>
          </a:p>
          <a:p>
            <a:r>
              <a:rPr lang="en-US" sz="2400" dirty="0"/>
              <a:t>5 nodes : Nodes A – Node E</a:t>
            </a:r>
          </a:p>
          <a:p>
            <a:r>
              <a:rPr lang="en-US" sz="2400" dirty="0"/>
              <a:t>Trivial nodes (2): Nodes A, C</a:t>
            </a:r>
          </a:p>
          <a:p>
            <a:r>
              <a:rPr lang="en-US" sz="2400" dirty="0"/>
              <a:t>Non-trivial nodes (3): B (3 connections), D (3 connections), and E (4 connections),</a:t>
            </a:r>
          </a:p>
          <a:p>
            <a:r>
              <a:rPr lang="en-US" sz="2400" dirty="0"/>
              <a:t>Note: reference are currents shown in the figure.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73DBA-0060-4457-B838-AA57ECD870ED}"/>
              </a:ext>
            </a:extLst>
          </p:cNvPr>
          <p:cNvSpPr>
            <a:spLocks noGrp="1"/>
          </p:cNvSpPr>
          <p:nvPr>
            <p:ph type="title"/>
          </p:nvPr>
        </p:nvSpPr>
        <p:spPr>
          <a:xfrm>
            <a:off x="455103" y="152400"/>
            <a:ext cx="8229600" cy="792162"/>
          </a:xfrm>
        </p:spPr>
        <p:txBody>
          <a:bodyPr>
            <a:normAutofit/>
          </a:bodyPr>
          <a:lstStyle/>
          <a:p>
            <a:r>
              <a:rPr lang="en-US" dirty="0"/>
              <a:t>Step 4	Terminal Relationships: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466EC84-6070-4A50-84D8-3575703961C7}"/>
                  </a:ext>
                </a:extLst>
              </p:cNvPr>
              <p:cNvSpPr>
                <a:spLocks noGrp="1"/>
              </p:cNvSpPr>
              <p:nvPr>
                <p:ph idx="1"/>
              </p:nvPr>
            </p:nvSpPr>
            <p:spPr>
              <a:xfrm>
                <a:off x="218060" y="899387"/>
                <a:ext cx="3390487" cy="5725091"/>
              </a:xfrm>
            </p:spPr>
            <p:txBody>
              <a:bodyPr>
                <a:normAutofit/>
              </a:bodyPr>
              <a:lstStyle/>
              <a:p>
                <a:pPr marL="0" indent="0">
                  <a:buNone/>
                </a:pPr>
                <a:r>
                  <a:rPr lang="en-US" sz="2400" dirty="0"/>
                  <a:t>Write one Terminal Relationship (TR) for each passive component: </a:t>
                </a:r>
              </a:p>
              <a:p>
                <a:pPr marL="0" indent="0">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𝑅</m:t>
                          </m:r>
                        </m:e>
                        <m:sub>
                          <m:r>
                            <a:rPr lang="en-US" sz="2400" b="0" i="1" smtClean="0">
                              <a:latin typeface="Cambria Math" panose="02040503050406030204" pitchFamily="18" charset="0"/>
                            </a:rPr>
                            <m:t>3</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𝑖</m:t>
                          </m:r>
                        </m:e>
                        <m:sub>
                          <m:r>
                            <a:rPr lang="en-US" sz="2400" b="0" i="1" smtClean="0">
                              <a:latin typeface="Cambria Math" panose="02040503050406030204" pitchFamily="18" charset="0"/>
                            </a:rPr>
                            <m:t>3</m:t>
                          </m:r>
                        </m:sub>
                      </m:sSub>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6</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6</m:t>
                          </m:r>
                        </m:sub>
                      </m:sSub>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7</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7</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7</m:t>
                          </m:r>
                        </m:sub>
                      </m:sSub>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8</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8</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8</m:t>
                          </m:r>
                        </m:sub>
                      </m:sSub>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9</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9</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9</m:t>
                          </m:r>
                        </m:sub>
                      </m:sSub>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𝐿</m:t>
                          </m:r>
                        </m:e>
                        <m:sub>
                          <m:r>
                            <a:rPr lang="en-US" sz="2400" b="0" i="1" smtClean="0">
                              <a:latin typeface="Cambria Math" panose="02040503050406030204" pitchFamily="18" charset="0"/>
                            </a:rPr>
                            <m:t>4</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𝑑</m:t>
                          </m:r>
                          <m:r>
                            <a:rPr lang="en-US" sz="2400" i="1">
                              <a:latin typeface="Cambria Math" panose="02040503050406030204" pitchFamily="18" charset="0"/>
                            </a:rPr>
                            <m:t>𝑖</m:t>
                          </m:r>
                        </m:e>
                        <m:sub>
                          <m:r>
                            <a:rPr lang="en-US" sz="2400" b="0" i="1" smtClean="0">
                              <a:latin typeface="Cambria Math" panose="02040503050406030204" pitchFamily="18" charset="0"/>
                            </a:rPr>
                            <m:t>4</m:t>
                          </m:r>
                        </m:sub>
                      </m:sSub>
                      <m:r>
                        <a:rPr lang="en-US" sz="2400" b="0" i="1" smtClean="0">
                          <a:latin typeface="Cambria Math" panose="02040503050406030204" pitchFamily="18" charset="0"/>
                        </a:rPr>
                        <m:t>/</m:t>
                      </m:r>
                      <m:r>
                        <a:rPr lang="en-US" sz="2400" b="0" i="1" smtClean="0">
                          <a:latin typeface="Cambria Math" panose="02040503050406030204" pitchFamily="18" charset="0"/>
                        </a:rPr>
                        <m:t>𝑑𝑡</m:t>
                      </m:r>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𝑖</m:t>
                          </m:r>
                        </m:e>
                        <m:sub>
                          <m:r>
                            <a:rPr lang="en-US" sz="2400" b="0" i="1" smtClean="0">
                              <a:latin typeface="Cambria Math" panose="02040503050406030204" pitchFamily="18" charset="0"/>
                            </a:rPr>
                            <m:t>10</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𝐶</m:t>
                          </m:r>
                        </m:e>
                        <m:sub>
                          <m:r>
                            <a:rPr lang="en-US" sz="2400" b="0" i="1" smtClean="0">
                              <a:latin typeface="Cambria Math" panose="02040503050406030204" pitchFamily="18" charset="0"/>
                            </a:rPr>
                            <m:t>10</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𝑑𝑣</m:t>
                          </m:r>
                        </m:e>
                        <m:sub>
                          <m:r>
                            <a:rPr lang="en-US" sz="2400" b="0" i="1" smtClean="0">
                              <a:latin typeface="Cambria Math" panose="02040503050406030204" pitchFamily="18" charset="0"/>
                            </a:rPr>
                            <m:t>10</m:t>
                          </m:r>
                        </m:sub>
                      </m:sSub>
                      <m:r>
                        <a:rPr lang="en-US" sz="2400" b="0" i="1" smtClean="0">
                          <a:latin typeface="Cambria Math" panose="02040503050406030204" pitchFamily="18" charset="0"/>
                        </a:rPr>
                        <m:t>/</m:t>
                      </m:r>
                      <m:r>
                        <a:rPr lang="en-US" sz="2400" b="0" i="1" smtClean="0">
                          <a:latin typeface="Cambria Math" panose="02040503050406030204" pitchFamily="18" charset="0"/>
                        </a:rPr>
                        <m:t>𝑑𝑡</m:t>
                      </m:r>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r>
                            <a:rPr lang="en-US" sz="2400" b="0" i="1" smtClean="0">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𝐶</m:t>
                          </m:r>
                        </m:e>
                        <m:sub>
                          <m:r>
                            <a:rPr lang="en-US" sz="2400" i="1">
                              <a:latin typeface="Cambria Math" panose="02040503050406030204" pitchFamily="18" charset="0"/>
                            </a:rPr>
                            <m:t>1</m:t>
                          </m:r>
                          <m:r>
                            <a:rPr lang="en-US" sz="2400" b="0" i="1" smtClean="0">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𝑑𝑣</m:t>
                          </m:r>
                        </m:e>
                        <m:sub>
                          <m:r>
                            <a:rPr lang="en-US" sz="2400" i="1">
                              <a:latin typeface="Cambria Math" panose="02040503050406030204" pitchFamily="18" charset="0"/>
                            </a:rPr>
                            <m:t>1</m:t>
                          </m:r>
                          <m:r>
                            <a:rPr lang="en-US" sz="2400" b="0" i="1" smtClean="0">
                              <a:latin typeface="Cambria Math" panose="02040503050406030204" pitchFamily="18" charset="0"/>
                            </a:rPr>
                            <m:t>1</m:t>
                          </m:r>
                        </m:sub>
                      </m:sSub>
                      <m:r>
                        <a:rPr lang="en-US" sz="2400" i="1">
                          <a:latin typeface="Cambria Math" panose="02040503050406030204" pitchFamily="18" charset="0"/>
                        </a:rPr>
                        <m:t>/</m:t>
                      </m:r>
                      <m:r>
                        <a:rPr lang="en-US" sz="2400" i="1">
                          <a:latin typeface="Cambria Math" panose="02040503050406030204" pitchFamily="18" charset="0"/>
                        </a:rPr>
                        <m:t>𝑑𝑡</m:t>
                      </m:r>
                    </m:oMath>
                  </m:oMathPara>
                </a14:m>
                <a:endParaRPr lang="en-US" sz="2400" dirty="0"/>
              </a:p>
              <a:p>
                <a:pPr marL="0" indent="0">
                  <a:buNone/>
                </a:pPr>
                <a:r>
                  <a:rPr lang="en-US" sz="2400" dirty="0">
                    <a:solidFill>
                      <a:srgbClr val="FF0000"/>
                    </a:solidFill>
                  </a:rPr>
                  <a:t>List dependent source dependencies:</a:t>
                </a:r>
              </a:p>
              <a:p>
                <a:pPr marL="0" indent="0" algn="ctr">
                  <a:buNone/>
                </a:pPr>
                <a:r>
                  <a:rPr lang="en-US" sz="2400" dirty="0">
                    <a:solidFill>
                      <a:srgbClr val="FF0000"/>
                    </a:solidFill>
                  </a:rPr>
                  <a:t>i</a:t>
                </a:r>
                <a:r>
                  <a:rPr lang="en-US" sz="2400" baseline="-25000" dirty="0">
                    <a:solidFill>
                      <a:srgbClr val="FF0000"/>
                    </a:solidFill>
                  </a:rPr>
                  <a:t>2</a:t>
                </a:r>
                <a:r>
                  <a:rPr lang="en-US" sz="2400" dirty="0">
                    <a:solidFill>
                      <a:srgbClr val="FF0000"/>
                    </a:solidFill>
                    <a:sym typeface="Symbol" panose="05050102010706020507" pitchFamily="18" charset="2"/>
                  </a:rPr>
                  <a:t>=</a:t>
                </a:r>
                <a:r>
                  <a:rPr lang="en-US" sz="2400" dirty="0">
                    <a:solidFill>
                      <a:srgbClr val="FF0000"/>
                    </a:solidFill>
                  </a:rPr>
                  <a:t>i</a:t>
                </a:r>
                <a:r>
                  <a:rPr lang="en-US" sz="2400" baseline="-25000" dirty="0">
                    <a:solidFill>
                      <a:srgbClr val="FF0000"/>
                    </a:solidFill>
                  </a:rPr>
                  <a:t>7</a:t>
                </a:r>
                <a:endParaRPr lang="en-US" sz="2400" dirty="0">
                  <a:solidFill>
                    <a:srgbClr val="FF0000"/>
                  </a:solidFill>
                </a:endParaRPr>
              </a:p>
              <a:p>
                <a:pPr marL="0" indent="0">
                  <a:buNone/>
                </a:pPr>
                <a:endParaRPr lang="en-US" sz="2400" dirty="0">
                  <a:solidFill>
                    <a:srgbClr val="FF0000"/>
                  </a:solidFill>
                </a:endParaRPr>
              </a:p>
              <a:p>
                <a:pPr marL="0" indent="0">
                  <a:buNone/>
                </a:pPr>
                <a:endParaRPr lang="en-US" sz="2400" dirty="0">
                  <a:solidFill>
                    <a:srgbClr val="FF0000"/>
                  </a:solidFill>
                </a:endParaRPr>
              </a:p>
            </p:txBody>
          </p:sp>
        </mc:Choice>
        <mc:Fallback xmlns="">
          <p:sp>
            <p:nvSpPr>
              <p:cNvPr id="3" name="Content Placeholder 2">
                <a:extLst>
                  <a:ext uri="{FF2B5EF4-FFF2-40B4-BE49-F238E27FC236}">
                    <a16:creationId xmlns:a16="http://schemas.microsoft.com/office/drawing/2014/main" id="{8466EC84-6070-4A50-84D8-3575703961C7}"/>
                  </a:ext>
                </a:extLst>
              </p:cNvPr>
              <p:cNvSpPr>
                <a:spLocks noGrp="1" noRot="1" noChangeAspect="1" noMove="1" noResize="1" noEditPoints="1" noAdjustHandles="1" noChangeArrowheads="1" noChangeShapeType="1" noTextEdit="1"/>
              </p:cNvSpPr>
              <p:nvPr>
                <p:ph idx="1"/>
              </p:nvPr>
            </p:nvSpPr>
            <p:spPr>
              <a:xfrm>
                <a:off x="218060" y="899387"/>
                <a:ext cx="3390487" cy="5725091"/>
              </a:xfrm>
              <a:blipFill>
                <a:blip r:embed="rId2"/>
                <a:stretch>
                  <a:fillRect l="-2878" t="-852" r="-3597"/>
                </a:stretch>
              </a:blipFill>
            </p:spPr>
            <p:txBody>
              <a:bodyPr/>
              <a:lstStyle/>
              <a:p>
                <a:r>
                  <a:rPr lang="en-US">
                    <a:noFill/>
                  </a:rPr>
                  <a:t> </a:t>
                </a:r>
              </a:p>
            </p:txBody>
          </p:sp>
        </mc:Fallback>
      </mc:AlternateContent>
      <p:grpSp>
        <p:nvGrpSpPr>
          <p:cNvPr id="92" name="Group 91">
            <a:extLst>
              <a:ext uri="{FF2B5EF4-FFF2-40B4-BE49-F238E27FC236}">
                <a16:creationId xmlns:a16="http://schemas.microsoft.com/office/drawing/2014/main" id="{C1964523-A165-4797-9564-FA4747375DAE}"/>
              </a:ext>
            </a:extLst>
          </p:cNvPr>
          <p:cNvGrpSpPr/>
          <p:nvPr/>
        </p:nvGrpSpPr>
        <p:grpSpPr>
          <a:xfrm>
            <a:off x="3536117" y="1129498"/>
            <a:ext cx="5476198" cy="5562157"/>
            <a:chOff x="3536117" y="1129498"/>
            <a:chExt cx="5476198" cy="5562157"/>
          </a:xfrm>
        </p:grpSpPr>
        <p:grpSp>
          <p:nvGrpSpPr>
            <p:cNvPr id="5" name="Group 4">
              <a:extLst>
                <a:ext uri="{FF2B5EF4-FFF2-40B4-BE49-F238E27FC236}">
                  <a16:creationId xmlns:a16="http://schemas.microsoft.com/office/drawing/2014/main" id="{C4E0DCC4-93AB-40A2-A57A-E127EC22267E}"/>
                </a:ext>
              </a:extLst>
            </p:cNvPr>
            <p:cNvGrpSpPr/>
            <p:nvPr/>
          </p:nvGrpSpPr>
          <p:grpSpPr>
            <a:xfrm>
              <a:off x="3536117" y="1129498"/>
              <a:ext cx="5476198" cy="5562157"/>
              <a:chOff x="1828800" y="766791"/>
              <a:chExt cx="6040515" cy="5823655"/>
            </a:xfrm>
          </p:grpSpPr>
          <p:grpSp>
            <p:nvGrpSpPr>
              <p:cNvPr id="6" name="Group 5">
                <a:extLst>
                  <a:ext uri="{FF2B5EF4-FFF2-40B4-BE49-F238E27FC236}">
                    <a16:creationId xmlns:a16="http://schemas.microsoft.com/office/drawing/2014/main" id="{CB80273F-4DDE-46BC-82AC-4B259D6DBC59}"/>
                  </a:ext>
                </a:extLst>
              </p:cNvPr>
              <p:cNvGrpSpPr/>
              <p:nvPr/>
            </p:nvGrpSpPr>
            <p:grpSpPr>
              <a:xfrm>
                <a:off x="1828800" y="766791"/>
                <a:ext cx="6040515" cy="5823655"/>
                <a:chOff x="1488826" y="864193"/>
                <a:chExt cx="6040515" cy="5823655"/>
              </a:xfrm>
            </p:grpSpPr>
            <p:pic>
              <p:nvPicPr>
                <p:cNvPr id="39" name="Picture 38">
                  <a:extLst>
                    <a:ext uri="{FF2B5EF4-FFF2-40B4-BE49-F238E27FC236}">
                      <a16:creationId xmlns:a16="http://schemas.microsoft.com/office/drawing/2014/main" id="{D201AF45-5363-42C2-9CD1-7A0C81126F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8826" y="917301"/>
                  <a:ext cx="6040515" cy="5770547"/>
                </a:xfrm>
                <a:prstGeom prst="rect">
                  <a:avLst/>
                </a:prstGeom>
              </p:spPr>
            </p:pic>
            <p:sp>
              <p:nvSpPr>
                <p:cNvPr id="40" name="TextBox 39">
                  <a:extLst>
                    <a:ext uri="{FF2B5EF4-FFF2-40B4-BE49-F238E27FC236}">
                      <a16:creationId xmlns:a16="http://schemas.microsoft.com/office/drawing/2014/main" id="{B0758478-39CB-415A-9A33-2107B5B05588}"/>
                    </a:ext>
                  </a:extLst>
                </p:cNvPr>
                <p:cNvSpPr txBox="1"/>
                <p:nvPr/>
              </p:nvSpPr>
              <p:spPr>
                <a:xfrm>
                  <a:off x="1885750" y="2913268"/>
                  <a:ext cx="362600" cy="461665"/>
                </a:xfrm>
                <a:prstGeom prst="rect">
                  <a:avLst/>
                </a:prstGeom>
                <a:noFill/>
              </p:spPr>
              <p:txBody>
                <a:bodyPr wrap="none" rtlCol="0">
                  <a:spAutoFit/>
                </a:bodyPr>
                <a:lstStyle/>
                <a:p>
                  <a:r>
                    <a:rPr lang="en-US" sz="2400" dirty="0">
                      <a:solidFill>
                        <a:srgbClr val="FF0000"/>
                      </a:solidFill>
                    </a:rPr>
                    <a:t>A</a:t>
                  </a:r>
                </a:p>
              </p:txBody>
            </p:sp>
            <p:sp>
              <p:nvSpPr>
                <p:cNvPr id="41" name="TextBox 40">
                  <a:extLst>
                    <a:ext uri="{FF2B5EF4-FFF2-40B4-BE49-F238E27FC236}">
                      <a16:creationId xmlns:a16="http://schemas.microsoft.com/office/drawing/2014/main" id="{A62F4718-5F51-49E8-B69F-9C781DF8F688}"/>
                    </a:ext>
                  </a:extLst>
                </p:cNvPr>
                <p:cNvSpPr txBox="1"/>
                <p:nvPr/>
              </p:nvSpPr>
              <p:spPr>
                <a:xfrm>
                  <a:off x="3546083" y="2734622"/>
                  <a:ext cx="362600" cy="461665"/>
                </a:xfrm>
                <a:prstGeom prst="rect">
                  <a:avLst/>
                </a:prstGeom>
                <a:noFill/>
              </p:spPr>
              <p:txBody>
                <a:bodyPr wrap="none" rtlCol="0">
                  <a:spAutoFit/>
                </a:bodyPr>
                <a:lstStyle/>
                <a:p>
                  <a:r>
                    <a:rPr lang="en-US" sz="2400" dirty="0">
                      <a:solidFill>
                        <a:srgbClr val="FF0000"/>
                      </a:solidFill>
                    </a:rPr>
                    <a:t>B</a:t>
                  </a:r>
                </a:p>
              </p:txBody>
            </p:sp>
            <p:sp>
              <p:nvSpPr>
                <p:cNvPr id="42" name="TextBox 41">
                  <a:extLst>
                    <a:ext uri="{FF2B5EF4-FFF2-40B4-BE49-F238E27FC236}">
                      <a16:creationId xmlns:a16="http://schemas.microsoft.com/office/drawing/2014/main" id="{FF938990-B99B-405B-897C-3AC98C5BEC27}"/>
                    </a:ext>
                  </a:extLst>
                </p:cNvPr>
                <p:cNvSpPr txBox="1"/>
                <p:nvPr/>
              </p:nvSpPr>
              <p:spPr>
                <a:xfrm>
                  <a:off x="5305897" y="864193"/>
                  <a:ext cx="348172" cy="461665"/>
                </a:xfrm>
                <a:prstGeom prst="rect">
                  <a:avLst/>
                </a:prstGeom>
                <a:noFill/>
              </p:spPr>
              <p:txBody>
                <a:bodyPr wrap="none" rtlCol="0">
                  <a:spAutoFit/>
                </a:bodyPr>
                <a:lstStyle/>
                <a:p>
                  <a:r>
                    <a:rPr lang="en-US" sz="2400" dirty="0">
                      <a:solidFill>
                        <a:schemeClr val="accent6">
                          <a:lumMod val="50000"/>
                        </a:schemeClr>
                      </a:solidFill>
                    </a:rPr>
                    <a:t>C</a:t>
                  </a:r>
                </a:p>
              </p:txBody>
            </p:sp>
            <p:sp>
              <p:nvSpPr>
                <p:cNvPr id="43" name="TextBox 42">
                  <a:extLst>
                    <a:ext uri="{FF2B5EF4-FFF2-40B4-BE49-F238E27FC236}">
                      <a16:creationId xmlns:a16="http://schemas.microsoft.com/office/drawing/2014/main" id="{4E710E13-950B-4614-82F2-5C125B935940}"/>
                    </a:ext>
                  </a:extLst>
                </p:cNvPr>
                <p:cNvSpPr txBox="1"/>
                <p:nvPr/>
              </p:nvSpPr>
              <p:spPr>
                <a:xfrm>
                  <a:off x="5076884" y="2652872"/>
                  <a:ext cx="362600" cy="461665"/>
                </a:xfrm>
                <a:prstGeom prst="rect">
                  <a:avLst/>
                </a:prstGeom>
                <a:noFill/>
              </p:spPr>
              <p:txBody>
                <a:bodyPr wrap="square" rtlCol="0">
                  <a:spAutoFit/>
                </a:bodyPr>
                <a:lstStyle/>
                <a:p>
                  <a:r>
                    <a:rPr lang="en-US" sz="2400" dirty="0">
                      <a:solidFill>
                        <a:srgbClr val="FF0000"/>
                      </a:solidFill>
                    </a:rPr>
                    <a:t>D</a:t>
                  </a:r>
                </a:p>
              </p:txBody>
            </p:sp>
            <p:sp>
              <p:nvSpPr>
                <p:cNvPr id="44" name="TextBox 43">
                  <a:extLst>
                    <a:ext uri="{FF2B5EF4-FFF2-40B4-BE49-F238E27FC236}">
                      <a16:creationId xmlns:a16="http://schemas.microsoft.com/office/drawing/2014/main" id="{4A63206D-6028-4FE7-B655-F98B226948D5}"/>
                    </a:ext>
                  </a:extLst>
                </p:cNvPr>
                <p:cNvSpPr txBox="1"/>
                <p:nvPr/>
              </p:nvSpPr>
              <p:spPr>
                <a:xfrm>
                  <a:off x="4777786" y="4840585"/>
                  <a:ext cx="335348" cy="461665"/>
                </a:xfrm>
                <a:prstGeom prst="rect">
                  <a:avLst/>
                </a:prstGeom>
                <a:noFill/>
              </p:spPr>
              <p:txBody>
                <a:bodyPr wrap="none" rtlCol="0">
                  <a:spAutoFit/>
                </a:bodyPr>
                <a:lstStyle/>
                <a:p>
                  <a:r>
                    <a:rPr lang="en-US" sz="2400" dirty="0">
                      <a:solidFill>
                        <a:srgbClr val="7030A0"/>
                      </a:solidFill>
                    </a:rPr>
                    <a:t>E</a:t>
                  </a:r>
                </a:p>
              </p:txBody>
            </p:sp>
            <p:sp>
              <p:nvSpPr>
                <p:cNvPr id="45" name="TextBox 44">
                  <a:extLst>
                    <a:ext uri="{FF2B5EF4-FFF2-40B4-BE49-F238E27FC236}">
                      <a16:creationId xmlns:a16="http://schemas.microsoft.com/office/drawing/2014/main" id="{806371D7-45CC-4362-A754-109EAD2978F4}"/>
                    </a:ext>
                  </a:extLst>
                </p:cNvPr>
                <p:cNvSpPr txBox="1"/>
                <p:nvPr/>
              </p:nvSpPr>
              <p:spPr>
                <a:xfrm>
                  <a:off x="6975226" y="6088348"/>
                  <a:ext cx="325730" cy="461665"/>
                </a:xfrm>
                <a:prstGeom prst="rect">
                  <a:avLst/>
                </a:prstGeom>
                <a:noFill/>
              </p:spPr>
              <p:txBody>
                <a:bodyPr wrap="none" rtlCol="0">
                  <a:spAutoFit/>
                </a:bodyPr>
                <a:lstStyle/>
                <a:p>
                  <a:r>
                    <a:rPr lang="en-US" sz="2400" dirty="0">
                      <a:solidFill>
                        <a:srgbClr val="FF0000"/>
                      </a:solidFill>
                    </a:rPr>
                    <a:t>F</a:t>
                  </a:r>
                </a:p>
              </p:txBody>
            </p:sp>
            <p:grpSp>
              <p:nvGrpSpPr>
                <p:cNvPr id="46" name="Group 45">
                  <a:extLst>
                    <a:ext uri="{FF2B5EF4-FFF2-40B4-BE49-F238E27FC236}">
                      <a16:creationId xmlns:a16="http://schemas.microsoft.com/office/drawing/2014/main" id="{1FE322C9-B52F-41E0-B6A5-375CED71A3D1}"/>
                    </a:ext>
                  </a:extLst>
                </p:cNvPr>
                <p:cNvGrpSpPr/>
                <p:nvPr/>
              </p:nvGrpSpPr>
              <p:grpSpPr>
                <a:xfrm>
                  <a:off x="2739864" y="4343900"/>
                  <a:ext cx="882562" cy="792174"/>
                  <a:chOff x="2819399" y="1528643"/>
                  <a:chExt cx="882562" cy="792174"/>
                </a:xfrm>
              </p:grpSpPr>
              <p:sp>
                <p:nvSpPr>
                  <p:cNvPr id="78" name="Arc 77">
                    <a:extLst>
                      <a:ext uri="{FF2B5EF4-FFF2-40B4-BE49-F238E27FC236}">
                        <a16:creationId xmlns:a16="http://schemas.microsoft.com/office/drawing/2014/main" id="{1F6E43D6-527A-4D31-8569-F060221D908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Arc 78">
                    <a:extLst>
                      <a:ext uri="{FF2B5EF4-FFF2-40B4-BE49-F238E27FC236}">
                        <a16:creationId xmlns:a16="http://schemas.microsoft.com/office/drawing/2014/main" id="{FC9E8298-3B68-4574-B521-A1B31DA0093D}"/>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Arc 79">
                    <a:extLst>
                      <a:ext uri="{FF2B5EF4-FFF2-40B4-BE49-F238E27FC236}">
                        <a16:creationId xmlns:a16="http://schemas.microsoft.com/office/drawing/2014/main" id="{AD3CF4D6-6BF2-4D98-A467-42823B78E7CE}"/>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Arc 80">
                    <a:extLst>
                      <a:ext uri="{FF2B5EF4-FFF2-40B4-BE49-F238E27FC236}">
                        <a16:creationId xmlns:a16="http://schemas.microsoft.com/office/drawing/2014/main" id="{54BAB04F-F239-44DC-A4BB-9C869DE7C287}"/>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96D4194A-A812-4EE1-B926-1A15C35B90D2}"/>
                    </a:ext>
                  </a:extLst>
                </p:cNvPr>
                <p:cNvGrpSpPr/>
                <p:nvPr/>
              </p:nvGrpSpPr>
              <p:grpSpPr>
                <a:xfrm>
                  <a:off x="4067802" y="1725333"/>
                  <a:ext cx="882562" cy="792174"/>
                  <a:chOff x="2819399" y="1528643"/>
                  <a:chExt cx="882562" cy="792174"/>
                </a:xfrm>
              </p:grpSpPr>
              <p:sp>
                <p:nvSpPr>
                  <p:cNvPr id="74" name="Arc 73">
                    <a:extLst>
                      <a:ext uri="{FF2B5EF4-FFF2-40B4-BE49-F238E27FC236}">
                        <a16:creationId xmlns:a16="http://schemas.microsoft.com/office/drawing/2014/main" id="{9C1EFD4B-44FA-46DB-8EEE-F9C6B9F5E563}"/>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Arc 74">
                    <a:extLst>
                      <a:ext uri="{FF2B5EF4-FFF2-40B4-BE49-F238E27FC236}">
                        <a16:creationId xmlns:a16="http://schemas.microsoft.com/office/drawing/2014/main" id="{2F848D72-AB2D-4890-8E64-156C456C2C05}"/>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Arc 75">
                    <a:extLst>
                      <a:ext uri="{FF2B5EF4-FFF2-40B4-BE49-F238E27FC236}">
                        <a16:creationId xmlns:a16="http://schemas.microsoft.com/office/drawing/2014/main" id="{F2D30C72-E0FA-4D53-95A9-1DE7291D5BD5}"/>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Arc 76">
                    <a:extLst>
                      <a:ext uri="{FF2B5EF4-FFF2-40B4-BE49-F238E27FC236}">
                        <a16:creationId xmlns:a16="http://schemas.microsoft.com/office/drawing/2014/main" id="{7EF6D12F-FA53-44F5-8713-1FAAB2A53674}"/>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4DC7B556-3EBC-456A-81B0-ED41DC27CF70}"/>
                    </a:ext>
                  </a:extLst>
                </p:cNvPr>
                <p:cNvGrpSpPr/>
                <p:nvPr/>
              </p:nvGrpSpPr>
              <p:grpSpPr>
                <a:xfrm>
                  <a:off x="5924345" y="1642918"/>
                  <a:ext cx="882562" cy="792174"/>
                  <a:chOff x="2819399" y="1528643"/>
                  <a:chExt cx="882562" cy="792174"/>
                </a:xfrm>
              </p:grpSpPr>
              <p:sp>
                <p:nvSpPr>
                  <p:cNvPr id="70" name="Arc 69">
                    <a:extLst>
                      <a:ext uri="{FF2B5EF4-FFF2-40B4-BE49-F238E27FC236}">
                        <a16:creationId xmlns:a16="http://schemas.microsoft.com/office/drawing/2014/main" id="{4759DE21-5E56-4FB3-A929-897949E8E7FB}"/>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Arc 70">
                    <a:extLst>
                      <a:ext uri="{FF2B5EF4-FFF2-40B4-BE49-F238E27FC236}">
                        <a16:creationId xmlns:a16="http://schemas.microsoft.com/office/drawing/2014/main" id="{6AAA3CB5-979D-41AD-AD9C-AC4C274C77D8}"/>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Arc 71">
                    <a:extLst>
                      <a:ext uri="{FF2B5EF4-FFF2-40B4-BE49-F238E27FC236}">
                        <a16:creationId xmlns:a16="http://schemas.microsoft.com/office/drawing/2014/main" id="{D4106D57-8377-4AC6-940E-B3C4B8184677}"/>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Arc 72">
                    <a:extLst>
                      <a:ext uri="{FF2B5EF4-FFF2-40B4-BE49-F238E27FC236}">
                        <a16:creationId xmlns:a16="http://schemas.microsoft.com/office/drawing/2014/main" id="{0DCEB362-27B9-4F6A-8C73-784A96B3966B}"/>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9" name="Group 48">
                  <a:extLst>
                    <a:ext uri="{FF2B5EF4-FFF2-40B4-BE49-F238E27FC236}">
                      <a16:creationId xmlns:a16="http://schemas.microsoft.com/office/drawing/2014/main" id="{4CCCBF9E-659A-4B9E-BBD7-FE47D7D303B4}"/>
                    </a:ext>
                  </a:extLst>
                </p:cNvPr>
                <p:cNvGrpSpPr/>
                <p:nvPr/>
              </p:nvGrpSpPr>
              <p:grpSpPr>
                <a:xfrm>
                  <a:off x="5833870" y="5592584"/>
                  <a:ext cx="882562" cy="792174"/>
                  <a:chOff x="2819399" y="1528643"/>
                  <a:chExt cx="882562" cy="792174"/>
                </a:xfrm>
              </p:grpSpPr>
              <p:sp>
                <p:nvSpPr>
                  <p:cNvPr id="66" name="Arc 65">
                    <a:extLst>
                      <a:ext uri="{FF2B5EF4-FFF2-40B4-BE49-F238E27FC236}">
                        <a16:creationId xmlns:a16="http://schemas.microsoft.com/office/drawing/2014/main" id="{70E83EAE-901B-48E6-AE0F-C3C288D374A9}"/>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Arc 66">
                    <a:extLst>
                      <a:ext uri="{FF2B5EF4-FFF2-40B4-BE49-F238E27FC236}">
                        <a16:creationId xmlns:a16="http://schemas.microsoft.com/office/drawing/2014/main" id="{DF221AB2-A7F8-48FE-A5B1-3554E3620A82}"/>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Arc 67">
                    <a:extLst>
                      <a:ext uri="{FF2B5EF4-FFF2-40B4-BE49-F238E27FC236}">
                        <a16:creationId xmlns:a16="http://schemas.microsoft.com/office/drawing/2014/main" id="{0B0971D6-D9ED-43CE-912D-750E1F7B38E7}"/>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Arc 68">
                    <a:extLst>
                      <a:ext uri="{FF2B5EF4-FFF2-40B4-BE49-F238E27FC236}">
                        <a16:creationId xmlns:a16="http://schemas.microsoft.com/office/drawing/2014/main" id="{9544392B-E7E2-4F7E-A532-1D6012B686C3}"/>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1309B129-8031-43B9-BE0C-ED15A02B343D}"/>
                    </a:ext>
                  </a:extLst>
                </p:cNvPr>
                <p:cNvGrpSpPr/>
                <p:nvPr/>
              </p:nvGrpSpPr>
              <p:grpSpPr>
                <a:xfrm>
                  <a:off x="5439484" y="3684517"/>
                  <a:ext cx="520857" cy="676975"/>
                  <a:chOff x="2819399" y="1528643"/>
                  <a:chExt cx="882562" cy="792174"/>
                </a:xfrm>
              </p:grpSpPr>
              <p:sp>
                <p:nvSpPr>
                  <p:cNvPr id="62" name="Arc 61">
                    <a:extLst>
                      <a:ext uri="{FF2B5EF4-FFF2-40B4-BE49-F238E27FC236}">
                        <a16:creationId xmlns:a16="http://schemas.microsoft.com/office/drawing/2014/main" id="{1B3A8AEC-7495-4EA1-A674-E3373C3ED13A}"/>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Arc 62">
                    <a:extLst>
                      <a:ext uri="{FF2B5EF4-FFF2-40B4-BE49-F238E27FC236}">
                        <a16:creationId xmlns:a16="http://schemas.microsoft.com/office/drawing/2014/main" id="{3FF152E7-7C1F-4861-9471-14D4FB2F0905}"/>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Arc 63">
                    <a:extLst>
                      <a:ext uri="{FF2B5EF4-FFF2-40B4-BE49-F238E27FC236}">
                        <a16:creationId xmlns:a16="http://schemas.microsoft.com/office/drawing/2014/main" id="{AA3C746C-48F8-4B3B-8E0D-C6B5B156AC9E}"/>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Arc 64">
                    <a:extLst>
                      <a:ext uri="{FF2B5EF4-FFF2-40B4-BE49-F238E27FC236}">
                        <a16:creationId xmlns:a16="http://schemas.microsoft.com/office/drawing/2014/main" id="{CC720F9B-6F62-461E-B7CC-0D790E403601}"/>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1" name="Group 50">
                  <a:extLst>
                    <a:ext uri="{FF2B5EF4-FFF2-40B4-BE49-F238E27FC236}">
                      <a16:creationId xmlns:a16="http://schemas.microsoft.com/office/drawing/2014/main" id="{727007AD-E4CD-473C-94DF-8150B5CD0192}"/>
                    </a:ext>
                  </a:extLst>
                </p:cNvPr>
                <p:cNvGrpSpPr/>
                <p:nvPr/>
              </p:nvGrpSpPr>
              <p:grpSpPr>
                <a:xfrm>
                  <a:off x="4006456" y="4993970"/>
                  <a:ext cx="882562" cy="792174"/>
                  <a:chOff x="2819399" y="1528643"/>
                  <a:chExt cx="882562" cy="792174"/>
                </a:xfrm>
              </p:grpSpPr>
              <p:sp>
                <p:nvSpPr>
                  <p:cNvPr id="58" name="Arc 57">
                    <a:extLst>
                      <a:ext uri="{FF2B5EF4-FFF2-40B4-BE49-F238E27FC236}">
                        <a16:creationId xmlns:a16="http://schemas.microsoft.com/office/drawing/2014/main" id="{175E75F3-197A-4C3D-B00F-D8A623F3700C}"/>
                      </a:ext>
                    </a:extLst>
                  </p:cNvPr>
                  <p:cNvSpPr/>
                  <p:nvPr/>
                </p:nvSpPr>
                <p:spPr>
                  <a:xfrm rot="423978">
                    <a:off x="2879937" y="1558817"/>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Arc 58">
                    <a:extLst>
                      <a:ext uri="{FF2B5EF4-FFF2-40B4-BE49-F238E27FC236}">
                        <a16:creationId xmlns:a16="http://schemas.microsoft.com/office/drawing/2014/main" id="{E0501AC4-9168-44F7-B7A1-5A7DB4B168B7}"/>
                      </a:ext>
                    </a:extLst>
                  </p:cNvPr>
                  <p:cNvSpPr/>
                  <p:nvPr/>
                </p:nvSpPr>
                <p:spPr>
                  <a:xfrm rot="5991231">
                    <a:off x="2856261" y="1552235"/>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Arc 59">
                    <a:extLst>
                      <a:ext uri="{FF2B5EF4-FFF2-40B4-BE49-F238E27FC236}">
                        <a16:creationId xmlns:a16="http://schemas.microsoft.com/office/drawing/2014/main" id="{302D0CD6-FB6F-49FF-827D-0F49C3A39939}"/>
                      </a:ext>
                    </a:extLst>
                  </p:cNvPr>
                  <p:cNvSpPr/>
                  <p:nvPr/>
                </p:nvSpPr>
                <p:spPr>
                  <a:xfrm rot="11795654">
                    <a:off x="2949873" y="1528643"/>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Arc 60">
                    <a:extLst>
                      <a:ext uri="{FF2B5EF4-FFF2-40B4-BE49-F238E27FC236}">
                        <a16:creationId xmlns:a16="http://schemas.microsoft.com/office/drawing/2014/main" id="{932B3642-F728-4D09-B155-35F2F4CC1EB4}"/>
                      </a:ext>
                    </a:extLst>
                  </p:cNvPr>
                  <p:cNvSpPr/>
                  <p:nvPr/>
                </p:nvSpPr>
                <p:spPr>
                  <a:xfrm rot="15892649">
                    <a:off x="2976823" y="1533984"/>
                    <a:ext cx="688276" cy="762000"/>
                  </a:xfrm>
                  <a:prstGeom prst="arc">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2" name="TextBox 51">
                  <a:extLst>
                    <a:ext uri="{FF2B5EF4-FFF2-40B4-BE49-F238E27FC236}">
                      <a16:creationId xmlns:a16="http://schemas.microsoft.com/office/drawing/2014/main" id="{FE13B46E-790B-4AC5-8C43-E06DDD974F27}"/>
                    </a:ext>
                  </a:extLst>
                </p:cNvPr>
                <p:cNvSpPr txBox="1"/>
                <p:nvPr/>
              </p:nvSpPr>
              <p:spPr>
                <a:xfrm>
                  <a:off x="6143451" y="1817208"/>
                  <a:ext cx="415498" cy="461665"/>
                </a:xfrm>
                <a:prstGeom prst="rect">
                  <a:avLst/>
                </a:prstGeom>
                <a:noFill/>
              </p:spPr>
              <p:txBody>
                <a:bodyPr wrap="none" rtlCol="0">
                  <a:spAutoFit/>
                </a:bodyPr>
                <a:lstStyle/>
                <a:p>
                  <a:r>
                    <a:rPr lang="en-US" sz="2400" dirty="0"/>
                    <a:t>III</a:t>
                  </a:r>
                </a:p>
              </p:txBody>
            </p:sp>
            <p:sp>
              <p:nvSpPr>
                <p:cNvPr id="53" name="TextBox 52">
                  <a:extLst>
                    <a:ext uri="{FF2B5EF4-FFF2-40B4-BE49-F238E27FC236}">
                      <a16:creationId xmlns:a16="http://schemas.microsoft.com/office/drawing/2014/main" id="{23241F70-745C-421D-B73F-B479AB0146C5}"/>
                    </a:ext>
                  </a:extLst>
                </p:cNvPr>
                <p:cNvSpPr txBox="1"/>
                <p:nvPr/>
              </p:nvSpPr>
              <p:spPr>
                <a:xfrm>
                  <a:off x="4291647" y="1880848"/>
                  <a:ext cx="338554" cy="461665"/>
                </a:xfrm>
                <a:prstGeom prst="rect">
                  <a:avLst/>
                </a:prstGeom>
                <a:noFill/>
              </p:spPr>
              <p:txBody>
                <a:bodyPr wrap="none" rtlCol="0">
                  <a:spAutoFit/>
                </a:bodyPr>
                <a:lstStyle/>
                <a:p>
                  <a:r>
                    <a:rPr lang="en-US" sz="2400" dirty="0"/>
                    <a:t>II</a:t>
                  </a:r>
                </a:p>
              </p:txBody>
            </p:sp>
            <p:sp>
              <p:nvSpPr>
                <p:cNvPr id="54" name="TextBox 53">
                  <a:extLst>
                    <a:ext uri="{FF2B5EF4-FFF2-40B4-BE49-F238E27FC236}">
                      <a16:creationId xmlns:a16="http://schemas.microsoft.com/office/drawing/2014/main" id="{B230C4E2-E6F3-4FEB-91F0-384779969C22}"/>
                    </a:ext>
                  </a:extLst>
                </p:cNvPr>
                <p:cNvSpPr txBox="1"/>
                <p:nvPr/>
              </p:nvSpPr>
              <p:spPr>
                <a:xfrm>
                  <a:off x="3012263" y="4494067"/>
                  <a:ext cx="261610" cy="461665"/>
                </a:xfrm>
                <a:prstGeom prst="rect">
                  <a:avLst/>
                </a:prstGeom>
                <a:noFill/>
              </p:spPr>
              <p:txBody>
                <a:bodyPr wrap="none" rtlCol="0">
                  <a:spAutoFit/>
                </a:bodyPr>
                <a:lstStyle/>
                <a:p>
                  <a:r>
                    <a:rPr lang="en-US" sz="2400" dirty="0"/>
                    <a:t>I</a:t>
                  </a:r>
                </a:p>
              </p:txBody>
            </p:sp>
            <p:sp>
              <p:nvSpPr>
                <p:cNvPr id="55" name="TextBox 54">
                  <a:extLst>
                    <a:ext uri="{FF2B5EF4-FFF2-40B4-BE49-F238E27FC236}">
                      <a16:creationId xmlns:a16="http://schemas.microsoft.com/office/drawing/2014/main" id="{5F7EA348-2315-476A-A058-141E511FB5CF}"/>
                    </a:ext>
                  </a:extLst>
                </p:cNvPr>
                <p:cNvSpPr txBox="1"/>
                <p:nvPr/>
              </p:nvSpPr>
              <p:spPr>
                <a:xfrm>
                  <a:off x="6051940" y="5753015"/>
                  <a:ext cx="436338" cy="461665"/>
                </a:xfrm>
                <a:prstGeom prst="rect">
                  <a:avLst/>
                </a:prstGeom>
                <a:noFill/>
              </p:spPr>
              <p:txBody>
                <a:bodyPr wrap="none" rtlCol="0">
                  <a:spAutoFit/>
                </a:bodyPr>
                <a:lstStyle/>
                <a:p>
                  <a:r>
                    <a:rPr lang="en-US" sz="2400" dirty="0"/>
                    <a:t>IV</a:t>
                  </a:r>
                </a:p>
              </p:txBody>
            </p:sp>
            <p:sp>
              <p:nvSpPr>
                <p:cNvPr id="56" name="TextBox 55">
                  <a:extLst>
                    <a:ext uri="{FF2B5EF4-FFF2-40B4-BE49-F238E27FC236}">
                      <a16:creationId xmlns:a16="http://schemas.microsoft.com/office/drawing/2014/main" id="{F448610D-C07F-417C-B014-6A613AEAD1D1}"/>
                    </a:ext>
                  </a:extLst>
                </p:cNvPr>
                <p:cNvSpPr txBox="1"/>
                <p:nvPr/>
              </p:nvSpPr>
              <p:spPr>
                <a:xfrm>
                  <a:off x="5493915" y="3773520"/>
                  <a:ext cx="359394" cy="461665"/>
                </a:xfrm>
                <a:prstGeom prst="rect">
                  <a:avLst/>
                </a:prstGeom>
                <a:noFill/>
              </p:spPr>
              <p:txBody>
                <a:bodyPr wrap="none" rtlCol="0">
                  <a:spAutoFit/>
                </a:bodyPr>
                <a:lstStyle/>
                <a:p>
                  <a:r>
                    <a:rPr lang="en-US" sz="2400" dirty="0"/>
                    <a:t>V</a:t>
                  </a:r>
                </a:p>
              </p:txBody>
            </p:sp>
            <p:sp>
              <p:nvSpPr>
                <p:cNvPr id="57" name="TextBox 56">
                  <a:extLst>
                    <a:ext uri="{FF2B5EF4-FFF2-40B4-BE49-F238E27FC236}">
                      <a16:creationId xmlns:a16="http://schemas.microsoft.com/office/drawing/2014/main" id="{FFFB4309-8AE8-4BBA-AA5F-B470E0E382A0}"/>
                    </a:ext>
                  </a:extLst>
                </p:cNvPr>
                <p:cNvSpPr txBox="1"/>
                <p:nvPr/>
              </p:nvSpPr>
              <p:spPr>
                <a:xfrm>
                  <a:off x="4219167" y="5165489"/>
                  <a:ext cx="436338" cy="461665"/>
                </a:xfrm>
                <a:prstGeom prst="rect">
                  <a:avLst/>
                </a:prstGeom>
                <a:noFill/>
              </p:spPr>
              <p:txBody>
                <a:bodyPr wrap="none" rtlCol="0">
                  <a:spAutoFit/>
                </a:bodyPr>
                <a:lstStyle/>
                <a:p>
                  <a:r>
                    <a:rPr lang="en-US" sz="2400" dirty="0"/>
                    <a:t>VI</a:t>
                  </a:r>
                </a:p>
              </p:txBody>
            </p:sp>
          </p:grpSp>
          <p:cxnSp>
            <p:nvCxnSpPr>
              <p:cNvPr id="7" name="Straight Arrow Connector 6">
                <a:extLst>
                  <a:ext uri="{FF2B5EF4-FFF2-40B4-BE49-F238E27FC236}">
                    <a16:creationId xmlns:a16="http://schemas.microsoft.com/office/drawing/2014/main" id="{F9FED0D0-46AE-4134-9B4A-C6E85E1405BA}"/>
                  </a:ext>
                </a:extLst>
              </p:cNvPr>
              <p:cNvCxnSpPr>
                <a:cxnSpLocks/>
                <a:stCxn id="17" idx="3"/>
              </p:cNvCxnSpPr>
              <p:nvPr/>
            </p:nvCxnSpPr>
            <p:spPr>
              <a:xfrm flipH="1">
                <a:off x="2612942" y="3820849"/>
                <a:ext cx="3110" cy="39967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43C19232-1DFB-4C0B-BA93-6591B68FB95F}"/>
                  </a:ext>
                </a:extLst>
              </p:cNvPr>
              <p:cNvCxnSpPr/>
              <p:nvPr/>
            </p:nvCxnSpPr>
            <p:spPr>
              <a:xfrm flipV="1">
                <a:off x="4248657" y="368779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3A9AE3E-A449-4F8C-80D2-CC4D97EB87EE}"/>
                  </a:ext>
                </a:extLst>
              </p:cNvPr>
              <p:cNvCxnSpPr/>
              <p:nvPr/>
            </p:nvCxnSpPr>
            <p:spPr>
              <a:xfrm flipV="1">
                <a:off x="4248657" y="2181471"/>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26B3D20-8E56-485D-B77F-AD54B21DA4C4}"/>
                  </a:ext>
                </a:extLst>
              </p:cNvPr>
              <p:cNvCxnSpPr/>
              <p:nvPr/>
            </p:nvCxnSpPr>
            <p:spPr>
              <a:xfrm flipV="1">
                <a:off x="5422084" y="2197939"/>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D76D75D-7850-483C-BF89-30E593375B88}"/>
                  </a:ext>
                </a:extLst>
              </p:cNvPr>
              <p:cNvCxnSpPr/>
              <p:nvPr/>
            </p:nvCxnSpPr>
            <p:spPr>
              <a:xfrm flipV="1">
                <a:off x="7640930" y="1154137"/>
                <a:ext cx="0" cy="617927"/>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8A0D608-3F9C-4A8F-8E00-5F3030DB078B}"/>
                  </a:ext>
                </a:extLst>
              </p:cNvPr>
              <p:cNvCxnSpPr>
                <a:cxnSpLocks/>
              </p:cNvCxnSpPr>
              <p:nvPr/>
            </p:nvCxnSpPr>
            <p:spPr>
              <a:xfrm flipV="1">
                <a:off x="6512786" y="4364210"/>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1E202DC-CA2B-4AB6-B5D0-A0BF18A042B7}"/>
                  </a:ext>
                </a:extLst>
              </p:cNvPr>
              <p:cNvCxnSpPr>
                <a:cxnSpLocks/>
              </p:cNvCxnSpPr>
              <p:nvPr/>
            </p:nvCxnSpPr>
            <p:spPr>
              <a:xfrm>
                <a:off x="4752325" y="4289194"/>
                <a:ext cx="15109" cy="34475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6229097-38C6-4B20-A0CF-58717AC60443}"/>
                  </a:ext>
                </a:extLst>
              </p:cNvPr>
              <p:cNvCxnSpPr>
                <a:cxnSpLocks/>
              </p:cNvCxnSpPr>
              <p:nvPr/>
            </p:nvCxnSpPr>
            <p:spPr>
              <a:xfrm flipV="1">
                <a:off x="5416858" y="6039918"/>
                <a:ext cx="0" cy="28688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4A3B532-22D6-46D1-A4D1-171281D62C97}"/>
                  </a:ext>
                </a:extLst>
              </p:cNvPr>
              <p:cNvCxnSpPr>
                <a:cxnSpLocks/>
              </p:cNvCxnSpPr>
              <p:nvPr/>
            </p:nvCxnSpPr>
            <p:spPr>
              <a:xfrm flipV="1">
                <a:off x="3427530" y="3049385"/>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EA54987-5FF3-4D6B-8507-ACF041C7F644}"/>
                  </a:ext>
                </a:extLst>
              </p:cNvPr>
              <p:cNvCxnSpPr>
                <a:cxnSpLocks/>
              </p:cNvCxnSpPr>
              <p:nvPr/>
            </p:nvCxnSpPr>
            <p:spPr>
              <a:xfrm flipV="1">
                <a:off x="5747936" y="5277567"/>
                <a:ext cx="372634" cy="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C51C353-C35D-4D8A-81D9-AB099AB69438}"/>
                  </a:ext>
                </a:extLst>
              </p:cNvPr>
              <p:cNvSpPr txBox="1"/>
              <p:nvPr/>
            </p:nvSpPr>
            <p:spPr>
              <a:xfrm>
                <a:off x="2256658" y="359001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18" name="TextBox 17">
                <a:extLst>
                  <a:ext uri="{FF2B5EF4-FFF2-40B4-BE49-F238E27FC236}">
                    <a16:creationId xmlns:a16="http://schemas.microsoft.com/office/drawing/2014/main" id="{4442741C-B3FA-4008-97E2-3973980BE6C0}"/>
                  </a:ext>
                </a:extLst>
              </p:cNvPr>
              <p:cNvSpPr txBox="1"/>
              <p:nvPr/>
            </p:nvSpPr>
            <p:spPr>
              <a:xfrm>
                <a:off x="3404684" y="2560687"/>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11</a:t>
                </a:r>
              </a:p>
            </p:txBody>
          </p:sp>
          <p:sp>
            <p:nvSpPr>
              <p:cNvPr id="19" name="TextBox 18">
                <a:extLst>
                  <a:ext uri="{FF2B5EF4-FFF2-40B4-BE49-F238E27FC236}">
                    <a16:creationId xmlns:a16="http://schemas.microsoft.com/office/drawing/2014/main" id="{AEFE41D8-107E-45AB-8627-6E75CFF8B458}"/>
                  </a:ext>
                </a:extLst>
              </p:cNvPr>
              <p:cNvSpPr txBox="1"/>
              <p:nvPr/>
            </p:nvSpPr>
            <p:spPr>
              <a:xfrm>
                <a:off x="3818495" y="370774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6</a:t>
                </a:r>
              </a:p>
            </p:txBody>
          </p:sp>
          <p:sp>
            <p:nvSpPr>
              <p:cNvPr id="20" name="TextBox 19">
                <a:extLst>
                  <a:ext uri="{FF2B5EF4-FFF2-40B4-BE49-F238E27FC236}">
                    <a16:creationId xmlns:a16="http://schemas.microsoft.com/office/drawing/2014/main" id="{14789849-2142-48AE-8D88-50FB0BA25706}"/>
                  </a:ext>
                </a:extLst>
              </p:cNvPr>
              <p:cNvSpPr txBox="1"/>
              <p:nvPr/>
            </p:nvSpPr>
            <p:spPr>
              <a:xfrm>
                <a:off x="4253936" y="237674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21" name="TextBox 20">
                <a:extLst>
                  <a:ext uri="{FF2B5EF4-FFF2-40B4-BE49-F238E27FC236}">
                    <a16:creationId xmlns:a16="http://schemas.microsoft.com/office/drawing/2014/main" id="{E054F17F-ECA7-422D-88E6-411A2CCCE373}"/>
                  </a:ext>
                </a:extLst>
              </p:cNvPr>
              <p:cNvSpPr txBox="1"/>
              <p:nvPr/>
            </p:nvSpPr>
            <p:spPr>
              <a:xfrm>
                <a:off x="5109118" y="2259062"/>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22" name="TextBox 21">
                <a:extLst>
                  <a:ext uri="{FF2B5EF4-FFF2-40B4-BE49-F238E27FC236}">
                    <a16:creationId xmlns:a16="http://schemas.microsoft.com/office/drawing/2014/main" id="{0DEA39C8-B3D3-47F4-B024-D1D3C3FD054E}"/>
                  </a:ext>
                </a:extLst>
              </p:cNvPr>
              <p:cNvSpPr txBox="1"/>
              <p:nvPr/>
            </p:nvSpPr>
            <p:spPr>
              <a:xfrm>
                <a:off x="4749724" y="423723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7</a:t>
                </a:r>
              </a:p>
            </p:txBody>
          </p:sp>
          <p:sp>
            <p:nvSpPr>
              <p:cNvPr id="23" name="TextBox 22">
                <a:extLst>
                  <a:ext uri="{FF2B5EF4-FFF2-40B4-BE49-F238E27FC236}">
                    <a16:creationId xmlns:a16="http://schemas.microsoft.com/office/drawing/2014/main" id="{970BCBC5-65B0-47CC-B652-63E1779E67C4}"/>
                  </a:ext>
                </a:extLst>
              </p:cNvPr>
              <p:cNvSpPr txBox="1"/>
              <p:nvPr/>
            </p:nvSpPr>
            <p:spPr>
              <a:xfrm>
                <a:off x="6104674" y="4220526"/>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8</a:t>
                </a:r>
              </a:p>
            </p:txBody>
          </p:sp>
          <p:sp>
            <p:nvSpPr>
              <p:cNvPr id="24" name="TextBox 23">
                <a:extLst>
                  <a:ext uri="{FF2B5EF4-FFF2-40B4-BE49-F238E27FC236}">
                    <a16:creationId xmlns:a16="http://schemas.microsoft.com/office/drawing/2014/main" id="{FB411371-81A7-4088-9ADE-D3082ACCBC7B}"/>
                  </a:ext>
                </a:extLst>
              </p:cNvPr>
              <p:cNvSpPr txBox="1"/>
              <p:nvPr/>
            </p:nvSpPr>
            <p:spPr>
              <a:xfrm>
                <a:off x="7245780" y="13207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5</a:t>
                </a:r>
              </a:p>
            </p:txBody>
          </p:sp>
          <p:sp>
            <p:nvSpPr>
              <p:cNvPr id="25" name="TextBox 24">
                <a:extLst>
                  <a:ext uri="{FF2B5EF4-FFF2-40B4-BE49-F238E27FC236}">
                    <a16:creationId xmlns:a16="http://schemas.microsoft.com/office/drawing/2014/main" id="{604863DB-7168-481D-AE67-CFB8244543DE}"/>
                  </a:ext>
                </a:extLst>
              </p:cNvPr>
              <p:cNvSpPr txBox="1"/>
              <p:nvPr/>
            </p:nvSpPr>
            <p:spPr>
              <a:xfrm>
                <a:off x="5790708" y="4815637"/>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9</a:t>
                </a:r>
              </a:p>
            </p:txBody>
          </p:sp>
          <p:sp>
            <p:nvSpPr>
              <p:cNvPr id="26" name="TextBox 25">
                <a:extLst>
                  <a:ext uri="{FF2B5EF4-FFF2-40B4-BE49-F238E27FC236}">
                    <a16:creationId xmlns:a16="http://schemas.microsoft.com/office/drawing/2014/main" id="{7E526022-DD53-4462-9F43-1755054A2A89}"/>
                  </a:ext>
                </a:extLst>
              </p:cNvPr>
              <p:cNvSpPr txBox="1"/>
              <p:nvPr/>
            </p:nvSpPr>
            <p:spPr>
              <a:xfrm>
                <a:off x="5447420" y="5908769"/>
                <a:ext cx="463588"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10</a:t>
                </a:r>
              </a:p>
            </p:txBody>
          </p:sp>
          <p:sp>
            <p:nvSpPr>
              <p:cNvPr id="27" name="TextBox 26">
                <a:extLst>
                  <a:ext uri="{FF2B5EF4-FFF2-40B4-BE49-F238E27FC236}">
                    <a16:creationId xmlns:a16="http://schemas.microsoft.com/office/drawing/2014/main" id="{CAD2F87E-F63E-4A35-A6F0-A3346AD94F3A}"/>
                  </a:ext>
                </a:extLst>
              </p:cNvPr>
              <p:cNvSpPr txBox="1"/>
              <p:nvPr/>
            </p:nvSpPr>
            <p:spPr>
              <a:xfrm>
                <a:off x="5447420" y="3061322"/>
                <a:ext cx="856325"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r>
                  <a:rPr lang="en-US" sz="2400" dirty="0">
                    <a:solidFill>
                      <a:srgbClr val="FF0000"/>
                    </a:solidFill>
                    <a:sym typeface="Symbol" panose="05050102010706020507" pitchFamily="18" charset="2"/>
                  </a:rPr>
                  <a:t>=</a:t>
                </a:r>
                <a:r>
                  <a:rPr lang="en-US" sz="2400" dirty="0">
                    <a:solidFill>
                      <a:srgbClr val="FF0000"/>
                    </a:solidFill>
                  </a:rPr>
                  <a:t>i</a:t>
                </a:r>
                <a:r>
                  <a:rPr lang="en-US" sz="2400" baseline="-25000" dirty="0">
                    <a:solidFill>
                      <a:srgbClr val="FF0000"/>
                    </a:solidFill>
                  </a:rPr>
                  <a:t>7</a:t>
                </a:r>
              </a:p>
            </p:txBody>
          </p:sp>
          <p:sp>
            <p:nvSpPr>
              <p:cNvPr id="28" name="TextBox 27">
                <a:extLst>
                  <a:ext uri="{FF2B5EF4-FFF2-40B4-BE49-F238E27FC236}">
                    <a16:creationId xmlns:a16="http://schemas.microsoft.com/office/drawing/2014/main" id="{656C55B8-72D6-4D1F-80A7-239DFEDAB29F}"/>
                  </a:ext>
                </a:extLst>
              </p:cNvPr>
              <p:cNvSpPr txBox="1"/>
              <p:nvPr/>
            </p:nvSpPr>
            <p:spPr>
              <a:xfrm>
                <a:off x="1955200" y="4272644"/>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a:t>
                </a:r>
              </a:p>
              <a:p>
                <a:r>
                  <a:rPr lang="en-US" dirty="0">
                    <a:solidFill>
                      <a:schemeClr val="accent6">
                        <a:lumMod val="50000"/>
                      </a:schemeClr>
                    </a:solidFill>
                  </a:rPr>
                  <a:t>  -</a:t>
                </a:r>
              </a:p>
            </p:txBody>
          </p:sp>
          <p:sp>
            <p:nvSpPr>
              <p:cNvPr id="29" name="TextBox 28">
                <a:extLst>
                  <a:ext uri="{FF2B5EF4-FFF2-40B4-BE49-F238E27FC236}">
                    <a16:creationId xmlns:a16="http://schemas.microsoft.com/office/drawing/2014/main" id="{7A89B3B3-C519-463F-926C-F98A076CFFA5}"/>
                  </a:ext>
                </a:extLst>
              </p:cNvPr>
              <p:cNvSpPr txBox="1"/>
              <p:nvPr/>
            </p:nvSpPr>
            <p:spPr>
              <a:xfrm>
                <a:off x="4228093" y="3458550"/>
                <a:ext cx="39466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7</a:t>
                </a:r>
              </a:p>
              <a:p>
                <a:r>
                  <a:rPr lang="en-US" dirty="0">
                    <a:solidFill>
                      <a:schemeClr val="accent6">
                        <a:lumMod val="50000"/>
                      </a:schemeClr>
                    </a:solidFill>
                  </a:rPr>
                  <a:t>  -</a:t>
                </a:r>
              </a:p>
            </p:txBody>
          </p:sp>
          <p:sp>
            <p:nvSpPr>
              <p:cNvPr id="30" name="TextBox 29">
                <a:extLst>
                  <a:ext uri="{FF2B5EF4-FFF2-40B4-BE49-F238E27FC236}">
                    <a16:creationId xmlns:a16="http://schemas.microsoft.com/office/drawing/2014/main" id="{E93B4448-EB7C-4C94-9C37-3EBEBA38A054}"/>
                  </a:ext>
                </a:extLst>
              </p:cNvPr>
              <p:cNvSpPr txBox="1"/>
              <p:nvPr/>
            </p:nvSpPr>
            <p:spPr>
              <a:xfrm>
                <a:off x="4965469" y="3150333"/>
                <a:ext cx="39466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2</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1" name="TextBox 30">
                <a:extLst>
                  <a:ext uri="{FF2B5EF4-FFF2-40B4-BE49-F238E27FC236}">
                    <a16:creationId xmlns:a16="http://schemas.microsoft.com/office/drawing/2014/main" id="{19740A13-EC7B-4E45-9161-AEAA082CB437}"/>
                  </a:ext>
                </a:extLst>
              </p:cNvPr>
              <p:cNvSpPr txBox="1"/>
              <p:nvPr/>
            </p:nvSpPr>
            <p:spPr>
              <a:xfrm>
                <a:off x="3731525" y="1051792"/>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3</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2" name="TextBox 31">
                <a:extLst>
                  <a:ext uri="{FF2B5EF4-FFF2-40B4-BE49-F238E27FC236}">
                    <a16:creationId xmlns:a16="http://schemas.microsoft.com/office/drawing/2014/main" id="{23F508D7-387A-482C-AB7A-5450E7045318}"/>
                  </a:ext>
                </a:extLst>
              </p:cNvPr>
              <p:cNvSpPr txBox="1"/>
              <p:nvPr/>
            </p:nvSpPr>
            <p:spPr>
              <a:xfrm>
                <a:off x="5434200" y="1012503"/>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4</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3" name="TextBox 32">
                <a:extLst>
                  <a:ext uri="{FF2B5EF4-FFF2-40B4-BE49-F238E27FC236}">
                    <a16:creationId xmlns:a16="http://schemas.microsoft.com/office/drawing/2014/main" id="{5CDC2E58-A5A0-453E-A3BE-4117A574CF80}"/>
                  </a:ext>
                </a:extLst>
              </p:cNvPr>
              <p:cNvSpPr txBox="1"/>
              <p:nvPr/>
            </p:nvSpPr>
            <p:spPr>
              <a:xfrm>
                <a:off x="7092030" y="2258402"/>
                <a:ext cx="405880"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5</a:t>
                </a:r>
              </a:p>
              <a:p>
                <a:r>
                  <a:rPr lang="en-US" dirty="0">
                    <a:solidFill>
                      <a:schemeClr val="accent6">
                        <a:lumMod val="50000"/>
                      </a:schemeClr>
                    </a:solidFill>
                  </a:rPr>
                  <a:t>  -</a:t>
                </a:r>
              </a:p>
            </p:txBody>
          </p:sp>
          <p:sp>
            <p:nvSpPr>
              <p:cNvPr id="34" name="TextBox 33">
                <a:extLst>
                  <a:ext uri="{FF2B5EF4-FFF2-40B4-BE49-F238E27FC236}">
                    <a16:creationId xmlns:a16="http://schemas.microsoft.com/office/drawing/2014/main" id="{8F826C27-2EFE-43CE-88B3-D1149363CC78}"/>
                  </a:ext>
                </a:extLst>
              </p:cNvPr>
              <p:cNvSpPr txBox="1"/>
              <p:nvPr/>
            </p:nvSpPr>
            <p:spPr>
              <a:xfrm>
                <a:off x="3716717" y="4854754"/>
                <a:ext cx="405880" cy="1384995"/>
              </a:xfrm>
              <a:prstGeom prst="rect">
                <a:avLst/>
              </a:prstGeom>
              <a:noFill/>
            </p:spPr>
            <p:txBody>
              <a:bodyPr wrap="none" rtlCol="0">
                <a:spAutoFit/>
              </a:bodyPr>
              <a:lstStyle/>
              <a:p>
                <a:r>
                  <a:rPr lang="en-US" dirty="0">
                    <a:solidFill>
                      <a:schemeClr val="accent6">
                        <a:lumMod val="50000"/>
                      </a:schemeClr>
                    </a:solidFill>
                  </a:rPr>
                  <a:t>  -</a:t>
                </a:r>
              </a:p>
              <a:p>
                <a:endParaRPr lang="en-US" dirty="0">
                  <a:solidFill>
                    <a:schemeClr val="accent6">
                      <a:lumMod val="50000"/>
                    </a:schemeClr>
                  </a:solidFill>
                </a:endParaRPr>
              </a:p>
              <a:p>
                <a:r>
                  <a:rPr lang="en-US" dirty="0">
                    <a:solidFill>
                      <a:schemeClr val="accent6">
                        <a:lumMod val="50000"/>
                      </a:schemeClr>
                    </a:solidFill>
                  </a:rPr>
                  <a:t>V</a:t>
                </a:r>
                <a:r>
                  <a:rPr lang="en-US" baseline="-25000" dirty="0">
                    <a:solidFill>
                      <a:schemeClr val="accent6">
                        <a:lumMod val="50000"/>
                      </a:schemeClr>
                    </a:solidFill>
                  </a:rPr>
                  <a:t>6</a:t>
                </a:r>
              </a:p>
              <a:p>
                <a:endParaRPr lang="en-US" baseline="-25000" dirty="0">
                  <a:solidFill>
                    <a:schemeClr val="accent6">
                      <a:lumMod val="50000"/>
                    </a:schemeClr>
                  </a:solidFill>
                </a:endParaRPr>
              </a:p>
              <a:p>
                <a:r>
                  <a:rPr lang="en-US" dirty="0">
                    <a:solidFill>
                      <a:schemeClr val="accent6">
                        <a:lumMod val="50000"/>
                      </a:schemeClr>
                    </a:solidFill>
                  </a:rPr>
                  <a:t>  +</a:t>
                </a:r>
              </a:p>
            </p:txBody>
          </p:sp>
          <p:sp>
            <p:nvSpPr>
              <p:cNvPr id="35" name="TextBox 34">
                <a:extLst>
                  <a:ext uri="{FF2B5EF4-FFF2-40B4-BE49-F238E27FC236}">
                    <a16:creationId xmlns:a16="http://schemas.microsoft.com/office/drawing/2014/main" id="{8BBA9459-B53B-4EE3-A9D2-F76676720A10}"/>
                  </a:ext>
                </a:extLst>
              </p:cNvPr>
              <p:cNvSpPr txBox="1"/>
              <p:nvPr/>
            </p:nvSpPr>
            <p:spPr>
              <a:xfrm>
                <a:off x="6655572" y="3467366"/>
                <a:ext cx="447706" cy="1160087"/>
              </a:xfrm>
              <a:prstGeom prst="rect">
                <a:avLst/>
              </a:prstGeom>
              <a:noFill/>
            </p:spPr>
            <p:txBody>
              <a:bodyPr wrap="none" rtlCol="0">
                <a:spAutoFit/>
              </a:bodyPr>
              <a:lstStyle/>
              <a:p>
                <a:r>
                  <a:rPr lang="en-US" dirty="0">
                    <a:solidFill>
                      <a:schemeClr val="accent6">
                        <a:lumMod val="50000"/>
                      </a:schemeClr>
                    </a:solidFill>
                  </a:rPr>
                  <a:t>-</a:t>
                </a:r>
              </a:p>
              <a:p>
                <a:r>
                  <a:rPr lang="en-US" dirty="0">
                    <a:solidFill>
                      <a:schemeClr val="accent6">
                        <a:lumMod val="50000"/>
                      </a:schemeClr>
                    </a:solidFill>
                  </a:rPr>
                  <a:t>V</a:t>
                </a:r>
                <a:r>
                  <a:rPr lang="en-US" baseline="-25000" dirty="0">
                    <a:solidFill>
                      <a:schemeClr val="accent6">
                        <a:lumMod val="50000"/>
                      </a:schemeClr>
                    </a:solidFill>
                  </a:rPr>
                  <a:t>8</a:t>
                </a:r>
              </a:p>
              <a:p>
                <a:endParaRPr lang="en-US" baseline="-25000" dirty="0">
                  <a:solidFill>
                    <a:schemeClr val="accent6">
                      <a:lumMod val="50000"/>
                    </a:schemeClr>
                  </a:solidFill>
                </a:endParaRPr>
              </a:p>
              <a:p>
                <a:r>
                  <a:rPr lang="en-US" dirty="0">
                    <a:solidFill>
                      <a:schemeClr val="accent6">
                        <a:lumMod val="50000"/>
                      </a:schemeClr>
                    </a:solidFill>
                  </a:rPr>
                  <a:t>+</a:t>
                </a:r>
              </a:p>
            </p:txBody>
          </p:sp>
          <p:sp>
            <p:nvSpPr>
              <p:cNvPr id="36" name="TextBox 35">
                <a:extLst>
                  <a:ext uri="{FF2B5EF4-FFF2-40B4-BE49-F238E27FC236}">
                    <a16:creationId xmlns:a16="http://schemas.microsoft.com/office/drawing/2014/main" id="{D18DE023-BC2D-4B16-A434-B8676AEB1781}"/>
                  </a:ext>
                </a:extLst>
              </p:cNvPr>
              <p:cNvSpPr txBox="1"/>
              <p:nvPr/>
            </p:nvSpPr>
            <p:spPr>
              <a:xfrm>
                <a:off x="5748464" y="5383832"/>
                <a:ext cx="473206" cy="923330"/>
              </a:xfrm>
              <a:prstGeom prst="rect">
                <a:avLst/>
              </a:prstGeom>
              <a:noFill/>
            </p:spPr>
            <p:txBody>
              <a:bodyPr wrap="none" rtlCol="0">
                <a:spAutoFit/>
              </a:bodyPr>
              <a:lstStyle/>
              <a:p>
                <a:r>
                  <a:rPr lang="en-US" dirty="0">
                    <a:solidFill>
                      <a:schemeClr val="accent6">
                        <a:lumMod val="50000"/>
                      </a:schemeClr>
                    </a:solidFill>
                  </a:rPr>
                  <a:t>  -</a:t>
                </a:r>
              </a:p>
              <a:p>
                <a:r>
                  <a:rPr lang="en-US" dirty="0">
                    <a:solidFill>
                      <a:schemeClr val="accent6">
                        <a:lumMod val="50000"/>
                      </a:schemeClr>
                    </a:solidFill>
                  </a:rPr>
                  <a:t>V</a:t>
                </a:r>
                <a:r>
                  <a:rPr lang="en-US" baseline="-25000" dirty="0">
                    <a:solidFill>
                      <a:schemeClr val="accent6">
                        <a:lumMod val="50000"/>
                      </a:schemeClr>
                    </a:solidFill>
                  </a:rPr>
                  <a:t>10</a:t>
                </a:r>
              </a:p>
              <a:p>
                <a:r>
                  <a:rPr lang="en-US" dirty="0">
                    <a:solidFill>
                      <a:schemeClr val="accent6">
                        <a:lumMod val="50000"/>
                      </a:schemeClr>
                    </a:solidFill>
                  </a:rPr>
                  <a:t>  +</a:t>
                </a:r>
              </a:p>
            </p:txBody>
          </p:sp>
          <p:sp>
            <p:nvSpPr>
              <p:cNvPr id="37" name="TextBox 36">
                <a:extLst>
                  <a:ext uri="{FF2B5EF4-FFF2-40B4-BE49-F238E27FC236}">
                    <a16:creationId xmlns:a16="http://schemas.microsoft.com/office/drawing/2014/main" id="{7BCADE40-CFF3-48A1-A9C1-AD73E0153C00}"/>
                  </a:ext>
                </a:extLst>
              </p:cNvPr>
              <p:cNvSpPr txBox="1"/>
              <p:nvPr/>
            </p:nvSpPr>
            <p:spPr>
              <a:xfrm>
                <a:off x="6155695" y="4714465"/>
                <a:ext cx="1074333"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9     </a:t>
                </a:r>
                <a:r>
                  <a:rPr lang="en-US" dirty="0">
                    <a:solidFill>
                      <a:schemeClr val="accent6">
                        <a:lumMod val="50000"/>
                      </a:schemeClr>
                    </a:solidFill>
                  </a:rPr>
                  <a:t> -</a:t>
                </a:r>
              </a:p>
            </p:txBody>
          </p:sp>
          <p:sp>
            <p:nvSpPr>
              <p:cNvPr id="38" name="TextBox 37">
                <a:extLst>
                  <a:ext uri="{FF2B5EF4-FFF2-40B4-BE49-F238E27FC236}">
                    <a16:creationId xmlns:a16="http://schemas.microsoft.com/office/drawing/2014/main" id="{FF25E1EE-BC5D-4FEF-B108-88DDEB8B56EF}"/>
                  </a:ext>
                </a:extLst>
              </p:cNvPr>
              <p:cNvSpPr txBox="1"/>
              <p:nvPr/>
            </p:nvSpPr>
            <p:spPr>
              <a:xfrm>
                <a:off x="2527802" y="3345352"/>
                <a:ext cx="1152880" cy="369332"/>
              </a:xfrm>
              <a:prstGeom prst="rect">
                <a:avLst/>
              </a:prstGeom>
              <a:noFill/>
            </p:spPr>
            <p:txBody>
              <a:bodyPr wrap="none" rtlCol="0">
                <a:spAutoFit/>
              </a:bodyPr>
              <a:lstStyle/>
              <a:p>
                <a:r>
                  <a:rPr lang="en-US" dirty="0">
                    <a:solidFill>
                      <a:schemeClr val="accent6">
                        <a:lumMod val="50000"/>
                      </a:schemeClr>
                    </a:solidFill>
                  </a:rPr>
                  <a:t> +    V</a:t>
                </a:r>
                <a:r>
                  <a:rPr lang="en-US" baseline="-25000" dirty="0">
                    <a:solidFill>
                      <a:schemeClr val="accent6">
                        <a:lumMod val="50000"/>
                      </a:schemeClr>
                    </a:solidFill>
                  </a:rPr>
                  <a:t>11     </a:t>
                </a:r>
                <a:r>
                  <a:rPr lang="en-US" dirty="0">
                    <a:solidFill>
                      <a:schemeClr val="accent6">
                        <a:lumMod val="50000"/>
                      </a:schemeClr>
                    </a:solidFill>
                  </a:rPr>
                  <a:t> -</a:t>
                </a:r>
              </a:p>
            </p:txBody>
          </p:sp>
        </p:grpSp>
        <p:sp>
          <p:nvSpPr>
            <p:cNvPr id="84" name="TextBox 83">
              <a:extLst>
                <a:ext uri="{FF2B5EF4-FFF2-40B4-BE49-F238E27FC236}">
                  <a16:creationId xmlns:a16="http://schemas.microsoft.com/office/drawing/2014/main" id="{07D94879-2094-46EE-8925-B24CE6835E8C}"/>
                </a:ext>
              </a:extLst>
            </p:cNvPr>
            <p:cNvSpPr txBox="1"/>
            <p:nvPr/>
          </p:nvSpPr>
          <p:spPr>
            <a:xfrm>
              <a:off x="4418414" y="2468449"/>
              <a:ext cx="556563" cy="461665"/>
            </a:xfrm>
            <a:prstGeom prst="rect">
              <a:avLst/>
            </a:prstGeom>
            <a:noFill/>
          </p:spPr>
          <p:txBody>
            <a:bodyPr wrap="none" rtlCol="0">
              <a:spAutoFit/>
            </a:bodyPr>
            <a:lstStyle/>
            <a:p>
              <a:r>
                <a:rPr lang="en-US" sz="2400" dirty="0"/>
                <a:t>C</a:t>
              </a:r>
              <a:r>
                <a:rPr lang="en-US" sz="2400" baseline="-25000" dirty="0"/>
                <a:t>11</a:t>
              </a:r>
              <a:endParaRPr lang="en-US" sz="2400" dirty="0"/>
            </a:p>
          </p:txBody>
        </p:sp>
        <p:sp>
          <p:nvSpPr>
            <p:cNvPr id="85" name="TextBox 84">
              <a:extLst>
                <a:ext uri="{FF2B5EF4-FFF2-40B4-BE49-F238E27FC236}">
                  <a16:creationId xmlns:a16="http://schemas.microsoft.com/office/drawing/2014/main" id="{D6B141BC-7FC7-4A35-9541-9A79B4E5605E}"/>
                </a:ext>
              </a:extLst>
            </p:cNvPr>
            <p:cNvSpPr txBox="1"/>
            <p:nvPr/>
          </p:nvSpPr>
          <p:spPr>
            <a:xfrm>
              <a:off x="6172780" y="5999050"/>
              <a:ext cx="556563" cy="461665"/>
            </a:xfrm>
            <a:prstGeom prst="rect">
              <a:avLst/>
            </a:prstGeom>
            <a:noFill/>
          </p:spPr>
          <p:txBody>
            <a:bodyPr wrap="none" rtlCol="0">
              <a:spAutoFit/>
            </a:bodyPr>
            <a:lstStyle/>
            <a:p>
              <a:r>
                <a:rPr lang="en-US" sz="2400" dirty="0"/>
                <a:t>C</a:t>
              </a:r>
              <a:r>
                <a:rPr lang="en-US" sz="2400" baseline="-25000" dirty="0"/>
                <a:t>10</a:t>
              </a:r>
              <a:endParaRPr lang="en-US" sz="2400" dirty="0"/>
            </a:p>
          </p:txBody>
        </p:sp>
        <p:sp>
          <p:nvSpPr>
            <p:cNvPr id="86" name="TextBox 85">
              <a:extLst>
                <a:ext uri="{FF2B5EF4-FFF2-40B4-BE49-F238E27FC236}">
                  <a16:creationId xmlns:a16="http://schemas.microsoft.com/office/drawing/2014/main" id="{D0B6011C-B24E-41CE-A575-F8FC63FC761E}"/>
                </a:ext>
              </a:extLst>
            </p:cNvPr>
            <p:cNvSpPr txBox="1"/>
            <p:nvPr/>
          </p:nvSpPr>
          <p:spPr>
            <a:xfrm>
              <a:off x="5730528" y="5900083"/>
              <a:ext cx="455574" cy="461665"/>
            </a:xfrm>
            <a:prstGeom prst="rect">
              <a:avLst/>
            </a:prstGeom>
            <a:noFill/>
          </p:spPr>
          <p:txBody>
            <a:bodyPr wrap="none" rtlCol="0">
              <a:spAutoFit/>
            </a:bodyPr>
            <a:lstStyle/>
            <a:p>
              <a:r>
                <a:rPr lang="en-US" sz="2400" dirty="0"/>
                <a:t>R</a:t>
              </a:r>
              <a:r>
                <a:rPr lang="en-US" sz="2400" baseline="-25000" dirty="0"/>
                <a:t>6</a:t>
              </a:r>
              <a:endParaRPr lang="en-US" sz="2400" dirty="0"/>
            </a:p>
          </p:txBody>
        </p:sp>
        <p:sp>
          <p:nvSpPr>
            <p:cNvPr id="87" name="TextBox 86">
              <a:extLst>
                <a:ext uri="{FF2B5EF4-FFF2-40B4-BE49-F238E27FC236}">
                  <a16:creationId xmlns:a16="http://schemas.microsoft.com/office/drawing/2014/main" id="{1E0CF9A2-D1C1-4FB2-918B-9A79C34C3429}"/>
                </a:ext>
              </a:extLst>
            </p:cNvPr>
            <p:cNvSpPr txBox="1"/>
            <p:nvPr/>
          </p:nvSpPr>
          <p:spPr>
            <a:xfrm>
              <a:off x="5767390" y="1439343"/>
              <a:ext cx="455574" cy="461665"/>
            </a:xfrm>
            <a:prstGeom prst="rect">
              <a:avLst/>
            </a:prstGeom>
            <a:noFill/>
          </p:spPr>
          <p:txBody>
            <a:bodyPr wrap="none" rtlCol="0">
              <a:spAutoFit/>
            </a:bodyPr>
            <a:lstStyle/>
            <a:p>
              <a:r>
                <a:rPr lang="en-US" sz="2400" dirty="0"/>
                <a:t>R</a:t>
              </a:r>
              <a:r>
                <a:rPr lang="en-US" sz="2400" baseline="-25000" dirty="0"/>
                <a:t>3</a:t>
              </a:r>
              <a:endParaRPr lang="en-US" sz="2400" dirty="0"/>
            </a:p>
          </p:txBody>
        </p:sp>
        <p:sp>
          <p:nvSpPr>
            <p:cNvPr id="88" name="TextBox 87">
              <a:extLst>
                <a:ext uri="{FF2B5EF4-FFF2-40B4-BE49-F238E27FC236}">
                  <a16:creationId xmlns:a16="http://schemas.microsoft.com/office/drawing/2014/main" id="{040F66CF-1B94-42BB-B62A-D8CB7163433D}"/>
                </a:ext>
              </a:extLst>
            </p:cNvPr>
            <p:cNvSpPr txBox="1"/>
            <p:nvPr/>
          </p:nvSpPr>
          <p:spPr>
            <a:xfrm>
              <a:off x="7817008" y="3389352"/>
              <a:ext cx="455574" cy="461665"/>
            </a:xfrm>
            <a:prstGeom prst="rect">
              <a:avLst/>
            </a:prstGeom>
            <a:noFill/>
          </p:spPr>
          <p:txBody>
            <a:bodyPr wrap="none" rtlCol="0">
              <a:spAutoFit/>
            </a:bodyPr>
            <a:lstStyle/>
            <a:p>
              <a:r>
                <a:rPr lang="en-US" sz="2400" dirty="0"/>
                <a:t>R</a:t>
              </a:r>
              <a:r>
                <a:rPr lang="en-US" sz="2400" baseline="-25000" dirty="0"/>
                <a:t>8</a:t>
              </a:r>
              <a:endParaRPr lang="en-US" sz="2400" dirty="0"/>
            </a:p>
          </p:txBody>
        </p:sp>
        <p:sp>
          <p:nvSpPr>
            <p:cNvPr id="89" name="TextBox 88">
              <a:extLst>
                <a:ext uri="{FF2B5EF4-FFF2-40B4-BE49-F238E27FC236}">
                  <a16:creationId xmlns:a16="http://schemas.microsoft.com/office/drawing/2014/main" id="{979DA758-4E6D-4393-895E-40A3B2E6E40A}"/>
                </a:ext>
              </a:extLst>
            </p:cNvPr>
            <p:cNvSpPr txBox="1"/>
            <p:nvPr/>
          </p:nvSpPr>
          <p:spPr>
            <a:xfrm>
              <a:off x="5778295" y="3323528"/>
              <a:ext cx="455574" cy="461665"/>
            </a:xfrm>
            <a:prstGeom prst="rect">
              <a:avLst/>
            </a:prstGeom>
            <a:noFill/>
          </p:spPr>
          <p:txBody>
            <a:bodyPr wrap="none" rtlCol="0">
              <a:spAutoFit/>
            </a:bodyPr>
            <a:lstStyle/>
            <a:p>
              <a:r>
                <a:rPr lang="en-US" sz="2400" dirty="0"/>
                <a:t>R</a:t>
              </a:r>
              <a:r>
                <a:rPr lang="en-US" sz="2400" baseline="-25000" dirty="0"/>
                <a:t>7</a:t>
              </a:r>
              <a:endParaRPr lang="en-US" sz="2400" dirty="0"/>
            </a:p>
          </p:txBody>
        </p:sp>
        <p:sp>
          <p:nvSpPr>
            <p:cNvPr id="90" name="TextBox 89">
              <a:extLst>
                <a:ext uri="{FF2B5EF4-FFF2-40B4-BE49-F238E27FC236}">
                  <a16:creationId xmlns:a16="http://schemas.microsoft.com/office/drawing/2014/main" id="{0F4EA54A-609D-4172-B039-8C4A2CEA8B74}"/>
                </a:ext>
              </a:extLst>
            </p:cNvPr>
            <p:cNvSpPr txBox="1"/>
            <p:nvPr/>
          </p:nvSpPr>
          <p:spPr>
            <a:xfrm>
              <a:off x="8118491" y="5350994"/>
              <a:ext cx="455574" cy="461665"/>
            </a:xfrm>
            <a:prstGeom prst="rect">
              <a:avLst/>
            </a:prstGeom>
            <a:noFill/>
          </p:spPr>
          <p:txBody>
            <a:bodyPr wrap="none" rtlCol="0">
              <a:spAutoFit/>
            </a:bodyPr>
            <a:lstStyle/>
            <a:p>
              <a:r>
                <a:rPr lang="en-US" sz="2400" dirty="0"/>
                <a:t>R</a:t>
              </a:r>
              <a:r>
                <a:rPr lang="en-US" sz="2400" baseline="-25000" dirty="0"/>
                <a:t>9</a:t>
              </a:r>
              <a:endParaRPr lang="en-US" sz="2400" dirty="0"/>
            </a:p>
          </p:txBody>
        </p:sp>
        <p:sp>
          <p:nvSpPr>
            <p:cNvPr id="91" name="TextBox 90">
              <a:extLst>
                <a:ext uri="{FF2B5EF4-FFF2-40B4-BE49-F238E27FC236}">
                  <a16:creationId xmlns:a16="http://schemas.microsoft.com/office/drawing/2014/main" id="{BDA99218-E8F2-4973-998E-6C6ED0CA7140}"/>
                </a:ext>
              </a:extLst>
            </p:cNvPr>
            <p:cNvSpPr txBox="1"/>
            <p:nvPr/>
          </p:nvSpPr>
          <p:spPr>
            <a:xfrm>
              <a:off x="6309734" y="1579444"/>
              <a:ext cx="418704" cy="461665"/>
            </a:xfrm>
            <a:prstGeom prst="rect">
              <a:avLst/>
            </a:prstGeom>
            <a:noFill/>
          </p:spPr>
          <p:txBody>
            <a:bodyPr wrap="none" rtlCol="0">
              <a:spAutoFit/>
            </a:bodyPr>
            <a:lstStyle/>
            <a:p>
              <a:r>
                <a:rPr lang="en-US" sz="2400" dirty="0"/>
                <a:t>L</a:t>
              </a:r>
              <a:r>
                <a:rPr lang="en-US" sz="2400" baseline="-25000" dirty="0"/>
                <a:t>4</a:t>
              </a:r>
              <a:endParaRPr lang="en-US" sz="2400" dirty="0"/>
            </a:p>
          </p:txBody>
        </p:sp>
      </p:grpSp>
    </p:spTree>
    <p:extLst>
      <p:ext uri="{BB962C8B-B14F-4D97-AF65-F5344CB8AC3E}">
        <p14:creationId xmlns:p14="http://schemas.microsoft.com/office/powerpoint/2010/main" val="2257979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D143E-A182-4400-82BA-24505B4326AD}"/>
              </a:ext>
            </a:extLst>
          </p:cNvPr>
          <p:cNvSpPr>
            <a:spLocks noGrp="1"/>
          </p:cNvSpPr>
          <p:nvPr>
            <p:ph type="title"/>
          </p:nvPr>
        </p:nvSpPr>
        <p:spPr>
          <a:xfrm>
            <a:off x="457200" y="304800"/>
            <a:ext cx="8229600" cy="1143000"/>
          </a:xfrm>
        </p:spPr>
        <p:txBody>
          <a:bodyPr>
            <a:normAutofit fontScale="90000"/>
          </a:bodyPr>
          <a:lstStyle/>
          <a:p>
            <a:pPr marL="0" indent="0"/>
            <a:r>
              <a:rPr lang="en-US" dirty="0"/>
              <a:t>Step 5	Plug TRs into KLs</a:t>
            </a:r>
            <a:br>
              <a:rPr lang="en-US" dirty="0"/>
            </a:br>
            <a:endParaRPr lang="en-US" dirty="0"/>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55EC9119-B5C2-4D8F-B412-1393D0E3E397}"/>
                  </a:ext>
                </a:extLst>
              </p:cNvPr>
              <p:cNvSpPr/>
              <p:nvPr/>
            </p:nvSpPr>
            <p:spPr>
              <a:xfrm>
                <a:off x="533400" y="3505200"/>
                <a:ext cx="3505200" cy="2677656"/>
              </a:xfrm>
              <a:prstGeom prst="rect">
                <a:avLst/>
              </a:prstGeom>
            </p:spPr>
            <p:txBody>
              <a:bodyPr wrap="square">
                <a:spAutoFit/>
              </a:bodyPr>
              <a:lstStyle/>
              <a:p>
                <a:r>
                  <a:rPr lang="en-US" sz="2400" dirty="0"/>
                  <a:t>KVLs:</a:t>
                </a:r>
              </a:p>
              <a:p>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6</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11</m:t>
                        </m:r>
                      </m:sub>
                    </m:sSub>
                  </m:oMath>
                </a14:m>
                <a:r>
                  <a:rPr lang="en-US" sz="2400" dirty="0"/>
                  <a:t> = 0</a:t>
                </a:r>
              </a:p>
              <a:p>
                <a:r>
                  <a:rPr lang="en-US" sz="2400" dirty="0"/>
                  <a:t>II:</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m:t>
                        </m:r>
                        <m:r>
                          <a:rPr lang="en-US" sz="2400" b="0" i="1" smtClean="0">
                            <a:latin typeface="Cambria Math" panose="02040503050406030204" pitchFamily="18" charset="0"/>
                          </a:rPr>
                          <m:t> </m:t>
                        </m:r>
                        <m:r>
                          <a:rPr lang="en-US" sz="2400" i="1" smtClean="0">
                            <a:solidFill>
                              <a:srgbClr val="FF0000"/>
                            </a:solidFill>
                            <a:latin typeface="Cambria Math" panose="02040503050406030204" pitchFamily="18" charset="0"/>
                          </a:rPr>
                          <m:t>𝑣</m:t>
                        </m:r>
                      </m:e>
                      <m:sub>
                        <m:r>
                          <a:rPr lang="en-US" sz="2400" i="1" smtClean="0">
                            <a:solidFill>
                              <a:srgbClr val="FF0000"/>
                            </a:solidFill>
                            <a:latin typeface="Cambria Math" panose="02040503050406030204" pitchFamily="18" charset="0"/>
                          </a:rPr>
                          <m:t>3</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4</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7</m:t>
                        </m:r>
                      </m:sub>
                    </m:sSub>
                  </m:oMath>
                </a14:m>
                <a:r>
                  <a:rPr lang="en-US" sz="2400" dirty="0">
                    <a:solidFill>
                      <a:srgbClr val="FF0000"/>
                    </a:solidFill>
                  </a:rPr>
                  <a:t> </a:t>
                </a:r>
                <a:r>
                  <a:rPr lang="en-US" sz="2400" dirty="0"/>
                  <a:t>= 0</a:t>
                </a:r>
              </a:p>
              <a:p>
                <a:r>
                  <a:rPr lang="en-US" sz="2400" dirty="0"/>
                  <a:t>III:</a:t>
                </a:r>
                <a14:m>
                  <m:oMath xmlns:m="http://schemas.openxmlformats.org/officeDocument/2006/math">
                    <m:r>
                      <a:rPr lang="en-US" sz="2400">
                        <a:latin typeface="Cambria Math" panose="02040503050406030204" pitchFamily="18" charset="0"/>
                      </a:rPr>
                      <m:t> </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8</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9</m:t>
                        </m:r>
                      </m:sub>
                    </m:sSub>
                  </m:oMath>
                </a14:m>
                <a:r>
                  <a:rPr lang="en-US" sz="2400" dirty="0">
                    <a:solidFill>
                      <a:srgbClr val="FF0000"/>
                    </a:solidFill>
                  </a:rPr>
                  <a:t> </a:t>
                </a:r>
                <a:r>
                  <a:rPr lang="en-US" sz="2400" dirty="0"/>
                  <a:t>= 0</a:t>
                </a:r>
              </a:p>
              <a:p>
                <a:r>
                  <a:rPr lang="en-US" sz="2400" dirty="0"/>
                  <a:t>IV:</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  </m:t>
                        </m:r>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9</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10</m:t>
                        </m:r>
                      </m:sub>
                    </m:sSub>
                  </m:oMath>
                </a14:m>
                <a:r>
                  <a:rPr lang="en-US" sz="2400" dirty="0"/>
                  <a:t> = 0</a:t>
                </a:r>
              </a:p>
              <a:p>
                <a:r>
                  <a:rPr lang="en-US" sz="2400" dirty="0"/>
                  <a:t>V: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2</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8</m:t>
                        </m:r>
                      </m:sub>
                    </m:sSub>
                  </m:oMath>
                </a14:m>
                <a:r>
                  <a:rPr lang="en-US" sz="2400" dirty="0"/>
                  <a:t>= 0</a:t>
                </a:r>
              </a:p>
              <a:p>
                <a:r>
                  <a:rPr lang="en-US" sz="2400" dirty="0"/>
                  <a:t>VI:  </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6</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7</m:t>
                        </m:r>
                      </m:sub>
                    </m:sSub>
                  </m:oMath>
                </a14:m>
                <a:r>
                  <a:rPr lang="en-US" sz="2400" dirty="0">
                    <a:solidFill>
                      <a:srgbClr val="FF0000"/>
                    </a:solidFill>
                  </a:rPr>
                  <a:t> </a:t>
                </a:r>
                <a14:m>
                  <m:oMath xmlns:m="http://schemas.openxmlformats.org/officeDocument/2006/math">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10</m:t>
                        </m:r>
                      </m:sub>
                    </m:sSub>
                    <m:r>
                      <a:rPr lang="en-US" sz="2400" i="1">
                        <a:latin typeface="Cambria Math" panose="02040503050406030204" pitchFamily="18" charset="0"/>
                      </a:rPr>
                      <m:t> </m:t>
                    </m:r>
                  </m:oMath>
                </a14:m>
                <a:r>
                  <a:rPr lang="en-US" sz="2400" dirty="0"/>
                  <a:t>= 0</a:t>
                </a:r>
              </a:p>
            </p:txBody>
          </p:sp>
        </mc:Choice>
        <mc:Fallback xmlns="">
          <p:sp>
            <p:nvSpPr>
              <p:cNvPr id="4" name="Rectangle 3">
                <a:extLst>
                  <a:ext uri="{FF2B5EF4-FFF2-40B4-BE49-F238E27FC236}">
                    <a16:creationId xmlns:a16="http://schemas.microsoft.com/office/drawing/2014/main" id="{55EC9119-B5C2-4D8F-B412-1393D0E3E397}"/>
                  </a:ext>
                </a:extLst>
              </p:cNvPr>
              <p:cNvSpPr>
                <a:spLocks noRot="1" noChangeAspect="1" noMove="1" noResize="1" noEditPoints="1" noAdjustHandles="1" noChangeArrowheads="1" noChangeShapeType="1" noTextEdit="1"/>
              </p:cNvSpPr>
              <p:nvPr/>
            </p:nvSpPr>
            <p:spPr>
              <a:xfrm>
                <a:off x="533400" y="3505200"/>
                <a:ext cx="3505200" cy="2677656"/>
              </a:xfrm>
              <a:prstGeom prst="rect">
                <a:avLst/>
              </a:prstGeom>
              <a:blipFill>
                <a:blip r:embed="rId2"/>
                <a:stretch>
                  <a:fillRect l="-2783" t="-1822" b="-432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CE44E6D8-5850-452F-A0EF-6FA64FC283EC}"/>
                  </a:ext>
                </a:extLst>
              </p:cNvPr>
              <p:cNvSpPr/>
              <p:nvPr/>
            </p:nvSpPr>
            <p:spPr>
              <a:xfrm>
                <a:off x="4114800" y="3581401"/>
                <a:ext cx="4800600" cy="2677656"/>
              </a:xfrm>
              <a:prstGeom prst="rect">
                <a:avLst/>
              </a:prstGeom>
            </p:spPr>
            <p:txBody>
              <a:bodyPr wrap="square">
                <a:spAutoFit/>
              </a:bodyPr>
              <a:lstStyle/>
              <a:p>
                <a:r>
                  <a:rPr lang="en-US" sz="2400" dirty="0"/>
                  <a:t>KVLs:</a:t>
                </a:r>
              </a:p>
              <a:p>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6</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6</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11</m:t>
                        </m:r>
                      </m:sub>
                    </m:sSub>
                  </m:oMath>
                </a14:m>
                <a:r>
                  <a:rPr lang="en-US" sz="2400" dirty="0"/>
                  <a:t> = 0</a:t>
                </a:r>
              </a:p>
              <a:p>
                <a:r>
                  <a:rPr lang="en-US" sz="2400" dirty="0"/>
                  <a:t>II:</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2</m:t>
                        </m:r>
                      </m:sub>
                    </m:sSub>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 </m:t>
                        </m:r>
                        <m:r>
                          <a:rPr lang="en-US" sz="2400" b="0" i="1" smtClean="0">
                            <a:solidFill>
                              <a:schemeClr val="tx1"/>
                            </a:solidFill>
                            <a:latin typeface="Cambria Math" panose="02040503050406030204" pitchFamily="18" charset="0"/>
                          </a:rPr>
                          <m:t>+</m:t>
                        </m:r>
                        <m:r>
                          <a:rPr lang="en-US" sz="2400" b="0" i="1" smtClean="0">
                            <a:solidFill>
                              <a:srgbClr val="FF0000"/>
                            </a:solidFill>
                            <a:latin typeface="Cambria Math" panose="02040503050406030204" pitchFamily="18" charset="0"/>
                          </a:rPr>
                          <m:t> </m:t>
                        </m:r>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3</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3</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𝐿</m:t>
                        </m:r>
                      </m:e>
                      <m:sub>
                        <m:r>
                          <a:rPr lang="en-US" sz="2400" i="1">
                            <a:solidFill>
                              <a:srgbClr val="FF0000"/>
                            </a:solidFill>
                            <a:latin typeface="Cambria Math" panose="02040503050406030204" pitchFamily="18" charset="0"/>
                          </a:rPr>
                          <m:t>4</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𝑑𝑖</m:t>
                        </m:r>
                      </m:e>
                      <m:sub>
                        <m:r>
                          <a:rPr lang="en-US" sz="2400" i="1">
                            <a:solidFill>
                              <a:srgbClr val="FF0000"/>
                            </a:solidFill>
                            <a:latin typeface="Cambria Math" panose="02040503050406030204" pitchFamily="18" charset="0"/>
                          </a:rPr>
                          <m:t>4</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7</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7</m:t>
                        </m:r>
                      </m:sub>
                    </m:sSub>
                  </m:oMath>
                </a14:m>
                <a:r>
                  <a:rPr lang="en-US" sz="2400" dirty="0"/>
                  <a:t>= 0</a:t>
                </a:r>
              </a:p>
              <a:p>
                <a:r>
                  <a:rPr lang="en-US" sz="2400" dirty="0"/>
                  <a:t>III:</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𝐿</m:t>
                        </m:r>
                      </m:e>
                      <m:sub>
                        <m:r>
                          <a:rPr lang="en-US" sz="2400" i="1">
                            <a:solidFill>
                              <a:srgbClr val="FF0000"/>
                            </a:solidFill>
                            <a:latin typeface="Cambria Math" panose="02040503050406030204" pitchFamily="18" charset="0"/>
                          </a:rPr>
                          <m:t>4</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𝑑𝑖</m:t>
                        </m:r>
                      </m:e>
                      <m:sub>
                        <m:r>
                          <a:rPr lang="en-US" sz="2400" i="1">
                            <a:solidFill>
                              <a:srgbClr val="FF0000"/>
                            </a:solidFill>
                            <a:latin typeface="Cambria Math" panose="02040503050406030204" pitchFamily="18" charset="0"/>
                          </a:rPr>
                          <m:t>4</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8</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8</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9</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9</m:t>
                        </m:r>
                      </m:sub>
                    </m:sSub>
                  </m:oMath>
                </a14:m>
                <a:r>
                  <a:rPr lang="en-US" sz="2400" dirty="0"/>
                  <a:t>= 0</a:t>
                </a:r>
              </a:p>
              <a:p>
                <a:r>
                  <a:rPr lang="en-US" sz="2400" dirty="0"/>
                  <a:t>IV:</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9</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9</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10</m:t>
                        </m:r>
                      </m:sub>
                    </m:sSub>
                  </m:oMath>
                </a14:m>
                <a:r>
                  <a:rPr lang="en-US" sz="2400" dirty="0"/>
                  <a:t> = 0</a:t>
                </a:r>
              </a:p>
              <a:p>
                <a:r>
                  <a:rPr lang="en-US" sz="2400" dirty="0"/>
                  <a:t>V: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2</m:t>
                        </m:r>
                      </m:sub>
                    </m:sSub>
                    <m:r>
                      <a:rPr lang="en-US" sz="2400" i="1">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8</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8</m:t>
                        </m:r>
                      </m:sub>
                    </m:sSub>
                  </m:oMath>
                </a14:m>
                <a:r>
                  <a:rPr lang="en-US" sz="2400" dirty="0"/>
                  <a:t>= 0</a:t>
                </a:r>
              </a:p>
              <a:p>
                <a:r>
                  <a:rPr lang="en-US" sz="2400" dirty="0"/>
                  <a:t>VI:</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6</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6</m:t>
                        </m:r>
                      </m:sub>
                    </m:sSub>
                    <m:r>
                      <a:rPr lang="en-US" sz="2400" i="1">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7</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7</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10</m:t>
                        </m:r>
                      </m:sub>
                    </m:sSub>
                    <m:r>
                      <a:rPr lang="en-US" sz="2400" i="1">
                        <a:latin typeface="Cambria Math" panose="02040503050406030204" pitchFamily="18" charset="0"/>
                      </a:rPr>
                      <m:t> </m:t>
                    </m:r>
                  </m:oMath>
                </a14:m>
                <a:r>
                  <a:rPr lang="en-US" sz="2400" dirty="0"/>
                  <a:t>= 0</a:t>
                </a:r>
              </a:p>
            </p:txBody>
          </p:sp>
        </mc:Choice>
        <mc:Fallback xmlns="">
          <p:sp>
            <p:nvSpPr>
              <p:cNvPr id="5" name="Rectangle 4">
                <a:extLst>
                  <a:ext uri="{FF2B5EF4-FFF2-40B4-BE49-F238E27FC236}">
                    <a16:creationId xmlns:a16="http://schemas.microsoft.com/office/drawing/2014/main" id="{CE44E6D8-5850-452F-A0EF-6FA64FC283EC}"/>
                  </a:ext>
                </a:extLst>
              </p:cNvPr>
              <p:cNvSpPr>
                <a:spLocks noRot="1" noChangeAspect="1" noMove="1" noResize="1" noEditPoints="1" noAdjustHandles="1" noChangeArrowheads="1" noChangeShapeType="1" noTextEdit="1"/>
              </p:cNvSpPr>
              <p:nvPr/>
            </p:nvSpPr>
            <p:spPr>
              <a:xfrm>
                <a:off x="4114800" y="3581401"/>
                <a:ext cx="4800600" cy="2677656"/>
              </a:xfrm>
              <a:prstGeom prst="rect">
                <a:avLst/>
              </a:prstGeom>
              <a:blipFill>
                <a:blip r:embed="rId3"/>
                <a:stretch>
                  <a:fillRect l="-1904" t="-1822" b="-41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Rectangle 5">
                <a:extLst>
                  <a:ext uri="{FF2B5EF4-FFF2-40B4-BE49-F238E27FC236}">
                    <a16:creationId xmlns:a16="http://schemas.microsoft.com/office/drawing/2014/main" id="{2C06065C-D123-40E5-AB9F-73BC0FCF4818}"/>
                  </a:ext>
                </a:extLst>
              </p:cNvPr>
              <p:cNvSpPr/>
              <p:nvPr/>
            </p:nvSpPr>
            <p:spPr>
              <a:xfrm>
                <a:off x="304800" y="968276"/>
                <a:ext cx="3733800" cy="2308324"/>
              </a:xfrm>
              <a:prstGeom prst="rect">
                <a:avLst/>
              </a:prstGeom>
            </p:spPr>
            <p:txBody>
              <a:bodyPr wrap="square">
                <a:spAutoFit/>
              </a:bodyPr>
              <a:lstStyle/>
              <a:p>
                <a:r>
                  <a:rPr lang="en-US" sz="2400" dirty="0"/>
                  <a:t>KCLs:</a:t>
                </a:r>
              </a:p>
              <a:p>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11</m:t>
                        </m:r>
                      </m:sub>
                    </m:sSub>
                  </m:oMath>
                </a14:m>
                <a:r>
                  <a:rPr lang="en-US" sz="2400" dirty="0">
                    <a:solidFill>
                      <a:srgbClr val="FF0000"/>
                    </a:solidFill>
                  </a:rPr>
                  <a:t> </a:t>
                </a:r>
                <a:r>
                  <a:rPr lang="en-US" sz="2400" dirty="0"/>
                  <a:t>= 0</a:t>
                </a:r>
              </a:p>
              <a:p>
                <a:r>
                  <a:rPr lang="en-US" sz="2400" dirty="0"/>
                  <a:t>B: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7</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11</m:t>
                        </m:r>
                      </m:sub>
                    </m:sSub>
                  </m:oMath>
                </a14:m>
                <a:r>
                  <a:rPr lang="en-US" sz="2400" dirty="0">
                    <a:solidFill>
                      <a:srgbClr val="FF0000"/>
                    </a:solidFill>
                  </a:rPr>
                  <a:t> </a:t>
                </a:r>
                <a:r>
                  <a:rPr lang="en-US" sz="2400" dirty="0"/>
                  <a:t>= 0</a:t>
                </a:r>
              </a:p>
              <a:p>
                <a:r>
                  <a:rPr lang="en-US" sz="2400" dirty="0"/>
                  <a:t>C:</a:t>
                </a:r>
                <a14:m>
                  <m:oMath xmlns:m="http://schemas.openxmlformats.org/officeDocument/2006/math">
                    <m:r>
                      <a:rPr lang="en-US" sz="240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5</m:t>
                        </m:r>
                      </m:sub>
                    </m:sSub>
                  </m:oMath>
                </a14:m>
                <a:r>
                  <a:rPr lang="en-US" sz="2400" dirty="0"/>
                  <a:t> = 0</a:t>
                </a:r>
              </a:p>
              <a:p>
                <a:r>
                  <a:rPr lang="en-US" sz="2400" dirty="0"/>
                  <a:t>D: </a:t>
                </a:r>
                <a14:m>
                  <m:oMath xmlns:m="http://schemas.openxmlformats.org/officeDocument/2006/math">
                    <m:r>
                      <a:rPr lang="en-US" sz="2400">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2</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8</m:t>
                        </m:r>
                      </m:sub>
                    </m:sSub>
                  </m:oMath>
                </a14:m>
                <a:r>
                  <a:rPr lang="en-US" sz="2400" dirty="0"/>
                  <a:t> = 0</a:t>
                </a:r>
              </a:p>
              <a:p>
                <a:r>
                  <a:rPr lang="en-US" sz="2400" dirty="0"/>
                  <a:t>F: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9</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10</m:t>
                        </m:r>
                      </m:sub>
                    </m:sSub>
                  </m:oMath>
                </a14:m>
                <a:r>
                  <a:rPr lang="en-US" sz="2400" dirty="0">
                    <a:solidFill>
                      <a:srgbClr val="FF0000"/>
                    </a:solidFill>
                  </a:rPr>
                  <a:t> </a:t>
                </a:r>
                <a:r>
                  <a:rPr lang="en-US" sz="2400" dirty="0"/>
                  <a:t>= 0</a:t>
                </a:r>
              </a:p>
            </p:txBody>
          </p:sp>
        </mc:Choice>
        <mc:Fallback>
          <p:sp>
            <p:nvSpPr>
              <p:cNvPr id="6" name="Rectangle 5">
                <a:extLst>
                  <a:ext uri="{FF2B5EF4-FFF2-40B4-BE49-F238E27FC236}">
                    <a16:creationId xmlns:a16="http://schemas.microsoft.com/office/drawing/2014/main" id="{2C06065C-D123-40E5-AB9F-73BC0FCF4818}"/>
                  </a:ext>
                </a:extLst>
              </p:cNvPr>
              <p:cNvSpPr>
                <a:spLocks noRot="1" noChangeAspect="1" noMove="1" noResize="1" noEditPoints="1" noAdjustHandles="1" noChangeArrowheads="1" noChangeShapeType="1" noTextEdit="1"/>
              </p:cNvSpPr>
              <p:nvPr/>
            </p:nvSpPr>
            <p:spPr>
              <a:xfrm>
                <a:off x="304800" y="968276"/>
                <a:ext cx="3733800" cy="2308324"/>
              </a:xfrm>
              <a:prstGeom prst="rect">
                <a:avLst/>
              </a:prstGeom>
              <a:blipFill>
                <a:blip r:embed="rId4"/>
                <a:stretch>
                  <a:fillRect l="-2447" t="-2111" r="-489" b="-501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65CC87D1-A496-4E37-9AA1-225A82B7E185}"/>
                  </a:ext>
                </a:extLst>
              </p:cNvPr>
              <p:cNvSpPr/>
              <p:nvPr/>
            </p:nvSpPr>
            <p:spPr>
              <a:xfrm>
                <a:off x="4038600" y="968276"/>
                <a:ext cx="4800600" cy="2308324"/>
              </a:xfrm>
              <a:prstGeom prst="rect">
                <a:avLst/>
              </a:prstGeom>
            </p:spPr>
            <p:txBody>
              <a:bodyPr wrap="square">
                <a:spAutoFit/>
              </a:bodyPr>
              <a:lstStyle/>
              <a:p>
                <a:r>
                  <a:rPr lang="en-US" sz="2400" dirty="0"/>
                  <a:t>KCLs:</a:t>
                </a:r>
              </a:p>
              <a:p>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11</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𝑑𝑣</m:t>
                        </m:r>
                      </m:e>
                      <m:sub>
                        <m:r>
                          <a:rPr lang="en-US" sz="2400" i="1">
                            <a:solidFill>
                              <a:srgbClr val="FF0000"/>
                            </a:solidFill>
                            <a:latin typeface="Cambria Math" panose="02040503050406030204" pitchFamily="18" charset="0"/>
                          </a:rPr>
                          <m:t>11</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oMath>
                </a14:m>
                <a:r>
                  <a:rPr lang="en-US" sz="2400" dirty="0"/>
                  <a:t>= 0</a:t>
                </a:r>
              </a:p>
              <a:p>
                <a:r>
                  <a:rPr lang="en-US" sz="2400" dirty="0"/>
                  <a:t>B: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7</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11</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𝑑𝑣</m:t>
                        </m:r>
                      </m:e>
                      <m:sub>
                        <m:r>
                          <a:rPr lang="en-US" sz="2400" i="1">
                            <a:solidFill>
                              <a:srgbClr val="FF0000"/>
                            </a:solidFill>
                            <a:latin typeface="Cambria Math" panose="02040503050406030204" pitchFamily="18" charset="0"/>
                          </a:rPr>
                          <m:t>11</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oMath>
                </a14:m>
                <a:r>
                  <a:rPr lang="en-US" sz="2400" dirty="0"/>
                  <a:t>= 0</a:t>
                </a:r>
              </a:p>
              <a:p>
                <a:r>
                  <a:rPr lang="en-US" sz="2400" dirty="0"/>
                  <a:t>C:</a:t>
                </a:r>
                <a14:m>
                  <m:oMath xmlns:m="http://schemas.openxmlformats.org/officeDocument/2006/math">
                    <m:r>
                      <a:rPr lang="en-US" sz="240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5</m:t>
                        </m:r>
                      </m:sub>
                    </m:sSub>
                  </m:oMath>
                </a14:m>
                <a:r>
                  <a:rPr lang="en-US" sz="2400" dirty="0"/>
                  <a:t> = 0</a:t>
                </a:r>
              </a:p>
              <a:p>
                <a:r>
                  <a:rPr lang="en-US" sz="2400" dirty="0"/>
                  <a:t>D: </a:t>
                </a:r>
                <a14:m>
                  <m:oMath xmlns:m="http://schemas.openxmlformats.org/officeDocument/2006/math">
                    <m:r>
                      <a:rPr lang="en-US" sz="2400" smtClean="0">
                        <a:solidFill>
                          <a:schemeClr val="tx1"/>
                        </a:solidFill>
                        <a:latin typeface="Cambria Math" panose="02040503050406030204" pitchFamily="18" charset="0"/>
                      </a:rPr>
                      <m:t>−</m:t>
                    </m:r>
                    <m:r>
                      <m:rPr>
                        <m:nor/>
                      </m:rPr>
                      <a:rPr lang="en-US" sz="2400" dirty="0" smtClean="0">
                        <a:solidFill>
                          <a:srgbClr val="FF0000"/>
                        </a:solidFill>
                        <a:sym typeface="Symbol" panose="05050102010706020507" pitchFamily="18" charset="2"/>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b="0" i="1" smtClean="0">
                            <a:solidFill>
                              <a:srgbClr val="FF0000"/>
                            </a:solidFill>
                            <a:latin typeface="Cambria Math" panose="02040503050406030204" pitchFamily="18" charset="0"/>
                          </a:rPr>
                          <m:t>7</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8</m:t>
                        </m:r>
                      </m:sub>
                    </m:sSub>
                  </m:oMath>
                </a14:m>
                <a:r>
                  <a:rPr lang="en-US" sz="2400" dirty="0"/>
                  <a:t> = 0</a:t>
                </a:r>
              </a:p>
              <a:p>
                <a:r>
                  <a:rPr lang="en-US" sz="2400" dirty="0"/>
                  <a:t>F: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9</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1</m:t>
                        </m:r>
                        <m:r>
                          <a:rPr lang="en-US" sz="2400" b="0" i="1" smtClean="0">
                            <a:solidFill>
                              <a:srgbClr val="FF0000"/>
                            </a:solidFill>
                            <a:latin typeface="Cambria Math" panose="02040503050406030204" pitchFamily="18" charset="0"/>
                          </a:rPr>
                          <m:t>0</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𝑑𝑣</m:t>
                        </m:r>
                      </m:e>
                      <m:sub>
                        <m:r>
                          <a:rPr lang="en-US" sz="2400" i="1">
                            <a:solidFill>
                              <a:srgbClr val="FF0000"/>
                            </a:solidFill>
                            <a:latin typeface="Cambria Math" panose="02040503050406030204" pitchFamily="18" charset="0"/>
                          </a:rPr>
                          <m:t>1</m:t>
                        </m:r>
                        <m:r>
                          <a:rPr lang="en-US" sz="2400" b="0" i="1" smtClean="0">
                            <a:solidFill>
                              <a:srgbClr val="FF0000"/>
                            </a:solidFill>
                            <a:latin typeface="Cambria Math" panose="02040503050406030204" pitchFamily="18" charset="0"/>
                          </a:rPr>
                          <m:t>0</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oMath>
                </a14:m>
                <a:r>
                  <a:rPr lang="en-US" sz="2400" dirty="0"/>
                  <a:t>= 0</a:t>
                </a:r>
              </a:p>
            </p:txBody>
          </p:sp>
        </mc:Choice>
        <mc:Fallback>
          <p:sp>
            <p:nvSpPr>
              <p:cNvPr id="7" name="Rectangle 6">
                <a:extLst>
                  <a:ext uri="{FF2B5EF4-FFF2-40B4-BE49-F238E27FC236}">
                    <a16:creationId xmlns:a16="http://schemas.microsoft.com/office/drawing/2014/main" id="{65CC87D1-A496-4E37-9AA1-225A82B7E185}"/>
                  </a:ext>
                </a:extLst>
              </p:cNvPr>
              <p:cNvSpPr>
                <a:spLocks noRot="1" noChangeAspect="1" noMove="1" noResize="1" noEditPoints="1" noAdjustHandles="1" noChangeArrowheads="1" noChangeShapeType="1" noTextEdit="1"/>
              </p:cNvSpPr>
              <p:nvPr/>
            </p:nvSpPr>
            <p:spPr>
              <a:xfrm>
                <a:off x="4038600" y="968276"/>
                <a:ext cx="4800600" cy="2308324"/>
              </a:xfrm>
              <a:prstGeom prst="rect">
                <a:avLst/>
              </a:prstGeom>
              <a:blipFill>
                <a:blip r:embed="rId5"/>
                <a:stretch>
                  <a:fillRect l="-2033" t="-2111" r="-254" b="-5013"/>
                </a:stretch>
              </a:blipFill>
            </p:spPr>
            <p:txBody>
              <a:bodyPr/>
              <a:lstStyle/>
              <a:p>
                <a:r>
                  <a:rPr lang="en-US">
                    <a:noFill/>
                  </a:rPr>
                  <a:t> </a:t>
                </a:r>
              </a:p>
            </p:txBody>
          </p:sp>
        </mc:Fallback>
      </mc:AlternateContent>
    </p:spTree>
    <p:extLst>
      <p:ext uri="{BB962C8B-B14F-4D97-AF65-F5344CB8AC3E}">
        <p14:creationId xmlns:p14="http://schemas.microsoft.com/office/powerpoint/2010/main" val="721130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538A8-21A5-4DF8-A841-7A6184A0ED34}"/>
              </a:ext>
            </a:extLst>
          </p:cNvPr>
          <p:cNvSpPr>
            <a:spLocks noGrp="1"/>
          </p:cNvSpPr>
          <p:nvPr>
            <p:ph type="title"/>
          </p:nvPr>
        </p:nvSpPr>
        <p:spPr>
          <a:xfrm>
            <a:off x="457200" y="274638"/>
            <a:ext cx="8229600" cy="868362"/>
          </a:xfrm>
        </p:spPr>
        <p:txBody>
          <a:bodyPr>
            <a:normAutofit/>
          </a:bodyPr>
          <a:lstStyle/>
          <a:p>
            <a:r>
              <a:rPr lang="en-US" dirty="0"/>
              <a:t>Step 6	List all initial conditions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AF21703-36F4-4E61-AE6F-A771CFA032EE}"/>
                  </a:ext>
                </a:extLst>
              </p:cNvPr>
              <p:cNvSpPr>
                <a:spLocks noGrp="1"/>
              </p:cNvSpPr>
              <p:nvPr>
                <p:ph idx="1"/>
              </p:nvPr>
            </p:nvSpPr>
            <p:spPr>
              <a:xfrm>
                <a:off x="457200" y="1295400"/>
                <a:ext cx="8229600" cy="4525963"/>
              </a:xfrm>
            </p:spPr>
            <p:txBody>
              <a:bodyPr>
                <a:normAutofit/>
              </a:bodyPr>
              <a:lstStyle/>
              <a:p>
                <a:pPr marL="0" indent="0">
                  <a:buNone/>
                </a:pPr>
                <a:r>
                  <a:rPr lang="en-US" dirty="0"/>
                  <a:t>Write one (symbolic) Initial Condition (IC) for each energy storage element.</a:t>
                </a:r>
              </a:p>
              <a:p>
                <a:pPr marL="0" indent="0">
                  <a:buNone/>
                </a:pPr>
                <a:r>
                  <a:rPr lang="en-US" dirty="0"/>
                  <a:t>Voltage continuity equations for capacitors:</a:t>
                </a:r>
              </a:p>
              <a:p>
                <a:pPr marL="0" indent="0">
                  <a:buNone/>
                </a:pPr>
                <a14:m>
                  <m:oMath xmlns:m="http://schemas.openxmlformats.org/officeDocument/2006/math">
                    <m:sSub>
                      <m:sSubPr>
                        <m:ctrlPr>
                          <a:rPr lang="en-US" i="1" smtClean="0">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𝑣</m:t>
                        </m:r>
                      </m:e>
                      <m:sub>
                        <m:r>
                          <a:rPr lang="en-US" i="1">
                            <a:solidFill>
                              <a:srgbClr val="7030A0"/>
                            </a:solidFill>
                            <a:latin typeface="Cambria Math" panose="02040503050406030204" pitchFamily="18" charset="0"/>
                          </a:rPr>
                          <m:t>10</m:t>
                        </m:r>
                      </m:sub>
                    </m:sSub>
                    <m:r>
                      <a:rPr lang="en-US" b="0" i="1" smtClean="0">
                        <a:solidFill>
                          <a:srgbClr val="7030A0"/>
                        </a:solidFill>
                        <a:latin typeface="Cambria Math" panose="02040503050406030204" pitchFamily="18" charset="0"/>
                      </a:rPr>
                      <m:t>(</m:t>
                    </m:r>
                    <m:sSub>
                      <m:sSubPr>
                        <m:ctrlPr>
                          <a:rPr lang="en-US" b="0" i="1" smtClean="0">
                            <a:solidFill>
                              <a:srgbClr val="7030A0"/>
                            </a:solidFill>
                            <a:latin typeface="Cambria Math" panose="02040503050406030204" pitchFamily="18" charset="0"/>
                          </a:rPr>
                        </m:ctrlPr>
                      </m:sSubPr>
                      <m:e>
                        <m:r>
                          <a:rPr lang="en-US" b="0" i="1" smtClean="0">
                            <a:solidFill>
                              <a:srgbClr val="7030A0"/>
                            </a:solidFill>
                            <a:latin typeface="Cambria Math" panose="02040503050406030204" pitchFamily="18" charset="0"/>
                          </a:rPr>
                          <m:t>𝑡</m:t>
                        </m:r>
                      </m:e>
                      <m:sub>
                        <m:r>
                          <a:rPr lang="en-US" b="0" i="1" smtClean="0">
                            <a:solidFill>
                              <a:srgbClr val="7030A0"/>
                            </a:solidFill>
                            <a:latin typeface="Cambria Math" panose="02040503050406030204" pitchFamily="18" charset="0"/>
                          </a:rPr>
                          <m:t>0−</m:t>
                        </m:r>
                      </m:sub>
                    </m:sSub>
                    <m:r>
                      <a:rPr lang="en-US" b="0" i="1" smtClean="0">
                        <a:solidFill>
                          <a:srgbClr val="7030A0"/>
                        </a:solidFill>
                        <a:latin typeface="Cambria Math" panose="02040503050406030204" pitchFamily="18" charset="0"/>
                      </a:rPr>
                      <m:t>)</m:t>
                    </m:r>
                  </m:oMath>
                </a14:m>
                <a:r>
                  <a:rPr lang="en-US" dirty="0">
                    <a:solidFill>
                      <a:srgbClr val="7030A0"/>
                    </a:solidFill>
                  </a:rPr>
                  <a:t>= </a:t>
                </a:r>
                <a14:m>
                  <m:oMath xmlns:m="http://schemas.openxmlformats.org/officeDocument/2006/math">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𝑣</m:t>
                        </m:r>
                      </m:e>
                      <m:sub>
                        <m:r>
                          <a:rPr lang="en-US" i="1">
                            <a:solidFill>
                              <a:srgbClr val="7030A0"/>
                            </a:solidFill>
                            <a:latin typeface="Cambria Math" panose="02040503050406030204" pitchFamily="18" charset="0"/>
                          </a:rPr>
                          <m:t>10</m:t>
                        </m:r>
                      </m:sub>
                    </m:sSub>
                    <m:r>
                      <a:rPr lang="en-US" i="1">
                        <a:solidFill>
                          <a:srgbClr val="7030A0"/>
                        </a:solidFill>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𝑡</m:t>
                        </m:r>
                      </m:e>
                      <m:sub>
                        <m:r>
                          <a:rPr lang="en-US" i="1">
                            <a:solidFill>
                              <a:srgbClr val="7030A0"/>
                            </a:solidFill>
                            <a:latin typeface="Cambria Math" panose="02040503050406030204" pitchFamily="18" charset="0"/>
                          </a:rPr>
                          <m:t>0</m:t>
                        </m:r>
                        <m:r>
                          <a:rPr lang="en-US" b="0" i="1" smtClean="0">
                            <a:solidFill>
                              <a:srgbClr val="7030A0"/>
                            </a:solidFill>
                            <a:latin typeface="Cambria Math" panose="02040503050406030204" pitchFamily="18" charset="0"/>
                          </a:rPr>
                          <m:t>+</m:t>
                        </m:r>
                      </m:sub>
                    </m:sSub>
                    <m:r>
                      <a:rPr lang="en-US" i="1">
                        <a:solidFill>
                          <a:srgbClr val="7030A0"/>
                        </a:solidFill>
                        <a:latin typeface="Cambria Math" panose="02040503050406030204" pitchFamily="18" charset="0"/>
                      </a:rPr>
                      <m:t>)</m:t>
                    </m:r>
                  </m:oMath>
                </a14:m>
                <a:endParaRPr lang="en-US" dirty="0">
                  <a:solidFill>
                    <a:srgbClr val="7030A0"/>
                  </a:solidFill>
                </a:endParaRPr>
              </a:p>
              <a:p>
                <a:pPr marL="0" indent="0">
                  <a:buNone/>
                </a:pPr>
                <a14:m>
                  <m:oMath xmlns:m="http://schemas.openxmlformats.org/officeDocument/2006/math">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𝑣</m:t>
                        </m:r>
                      </m:e>
                      <m:sub>
                        <m:r>
                          <a:rPr lang="en-US" i="1">
                            <a:solidFill>
                              <a:srgbClr val="7030A0"/>
                            </a:solidFill>
                            <a:latin typeface="Cambria Math" panose="02040503050406030204" pitchFamily="18" charset="0"/>
                          </a:rPr>
                          <m:t>1</m:t>
                        </m:r>
                        <m:r>
                          <a:rPr lang="en-US" b="0" i="1" smtClean="0">
                            <a:solidFill>
                              <a:srgbClr val="7030A0"/>
                            </a:solidFill>
                            <a:latin typeface="Cambria Math" panose="02040503050406030204" pitchFamily="18" charset="0"/>
                          </a:rPr>
                          <m:t>1</m:t>
                        </m:r>
                      </m:sub>
                    </m:sSub>
                    <m:r>
                      <a:rPr lang="en-US" i="1">
                        <a:solidFill>
                          <a:srgbClr val="7030A0"/>
                        </a:solidFill>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𝑡</m:t>
                        </m:r>
                      </m:e>
                      <m:sub>
                        <m:r>
                          <a:rPr lang="en-US" i="1">
                            <a:solidFill>
                              <a:srgbClr val="7030A0"/>
                            </a:solidFill>
                            <a:latin typeface="Cambria Math" panose="02040503050406030204" pitchFamily="18" charset="0"/>
                          </a:rPr>
                          <m:t>0−</m:t>
                        </m:r>
                      </m:sub>
                    </m:sSub>
                    <m:r>
                      <a:rPr lang="en-US" i="1">
                        <a:solidFill>
                          <a:srgbClr val="7030A0"/>
                        </a:solidFill>
                        <a:latin typeface="Cambria Math" panose="02040503050406030204" pitchFamily="18" charset="0"/>
                      </a:rPr>
                      <m:t>)</m:t>
                    </m:r>
                  </m:oMath>
                </a14:m>
                <a:r>
                  <a:rPr lang="en-US" dirty="0">
                    <a:solidFill>
                      <a:srgbClr val="7030A0"/>
                    </a:solidFill>
                  </a:rPr>
                  <a:t>= </a:t>
                </a:r>
                <a14:m>
                  <m:oMath xmlns:m="http://schemas.openxmlformats.org/officeDocument/2006/math">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𝑣</m:t>
                        </m:r>
                      </m:e>
                      <m:sub>
                        <m:r>
                          <a:rPr lang="en-US" i="1">
                            <a:solidFill>
                              <a:srgbClr val="7030A0"/>
                            </a:solidFill>
                            <a:latin typeface="Cambria Math" panose="02040503050406030204" pitchFamily="18" charset="0"/>
                          </a:rPr>
                          <m:t>1</m:t>
                        </m:r>
                        <m:r>
                          <a:rPr lang="en-US" b="0" i="1" smtClean="0">
                            <a:solidFill>
                              <a:srgbClr val="7030A0"/>
                            </a:solidFill>
                            <a:latin typeface="Cambria Math" panose="02040503050406030204" pitchFamily="18" charset="0"/>
                          </a:rPr>
                          <m:t>1</m:t>
                        </m:r>
                      </m:sub>
                    </m:sSub>
                    <m:r>
                      <a:rPr lang="en-US" i="1">
                        <a:solidFill>
                          <a:srgbClr val="7030A0"/>
                        </a:solidFill>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𝑡</m:t>
                        </m:r>
                      </m:e>
                      <m:sub>
                        <m:r>
                          <a:rPr lang="en-US" i="1">
                            <a:solidFill>
                              <a:srgbClr val="7030A0"/>
                            </a:solidFill>
                            <a:latin typeface="Cambria Math" panose="02040503050406030204" pitchFamily="18" charset="0"/>
                          </a:rPr>
                          <m:t>0+</m:t>
                        </m:r>
                      </m:sub>
                    </m:sSub>
                    <m:r>
                      <a:rPr lang="en-US" i="1">
                        <a:solidFill>
                          <a:srgbClr val="7030A0"/>
                        </a:solidFill>
                        <a:latin typeface="Cambria Math" panose="02040503050406030204" pitchFamily="18" charset="0"/>
                      </a:rPr>
                      <m:t>)</m:t>
                    </m:r>
                  </m:oMath>
                </a14:m>
                <a:endParaRPr lang="en-US" dirty="0">
                  <a:solidFill>
                    <a:srgbClr val="7030A0"/>
                  </a:solidFill>
                </a:endParaRPr>
              </a:p>
              <a:p>
                <a:pPr marL="0" indent="0">
                  <a:buNone/>
                </a:pPr>
                <a:r>
                  <a:rPr lang="en-US" dirty="0"/>
                  <a:t>Current continuity equations for inductors:</a:t>
                </a:r>
                <a:br>
                  <a:rPr lang="en-US" dirty="0"/>
                </a:br>
                <a14:m>
                  <m:oMath xmlns:m="http://schemas.openxmlformats.org/officeDocument/2006/math">
                    <m:sSub>
                      <m:sSubPr>
                        <m:ctrlPr>
                          <a:rPr lang="en-US" i="1">
                            <a:solidFill>
                              <a:srgbClr val="7030A0"/>
                            </a:solidFill>
                            <a:latin typeface="Cambria Math" panose="02040503050406030204" pitchFamily="18" charset="0"/>
                          </a:rPr>
                        </m:ctrlPr>
                      </m:sSubPr>
                      <m:e>
                        <m:r>
                          <a:rPr lang="en-US" b="0" i="1" smtClean="0">
                            <a:solidFill>
                              <a:srgbClr val="7030A0"/>
                            </a:solidFill>
                            <a:latin typeface="Cambria Math" panose="02040503050406030204" pitchFamily="18" charset="0"/>
                          </a:rPr>
                          <m:t>𝑖</m:t>
                        </m:r>
                      </m:e>
                      <m:sub>
                        <m:r>
                          <a:rPr lang="en-US" b="0" i="1" smtClean="0">
                            <a:solidFill>
                              <a:srgbClr val="7030A0"/>
                            </a:solidFill>
                            <a:latin typeface="Cambria Math" panose="02040503050406030204" pitchFamily="18" charset="0"/>
                          </a:rPr>
                          <m:t>4</m:t>
                        </m:r>
                      </m:sub>
                    </m:sSub>
                    <m:r>
                      <a:rPr lang="en-US" i="1">
                        <a:solidFill>
                          <a:srgbClr val="7030A0"/>
                        </a:solidFill>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𝑡</m:t>
                        </m:r>
                      </m:e>
                      <m:sub>
                        <m:r>
                          <a:rPr lang="en-US" i="1">
                            <a:solidFill>
                              <a:srgbClr val="7030A0"/>
                            </a:solidFill>
                            <a:latin typeface="Cambria Math" panose="02040503050406030204" pitchFamily="18" charset="0"/>
                          </a:rPr>
                          <m:t>0−</m:t>
                        </m:r>
                      </m:sub>
                    </m:sSub>
                    <m:r>
                      <a:rPr lang="en-US" i="1">
                        <a:solidFill>
                          <a:srgbClr val="7030A0"/>
                        </a:solidFill>
                        <a:latin typeface="Cambria Math" panose="02040503050406030204" pitchFamily="18" charset="0"/>
                      </a:rPr>
                      <m:t>)</m:t>
                    </m:r>
                  </m:oMath>
                </a14:m>
                <a:r>
                  <a:rPr lang="en-US" dirty="0">
                    <a:solidFill>
                      <a:srgbClr val="7030A0"/>
                    </a:solidFill>
                  </a:rPr>
                  <a:t>= </a:t>
                </a:r>
                <a14:m>
                  <m:oMath xmlns:m="http://schemas.openxmlformats.org/officeDocument/2006/math">
                    <m:sSub>
                      <m:sSubPr>
                        <m:ctrlPr>
                          <a:rPr lang="en-US" i="1">
                            <a:solidFill>
                              <a:srgbClr val="7030A0"/>
                            </a:solidFill>
                            <a:latin typeface="Cambria Math" panose="02040503050406030204" pitchFamily="18" charset="0"/>
                          </a:rPr>
                        </m:ctrlPr>
                      </m:sSubPr>
                      <m:e>
                        <m:r>
                          <a:rPr lang="en-US" b="0" i="1" smtClean="0">
                            <a:solidFill>
                              <a:srgbClr val="7030A0"/>
                            </a:solidFill>
                            <a:latin typeface="Cambria Math" panose="02040503050406030204" pitchFamily="18" charset="0"/>
                          </a:rPr>
                          <m:t>𝑖</m:t>
                        </m:r>
                      </m:e>
                      <m:sub>
                        <m:r>
                          <a:rPr lang="en-US" b="0" i="1" smtClean="0">
                            <a:solidFill>
                              <a:srgbClr val="7030A0"/>
                            </a:solidFill>
                            <a:latin typeface="Cambria Math" panose="02040503050406030204" pitchFamily="18" charset="0"/>
                          </a:rPr>
                          <m:t>4</m:t>
                        </m:r>
                      </m:sub>
                    </m:sSub>
                    <m:r>
                      <a:rPr lang="en-US" i="1">
                        <a:solidFill>
                          <a:srgbClr val="7030A0"/>
                        </a:solidFill>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i="1">
                            <a:solidFill>
                              <a:srgbClr val="7030A0"/>
                            </a:solidFill>
                            <a:latin typeface="Cambria Math" panose="02040503050406030204" pitchFamily="18" charset="0"/>
                          </a:rPr>
                          <m:t>𝑡</m:t>
                        </m:r>
                      </m:e>
                      <m:sub>
                        <m:r>
                          <a:rPr lang="en-US" i="1">
                            <a:solidFill>
                              <a:srgbClr val="7030A0"/>
                            </a:solidFill>
                            <a:latin typeface="Cambria Math" panose="02040503050406030204" pitchFamily="18" charset="0"/>
                          </a:rPr>
                          <m:t>0+</m:t>
                        </m:r>
                      </m:sub>
                    </m:sSub>
                    <m:r>
                      <a:rPr lang="en-US" i="1">
                        <a:solidFill>
                          <a:srgbClr val="7030A0"/>
                        </a:solidFill>
                        <a:latin typeface="Cambria Math" panose="02040503050406030204" pitchFamily="18" charset="0"/>
                      </a:rPr>
                      <m:t>)</m:t>
                    </m:r>
                  </m:oMath>
                </a14:m>
                <a:endParaRPr lang="en-US" dirty="0">
                  <a:solidFill>
                    <a:srgbClr val="7030A0"/>
                  </a:solidFill>
                </a:endParaRPr>
              </a:p>
              <a:p>
                <a:pPr marL="0" indent="0">
                  <a:buNone/>
                </a:pPr>
                <a:endParaRPr lang="en-US" dirty="0"/>
              </a:p>
            </p:txBody>
          </p:sp>
        </mc:Choice>
        <mc:Fallback xmlns="">
          <p:sp>
            <p:nvSpPr>
              <p:cNvPr id="3" name="Content Placeholder 2">
                <a:extLst>
                  <a:ext uri="{FF2B5EF4-FFF2-40B4-BE49-F238E27FC236}">
                    <a16:creationId xmlns:a16="http://schemas.microsoft.com/office/drawing/2014/main" id="{8AF21703-36F4-4E61-AE6F-A771CFA032EE}"/>
                  </a:ext>
                </a:extLst>
              </p:cNvPr>
              <p:cNvSpPr>
                <a:spLocks noGrp="1" noRot="1" noChangeAspect="1" noMove="1" noResize="1" noEditPoints="1" noAdjustHandles="1" noChangeArrowheads="1" noChangeShapeType="1" noTextEdit="1"/>
              </p:cNvSpPr>
              <p:nvPr>
                <p:ph idx="1"/>
              </p:nvPr>
            </p:nvSpPr>
            <p:spPr>
              <a:xfrm>
                <a:off x="457200" y="1295400"/>
                <a:ext cx="8229600" cy="4525963"/>
              </a:xfrm>
              <a:blipFill>
                <a:blip r:embed="rId2"/>
                <a:stretch>
                  <a:fillRect l="-1852" t="-1752"/>
                </a:stretch>
              </a:blipFill>
            </p:spPr>
            <p:txBody>
              <a:bodyPr/>
              <a:lstStyle/>
              <a:p>
                <a:r>
                  <a:rPr lang="en-US">
                    <a:noFill/>
                  </a:rPr>
                  <a:t> </a:t>
                </a:r>
              </a:p>
            </p:txBody>
          </p:sp>
        </mc:Fallback>
      </mc:AlternateContent>
    </p:spTree>
    <p:extLst>
      <p:ext uri="{BB962C8B-B14F-4D97-AF65-F5344CB8AC3E}">
        <p14:creationId xmlns:p14="http://schemas.microsoft.com/office/powerpoint/2010/main" val="33301999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E61D0-2031-4C33-9B49-33CA48398EEF}"/>
              </a:ext>
            </a:extLst>
          </p:cNvPr>
          <p:cNvSpPr>
            <a:spLocks noGrp="1"/>
          </p:cNvSpPr>
          <p:nvPr>
            <p:ph type="title"/>
          </p:nvPr>
        </p:nvSpPr>
        <p:spPr>
          <a:xfrm>
            <a:off x="457200" y="274638"/>
            <a:ext cx="8229600" cy="715962"/>
          </a:xfrm>
        </p:spPr>
        <p:txBody>
          <a:bodyPr>
            <a:normAutofit fontScale="90000"/>
          </a:bodyPr>
          <a:lstStyle/>
          <a:p>
            <a:r>
              <a:rPr lang="en-US" dirty="0"/>
              <a:t>Step 7: Box your answer</a:t>
            </a:r>
          </a:p>
        </p:txBody>
      </p:sp>
      <mc:AlternateContent xmlns:mc="http://schemas.openxmlformats.org/markup-compatibility/2006">
        <mc:Choice xmlns:a14="http://schemas.microsoft.com/office/drawing/2010/main" Requires="a14">
          <p:sp>
            <p:nvSpPr>
              <p:cNvPr id="4" name="Rectangle 3">
                <a:extLst>
                  <a:ext uri="{FF2B5EF4-FFF2-40B4-BE49-F238E27FC236}">
                    <a16:creationId xmlns:a16="http://schemas.microsoft.com/office/drawing/2014/main" id="{548E7A7F-C0A6-4761-932D-A3175F7B26C9}"/>
                  </a:ext>
                </a:extLst>
              </p:cNvPr>
              <p:cNvSpPr/>
              <p:nvPr/>
            </p:nvSpPr>
            <p:spPr>
              <a:xfrm>
                <a:off x="1295400" y="1094088"/>
                <a:ext cx="4800600" cy="2308324"/>
              </a:xfrm>
              <a:prstGeom prst="rect">
                <a:avLst/>
              </a:prstGeom>
            </p:spPr>
            <p:txBody>
              <a:bodyPr wrap="square">
                <a:spAutoFit/>
              </a:bodyPr>
              <a:lstStyle/>
              <a:p>
                <a:r>
                  <a:rPr lang="en-US" sz="2400" dirty="0"/>
                  <a:t>KCLs:</a:t>
                </a:r>
              </a:p>
              <a:p>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11</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𝑑𝑣</m:t>
                        </m:r>
                      </m:e>
                      <m:sub>
                        <m:r>
                          <a:rPr lang="en-US" sz="2400" i="1">
                            <a:solidFill>
                              <a:srgbClr val="FF0000"/>
                            </a:solidFill>
                            <a:latin typeface="Cambria Math" panose="02040503050406030204" pitchFamily="18" charset="0"/>
                          </a:rPr>
                          <m:t>11</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oMath>
                </a14:m>
                <a:r>
                  <a:rPr lang="en-US" sz="2400" dirty="0"/>
                  <a:t>= 0</a:t>
                </a:r>
              </a:p>
              <a:p>
                <a:r>
                  <a:rPr lang="en-US" sz="2400" dirty="0"/>
                  <a:t>B: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7</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11</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𝑑𝑣</m:t>
                        </m:r>
                      </m:e>
                      <m:sub>
                        <m:r>
                          <a:rPr lang="en-US" sz="2400" i="1">
                            <a:solidFill>
                              <a:srgbClr val="FF0000"/>
                            </a:solidFill>
                            <a:latin typeface="Cambria Math" panose="02040503050406030204" pitchFamily="18" charset="0"/>
                          </a:rPr>
                          <m:t>11</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oMath>
                </a14:m>
                <a:r>
                  <a:rPr lang="en-US" sz="2400" dirty="0"/>
                  <a:t>= 0</a:t>
                </a:r>
              </a:p>
              <a:p>
                <a:r>
                  <a:rPr lang="en-US" sz="2400" dirty="0"/>
                  <a:t>C:</a:t>
                </a:r>
                <a14:m>
                  <m:oMath xmlns:m="http://schemas.openxmlformats.org/officeDocument/2006/math">
                    <m:r>
                      <a:rPr lang="en-US" sz="240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5</m:t>
                        </m:r>
                      </m:sub>
                    </m:sSub>
                  </m:oMath>
                </a14:m>
                <a:r>
                  <a:rPr lang="en-US" sz="2400" dirty="0"/>
                  <a:t> = 0</a:t>
                </a:r>
              </a:p>
              <a:p>
                <a:r>
                  <a:rPr lang="en-US" sz="2400" dirty="0"/>
                  <a:t>D:</a:t>
                </a:r>
                <a14:m>
                  <m:oMath xmlns:m="http://schemas.openxmlformats.org/officeDocument/2006/math">
                    <m:r>
                      <a:rPr lang="en-US" sz="2400">
                        <a:latin typeface="Cambria Math" panose="02040503050406030204" pitchFamily="18" charset="0"/>
                      </a:rPr>
                      <m:t>−</m:t>
                    </m:r>
                    <m:r>
                      <m:rPr>
                        <m:nor/>
                      </m:rPr>
                      <a:rPr lang="en-US" sz="2400" dirty="0" smtClean="0">
                        <a:solidFill>
                          <a:srgbClr val="FF0000"/>
                        </a:solidFill>
                        <a:sym typeface="Symbol" panose="05050102010706020507" pitchFamily="18" charset="2"/>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7</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8</m:t>
                        </m:r>
                      </m:sub>
                    </m:sSub>
                  </m:oMath>
                </a14:m>
                <a:r>
                  <a:rPr lang="en-US" sz="2400" dirty="0"/>
                  <a:t> = 0</a:t>
                </a:r>
              </a:p>
              <a:p>
                <a:r>
                  <a:rPr lang="en-US" sz="2400" dirty="0"/>
                  <a:t>F: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6</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9</m:t>
                        </m:r>
                      </m:sub>
                    </m:sSub>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1</m:t>
                        </m:r>
                        <m:r>
                          <a:rPr lang="en-US" sz="2400" b="0" i="1" smtClean="0">
                            <a:solidFill>
                              <a:srgbClr val="FF0000"/>
                            </a:solidFill>
                            <a:latin typeface="Cambria Math" panose="02040503050406030204" pitchFamily="18" charset="0"/>
                          </a:rPr>
                          <m:t>0</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𝑑𝑣</m:t>
                        </m:r>
                      </m:e>
                      <m:sub>
                        <m:r>
                          <a:rPr lang="en-US" sz="2400" i="1">
                            <a:solidFill>
                              <a:srgbClr val="FF0000"/>
                            </a:solidFill>
                            <a:latin typeface="Cambria Math" panose="02040503050406030204" pitchFamily="18" charset="0"/>
                          </a:rPr>
                          <m:t>1</m:t>
                        </m:r>
                        <m:r>
                          <a:rPr lang="en-US" sz="2400" b="0" i="1" smtClean="0">
                            <a:solidFill>
                              <a:srgbClr val="FF0000"/>
                            </a:solidFill>
                            <a:latin typeface="Cambria Math" panose="02040503050406030204" pitchFamily="18" charset="0"/>
                          </a:rPr>
                          <m:t>0</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oMath>
                </a14:m>
                <a:r>
                  <a:rPr lang="en-US" sz="2400" dirty="0"/>
                  <a:t>= 0</a:t>
                </a:r>
              </a:p>
            </p:txBody>
          </p:sp>
        </mc:Choice>
        <mc:Fallback>
          <p:sp>
            <p:nvSpPr>
              <p:cNvPr id="4" name="Rectangle 3">
                <a:extLst>
                  <a:ext uri="{FF2B5EF4-FFF2-40B4-BE49-F238E27FC236}">
                    <a16:creationId xmlns:a16="http://schemas.microsoft.com/office/drawing/2014/main" id="{548E7A7F-C0A6-4761-932D-A3175F7B26C9}"/>
                  </a:ext>
                </a:extLst>
              </p:cNvPr>
              <p:cNvSpPr>
                <a:spLocks noRot="1" noChangeAspect="1" noMove="1" noResize="1" noEditPoints="1" noAdjustHandles="1" noChangeArrowheads="1" noChangeShapeType="1" noTextEdit="1"/>
              </p:cNvSpPr>
              <p:nvPr/>
            </p:nvSpPr>
            <p:spPr>
              <a:xfrm>
                <a:off x="1295400" y="1094088"/>
                <a:ext cx="4800600" cy="2308324"/>
              </a:xfrm>
              <a:prstGeom prst="rect">
                <a:avLst/>
              </a:prstGeom>
              <a:blipFill>
                <a:blip r:embed="rId2"/>
                <a:stretch>
                  <a:fillRect l="-2033" t="-2111" r="-254" b="-501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A9E1FF43-5279-47F6-86FE-39671C41FBAB}"/>
                  </a:ext>
                </a:extLst>
              </p:cNvPr>
              <p:cNvSpPr/>
              <p:nvPr/>
            </p:nvSpPr>
            <p:spPr>
              <a:xfrm>
                <a:off x="1289108" y="3352800"/>
                <a:ext cx="4800600" cy="2677656"/>
              </a:xfrm>
              <a:prstGeom prst="rect">
                <a:avLst/>
              </a:prstGeom>
            </p:spPr>
            <p:txBody>
              <a:bodyPr wrap="square">
                <a:spAutoFit/>
              </a:bodyPr>
              <a:lstStyle/>
              <a:p>
                <a:r>
                  <a:rPr lang="en-US" sz="2400" dirty="0"/>
                  <a:t>KVLs:</a:t>
                </a:r>
              </a:p>
              <a:p>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6</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6</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11</m:t>
                        </m:r>
                      </m:sub>
                    </m:sSub>
                  </m:oMath>
                </a14:m>
                <a:r>
                  <a:rPr lang="en-US" sz="2400" dirty="0"/>
                  <a:t> = 0</a:t>
                </a:r>
              </a:p>
              <a:p>
                <a:r>
                  <a:rPr lang="en-US" sz="2400" dirty="0"/>
                  <a:t>II:</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2</m:t>
                        </m:r>
                      </m:sub>
                    </m:sSub>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 </m:t>
                        </m:r>
                        <m:r>
                          <a:rPr lang="en-US" sz="2400" b="0" i="1" smtClean="0">
                            <a:solidFill>
                              <a:schemeClr val="tx1"/>
                            </a:solidFill>
                            <a:latin typeface="Cambria Math" panose="02040503050406030204" pitchFamily="18" charset="0"/>
                          </a:rPr>
                          <m:t>+</m:t>
                        </m:r>
                        <m:r>
                          <a:rPr lang="en-US" sz="2400" b="0" i="1" smtClean="0">
                            <a:solidFill>
                              <a:srgbClr val="FF0000"/>
                            </a:solidFill>
                            <a:latin typeface="Cambria Math" panose="02040503050406030204" pitchFamily="18" charset="0"/>
                          </a:rPr>
                          <m:t> </m:t>
                        </m:r>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3</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3</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𝐿</m:t>
                        </m:r>
                      </m:e>
                      <m:sub>
                        <m:r>
                          <a:rPr lang="en-US" sz="2400" i="1">
                            <a:solidFill>
                              <a:srgbClr val="FF0000"/>
                            </a:solidFill>
                            <a:latin typeface="Cambria Math" panose="02040503050406030204" pitchFamily="18" charset="0"/>
                          </a:rPr>
                          <m:t>4</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𝑑𝑖</m:t>
                        </m:r>
                      </m:e>
                      <m:sub>
                        <m:r>
                          <a:rPr lang="en-US" sz="2400" i="1">
                            <a:solidFill>
                              <a:srgbClr val="FF0000"/>
                            </a:solidFill>
                            <a:latin typeface="Cambria Math" panose="02040503050406030204" pitchFamily="18" charset="0"/>
                          </a:rPr>
                          <m:t>4</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7</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7</m:t>
                        </m:r>
                      </m:sub>
                    </m:sSub>
                  </m:oMath>
                </a14:m>
                <a:r>
                  <a:rPr lang="en-US" sz="2400" dirty="0"/>
                  <a:t>= 0</a:t>
                </a:r>
              </a:p>
              <a:p>
                <a:r>
                  <a:rPr lang="en-US" sz="2400" dirty="0"/>
                  <a:t>III:</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𝐿</m:t>
                        </m:r>
                      </m:e>
                      <m:sub>
                        <m:r>
                          <a:rPr lang="en-US" sz="2400" i="1">
                            <a:solidFill>
                              <a:srgbClr val="FF0000"/>
                            </a:solidFill>
                            <a:latin typeface="Cambria Math" panose="02040503050406030204" pitchFamily="18" charset="0"/>
                          </a:rPr>
                          <m:t>4</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𝑑𝑖</m:t>
                        </m:r>
                      </m:e>
                      <m:sub>
                        <m:r>
                          <a:rPr lang="en-US" sz="2400" i="1">
                            <a:solidFill>
                              <a:srgbClr val="FF0000"/>
                            </a:solidFill>
                            <a:latin typeface="Cambria Math" panose="02040503050406030204" pitchFamily="18" charset="0"/>
                          </a:rPr>
                          <m:t>4</m:t>
                        </m:r>
                      </m:sub>
                    </m:sSub>
                    <m:r>
                      <a:rPr lang="en-US" sz="2400" i="1">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𝑑𝑡</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5</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8</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8</m:t>
                        </m:r>
                      </m:sub>
                    </m:sSub>
                    <m:r>
                      <a:rPr lang="en-US" sz="2400" i="1">
                        <a:latin typeface="Cambria Math" panose="02040503050406030204" pitchFamily="18" charset="0"/>
                      </a:rPr>
                      <m:t>−</m:t>
                    </m:r>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9</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9</m:t>
                        </m:r>
                      </m:sub>
                    </m:sSub>
                  </m:oMath>
                </a14:m>
                <a:r>
                  <a:rPr lang="en-US" sz="2400" dirty="0"/>
                  <a:t>= 0</a:t>
                </a:r>
              </a:p>
              <a:p>
                <a:r>
                  <a:rPr lang="en-US" sz="2400" dirty="0"/>
                  <a:t>IV:</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9</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9</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10</m:t>
                        </m:r>
                      </m:sub>
                    </m:sSub>
                  </m:oMath>
                </a14:m>
                <a:r>
                  <a:rPr lang="en-US" sz="2400" dirty="0"/>
                  <a:t> = 0</a:t>
                </a:r>
              </a:p>
              <a:p>
                <a:r>
                  <a:rPr lang="en-US" sz="2400" dirty="0"/>
                  <a:t>V: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2</m:t>
                        </m:r>
                      </m:sub>
                    </m:sSub>
                    <m:r>
                      <a:rPr lang="en-US" sz="2400" i="1">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8</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8</m:t>
                        </m:r>
                      </m:sub>
                    </m:sSub>
                  </m:oMath>
                </a14:m>
                <a:r>
                  <a:rPr lang="en-US" sz="2400" dirty="0"/>
                  <a:t>= 0</a:t>
                </a:r>
              </a:p>
              <a:p>
                <a:r>
                  <a:rPr lang="en-US" sz="2400" dirty="0"/>
                  <a:t>VI:</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6</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6</m:t>
                        </m:r>
                      </m:sub>
                    </m:sSub>
                    <m:r>
                      <a:rPr lang="en-US" sz="2400" i="1">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7</m:t>
                        </m:r>
                      </m:sub>
                    </m:sSub>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7</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𝑣</m:t>
                        </m:r>
                      </m:e>
                      <m:sub>
                        <m:r>
                          <a:rPr lang="en-US" sz="2400" i="1">
                            <a:latin typeface="Cambria Math" panose="02040503050406030204" pitchFamily="18" charset="0"/>
                          </a:rPr>
                          <m:t>10</m:t>
                        </m:r>
                      </m:sub>
                    </m:sSub>
                    <m:r>
                      <a:rPr lang="en-US" sz="2400" i="1">
                        <a:latin typeface="Cambria Math" panose="02040503050406030204" pitchFamily="18" charset="0"/>
                      </a:rPr>
                      <m:t> </m:t>
                    </m:r>
                  </m:oMath>
                </a14:m>
                <a:r>
                  <a:rPr lang="en-US" sz="2400" dirty="0"/>
                  <a:t>= 0</a:t>
                </a:r>
              </a:p>
            </p:txBody>
          </p:sp>
        </mc:Choice>
        <mc:Fallback xmlns="">
          <p:sp>
            <p:nvSpPr>
              <p:cNvPr id="5" name="Rectangle 4">
                <a:extLst>
                  <a:ext uri="{FF2B5EF4-FFF2-40B4-BE49-F238E27FC236}">
                    <a16:creationId xmlns:a16="http://schemas.microsoft.com/office/drawing/2014/main" id="{A9E1FF43-5279-47F6-86FE-39671C41FBAB}"/>
                  </a:ext>
                </a:extLst>
              </p:cNvPr>
              <p:cNvSpPr>
                <a:spLocks noRot="1" noChangeAspect="1" noMove="1" noResize="1" noEditPoints="1" noAdjustHandles="1" noChangeArrowheads="1" noChangeShapeType="1" noTextEdit="1"/>
              </p:cNvSpPr>
              <p:nvPr/>
            </p:nvSpPr>
            <p:spPr>
              <a:xfrm>
                <a:off x="1289108" y="3352800"/>
                <a:ext cx="4800600" cy="2677656"/>
              </a:xfrm>
              <a:prstGeom prst="rect">
                <a:avLst/>
              </a:prstGeom>
              <a:blipFill>
                <a:blip r:embed="rId3"/>
                <a:stretch>
                  <a:fillRect l="-1904" t="-1822" b="-432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CC25CC18-E652-4AD2-A17D-2686AFF98B4E}"/>
                  </a:ext>
                </a:extLst>
              </p:cNvPr>
              <p:cNvSpPr/>
              <p:nvPr/>
            </p:nvSpPr>
            <p:spPr>
              <a:xfrm>
                <a:off x="5950940" y="2509016"/>
                <a:ext cx="2667000" cy="2308324"/>
              </a:xfrm>
              <a:prstGeom prst="rect">
                <a:avLst/>
              </a:prstGeom>
            </p:spPr>
            <p:txBody>
              <a:bodyPr wrap="square">
                <a:spAutoFit/>
              </a:bodyPr>
              <a:lstStyle/>
              <a:p>
                <a:r>
                  <a:rPr lang="en-US" sz="2400" dirty="0">
                    <a:solidFill>
                      <a:srgbClr val="7030A0"/>
                    </a:solidFill>
                  </a:rPr>
                  <a:t>Initial Conditions:</a:t>
                </a:r>
              </a:p>
              <a:p>
                <a:r>
                  <a:rPr lang="en-US" sz="2400" dirty="0">
                    <a:solidFill>
                      <a:srgbClr val="7030A0"/>
                    </a:solidFill>
                  </a:rPr>
                  <a:t>Capacitor voltages:</a:t>
                </a:r>
              </a:p>
              <a:p>
                <a14:m>
                  <m:oMath xmlns:m="http://schemas.openxmlformats.org/officeDocument/2006/math">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𝑣</m:t>
                        </m:r>
                      </m:e>
                      <m:sub>
                        <m:r>
                          <a:rPr lang="en-US" sz="2400" i="1">
                            <a:solidFill>
                              <a:srgbClr val="7030A0"/>
                            </a:solidFill>
                            <a:latin typeface="Cambria Math" panose="02040503050406030204" pitchFamily="18" charset="0"/>
                          </a:rPr>
                          <m:t>10</m:t>
                        </m:r>
                      </m:sub>
                    </m:sSub>
                    <m:r>
                      <a:rPr lang="en-US" sz="2400" i="1">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𝑡</m:t>
                        </m:r>
                      </m:e>
                      <m:sub>
                        <m:r>
                          <a:rPr lang="en-US" sz="2400" i="1">
                            <a:solidFill>
                              <a:srgbClr val="7030A0"/>
                            </a:solidFill>
                            <a:latin typeface="Cambria Math" panose="02040503050406030204" pitchFamily="18" charset="0"/>
                          </a:rPr>
                          <m:t>0−</m:t>
                        </m:r>
                      </m:sub>
                    </m:sSub>
                    <m:r>
                      <a:rPr lang="en-US" sz="2400" i="1">
                        <a:solidFill>
                          <a:srgbClr val="7030A0"/>
                        </a:solidFill>
                        <a:latin typeface="Cambria Math" panose="02040503050406030204" pitchFamily="18" charset="0"/>
                      </a:rPr>
                      <m:t>)</m:t>
                    </m:r>
                  </m:oMath>
                </a14:m>
                <a:r>
                  <a:rPr lang="en-US" sz="2400" dirty="0">
                    <a:solidFill>
                      <a:srgbClr val="7030A0"/>
                    </a:solidFill>
                  </a:rPr>
                  <a:t>= </a:t>
                </a:r>
                <a14:m>
                  <m:oMath xmlns:m="http://schemas.openxmlformats.org/officeDocument/2006/math">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𝑣</m:t>
                        </m:r>
                      </m:e>
                      <m:sub>
                        <m:r>
                          <a:rPr lang="en-US" sz="2400" i="1">
                            <a:solidFill>
                              <a:srgbClr val="7030A0"/>
                            </a:solidFill>
                            <a:latin typeface="Cambria Math" panose="02040503050406030204" pitchFamily="18" charset="0"/>
                          </a:rPr>
                          <m:t>10</m:t>
                        </m:r>
                      </m:sub>
                    </m:sSub>
                    <m:r>
                      <a:rPr lang="en-US" sz="2400" i="1">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𝑡</m:t>
                        </m:r>
                      </m:e>
                      <m:sub>
                        <m:r>
                          <a:rPr lang="en-US" sz="2400" i="1">
                            <a:solidFill>
                              <a:srgbClr val="7030A0"/>
                            </a:solidFill>
                            <a:latin typeface="Cambria Math" panose="02040503050406030204" pitchFamily="18" charset="0"/>
                          </a:rPr>
                          <m:t>0+</m:t>
                        </m:r>
                      </m:sub>
                    </m:sSub>
                    <m:r>
                      <a:rPr lang="en-US" sz="2400" i="1">
                        <a:solidFill>
                          <a:srgbClr val="7030A0"/>
                        </a:solidFill>
                        <a:latin typeface="Cambria Math" panose="02040503050406030204" pitchFamily="18" charset="0"/>
                      </a:rPr>
                      <m:t>)</m:t>
                    </m:r>
                  </m:oMath>
                </a14:m>
                <a:endParaRPr lang="en-US" sz="2400" dirty="0">
                  <a:solidFill>
                    <a:srgbClr val="7030A0"/>
                  </a:solidFill>
                </a:endParaRPr>
              </a:p>
              <a:p>
                <a14:m>
                  <m:oMath xmlns:m="http://schemas.openxmlformats.org/officeDocument/2006/math">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𝑣</m:t>
                        </m:r>
                      </m:e>
                      <m:sub>
                        <m:r>
                          <a:rPr lang="en-US" sz="2400" i="1">
                            <a:solidFill>
                              <a:srgbClr val="7030A0"/>
                            </a:solidFill>
                            <a:latin typeface="Cambria Math" panose="02040503050406030204" pitchFamily="18" charset="0"/>
                          </a:rPr>
                          <m:t>11</m:t>
                        </m:r>
                      </m:sub>
                    </m:sSub>
                    <m:r>
                      <a:rPr lang="en-US" sz="2400" i="1">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𝑡</m:t>
                        </m:r>
                      </m:e>
                      <m:sub>
                        <m:r>
                          <a:rPr lang="en-US" sz="2400" i="1">
                            <a:solidFill>
                              <a:srgbClr val="7030A0"/>
                            </a:solidFill>
                            <a:latin typeface="Cambria Math" panose="02040503050406030204" pitchFamily="18" charset="0"/>
                          </a:rPr>
                          <m:t>0−</m:t>
                        </m:r>
                      </m:sub>
                    </m:sSub>
                    <m:r>
                      <a:rPr lang="en-US" sz="2400" i="1">
                        <a:solidFill>
                          <a:srgbClr val="7030A0"/>
                        </a:solidFill>
                        <a:latin typeface="Cambria Math" panose="02040503050406030204" pitchFamily="18" charset="0"/>
                      </a:rPr>
                      <m:t>)</m:t>
                    </m:r>
                  </m:oMath>
                </a14:m>
                <a:r>
                  <a:rPr lang="en-US" sz="2400" dirty="0">
                    <a:solidFill>
                      <a:srgbClr val="7030A0"/>
                    </a:solidFill>
                  </a:rPr>
                  <a:t>= </a:t>
                </a:r>
                <a14:m>
                  <m:oMath xmlns:m="http://schemas.openxmlformats.org/officeDocument/2006/math">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𝑣</m:t>
                        </m:r>
                      </m:e>
                      <m:sub>
                        <m:r>
                          <a:rPr lang="en-US" sz="2400" i="1">
                            <a:solidFill>
                              <a:srgbClr val="7030A0"/>
                            </a:solidFill>
                            <a:latin typeface="Cambria Math" panose="02040503050406030204" pitchFamily="18" charset="0"/>
                          </a:rPr>
                          <m:t>11</m:t>
                        </m:r>
                      </m:sub>
                    </m:sSub>
                    <m:d>
                      <m:dPr>
                        <m:ctrlPr>
                          <a:rPr lang="en-US" sz="2400" i="1">
                            <a:solidFill>
                              <a:srgbClr val="7030A0"/>
                            </a:solidFill>
                            <a:latin typeface="Cambria Math" panose="02040503050406030204" pitchFamily="18" charset="0"/>
                          </a:rPr>
                        </m:ctrlPr>
                      </m:dPr>
                      <m:e>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𝑡</m:t>
                            </m:r>
                          </m:e>
                          <m:sub>
                            <m:r>
                              <a:rPr lang="en-US" sz="2400" i="1">
                                <a:solidFill>
                                  <a:srgbClr val="7030A0"/>
                                </a:solidFill>
                                <a:latin typeface="Cambria Math" panose="02040503050406030204" pitchFamily="18" charset="0"/>
                              </a:rPr>
                              <m:t>0+</m:t>
                            </m:r>
                          </m:sub>
                        </m:sSub>
                      </m:e>
                    </m:d>
                  </m:oMath>
                </a14:m>
                <a:endParaRPr lang="en-US" sz="2400" dirty="0">
                  <a:solidFill>
                    <a:srgbClr val="7030A0"/>
                  </a:solidFill>
                </a:endParaRPr>
              </a:p>
              <a:p>
                <a:r>
                  <a:rPr lang="en-US" sz="2400" dirty="0">
                    <a:solidFill>
                      <a:srgbClr val="7030A0"/>
                    </a:solidFill>
                  </a:rPr>
                  <a:t>Inductor current:</a:t>
                </a:r>
              </a:p>
              <a:p>
                <a14:m>
                  <m:oMath xmlns:m="http://schemas.openxmlformats.org/officeDocument/2006/math">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𝑖</m:t>
                        </m:r>
                      </m:e>
                      <m:sub>
                        <m:r>
                          <a:rPr lang="en-US" sz="2400" i="1">
                            <a:solidFill>
                              <a:srgbClr val="7030A0"/>
                            </a:solidFill>
                            <a:latin typeface="Cambria Math" panose="02040503050406030204" pitchFamily="18" charset="0"/>
                          </a:rPr>
                          <m:t>4</m:t>
                        </m:r>
                      </m:sub>
                    </m:sSub>
                    <m:r>
                      <a:rPr lang="en-US" sz="2400" i="1">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𝑡</m:t>
                        </m:r>
                      </m:e>
                      <m:sub>
                        <m:r>
                          <a:rPr lang="en-US" sz="2400" i="1">
                            <a:solidFill>
                              <a:srgbClr val="7030A0"/>
                            </a:solidFill>
                            <a:latin typeface="Cambria Math" panose="02040503050406030204" pitchFamily="18" charset="0"/>
                          </a:rPr>
                          <m:t>0−</m:t>
                        </m:r>
                      </m:sub>
                    </m:sSub>
                    <m:r>
                      <a:rPr lang="en-US" sz="2400" i="1">
                        <a:solidFill>
                          <a:srgbClr val="7030A0"/>
                        </a:solidFill>
                        <a:latin typeface="Cambria Math" panose="02040503050406030204" pitchFamily="18" charset="0"/>
                      </a:rPr>
                      <m:t>)</m:t>
                    </m:r>
                  </m:oMath>
                </a14:m>
                <a:r>
                  <a:rPr lang="en-US" sz="2400" dirty="0">
                    <a:solidFill>
                      <a:srgbClr val="7030A0"/>
                    </a:solidFill>
                  </a:rPr>
                  <a:t>= </a:t>
                </a:r>
                <a14:m>
                  <m:oMath xmlns:m="http://schemas.openxmlformats.org/officeDocument/2006/math">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𝑖</m:t>
                        </m:r>
                      </m:e>
                      <m:sub>
                        <m:r>
                          <a:rPr lang="en-US" sz="2400" i="1">
                            <a:solidFill>
                              <a:srgbClr val="7030A0"/>
                            </a:solidFill>
                            <a:latin typeface="Cambria Math" panose="02040503050406030204" pitchFamily="18" charset="0"/>
                          </a:rPr>
                          <m:t>4</m:t>
                        </m:r>
                      </m:sub>
                    </m:sSub>
                    <m:r>
                      <a:rPr lang="en-US" sz="2400" i="1">
                        <a:solidFill>
                          <a:srgbClr val="7030A0"/>
                        </a:solidFill>
                        <a:latin typeface="Cambria Math" panose="02040503050406030204" pitchFamily="18" charset="0"/>
                      </a:rPr>
                      <m:t>(</m:t>
                    </m:r>
                    <m:sSub>
                      <m:sSubPr>
                        <m:ctrlPr>
                          <a:rPr lang="en-US" sz="2400" i="1">
                            <a:solidFill>
                              <a:srgbClr val="7030A0"/>
                            </a:solidFill>
                            <a:latin typeface="Cambria Math" panose="02040503050406030204" pitchFamily="18" charset="0"/>
                          </a:rPr>
                        </m:ctrlPr>
                      </m:sSubPr>
                      <m:e>
                        <m:r>
                          <a:rPr lang="en-US" sz="2400" i="1">
                            <a:solidFill>
                              <a:srgbClr val="7030A0"/>
                            </a:solidFill>
                            <a:latin typeface="Cambria Math" panose="02040503050406030204" pitchFamily="18" charset="0"/>
                          </a:rPr>
                          <m:t>𝑡</m:t>
                        </m:r>
                      </m:e>
                      <m:sub>
                        <m:r>
                          <a:rPr lang="en-US" sz="2400" i="1">
                            <a:solidFill>
                              <a:srgbClr val="7030A0"/>
                            </a:solidFill>
                            <a:latin typeface="Cambria Math" panose="02040503050406030204" pitchFamily="18" charset="0"/>
                          </a:rPr>
                          <m:t>0+</m:t>
                        </m:r>
                      </m:sub>
                    </m:sSub>
                    <m:r>
                      <a:rPr lang="en-US" sz="2400" i="1">
                        <a:solidFill>
                          <a:srgbClr val="7030A0"/>
                        </a:solidFill>
                        <a:latin typeface="Cambria Math" panose="02040503050406030204" pitchFamily="18" charset="0"/>
                      </a:rPr>
                      <m:t>)</m:t>
                    </m:r>
                  </m:oMath>
                </a14:m>
                <a:endParaRPr lang="en-US" sz="2400" dirty="0">
                  <a:solidFill>
                    <a:srgbClr val="7030A0"/>
                  </a:solidFill>
                </a:endParaRPr>
              </a:p>
            </p:txBody>
          </p:sp>
        </mc:Choice>
        <mc:Fallback xmlns="">
          <p:sp>
            <p:nvSpPr>
              <p:cNvPr id="6" name="Rectangle 5">
                <a:extLst>
                  <a:ext uri="{FF2B5EF4-FFF2-40B4-BE49-F238E27FC236}">
                    <a16:creationId xmlns:a16="http://schemas.microsoft.com/office/drawing/2014/main" id="{CC25CC18-E652-4AD2-A17D-2686AFF98B4E}"/>
                  </a:ext>
                </a:extLst>
              </p:cNvPr>
              <p:cNvSpPr>
                <a:spLocks noRot="1" noChangeAspect="1" noMove="1" noResize="1" noEditPoints="1" noAdjustHandles="1" noChangeArrowheads="1" noChangeShapeType="1" noTextEdit="1"/>
              </p:cNvSpPr>
              <p:nvPr/>
            </p:nvSpPr>
            <p:spPr>
              <a:xfrm>
                <a:off x="5950940" y="2509016"/>
                <a:ext cx="2667000" cy="2308324"/>
              </a:xfrm>
              <a:prstGeom prst="rect">
                <a:avLst/>
              </a:prstGeom>
              <a:blipFill>
                <a:blip r:embed="rId4"/>
                <a:stretch>
                  <a:fillRect l="-3425" t="-2116" b="-5291"/>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44FA14EE-19D1-4DB0-8A18-965BE684C419}"/>
              </a:ext>
            </a:extLst>
          </p:cNvPr>
          <p:cNvSpPr/>
          <p:nvPr/>
        </p:nvSpPr>
        <p:spPr>
          <a:xfrm>
            <a:off x="914400" y="990600"/>
            <a:ext cx="7772400" cy="5334000"/>
          </a:xfrm>
          <a:prstGeom prst="rect">
            <a:avLst/>
          </a:prstGeom>
          <a:noFill/>
          <a:ln w="38100" cmpd="thickThin">
            <a:solidFill>
              <a:srgbClr val="FF0000"/>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3805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F91E6-9335-4247-AFE0-8AD35E7C6188}"/>
              </a:ext>
            </a:extLst>
          </p:cNvPr>
          <p:cNvSpPr>
            <a:spLocks noGrp="1"/>
          </p:cNvSpPr>
          <p:nvPr>
            <p:ph type="title"/>
          </p:nvPr>
        </p:nvSpPr>
        <p:spPr>
          <a:xfrm>
            <a:off x="461394" y="152400"/>
            <a:ext cx="8229600" cy="639762"/>
          </a:xfrm>
        </p:spPr>
        <p:txBody>
          <a:bodyPr>
            <a:normAutofit fontScale="90000"/>
          </a:bodyPr>
          <a:lstStyle/>
          <a:p>
            <a:r>
              <a:rPr lang="en-US" dirty="0"/>
              <a:t>Solution techniques</a:t>
            </a:r>
          </a:p>
        </p:txBody>
      </p:sp>
      <p:sp>
        <p:nvSpPr>
          <p:cNvPr id="3" name="Content Placeholder 2">
            <a:extLst>
              <a:ext uri="{FF2B5EF4-FFF2-40B4-BE49-F238E27FC236}">
                <a16:creationId xmlns:a16="http://schemas.microsoft.com/office/drawing/2014/main" id="{A62FF690-4B08-4C66-B338-0620A0411693}"/>
              </a:ext>
            </a:extLst>
          </p:cNvPr>
          <p:cNvSpPr>
            <a:spLocks noGrp="1"/>
          </p:cNvSpPr>
          <p:nvPr>
            <p:ph idx="1"/>
          </p:nvPr>
        </p:nvSpPr>
        <p:spPr>
          <a:xfrm>
            <a:off x="457200" y="801250"/>
            <a:ext cx="8229600" cy="5828150"/>
          </a:xfrm>
        </p:spPr>
        <p:txBody>
          <a:bodyPr>
            <a:noAutofit/>
          </a:bodyPr>
          <a:lstStyle/>
          <a:p>
            <a:pPr marL="0" indent="0">
              <a:buNone/>
            </a:pPr>
            <a:r>
              <a:rPr lang="en-US" sz="2400" dirty="0"/>
              <a:t>Note that our algorithm gives B equations that need to be solved simultaneously. If B is a large number (11 in the last example), that can be a difficult task. If there are trivial nodes or meshes, we can reduce the number of equations we need to solve simultaneously. Two components connected by a trivial node are said to be “in series” and they always have the same current through them, so we can eliminate one equation for each trivial node. Two components connected in a trivial mesh are said to be “in parallel” and they always have the same voltage across them, so we can eliminate one equation for each trivial mesh.</a:t>
            </a:r>
          </a:p>
          <a:p>
            <a:pPr marL="0" indent="0">
              <a:buNone/>
            </a:pPr>
            <a:r>
              <a:rPr lang="en-US" sz="2400" dirty="0">
                <a:solidFill>
                  <a:srgbClr val="FF0000"/>
                </a:solidFill>
              </a:rPr>
              <a:t>If the circuit contains only sources and resistors, the equations will be algebraic (no derivatives), and we can write the equations in matrix form, and then solve the matrix equation using software like MATLAB, or techniques like Kramer’s rule, Gaussian elimination or direct matrix inversion (e.g. for 2x2 matrices)</a:t>
            </a:r>
          </a:p>
        </p:txBody>
      </p:sp>
    </p:spTree>
    <p:extLst>
      <p:ext uri="{BB962C8B-B14F-4D97-AF65-F5344CB8AC3E}">
        <p14:creationId xmlns:p14="http://schemas.microsoft.com/office/powerpoint/2010/main" val="1437829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normAutofit fontScale="90000"/>
          </a:bodyPr>
          <a:lstStyle/>
          <a:p>
            <a:r>
              <a:rPr lang="en-US" sz="4400" b="1" dirty="0"/>
              <a:t>Kirchhoff’s laws:</a:t>
            </a:r>
            <a:br>
              <a:rPr lang="en-US" sz="4400" b="1" dirty="0"/>
            </a:br>
            <a:r>
              <a:rPr lang="en-US" sz="4400" b="1" dirty="0"/>
              <a:t>Part 4: Examples with DC sources</a:t>
            </a:r>
            <a:endParaRPr lang="en-US" dirty="0"/>
          </a:p>
        </p:txBody>
      </p:sp>
      <p:sp>
        <p:nvSpPr>
          <p:cNvPr id="4" name="Subtitle 2">
            <a:extLst>
              <a:ext uri="{FF2B5EF4-FFF2-40B4-BE49-F238E27FC236}">
                <a16:creationId xmlns:a16="http://schemas.microsoft.com/office/drawing/2014/main" id="{FFE5EE71-146B-4DC9-8370-580F06267EB6}"/>
              </a:ext>
            </a:extLst>
          </p:cNvPr>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7348421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90"/>
          </a:xfrm>
        </p:spPr>
        <p:txBody>
          <a:bodyPr/>
          <a:lstStyle/>
          <a:p>
            <a:pPr lvl="1" algn="ctr" rtl="0">
              <a:spcBef>
                <a:spcPct val="0"/>
              </a:spcBef>
            </a:pPr>
            <a:r>
              <a:rPr lang="en-US" sz="2800" kern="1200" cap="all" dirty="0">
                <a:solidFill>
                  <a:schemeClr val="tx1"/>
                </a:solidFill>
                <a:latin typeface="+mj-lt"/>
                <a:ea typeface="+mj-ea"/>
                <a:cs typeface="+mj-cs"/>
              </a:rPr>
              <a:t>Example </a:t>
            </a:r>
            <a:r>
              <a:rPr lang="en-US" sz="2800" kern="1200" cap="all" dirty="0" err="1">
                <a:solidFill>
                  <a:schemeClr val="tx1"/>
                </a:solidFill>
                <a:latin typeface="+mj-lt"/>
                <a:ea typeface="+mj-ea"/>
                <a:cs typeface="+mj-cs"/>
              </a:rPr>
              <a:t>DirECt</a:t>
            </a:r>
            <a:r>
              <a:rPr lang="en-US" sz="2800" kern="1200" cap="all" dirty="0">
                <a:solidFill>
                  <a:schemeClr val="tx1"/>
                </a:solidFill>
                <a:latin typeface="+mj-lt"/>
                <a:ea typeface="+mj-ea"/>
                <a:cs typeface="+mj-cs"/>
              </a:rPr>
              <a:t> Current (DC) circuits</a:t>
            </a:r>
          </a:p>
        </p:txBody>
      </p:sp>
      <p:sp>
        <p:nvSpPr>
          <p:cNvPr id="3" name="Content Placeholder 2"/>
          <p:cNvSpPr>
            <a:spLocks noGrp="1"/>
          </p:cNvSpPr>
          <p:nvPr>
            <p:ph idx="1"/>
          </p:nvPr>
        </p:nvSpPr>
        <p:spPr>
          <a:xfrm>
            <a:off x="762000" y="914400"/>
            <a:ext cx="7924800" cy="3505200"/>
          </a:xfrm>
        </p:spPr>
        <p:txBody>
          <a:bodyPr>
            <a:normAutofit fontScale="92500"/>
          </a:bodyPr>
          <a:lstStyle/>
          <a:p>
            <a:pPr marL="0" indent="0">
              <a:buNone/>
            </a:pPr>
            <a:r>
              <a:rPr lang="en-US" sz="2400" dirty="0"/>
              <a:t>We will see later in the course that if a circuit has only batteries as sources (or constant (DC) current sources), some time after the circuit is assembled, the inductors will act like short circuits (simple wires) and capacitors will act like open circuits (no connection). </a:t>
            </a:r>
          </a:p>
          <a:p>
            <a:pPr marL="0" indent="0">
              <a:buNone/>
            </a:pPr>
            <a:r>
              <a:rPr lang="en-US" sz="2400" dirty="0"/>
              <a:t>So all that is left are batteries and resistors. There may be other components (like diodes or motors), but those other components will act like resistors or will draw a constant current or require a constant voltage (and thus act like sources).</a:t>
            </a:r>
          </a:p>
          <a:p>
            <a:pPr marL="0" indent="0">
              <a:buNone/>
            </a:pPr>
            <a:r>
              <a:rPr lang="en-US" sz="2400" dirty="0"/>
              <a:t>In the next few slides we will solve a few of these DC circuits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EA592-5FE6-4975-B789-B21B37E3011B}"/>
              </a:ext>
            </a:extLst>
          </p:cNvPr>
          <p:cNvSpPr>
            <a:spLocks noGrp="1"/>
          </p:cNvSpPr>
          <p:nvPr>
            <p:ph type="title"/>
          </p:nvPr>
        </p:nvSpPr>
        <p:spPr>
          <a:xfrm>
            <a:off x="457200" y="274638"/>
            <a:ext cx="4495800" cy="715962"/>
          </a:xfrm>
        </p:spPr>
        <p:txBody>
          <a:bodyPr>
            <a:normAutofit fontScale="90000"/>
          </a:bodyPr>
          <a:lstStyle/>
          <a:p>
            <a:r>
              <a:rPr lang="en-US" dirty="0"/>
              <a:t> A Simple LED circuit</a:t>
            </a:r>
          </a:p>
        </p:txBody>
      </p:sp>
      <p:sp>
        <p:nvSpPr>
          <p:cNvPr id="3" name="Content Placeholder 2">
            <a:extLst>
              <a:ext uri="{FF2B5EF4-FFF2-40B4-BE49-F238E27FC236}">
                <a16:creationId xmlns:a16="http://schemas.microsoft.com/office/drawing/2014/main" id="{1CCBEE4A-79C3-4FDB-9A19-9CDEF4E6A37C}"/>
              </a:ext>
            </a:extLst>
          </p:cNvPr>
          <p:cNvSpPr>
            <a:spLocks noGrp="1"/>
          </p:cNvSpPr>
          <p:nvPr>
            <p:ph idx="1"/>
          </p:nvPr>
        </p:nvSpPr>
        <p:spPr>
          <a:xfrm>
            <a:off x="469084" y="1166019"/>
            <a:ext cx="4648200" cy="1928020"/>
          </a:xfrm>
        </p:spPr>
        <p:txBody>
          <a:bodyPr/>
          <a:lstStyle/>
          <a:p>
            <a:pPr marL="0" indent="0">
              <a:buNone/>
            </a:pPr>
            <a:r>
              <a:rPr lang="en-US" sz="2400" dirty="0"/>
              <a:t>Consider the circuit shown to the right. We want to light the LED properly. The data sheet says that a blue LED needs 30 mA to be bright and the voltage drop is 3.3 V</a:t>
            </a:r>
          </a:p>
          <a:p>
            <a:pPr marL="0" indent="0">
              <a:buNone/>
            </a:pPr>
            <a:endParaRPr lang="en-US" dirty="0"/>
          </a:p>
        </p:txBody>
      </p:sp>
      <p:pic>
        <p:nvPicPr>
          <p:cNvPr id="5" name="Picture 4">
            <a:extLst>
              <a:ext uri="{FF2B5EF4-FFF2-40B4-BE49-F238E27FC236}">
                <a16:creationId xmlns:a16="http://schemas.microsoft.com/office/drawing/2014/main" id="{EA39DF31-8780-4DED-B200-4DD6C98604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5400" y="274638"/>
            <a:ext cx="3810000" cy="2819400"/>
          </a:xfrm>
          <a:prstGeom prst="rect">
            <a:avLst/>
          </a:prstGeom>
        </p:spPr>
      </p:pic>
      <p:sp>
        <p:nvSpPr>
          <p:cNvPr id="6" name="Content Placeholder 2">
            <a:extLst>
              <a:ext uri="{FF2B5EF4-FFF2-40B4-BE49-F238E27FC236}">
                <a16:creationId xmlns:a16="http://schemas.microsoft.com/office/drawing/2014/main" id="{69D94E50-CF4E-4B3F-A67B-EF2F34D92ABD}"/>
              </a:ext>
            </a:extLst>
          </p:cNvPr>
          <p:cNvSpPr txBox="1">
            <a:spLocks/>
          </p:cNvSpPr>
          <p:nvPr/>
        </p:nvSpPr>
        <p:spPr>
          <a:xfrm>
            <a:off x="381000" y="3200400"/>
            <a:ext cx="8534400" cy="338296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dirty="0"/>
              <a:t>The design requires only selecting the proper value of the resistance. The circuit is simple enough that we don’t need to follow the algorithm.</a:t>
            </a:r>
          </a:p>
          <a:p>
            <a:pPr marL="0" indent="0">
              <a:buNone/>
            </a:pPr>
            <a:r>
              <a:rPr lang="en-US" sz="2400" dirty="0"/>
              <a:t>KVL for mesh I: -5 V + V</a:t>
            </a:r>
            <a:r>
              <a:rPr lang="en-US" sz="2400" baseline="-25000" dirty="0"/>
              <a:t>R</a:t>
            </a:r>
            <a:r>
              <a:rPr lang="en-US" sz="2400" dirty="0"/>
              <a:t> + 3.3 V = 0   or V</a:t>
            </a:r>
            <a:r>
              <a:rPr lang="en-US" sz="2400" baseline="-25000" dirty="0"/>
              <a:t>R</a:t>
            </a:r>
            <a:r>
              <a:rPr lang="en-US" sz="2400" dirty="0"/>
              <a:t> = 1.7 V</a:t>
            </a:r>
          </a:p>
          <a:p>
            <a:pPr marL="0" indent="0">
              <a:buNone/>
            </a:pPr>
            <a:r>
              <a:rPr lang="en-US" sz="2400" dirty="0"/>
              <a:t>KCL for Node A: </a:t>
            </a:r>
            <a:r>
              <a:rPr lang="en-US" sz="2400" dirty="0" err="1"/>
              <a:t>i</a:t>
            </a:r>
            <a:r>
              <a:rPr lang="en-US" sz="2400" baseline="-25000" dirty="0" err="1"/>
              <a:t>R</a:t>
            </a:r>
            <a:r>
              <a:rPr lang="en-US" sz="2400" baseline="-25000" dirty="0"/>
              <a:t> </a:t>
            </a:r>
            <a:r>
              <a:rPr lang="en-US" sz="2400" dirty="0"/>
              <a:t>– </a:t>
            </a:r>
            <a:r>
              <a:rPr lang="en-US" sz="2400" dirty="0" err="1"/>
              <a:t>i</a:t>
            </a:r>
            <a:r>
              <a:rPr lang="en-US" sz="2400" baseline="-25000" dirty="0" err="1"/>
              <a:t>D</a:t>
            </a:r>
            <a:r>
              <a:rPr lang="en-US" sz="2400" dirty="0"/>
              <a:t> = 0    or </a:t>
            </a:r>
            <a:r>
              <a:rPr lang="en-US" sz="2400" dirty="0" err="1"/>
              <a:t>i</a:t>
            </a:r>
            <a:r>
              <a:rPr lang="en-US" sz="2400" baseline="-25000" dirty="0" err="1"/>
              <a:t>R</a:t>
            </a:r>
            <a:r>
              <a:rPr lang="en-US" sz="2400" baseline="-25000" dirty="0"/>
              <a:t> </a:t>
            </a:r>
            <a:r>
              <a:rPr lang="en-US" sz="2400" dirty="0"/>
              <a:t>= </a:t>
            </a:r>
            <a:r>
              <a:rPr lang="en-US" sz="2400" dirty="0" err="1"/>
              <a:t>i</a:t>
            </a:r>
            <a:r>
              <a:rPr lang="en-US" sz="2400" baseline="-25000" dirty="0" err="1"/>
              <a:t>D</a:t>
            </a:r>
            <a:r>
              <a:rPr lang="en-US" sz="2400" dirty="0"/>
              <a:t> = 30 mA</a:t>
            </a:r>
          </a:p>
          <a:p>
            <a:pPr marL="0" indent="0">
              <a:buNone/>
            </a:pPr>
            <a:r>
              <a:rPr lang="en-US" sz="2400" dirty="0"/>
              <a:t>Ohm’s Law:  R = V</a:t>
            </a:r>
            <a:r>
              <a:rPr lang="en-US" sz="2400" baseline="-25000" dirty="0"/>
              <a:t>R</a:t>
            </a:r>
            <a:r>
              <a:rPr lang="en-US" sz="2400" dirty="0"/>
              <a:t>/</a:t>
            </a:r>
            <a:r>
              <a:rPr lang="en-US" sz="2400" dirty="0" err="1"/>
              <a:t>i</a:t>
            </a:r>
            <a:r>
              <a:rPr lang="en-US" sz="2400" baseline="-25000" dirty="0" err="1"/>
              <a:t>R</a:t>
            </a:r>
            <a:r>
              <a:rPr lang="en-US" sz="2400" baseline="-25000" dirty="0"/>
              <a:t> </a:t>
            </a:r>
            <a:r>
              <a:rPr lang="en-US" sz="2400" dirty="0"/>
              <a:t>= 1.7 V / 30 mA = 56.67 </a:t>
            </a:r>
            <a:r>
              <a:rPr lang="en-US" sz="2400" dirty="0">
                <a:latin typeface="Symbol" panose="05050102010706020507" pitchFamily="18" charset="2"/>
              </a:rPr>
              <a:t>W</a:t>
            </a:r>
          </a:p>
          <a:p>
            <a:pPr marL="0" indent="0">
              <a:buNone/>
            </a:pPr>
            <a:r>
              <a:rPr lang="en-US" sz="2400" dirty="0"/>
              <a:t>Standard resistances are 56 </a:t>
            </a:r>
            <a:r>
              <a:rPr lang="en-US" sz="2400" dirty="0">
                <a:latin typeface="Symbol" panose="05050102010706020507" pitchFamily="18" charset="2"/>
              </a:rPr>
              <a:t>W</a:t>
            </a:r>
            <a:r>
              <a:rPr lang="en-US" sz="2400" dirty="0"/>
              <a:t> and 62 </a:t>
            </a:r>
            <a:r>
              <a:rPr lang="en-US" sz="2400" dirty="0">
                <a:latin typeface="Symbol" panose="05050102010706020507" pitchFamily="18" charset="2"/>
              </a:rPr>
              <a:t>W. </a:t>
            </a:r>
            <a:r>
              <a:rPr lang="en-US" sz="2400" dirty="0"/>
              <a:t>So pick one of those for your circuit. (There is a precision 56.7 </a:t>
            </a:r>
            <a:r>
              <a:rPr lang="en-US" sz="2400" dirty="0">
                <a:latin typeface="Symbol" panose="05050102010706020507" pitchFamily="18" charset="2"/>
              </a:rPr>
              <a:t>W</a:t>
            </a:r>
            <a:r>
              <a:rPr lang="en-US" sz="2400" dirty="0"/>
              <a:t> resistor, but that is not necessary  and they are much more expensive!)</a:t>
            </a:r>
          </a:p>
          <a:p>
            <a:pPr marL="0" indent="0">
              <a:buFont typeface="Arial" panose="020B0604020202020204" pitchFamily="34" charset="0"/>
              <a:buNone/>
            </a:pPr>
            <a:endParaRPr lang="en-US" dirty="0"/>
          </a:p>
        </p:txBody>
      </p:sp>
      <p:cxnSp>
        <p:nvCxnSpPr>
          <p:cNvPr id="8" name="Straight Arrow Connector 7">
            <a:extLst>
              <a:ext uri="{FF2B5EF4-FFF2-40B4-BE49-F238E27FC236}">
                <a16:creationId xmlns:a16="http://schemas.microsoft.com/office/drawing/2014/main" id="{58BF6183-3B1D-4819-B748-635EF6CC7256}"/>
              </a:ext>
            </a:extLst>
          </p:cNvPr>
          <p:cNvCxnSpPr/>
          <p:nvPr/>
        </p:nvCxnSpPr>
        <p:spPr>
          <a:xfrm>
            <a:off x="5715000" y="914400"/>
            <a:ext cx="457200" cy="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1D4AA4C-6FB4-4DA1-83E9-424B5FAF323E}"/>
              </a:ext>
            </a:extLst>
          </p:cNvPr>
          <p:cNvCxnSpPr/>
          <p:nvPr/>
        </p:nvCxnSpPr>
        <p:spPr>
          <a:xfrm>
            <a:off x="7772400" y="1066800"/>
            <a:ext cx="0" cy="4572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5312BC9-253A-4E8C-A08E-C8EE063A3A01}"/>
              </a:ext>
            </a:extLst>
          </p:cNvPr>
          <p:cNvSpPr txBox="1"/>
          <p:nvPr/>
        </p:nvSpPr>
        <p:spPr>
          <a:xfrm>
            <a:off x="8023193" y="1378433"/>
            <a:ext cx="607859" cy="1477328"/>
          </a:xfrm>
          <a:prstGeom prst="rect">
            <a:avLst/>
          </a:prstGeom>
          <a:noFill/>
        </p:spPr>
        <p:txBody>
          <a:bodyPr wrap="none" rtlCol="0">
            <a:spAutoFit/>
          </a:bodyPr>
          <a:lstStyle/>
          <a:p>
            <a:r>
              <a:rPr lang="en-US" dirty="0">
                <a:solidFill>
                  <a:srgbClr val="FF0000"/>
                </a:solidFill>
              </a:rPr>
              <a:t>+</a:t>
            </a:r>
          </a:p>
          <a:p>
            <a:endParaRPr lang="en-US" dirty="0">
              <a:solidFill>
                <a:srgbClr val="FF0000"/>
              </a:solidFill>
            </a:endParaRPr>
          </a:p>
          <a:p>
            <a:r>
              <a:rPr lang="en-US" dirty="0">
                <a:solidFill>
                  <a:srgbClr val="FF0000"/>
                </a:solidFill>
              </a:rPr>
              <a:t>3.3V</a:t>
            </a:r>
          </a:p>
          <a:p>
            <a:endParaRPr lang="en-US" dirty="0">
              <a:solidFill>
                <a:srgbClr val="FF0000"/>
              </a:solidFill>
            </a:endParaRPr>
          </a:p>
          <a:p>
            <a:r>
              <a:rPr lang="en-US" dirty="0">
                <a:solidFill>
                  <a:srgbClr val="FF0000"/>
                </a:solidFill>
              </a:rPr>
              <a:t>-</a:t>
            </a:r>
          </a:p>
        </p:txBody>
      </p:sp>
      <p:sp>
        <p:nvSpPr>
          <p:cNvPr id="12" name="TextBox 11">
            <a:extLst>
              <a:ext uri="{FF2B5EF4-FFF2-40B4-BE49-F238E27FC236}">
                <a16:creationId xmlns:a16="http://schemas.microsoft.com/office/drawing/2014/main" id="{2A9FC307-46F1-4C7B-997B-88EBCDC20E00}"/>
              </a:ext>
            </a:extLst>
          </p:cNvPr>
          <p:cNvSpPr txBox="1"/>
          <p:nvPr/>
        </p:nvSpPr>
        <p:spPr>
          <a:xfrm>
            <a:off x="5986585" y="1083527"/>
            <a:ext cx="1167307" cy="369332"/>
          </a:xfrm>
          <a:prstGeom prst="rect">
            <a:avLst/>
          </a:prstGeom>
          <a:noFill/>
        </p:spPr>
        <p:txBody>
          <a:bodyPr wrap="none" rtlCol="0">
            <a:spAutoFit/>
          </a:bodyPr>
          <a:lstStyle/>
          <a:p>
            <a:r>
              <a:rPr lang="en-US" dirty="0">
                <a:solidFill>
                  <a:srgbClr val="FF0000"/>
                </a:solidFill>
              </a:rPr>
              <a:t>+     V</a:t>
            </a:r>
            <a:r>
              <a:rPr lang="en-US" baseline="-25000" dirty="0">
                <a:solidFill>
                  <a:srgbClr val="FF0000"/>
                </a:solidFill>
              </a:rPr>
              <a:t>R</a:t>
            </a:r>
            <a:r>
              <a:rPr lang="en-US" dirty="0">
                <a:solidFill>
                  <a:srgbClr val="FF0000"/>
                </a:solidFill>
              </a:rPr>
              <a:t>      -</a:t>
            </a:r>
          </a:p>
        </p:txBody>
      </p:sp>
      <p:sp>
        <p:nvSpPr>
          <p:cNvPr id="14" name="Rectangle 13">
            <a:extLst>
              <a:ext uri="{FF2B5EF4-FFF2-40B4-BE49-F238E27FC236}">
                <a16:creationId xmlns:a16="http://schemas.microsoft.com/office/drawing/2014/main" id="{38A72453-6E6D-42A9-84C6-D873A1E2C9ED}"/>
              </a:ext>
            </a:extLst>
          </p:cNvPr>
          <p:cNvSpPr/>
          <p:nvPr/>
        </p:nvSpPr>
        <p:spPr>
          <a:xfrm>
            <a:off x="5715000" y="491887"/>
            <a:ext cx="320922" cy="369332"/>
          </a:xfrm>
          <a:prstGeom prst="rect">
            <a:avLst/>
          </a:prstGeom>
        </p:spPr>
        <p:txBody>
          <a:bodyPr wrap="none">
            <a:spAutoFit/>
          </a:bodyPr>
          <a:lstStyle/>
          <a:p>
            <a:r>
              <a:rPr lang="en-US" dirty="0" err="1">
                <a:solidFill>
                  <a:srgbClr val="FF0000"/>
                </a:solidFill>
              </a:rPr>
              <a:t>i</a:t>
            </a:r>
            <a:r>
              <a:rPr lang="en-US" baseline="-25000" dirty="0" err="1">
                <a:solidFill>
                  <a:srgbClr val="FF0000"/>
                </a:solidFill>
              </a:rPr>
              <a:t>R</a:t>
            </a:r>
            <a:endParaRPr lang="en-US" dirty="0"/>
          </a:p>
        </p:txBody>
      </p:sp>
      <p:sp>
        <p:nvSpPr>
          <p:cNvPr id="15" name="Rectangle 14">
            <a:extLst>
              <a:ext uri="{FF2B5EF4-FFF2-40B4-BE49-F238E27FC236}">
                <a16:creationId xmlns:a16="http://schemas.microsoft.com/office/drawing/2014/main" id="{D3C3C983-8D1A-4372-BF40-CEEC4C6A317F}"/>
              </a:ext>
            </a:extLst>
          </p:cNvPr>
          <p:cNvSpPr/>
          <p:nvPr/>
        </p:nvSpPr>
        <p:spPr>
          <a:xfrm>
            <a:off x="7750836" y="1020934"/>
            <a:ext cx="1051891" cy="369332"/>
          </a:xfrm>
          <a:prstGeom prst="rect">
            <a:avLst/>
          </a:prstGeom>
        </p:spPr>
        <p:txBody>
          <a:bodyPr wrap="none">
            <a:spAutoFit/>
          </a:bodyPr>
          <a:lstStyle/>
          <a:p>
            <a:r>
              <a:rPr lang="en-US" dirty="0" err="1">
                <a:solidFill>
                  <a:srgbClr val="FF0000"/>
                </a:solidFill>
              </a:rPr>
              <a:t>i</a:t>
            </a:r>
            <a:r>
              <a:rPr lang="en-US" baseline="-25000" dirty="0" err="1">
                <a:solidFill>
                  <a:srgbClr val="FF0000"/>
                </a:solidFill>
              </a:rPr>
              <a:t>D</a:t>
            </a:r>
            <a:r>
              <a:rPr lang="en-US" dirty="0">
                <a:solidFill>
                  <a:srgbClr val="FF0000"/>
                </a:solidFill>
              </a:rPr>
              <a:t>=30 mA</a:t>
            </a:r>
            <a:endParaRPr lang="en-US" dirty="0"/>
          </a:p>
        </p:txBody>
      </p:sp>
      <p:sp>
        <p:nvSpPr>
          <p:cNvPr id="16" name="TextBox 15">
            <a:extLst>
              <a:ext uri="{FF2B5EF4-FFF2-40B4-BE49-F238E27FC236}">
                <a16:creationId xmlns:a16="http://schemas.microsoft.com/office/drawing/2014/main" id="{ADFFC6B8-CFC8-4CAC-A0D1-9E1CC8270CF1}"/>
              </a:ext>
            </a:extLst>
          </p:cNvPr>
          <p:cNvSpPr txBox="1"/>
          <p:nvPr/>
        </p:nvSpPr>
        <p:spPr>
          <a:xfrm>
            <a:off x="7977612" y="361000"/>
            <a:ext cx="878767" cy="369332"/>
          </a:xfrm>
          <a:prstGeom prst="rect">
            <a:avLst/>
          </a:prstGeom>
          <a:noFill/>
        </p:spPr>
        <p:txBody>
          <a:bodyPr wrap="none" rtlCol="0">
            <a:spAutoFit/>
          </a:bodyPr>
          <a:lstStyle/>
          <a:p>
            <a:r>
              <a:rPr lang="en-US" dirty="0">
                <a:solidFill>
                  <a:srgbClr val="7030A0"/>
                </a:solidFill>
              </a:rPr>
              <a:t>Node A</a:t>
            </a:r>
          </a:p>
        </p:txBody>
      </p:sp>
      <p:cxnSp>
        <p:nvCxnSpPr>
          <p:cNvPr id="18" name="Straight Arrow Connector 17">
            <a:extLst>
              <a:ext uri="{FF2B5EF4-FFF2-40B4-BE49-F238E27FC236}">
                <a16:creationId xmlns:a16="http://schemas.microsoft.com/office/drawing/2014/main" id="{AB9D3600-0519-4C7A-830A-3BEED67ECA6B}"/>
              </a:ext>
            </a:extLst>
          </p:cNvPr>
          <p:cNvCxnSpPr>
            <a:cxnSpLocks/>
          </p:cNvCxnSpPr>
          <p:nvPr/>
        </p:nvCxnSpPr>
        <p:spPr>
          <a:xfrm flipH="1">
            <a:off x="7772401" y="676553"/>
            <a:ext cx="250792" cy="237847"/>
          </a:xfrm>
          <a:prstGeom prst="straightConnector1">
            <a:avLst/>
          </a:prstGeom>
          <a:ln w="38100">
            <a:solidFill>
              <a:srgbClr val="7030A0"/>
            </a:solidFill>
            <a:tailEnd type="triangle" w="lg" len="lg"/>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5E30A50B-33AA-4B4A-9B6B-9B8BF66526B7}"/>
              </a:ext>
            </a:extLst>
          </p:cNvPr>
          <p:cNvSpPr/>
          <p:nvPr/>
        </p:nvSpPr>
        <p:spPr>
          <a:xfrm>
            <a:off x="6324600" y="1680868"/>
            <a:ext cx="607859" cy="580880"/>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D7F684EA-18D7-4661-B062-43AE2CE1F53D}"/>
              </a:ext>
            </a:extLst>
          </p:cNvPr>
          <p:cNvCxnSpPr/>
          <p:nvPr/>
        </p:nvCxnSpPr>
        <p:spPr>
          <a:xfrm>
            <a:off x="6932459" y="1977629"/>
            <a:ext cx="0" cy="152400"/>
          </a:xfrm>
          <a:prstGeom prst="straightConnector1">
            <a:avLst/>
          </a:prstGeom>
          <a:ln w="0">
            <a:solidFill>
              <a:srgbClr val="7030A0"/>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7DEB91A3-BFF0-4719-B04E-E172DF65E4CD}"/>
              </a:ext>
            </a:extLst>
          </p:cNvPr>
          <p:cNvSpPr txBox="1"/>
          <p:nvPr/>
        </p:nvSpPr>
        <p:spPr>
          <a:xfrm>
            <a:off x="6507343" y="1786642"/>
            <a:ext cx="242374" cy="369332"/>
          </a:xfrm>
          <a:prstGeom prst="rect">
            <a:avLst/>
          </a:prstGeom>
          <a:noFill/>
        </p:spPr>
        <p:txBody>
          <a:bodyPr wrap="none" rtlCol="0">
            <a:spAutoFit/>
          </a:bodyPr>
          <a:lstStyle/>
          <a:p>
            <a:r>
              <a:rPr lang="en-US" dirty="0">
                <a:solidFill>
                  <a:srgbClr val="7030A0"/>
                </a:solidFill>
              </a:rPr>
              <a:t>I</a:t>
            </a:r>
          </a:p>
        </p:txBody>
      </p:sp>
    </p:spTree>
    <p:extLst>
      <p:ext uri="{BB962C8B-B14F-4D97-AF65-F5344CB8AC3E}">
        <p14:creationId xmlns:p14="http://schemas.microsoft.com/office/powerpoint/2010/main" val="31611956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F60C4-AC32-4702-AE90-55B7D80E55AD}"/>
              </a:ext>
            </a:extLst>
          </p:cNvPr>
          <p:cNvSpPr>
            <a:spLocks noGrp="1"/>
          </p:cNvSpPr>
          <p:nvPr>
            <p:ph type="title"/>
          </p:nvPr>
        </p:nvSpPr>
        <p:spPr>
          <a:xfrm>
            <a:off x="457200" y="228600"/>
            <a:ext cx="5410200" cy="639762"/>
          </a:xfrm>
        </p:spPr>
        <p:txBody>
          <a:bodyPr>
            <a:normAutofit fontScale="90000"/>
          </a:bodyPr>
          <a:lstStyle/>
          <a:p>
            <a:r>
              <a:rPr lang="en-US" dirty="0"/>
              <a:t>Charging a Battery</a:t>
            </a:r>
          </a:p>
        </p:txBody>
      </p:sp>
      <p:sp>
        <p:nvSpPr>
          <p:cNvPr id="3" name="Content Placeholder 2">
            <a:extLst>
              <a:ext uri="{FF2B5EF4-FFF2-40B4-BE49-F238E27FC236}">
                <a16:creationId xmlns:a16="http://schemas.microsoft.com/office/drawing/2014/main" id="{2D2DD9DD-5C2E-4C8C-A7D7-ADD107198F7D}"/>
              </a:ext>
            </a:extLst>
          </p:cNvPr>
          <p:cNvSpPr>
            <a:spLocks noGrp="1"/>
          </p:cNvSpPr>
          <p:nvPr>
            <p:ph idx="1"/>
          </p:nvPr>
        </p:nvSpPr>
        <p:spPr>
          <a:xfrm>
            <a:off x="304800" y="922992"/>
            <a:ext cx="5562600" cy="1210608"/>
          </a:xfrm>
        </p:spPr>
        <p:txBody>
          <a:bodyPr>
            <a:noAutofit/>
          </a:bodyPr>
          <a:lstStyle/>
          <a:p>
            <a:pPr marL="0" indent="0">
              <a:buNone/>
            </a:pPr>
            <a:r>
              <a:rPr lang="en-US" sz="2400" dirty="0"/>
              <a:t>Consider the circuit shown to the right. It could be used as a simple battery charger. (The 5V source will charge the V</a:t>
            </a:r>
            <a:r>
              <a:rPr lang="en-US" sz="2400" baseline="-25000" dirty="0"/>
              <a:t>1</a:t>
            </a:r>
            <a:r>
              <a:rPr lang="en-US" sz="2400" dirty="0"/>
              <a:t> battery.)</a:t>
            </a:r>
          </a:p>
        </p:txBody>
      </p:sp>
      <p:pic>
        <p:nvPicPr>
          <p:cNvPr id="5" name="Picture 4">
            <a:extLst>
              <a:ext uri="{FF2B5EF4-FFF2-40B4-BE49-F238E27FC236}">
                <a16:creationId xmlns:a16="http://schemas.microsoft.com/office/drawing/2014/main" id="{93AB5311-3854-4B76-8634-42CD95E5F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8859" y="628650"/>
            <a:ext cx="2676525" cy="1504950"/>
          </a:xfrm>
          <a:prstGeom prst="rect">
            <a:avLst/>
          </a:prstGeom>
        </p:spPr>
      </p:pic>
      <p:sp>
        <p:nvSpPr>
          <p:cNvPr id="6" name="Content Placeholder 2">
            <a:extLst>
              <a:ext uri="{FF2B5EF4-FFF2-40B4-BE49-F238E27FC236}">
                <a16:creationId xmlns:a16="http://schemas.microsoft.com/office/drawing/2014/main" id="{4162C215-BDCD-4B4B-A183-4510784D6AB7}"/>
              </a:ext>
            </a:extLst>
          </p:cNvPr>
          <p:cNvSpPr txBox="1">
            <a:spLocks/>
          </p:cNvSpPr>
          <p:nvPr/>
        </p:nvSpPr>
        <p:spPr>
          <a:xfrm>
            <a:off x="362474" y="2133600"/>
            <a:ext cx="8212910" cy="4267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dirty="0"/>
              <a:t>Let’s say that V</a:t>
            </a:r>
            <a:r>
              <a:rPr lang="en-US" sz="2400" baseline="-25000" dirty="0"/>
              <a:t>1</a:t>
            </a:r>
            <a:r>
              <a:rPr lang="en-US" sz="2400" dirty="0"/>
              <a:t> is normally a 3.3V battery when fully charged. When discharged, the voltage is typically less than 1 V. We need to design the circuit (i.e. find the value of resistance R) so that the battery charges until it reaches 3.3V. That means that the current going into V</a:t>
            </a:r>
            <a:r>
              <a:rPr lang="en-US" sz="2400" baseline="-25000" dirty="0"/>
              <a:t>1</a:t>
            </a:r>
            <a:r>
              <a:rPr lang="en-US" sz="2400" dirty="0"/>
              <a:t> must go to zero</a:t>
            </a:r>
          </a:p>
          <a:p>
            <a:pPr marL="0" indent="0">
              <a:buNone/>
            </a:pPr>
            <a:r>
              <a:rPr lang="en-US" sz="2400" dirty="0"/>
              <a:t>Let’s use the general algorithm to find the complete set of algebraic equations, and then we’ll simplify and solve.</a:t>
            </a:r>
          </a:p>
        </p:txBody>
      </p:sp>
    </p:spTree>
    <p:extLst>
      <p:ext uri="{BB962C8B-B14F-4D97-AF65-F5344CB8AC3E}">
        <p14:creationId xmlns:p14="http://schemas.microsoft.com/office/powerpoint/2010/main" val="4156011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623B1-003A-4152-9860-74A6BCA99CC7}"/>
              </a:ext>
            </a:extLst>
          </p:cNvPr>
          <p:cNvSpPr>
            <a:spLocks noGrp="1"/>
          </p:cNvSpPr>
          <p:nvPr>
            <p:ph type="title"/>
          </p:nvPr>
        </p:nvSpPr>
        <p:spPr>
          <a:xfrm>
            <a:off x="152400" y="274638"/>
            <a:ext cx="8839200" cy="1143000"/>
          </a:xfrm>
        </p:spPr>
        <p:txBody>
          <a:bodyPr>
            <a:normAutofit fontScale="90000"/>
          </a:bodyPr>
          <a:lstStyle/>
          <a:p>
            <a:pPr marL="0" indent="0"/>
            <a:r>
              <a:rPr lang="en-US" sz="4000" dirty="0"/>
              <a:t>Step 1 Label nodes and meshes (Find B, N, M)</a:t>
            </a:r>
            <a:br>
              <a:rPr lang="en-US" dirty="0"/>
            </a:br>
            <a:endParaRPr lang="en-US" dirty="0"/>
          </a:p>
        </p:txBody>
      </p:sp>
      <p:sp>
        <p:nvSpPr>
          <p:cNvPr id="3" name="Content Placeholder 2">
            <a:extLst>
              <a:ext uri="{FF2B5EF4-FFF2-40B4-BE49-F238E27FC236}">
                <a16:creationId xmlns:a16="http://schemas.microsoft.com/office/drawing/2014/main" id="{99D5CF4B-6C4B-4207-8D30-01E70C5090FB}"/>
              </a:ext>
            </a:extLst>
          </p:cNvPr>
          <p:cNvSpPr>
            <a:spLocks noGrp="1"/>
          </p:cNvSpPr>
          <p:nvPr>
            <p:ph idx="1"/>
          </p:nvPr>
        </p:nvSpPr>
        <p:spPr>
          <a:xfrm>
            <a:off x="533400" y="1185553"/>
            <a:ext cx="1371600" cy="1981200"/>
          </a:xfrm>
        </p:spPr>
        <p:txBody>
          <a:bodyPr/>
          <a:lstStyle/>
          <a:p>
            <a:pPr marL="0" indent="0">
              <a:buNone/>
            </a:pPr>
            <a:r>
              <a:rPr lang="en-US" dirty="0"/>
              <a:t>B = 4</a:t>
            </a:r>
          </a:p>
          <a:p>
            <a:pPr marL="0" indent="0">
              <a:buNone/>
            </a:pPr>
            <a:r>
              <a:rPr lang="en-US" dirty="0"/>
              <a:t>N = 3</a:t>
            </a:r>
          </a:p>
          <a:p>
            <a:pPr marL="0" indent="0">
              <a:buNone/>
            </a:pPr>
            <a:r>
              <a:rPr lang="en-US" dirty="0"/>
              <a:t>M = 2</a:t>
            </a:r>
          </a:p>
        </p:txBody>
      </p:sp>
      <p:grpSp>
        <p:nvGrpSpPr>
          <p:cNvPr id="67" name="Group 66">
            <a:extLst>
              <a:ext uri="{FF2B5EF4-FFF2-40B4-BE49-F238E27FC236}">
                <a16:creationId xmlns:a16="http://schemas.microsoft.com/office/drawing/2014/main" id="{53FACA0C-54DD-45EB-857B-253DC379C29A}"/>
              </a:ext>
            </a:extLst>
          </p:cNvPr>
          <p:cNvGrpSpPr/>
          <p:nvPr/>
        </p:nvGrpSpPr>
        <p:grpSpPr>
          <a:xfrm>
            <a:off x="1934361" y="1981200"/>
            <a:ext cx="6911533" cy="3886200"/>
            <a:chOff x="1934361" y="1981200"/>
            <a:chExt cx="6911533" cy="3886200"/>
          </a:xfrm>
        </p:grpSpPr>
        <p:pic>
          <p:nvPicPr>
            <p:cNvPr id="58" name="Picture 57">
              <a:extLst>
                <a:ext uri="{FF2B5EF4-FFF2-40B4-BE49-F238E27FC236}">
                  <a16:creationId xmlns:a16="http://schemas.microsoft.com/office/drawing/2014/main" id="{647FA956-DCD5-4845-8503-41F8164D87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4361" y="1981200"/>
              <a:ext cx="6911533" cy="3886200"/>
            </a:xfrm>
            <a:prstGeom prst="rect">
              <a:avLst/>
            </a:prstGeom>
          </p:spPr>
        </p:pic>
        <p:sp>
          <p:nvSpPr>
            <p:cNvPr id="17" name="TextBox 16">
              <a:extLst>
                <a:ext uri="{FF2B5EF4-FFF2-40B4-BE49-F238E27FC236}">
                  <a16:creationId xmlns:a16="http://schemas.microsoft.com/office/drawing/2014/main" id="{BB30D653-5D00-4E1F-9692-9BD759A84480}"/>
                </a:ext>
              </a:extLst>
            </p:cNvPr>
            <p:cNvSpPr txBox="1"/>
            <p:nvPr/>
          </p:nvSpPr>
          <p:spPr>
            <a:xfrm>
              <a:off x="4900206" y="2514600"/>
              <a:ext cx="362600" cy="461665"/>
            </a:xfrm>
            <a:prstGeom prst="rect">
              <a:avLst/>
            </a:prstGeom>
            <a:noFill/>
          </p:spPr>
          <p:txBody>
            <a:bodyPr wrap="none" rtlCol="0">
              <a:spAutoFit/>
            </a:bodyPr>
            <a:lstStyle/>
            <a:p>
              <a:r>
                <a:rPr lang="en-US" sz="2400" dirty="0">
                  <a:solidFill>
                    <a:srgbClr val="FF0000"/>
                  </a:solidFill>
                </a:rPr>
                <a:t>A</a:t>
              </a:r>
            </a:p>
          </p:txBody>
        </p:sp>
        <p:sp>
          <p:nvSpPr>
            <p:cNvPr id="59" name="TextBox 58">
              <a:extLst>
                <a:ext uri="{FF2B5EF4-FFF2-40B4-BE49-F238E27FC236}">
                  <a16:creationId xmlns:a16="http://schemas.microsoft.com/office/drawing/2014/main" id="{72BE3358-4059-4BB3-A227-4402CA6E5917}"/>
                </a:ext>
              </a:extLst>
            </p:cNvPr>
            <p:cNvSpPr txBox="1"/>
            <p:nvPr/>
          </p:nvSpPr>
          <p:spPr>
            <a:xfrm>
              <a:off x="7819700" y="2514600"/>
              <a:ext cx="362600" cy="461665"/>
            </a:xfrm>
            <a:prstGeom prst="rect">
              <a:avLst/>
            </a:prstGeom>
            <a:noFill/>
          </p:spPr>
          <p:txBody>
            <a:bodyPr wrap="none" rtlCol="0">
              <a:spAutoFit/>
            </a:bodyPr>
            <a:lstStyle/>
            <a:p>
              <a:r>
                <a:rPr lang="en-US" sz="2400" dirty="0">
                  <a:solidFill>
                    <a:srgbClr val="FF0000"/>
                  </a:solidFill>
                </a:rPr>
                <a:t>B</a:t>
              </a:r>
            </a:p>
          </p:txBody>
        </p:sp>
        <p:sp>
          <p:nvSpPr>
            <p:cNvPr id="60" name="TextBox 59">
              <a:extLst>
                <a:ext uri="{FF2B5EF4-FFF2-40B4-BE49-F238E27FC236}">
                  <a16:creationId xmlns:a16="http://schemas.microsoft.com/office/drawing/2014/main" id="{893AB41F-6041-428F-AE95-362465C1298A}"/>
                </a:ext>
              </a:extLst>
            </p:cNvPr>
            <p:cNvSpPr txBox="1"/>
            <p:nvPr/>
          </p:nvSpPr>
          <p:spPr>
            <a:xfrm>
              <a:off x="5181600" y="4881264"/>
              <a:ext cx="348172" cy="461665"/>
            </a:xfrm>
            <a:prstGeom prst="rect">
              <a:avLst/>
            </a:prstGeom>
            <a:noFill/>
          </p:spPr>
          <p:txBody>
            <a:bodyPr wrap="none" rtlCol="0">
              <a:spAutoFit/>
            </a:bodyPr>
            <a:lstStyle/>
            <a:p>
              <a:r>
                <a:rPr lang="en-US" sz="2400" dirty="0">
                  <a:solidFill>
                    <a:srgbClr val="FF0000"/>
                  </a:solidFill>
                </a:rPr>
                <a:t>C</a:t>
              </a:r>
            </a:p>
          </p:txBody>
        </p:sp>
        <p:sp>
          <p:nvSpPr>
            <p:cNvPr id="20" name="Oval 19">
              <a:extLst>
                <a:ext uri="{FF2B5EF4-FFF2-40B4-BE49-F238E27FC236}">
                  <a16:creationId xmlns:a16="http://schemas.microsoft.com/office/drawing/2014/main" id="{70D0413F-70BA-47EC-8680-1F53E6442E21}"/>
                </a:ext>
              </a:extLst>
            </p:cNvPr>
            <p:cNvSpPr/>
            <p:nvPr/>
          </p:nvSpPr>
          <p:spPr>
            <a:xfrm>
              <a:off x="34290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11027E74-C9A5-4012-88B4-79CA91BFE432}"/>
                </a:ext>
              </a:extLst>
            </p:cNvPr>
            <p:cNvSpPr/>
            <p:nvPr/>
          </p:nvSpPr>
          <p:spPr>
            <a:xfrm>
              <a:off x="60198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Arrow Connector 51">
              <a:extLst>
                <a:ext uri="{FF2B5EF4-FFF2-40B4-BE49-F238E27FC236}">
                  <a16:creationId xmlns:a16="http://schemas.microsoft.com/office/drawing/2014/main" id="{5813FD90-1634-433E-BA4E-093A83BFB566}"/>
                </a:ext>
              </a:extLst>
            </p:cNvPr>
            <p:cNvCxnSpPr>
              <a:cxnSpLocks/>
            </p:cNvCxnSpPr>
            <p:nvPr/>
          </p:nvCxnSpPr>
          <p:spPr>
            <a:xfrm>
              <a:off x="4340604"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AC87A667-934D-4E04-8F76-F43A243C8521}"/>
                </a:ext>
              </a:extLst>
            </p:cNvPr>
            <p:cNvCxnSpPr>
              <a:cxnSpLocks/>
            </p:cNvCxnSpPr>
            <p:nvPr/>
          </p:nvCxnSpPr>
          <p:spPr>
            <a:xfrm>
              <a:off x="6934200"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6552B398-2C7D-4631-B889-3524D42427E1}"/>
                </a:ext>
              </a:extLst>
            </p:cNvPr>
            <p:cNvSpPr txBox="1"/>
            <p:nvPr/>
          </p:nvSpPr>
          <p:spPr>
            <a:xfrm>
              <a:off x="3755395" y="4074466"/>
              <a:ext cx="261610" cy="461665"/>
            </a:xfrm>
            <a:prstGeom prst="rect">
              <a:avLst/>
            </a:prstGeom>
            <a:noFill/>
          </p:spPr>
          <p:txBody>
            <a:bodyPr wrap="none" rtlCol="0">
              <a:spAutoFit/>
            </a:bodyPr>
            <a:lstStyle/>
            <a:p>
              <a:r>
                <a:rPr lang="en-US" sz="2400" dirty="0">
                  <a:solidFill>
                    <a:srgbClr val="FF0000"/>
                  </a:solidFill>
                </a:rPr>
                <a:t>I</a:t>
              </a:r>
            </a:p>
          </p:txBody>
        </p:sp>
        <p:sp>
          <p:nvSpPr>
            <p:cNvPr id="66" name="TextBox 65">
              <a:extLst>
                <a:ext uri="{FF2B5EF4-FFF2-40B4-BE49-F238E27FC236}">
                  <a16:creationId xmlns:a16="http://schemas.microsoft.com/office/drawing/2014/main" id="{D351D334-1BF6-4F5F-9645-1DEC69A7A6E5}"/>
                </a:ext>
              </a:extLst>
            </p:cNvPr>
            <p:cNvSpPr txBox="1"/>
            <p:nvPr/>
          </p:nvSpPr>
          <p:spPr>
            <a:xfrm>
              <a:off x="6346195" y="4126546"/>
              <a:ext cx="338554" cy="461665"/>
            </a:xfrm>
            <a:prstGeom prst="rect">
              <a:avLst/>
            </a:prstGeom>
            <a:noFill/>
          </p:spPr>
          <p:txBody>
            <a:bodyPr wrap="none" rtlCol="0">
              <a:spAutoFit/>
            </a:bodyPr>
            <a:lstStyle/>
            <a:p>
              <a:r>
                <a:rPr lang="en-US" sz="2400" dirty="0">
                  <a:solidFill>
                    <a:srgbClr val="FF0000"/>
                  </a:solidFill>
                </a:rPr>
                <a:t>II</a:t>
              </a:r>
            </a:p>
          </p:txBody>
        </p:sp>
      </p:grpSp>
      <p:sp>
        <p:nvSpPr>
          <p:cNvPr id="4" name="Oval 3">
            <a:extLst>
              <a:ext uri="{FF2B5EF4-FFF2-40B4-BE49-F238E27FC236}">
                <a16:creationId xmlns:a16="http://schemas.microsoft.com/office/drawing/2014/main" id="{46B275EB-0596-4049-B167-1411EC6DB10B}"/>
              </a:ext>
            </a:extLst>
          </p:cNvPr>
          <p:cNvSpPr/>
          <p:nvPr/>
        </p:nvSpPr>
        <p:spPr>
          <a:xfrm>
            <a:off x="2209800" y="2819400"/>
            <a:ext cx="3505195"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0960B50-1BB9-41C9-88EA-B99396B47466}"/>
              </a:ext>
            </a:extLst>
          </p:cNvPr>
          <p:cNvSpPr/>
          <p:nvPr/>
        </p:nvSpPr>
        <p:spPr>
          <a:xfrm>
            <a:off x="7467600" y="2819401"/>
            <a:ext cx="6096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8291778-500D-4829-A10A-9C5FFDCD9746}"/>
              </a:ext>
            </a:extLst>
          </p:cNvPr>
          <p:cNvSpPr/>
          <p:nvPr/>
        </p:nvSpPr>
        <p:spPr>
          <a:xfrm>
            <a:off x="2209800" y="5334000"/>
            <a:ext cx="5867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6414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52400"/>
            <a:ext cx="8305800" cy="548640"/>
          </a:xfrm>
        </p:spPr>
        <p:txBody>
          <a:bodyPr>
            <a:normAutofit fontScale="90000"/>
          </a:bodyPr>
          <a:lstStyle/>
          <a:p>
            <a:r>
              <a:rPr lang="en-US" dirty="0"/>
              <a:t>Circuit topologies/definitions - MESHES</a:t>
            </a:r>
          </a:p>
        </p:txBody>
      </p:sp>
      <p:sp>
        <p:nvSpPr>
          <p:cNvPr id="3" name="Content Placeholder 2"/>
          <p:cNvSpPr>
            <a:spLocks noGrp="1"/>
          </p:cNvSpPr>
          <p:nvPr>
            <p:ph idx="1"/>
          </p:nvPr>
        </p:nvSpPr>
        <p:spPr>
          <a:xfrm>
            <a:off x="533400" y="867760"/>
            <a:ext cx="8305800" cy="3263816"/>
          </a:xfrm>
        </p:spPr>
        <p:txBody>
          <a:bodyPr>
            <a:noAutofit/>
          </a:bodyPr>
          <a:lstStyle/>
          <a:p>
            <a:pPr marL="0" indent="0">
              <a:buNone/>
            </a:pPr>
            <a:r>
              <a:rPr lang="en-US" sz="2400" dirty="0"/>
              <a:t>Loops– closed paths in a circuit, or, the list of components encountered when one moves along a closed path (path must not pass through a point more than once).</a:t>
            </a:r>
          </a:p>
          <a:p>
            <a:pPr marL="0" indent="0">
              <a:buNone/>
            </a:pPr>
            <a:r>
              <a:rPr lang="en-US" sz="2400" dirty="0"/>
              <a:t>Mesh – a loop that does not completely enclose any components. </a:t>
            </a:r>
            <a:r>
              <a:rPr lang="en-US" sz="2400" i="1" dirty="0"/>
              <a:t>We denote the number of meshes in a circuit as “M.”</a:t>
            </a:r>
          </a:p>
          <a:p>
            <a:pPr marL="0" indent="0">
              <a:buNone/>
            </a:pPr>
            <a:r>
              <a:rPr lang="en-US" sz="2400" dirty="0"/>
              <a:t>Trivial mesh– a mesh which contains exactly two components.</a:t>
            </a:r>
          </a:p>
          <a:p>
            <a:pPr marL="0" indent="0">
              <a:buNone/>
            </a:pPr>
            <a:r>
              <a:rPr lang="en-US" sz="2400" dirty="0"/>
              <a:t>Non-trivial mesh– a mesh that contains more than two components.</a:t>
            </a:r>
          </a:p>
          <a:p>
            <a:pPr marL="0" indent="0">
              <a:buNone/>
            </a:pPr>
            <a:endParaRPr lang="en-US" sz="2400" dirty="0"/>
          </a:p>
        </p:txBody>
      </p:sp>
      <p:pic>
        <p:nvPicPr>
          <p:cNvPr id="16386" name="Picture 2"/>
          <p:cNvPicPr>
            <a:picLocks noChangeAspect="1" noChangeArrowheads="1"/>
          </p:cNvPicPr>
          <p:nvPr/>
        </p:nvPicPr>
        <p:blipFill>
          <a:blip r:embed="rId2" cstate="print"/>
          <a:srcRect/>
          <a:stretch>
            <a:fillRect/>
          </a:stretch>
        </p:blipFill>
        <p:spPr bwMode="auto">
          <a:xfrm>
            <a:off x="6248400" y="3733800"/>
            <a:ext cx="2757034" cy="2599710"/>
          </a:xfrm>
          <a:prstGeom prst="rect">
            <a:avLst/>
          </a:prstGeom>
          <a:noFill/>
          <a:ln w="9525">
            <a:noFill/>
            <a:miter lim="800000"/>
            <a:headEnd/>
            <a:tailEnd/>
          </a:ln>
          <a:effectLst/>
        </p:spPr>
      </p:pic>
      <p:sp>
        <p:nvSpPr>
          <p:cNvPr id="4" name="Rectangle 3">
            <a:extLst>
              <a:ext uri="{FF2B5EF4-FFF2-40B4-BE49-F238E27FC236}">
                <a16:creationId xmlns:a16="http://schemas.microsoft.com/office/drawing/2014/main" id="{384F7BFC-FCB4-49EB-BF36-C0DD9E5A481D}"/>
              </a:ext>
            </a:extLst>
          </p:cNvPr>
          <p:cNvSpPr/>
          <p:nvPr/>
        </p:nvSpPr>
        <p:spPr>
          <a:xfrm>
            <a:off x="533400" y="4164127"/>
            <a:ext cx="5486400" cy="1938992"/>
          </a:xfrm>
          <a:prstGeom prst="rect">
            <a:avLst/>
          </a:prstGeom>
        </p:spPr>
        <p:txBody>
          <a:bodyPr wrap="square">
            <a:spAutoFit/>
          </a:bodyPr>
          <a:lstStyle/>
          <a:p>
            <a:r>
              <a:rPr lang="en-US" sz="2400" dirty="0"/>
              <a:t>For the circuit to the right, there are 3 meshes</a:t>
            </a:r>
          </a:p>
          <a:p>
            <a:r>
              <a:rPr lang="en-US" sz="2400" dirty="0"/>
              <a:t>Trivial meshes (1): mesh 3</a:t>
            </a:r>
          </a:p>
          <a:p>
            <a:r>
              <a:rPr lang="en-US" sz="2400" dirty="0"/>
              <a:t>Non-trivial meshes (2): mesh 1 (3 components), and mesh 2 (4 components)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DDEEE-6250-4182-9649-F6A095FFA225}"/>
              </a:ext>
            </a:extLst>
          </p:cNvPr>
          <p:cNvSpPr>
            <a:spLocks noGrp="1"/>
          </p:cNvSpPr>
          <p:nvPr>
            <p:ph type="title"/>
          </p:nvPr>
        </p:nvSpPr>
        <p:spPr>
          <a:xfrm>
            <a:off x="483966" y="360857"/>
            <a:ext cx="8229600" cy="639762"/>
          </a:xfrm>
        </p:spPr>
        <p:txBody>
          <a:bodyPr>
            <a:normAutofit fontScale="90000"/>
          </a:bodyPr>
          <a:lstStyle/>
          <a:p>
            <a:r>
              <a:rPr lang="en-US" dirty="0"/>
              <a:t>Step 2 	Assign reference directions</a:t>
            </a:r>
          </a:p>
        </p:txBody>
      </p:sp>
      <p:grpSp>
        <p:nvGrpSpPr>
          <p:cNvPr id="58" name="Group 57">
            <a:extLst>
              <a:ext uri="{FF2B5EF4-FFF2-40B4-BE49-F238E27FC236}">
                <a16:creationId xmlns:a16="http://schemas.microsoft.com/office/drawing/2014/main" id="{9860787D-C93B-4590-8FF8-5E33F0DC98DC}"/>
              </a:ext>
            </a:extLst>
          </p:cNvPr>
          <p:cNvGrpSpPr/>
          <p:nvPr/>
        </p:nvGrpSpPr>
        <p:grpSpPr>
          <a:xfrm>
            <a:off x="1143000" y="1485900"/>
            <a:ext cx="6911533" cy="3886200"/>
            <a:chOff x="1143000" y="1485900"/>
            <a:chExt cx="6911533" cy="3886200"/>
          </a:xfrm>
        </p:grpSpPr>
        <p:grpSp>
          <p:nvGrpSpPr>
            <p:cNvPr id="81" name="Group 80">
              <a:extLst>
                <a:ext uri="{FF2B5EF4-FFF2-40B4-BE49-F238E27FC236}">
                  <a16:creationId xmlns:a16="http://schemas.microsoft.com/office/drawing/2014/main" id="{C95C47AF-C8A3-4028-85FC-7E49D9B64C2D}"/>
                </a:ext>
              </a:extLst>
            </p:cNvPr>
            <p:cNvGrpSpPr/>
            <p:nvPr/>
          </p:nvGrpSpPr>
          <p:grpSpPr>
            <a:xfrm>
              <a:off x="1143000" y="1485900"/>
              <a:ext cx="6911533" cy="3886200"/>
              <a:chOff x="1934361" y="1981200"/>
              <a:chExt cx="6911533" cy="3886200"/>
            </a:xfrm>
          </p:grpSpPr>
          <p:pic>
            <p:nvPicPr>
              <p:cNvPr id="82" name="Picture 81">
                <a:extLst>
                  <a:ext uri="{FF2B5EF4-FFF2-40B4-BE49-F238E27FC236}">
                    <a16:creationId xmlns:a16="http://schemas.microsoft.com/office/drawing/2014/main" id="{6E70F83D-6CA9-4B0B-AF51-8D21EA458D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4361" y="1981200"/>
                <a:ext cx="6911533" cy="3886200"/>
              </a:xfrm>
              <a:prstGeom prst="rect">
                <a:avLst/>
              </a:prstGeom>
            </p:spPr>
          </p:pic>
          <p:sp>
            <p:nvSpPr>
              <p:cNvPr id="95" name="TextBox 94">
                <a:extLst>
                  <a:ext uri="{FF2B5EF4-FFF2-40B4-BE49-F238E27FC236}">
                    <a16:creationId xmlns:a16="http://schemas.microsoft.com/office/drawing/2014/main" id="{B2B09E96-EEC2-4647-A10E-DD791F92239F}"/>
                  </a:ext>
                </a:extLst>
              </p:cNvPr>
              <p:cNvSpPr txBox="1"/>
              <p:nvPr/>
            </p:nvSpPr>
            <p:spPr>
              <a:xfrm>
                <a:off x="4900206" y="2514600"/>
                <a:ext cx="362600" cy="461665"/>
              </a:xfrm>
              <a:prstGeom prst="rect">
                <a:avLst/>
              </a:prstGeom>
              <a:noFill/>
            </p:spPr>
            <p:txBody>
              <a:bodyPr wrap="none" rtlCol="0">
                <a:spAutoFit/>
              </a:bodyPr>
              <a:lstStyle/>
              <a:p>
                <a:r>
                  <a:rPr lang="en-US" sz="2400" dirty="0">
                    <a:solidFill>
                      <a:srgbClr val="FF0000"/>
                    </a:solidFill>
                  </a:rPr>
                  <a:t>A</a:t>
                </a:r>
              </a:p>
            </p:txBody>
          </p:sp>
          <p:sp>
            <p:nvSpPr>
              <p:cNvPr id="96" name="TextBox 95">
                <a:extLst>
                  <a:ext uri="{FF2B5EF4-FFF2-40B4-BE49-F238E27FC236}">
                    <a16:creationId xmlns:a16="http://schemas.microsoft.com/office/drawing/2014/main" id="{99E0654E-FA55-4CA4-9E83-17D1BBB0891D}"/>
                  </a:ext>
                </a:extLst>
              </p:cNvPr>
              <p:cNvSpPr txBox="1"/>
              <p:nvPr/>
            </p:nvSpPr>
            <p:spPr>
              <a:xfrm>
                <a:off x="7772400" y="2705088"/>
                <a:ext cx="362600" cy="461665"/>
              </a:xfrm>
              <a:prstGeom prst="rect">
                <a:avLst/>
              </a:prstGeom>
              <a:noFill/>
            </p:spPr>
            <p:txBody>
              <a:bodyPr wrap="none" rtlCol="0">
                <a:spAutoFit/>
              </a:bodyPr>
              <a:lstStyle/>
              <a:p>
                <a:r>
                  <a:rPr lang="en-US" sz="2400" dirty="0">
                    <a:solidFill>
                      <a:srgbClr val="FF0000"/>
                    </a:solidFill>
                  </a:rPr>
                  <a:t>B</a:t>
                </a:r>
              </a:p>
            </p:txBody>
          </p:sp>
          <p:sp>
            <p:nvSpPr>
              <p:cNvPr id="97" name="TextBox 96">
                <a:extLst>
                  <a:ext uri="{FF2B5EF4-FFF2-40B4-BE49-F238E27FC236}">
                    <a16:creationId xmlns:a16="http://schemas.microsoft.com/office/drawing/2014/main" id="{2070E816-A78D-4538-8299-644D288A7943}"/>
                  </a:ext>
                </a:extLst>
              </p:cNvPr>
              <p:cNvSpPr txBox="1"/>
              <p:nvPr/>
            </p:nvSpPr>
            <p:spPr>
              <a:xfrm>
                <a:off x="5088609" y="5029200"/>
                <a:ext cx="348172" cy="461665"/>
              </a:xfrm>
              <a:prstGeom prst="rect">
                <a:avLst/>
              </a:prstGeom>
              <a:noFill/>
            </p:spPr>
            <p:txBody>
              <a:bodyPr wrap="none" rtlCol="0">
                <a:spAutoFit/>
              </a:bodyPr>
              <a:lstStyle/>
              <a:p>
                <a:r>
                  <a:rPr lang="en-US" sz="2400" dirty="0">
                    <a:solidFill>
                      <a:srgbClr val="FF0000"/>
                    </a:solidFill>
                  </a:rPr>
                  <a:t>C</a:t>
                </a:r>
              </a:p>
            </p:txBody>
          </p:sp>
          <p:sp>
            <p:nvSpPr>
              <p:cNvPr id="98" name="Oval 97">
                <a:extLst>
                  <a:ext uri="{FF2B5EF4-FFF2-40B4-BE49-F238E27FC236}">
                    <a16:creationId xmlns:a16="http://schemas.microsoft.com/office/drawing/2014/main" id="{95F4F866-1149-42C3-841C-10DE47D9AF71}"/>
                  </a:ext>
                </a:extLst>
              </p:cNvPr>
              <p:cNvSpPr/>
              <p:nvPr/>
            </p:nvSpPr>
            <p:spPr>
              <a:xfrm>
                <a:off x="34290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E488BAE5-68C1-421F-A009-017F154266B2}"/>
                  </a:ext>
                </a:extLst>
              </p:cNvPr>
              <p:cNvSpPr/>
              <p:nvPr/>
            </p:nvSpPr>
            <p:spPr>
              <a:xfrm>
                <a:off x="60198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Arrow Connector 99">
                <a:extLst>
                  <a:ext uri="{FF2B5EF4-FFF2-40B4-BE49-F238E27FC236}">
                    <a16:creationId xmlns:a16="http://schemas.microsoft.com/office/drawing/2014/main" id="{F6E5636F-1A08-400C-9640-B4E704A9B602}"/>
                  </a:ext>
                </a:extLst>
              </p:cNvPr>
              <p:cNvCxnSpPr>
                <a:cxnSpLocks/>
              </p:cNvCxnSpPr>
              <p:nvPr/>
            </p:nvCxnSpPr>
            <p:spPr>
              <a:xfrm>
                <a:off x="4340604"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08B178ED-F158-4447-915F-2C17849344A7}"/>
                  </a:ext>
                </a:extLst>
              </p:cNvPr>
              <p:cNvCxnSpPr>
                <a:cxnSpLocks/>
              </p:cNvCxnSpPr>
              <p:nvPr/>
            </p:nvCxnSpPr>
            <p:spPr>
              <a:xfrm>
                <a:off x="6934200"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8F756669-3916-4776-868F-5236B75C9542}"/>
                  </a:ext>
                </a:extLst>
              </p:cNvPr>
              <p:cNvSpPr txBox="1"/>
              <p:nvPr/>
            </p:nvSpPr>
            <p:spPr>
              <a:xfrm>
                <a:off x="3755395" y="4074466"/>
                <a:ext cx="261610" cy="461665"/>
              </a:xfrm>
              <a:prstGeom prst="rect">
                <a:avLst/>
              </a:prstGeom>
              <a:noFill/>
            </p:spPr>
            <p:txBody>
              <a:bodyPr wrap="none" rtlCol="0">
                <a:spAutoFit/>
              </a:bodyPr>
              <a:lstStyle/>
              <a:p>
                <a:r>
                  <a:rPr lang="en-US" sz="2400" dirty="0">
                    <a:solidFill>
                      <a:srgbClr val="FF0000"/>
                    </a:solidFill>
                  </a:rPr>
                  <a:t>I</a:t>
                </a:r>
              </a:p>
            </p:txBody>
          </p:sp>
          <p:sp>
            <p:nvSpPr>
              <p:cNvPr id="104" name="TextBox 103">
                <a:extLst>
                  <a:ext uri="{FF2B5EF4-FFF2-40B4-BE49-F238E27FC236}">
                    <a16:creationId xmlns:a16="http://schemas.microsoft.com/office/drawing/2014/main" id="{FAAA1648-0B2B-4191-920B-CF5E2424FAC9}"/>
                  </a:ext>
                </a:extLst>
              </p:cNvPr>
              <p:cNvSpPr txBox="1"/>
              <p:nvPr/>
            </p:nvSpPr>
            <p:spPr>
              <a:xfrm>
                <a:off x="6346195" y="4126546"/>
                <a:ext cx="338554" cy="461665"/>
              </a:xfrm>
              <a:prstGeom prst="rect">
                <a:avLst/>
              </a:prstGeom>
              <a:noFill/>
            </p:spPr>
            <p:txBody>
              <a:bodyPr wrap="none" rtlCol="0">
                <a:spAutoFit/>
              </a:bodyPr>
              <a:lstStyle/>
              <a:p>
                <a:r>
                  <a:rPr lang="en-US" sz="2400" dirty="0">
                    <a:solidFill>
                      <a:srgbClr val="FF0000"/>
                    </a:solidFill>
                  </a:rPr>
                  <a:t>II</a:t>
                </a:r>
              </a:p>
            </p:txBody>
          </p:sp>
        </p:grpSp>
        <p:cxnSp>
          <p:nvCxnSpPr>
            <p:cNvPr id="4" name="Straight Arrow Connector 3">
              <a:extLst>
                <a:ext uri="{FF2B5EF4-FFF2-40B4-BE49-F238E27FC236}">
                  <a16:creationId xmlns:a16="http://schemas.microsoft.com/office/drawing/2014/main" id="{B8756F87-F74B-4F5E-BCC3-A19DEFB5843A}"/>
                </a:ext>
              </a:extLst>
            </p:cNvPr>
            <p:cNvCxnSpPr>
              <a:cxnSpLocks/>
            </p:cNvCxnSpPr>
            <p:nvPr/>
          </p:nvCxnSpPr>
          <p:spPr>
            <a:xfrm>
              <a:off x="1600200" y="2819400"/>
              <a:ext cx="0" cy="6096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8D78D681-B341-40D5-8834-C65448E96BC7}"/>
                </a:ext>
              </a:extLst>
            </p:cNvPr>
            <p:cNvCxnSpPr>
              <a:cxnSpLocks/>
            </p:cNvCxnSpPr>
            <p:nvPr/>
          </p:nvCxnSpPr>
          <p:spPr>
            <a:xfrm flipH="1">
              <a:off x="4572000" y="2590800"/>
              <a:ext cx="241885" cy="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846B99C7-8D62-4FE6-8307-1561F3164644}"/>
                </a:ext>
              </a:extLst>
            </p:cNvPr>
            <p:cNvCxnSpPr>
              <a:cxnSpLocks/>
            </p:cNvCxnSpPr>
            <p:nvPr/>
          </p:nvCxnSpPr>
          <p:spPr>
            <a:xfrm>
              <a:off x="4302951" y="2743200"/>
              <a:ext cx="0" cy="5715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0E1F027D-A3D4-4377-88D5-C287BD326958}"/>
                </a:ext>
              </a:extLst>
            </p:cNvPr>
            <p:cNvCxnSpPr>
              <a:cxnSpLocks/>
            </p:cNvCxnSpPr>
            <p:nvPr/>
          </p:nvCxnSpPr>
          <p:spPr>
            <a:xfrm flipV="1">
              <a:off x="6987538" y="2743200"/>
              <a:ext cx="0" cy="7239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F22BC4FC-FD97-47F9-8128-B18ADCB74F9D}"/>
                </a:ext>
              </a:extLst>
            </p:cNvPr>
            <p:cNvSpPr txBox="1"/>
            <p:nvPr/>
          </p:nvSpPr>
          <p:spPr>
            <a:xfrm>
              <a:off x="1695384" y="31242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108" name="TextBox 107">
              <a:extLst>
                <a:ext uri="{FF2B5EF4-FFF2-40B4-BE49-F238E27FC236}">
                  <a16:creationId xmlns:a16="http://schemas.microsoft.com/office/drawing/2014/main" id="{0BDE9C21-B4AA-4E0F-A19C-C55B3F9229A2}"/>
                </a:ext>
              </a:extLst>
            </p:cNvPr>
            <p:cNvSpPr txBox="1"/>
            <p:nvPr/>
          </p:nvSpPr>
          <p:spPr>
            <a:xfrm>
              <a:off x="4333548" y="273367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p>
          </p:txBody>
        </p:sp>
        <p:sp>
          <p:nvSpPr>
            <p:cNvPr id="109" name="TextBox 108">
              <a:extLst>
                <a:ext uri="{FF2B5EF4-FFF2-40B4-BE49-F238E27FC236}">
                  <a16:creationId xmlns:a16="http://schemas.microsoft.com/office/drawing/2014/main" id="{D4C91FE9-E61E-4B66-BC62-7AE22FF76EF7}"/>
                </a:ext>
              </a:extLst>
            </p:cNvPr>
            <p:cNvSpPr txBox="1"/>
            <p:nvPr/>
          </p:nvSpPr>
          <p:spPr>
            <a:xfrm>
              <a:off x="4813885" y="20192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110" name="TextBox 109">
              <a:extLst>
                <a:ext uri="{FF2B5EF4-FFF2-40B4-BE49-F238E27FC236}">
                  <a16:creationId xmlns:a16="http://schemas.microsoft.com/office/drawing/2014/main" id="{7E3C97D6-0878-46FD-A040-8A9A1C143E19}"/>
                </a:ext>
              </a:extLst>
            </p:cNvPr>
            <p:cNvSpPr txBox="1"/>
            <p:nvPr/>
          </p:nvSpPr>
          <p:spPr>
            <a:xfrm>
              <a:off x="7072009" y="28194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111" name="TextBox 110">
              <a:extLst>
                <a:ext uri="{FF2B5EF4-FFF2-40B4-BE49-F238E27FC236}">
                  <a16:creationId xmlns:a16="http://schemas.microsoft.com/office/drawing/2014/main" id="{FCA90B01-54B7-4428-BFEC-82A77F50C498}"/>
                </a:ext>
              </a:extLst>
            </p:cNvPr>
            <p:cNvSpPr txBox="1"/>
            <p:nvPr/>
          </p:nvSpPr>
          <p:spPr>
            <a:xfrm>
              <a:off x="3655896" y="2776239"/>
              <a:ext cx="476412" cy="1938992"/>
            </a:xfrm>
            <a:prstGeom prst="rect">
              <a:avLst/>
            </a:prstGeom>
            <a:noFill/>
          </p:spPr>
          <p:txBody>
            <a:bodyPr wrap="none" rtlCol="0">
              <a:spAutoFit/>
            </a:bodyPr>
            <a:lstStyle/>
            <a:p>
              <a:r>
                <a:rPr lang="en-US" sz="2400" dirty="0">
                  <a:solidFill>
                    <a:srgbClr val="FF0000"/>
                  </a:solidFill>
                </a:rPr>
                <a:t>  +</a:t>
              </a:r>
            </a:p>
            <a:p>
              <a:endParaRPr lang="en-US" sz="2400" dirty="0">
                <a:solidFill>
                  <a:srgbClr val="FF0000"/>
                </a:solidFill>
              </a:endParaRPr>
            </a:p>
            <a:p>
              <a:r>
                <a:rPr lang="en-US" sz="2400" dirty="0">
                  <a:solidFill>
                    <a:srgbClr val="FF0000"/>
                  </a:solidFill>
                </a:rPr>
                <a:t>V</a:t>
              </a:r>
              <a:r>
                <a:rPr lang="en-US" sz="2400" baseline="-25000" dirty="0">
                  <a:solidFill>
                    <a:srgbClr val="FF0000"/>
                  </a:solidFill>
                </a:rPr>
                <a:t>2</a:t>
              </a:r>
            </a:p>
            <a:p>
              <a:endParaRPr lang="en-US" sz="2400" dirty="0">
                <a:solidFill>
                  <a:srgbClr val="FF0000"/>
                </a:solidFill>
              </a:endParaRPr>
            </a:p>
            <a:p>
              <a:r>
                <a:rPr lang="en-US" sz="2400" dirty="0">
                  <a:solidFill>
                    <a:srgbClr val="FF0000"/>
                  </a:solidFill>
                </a:rPr>
                <a:t>  -</a:t>
              </a:r>
            </a:p>
          </p:txBody>
        </p:sp>
        <p:sp>
          <p:nvSpPr>
            <p:cNvPr id="114" name="TextBox 113">
              <a:extLst>
                <a:ext uri="{FF2B5EF4-FFF2-40B4-BE49-F238E27FC236}">
                  <a16:creationId xmlns:a16="http://schemas.microsoft.com/office/drawing/2014/main" id="{7662E593-B01B-4D0A-A955-0343D52653CE}"/>
                </a:ext>
              </a:extLst>
            </p:cNvPr>
            <p:cNvSpPr txBox="1"/>
            <p:nvPr/>
          </p:nvSpPr>
          <p:spPr>
            <a:xfrm>
              <a:off x="4860675" y="2747663"/>
              <a:ext cx="1726755" cy="461665"/>
            </a:xfrm>
            <a:prstGeom prst="rect">
              <a:avLst/>
            </a:prstGeom>
            <a:noFill/>
          </p:spPr>
          <p:txBody>
            <a:bodyPr wrap="none" rtlCol="0">
              <a:spAutoFit/>
            </a:bodyPr>
            <a:lstStyle/>
            <a:p>
              <a:r>
                <a:rPr lang="en-US" sz="2400" dirty="0">
                  <a:solidFill>
                    <a:srgbClr val="FF0000"/>
                  </a:solidFill>
                </a:rPr>
                <a:t>  -      V</a:t>
              </a:r>
              <a:r>
                <a:rPr lang="en-US" sz="2400" baseline="-25000" dirty="0">
                  <a:solidFill>
                    <a:srgbClr val="FF0000"/>
                  </a:solidFill>
                </a:rPr>
                <a:t>3       </a:t>
              </a:r>
              <a:r>
                <a:rPr lang="en-US" sz="2400" dirty="0">
                  <a:solidFill>
                    <a:srgbClr val="FF0000"/>
                  </a:solidFill>
                </a:rPr>
                <a:t>  +</a:t>
              </a:r>
            </a:p>
          </p:txBody>
        </p:sp>
      </p:grpSp>
    </p:spTree>
    <p:extLst>
      <p:ext uri="{BB962C8B-B14F-4D97-AF65-F5344CB8AC3E}">
        <p14:creationId xmlns:p14="http://schemas.microsoft.com/office/powerpoint/2010/main" val="35362621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40C82-B640-4887-9871-8B04873CB6B9}"/>
              </a:ext>
            </a:extLst>
          </p:cNvPr>
          <p:cNvSpPr>
            <a:spLocks noGrp="1"/>
          </p:cNvSpPr>
          <p:nvPr>
            <p:ph type="title"/>
          </p:nvPr>
        </p:nvSpPr>
        <p:spPr>
          <a:xfrm>
            <a:off x="489647" y="166344"/>
            <a:ext cx="8229600" cy="615390"/>
          </a:xfrm>
        </p:spPr>
        <p:txBody>
          <a:bodyPr>
            <a:normAutofit fontScale="90000"/>
          </a:bodyPr>
          <a:lstStyle/>
          <a:p>
            <a:r>
              <a:rPr lang="en-US" dirty="0"/>
              <a:t>Step 3a	Write two KCLs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A74002F-6720-447D-8615-62D44D7CBDA3}"/>
                  </a:ext>
                </a:extLst>
              </p:cNvPr>
              <p:cNvSpPr>
                <a:spLocks noGrp="1"/>
              </p:cNvSpPr>
              <p:nvPr>
                <p:ph idx="1"/>
              </p:nvPr>
            </p:nvSpPr>
            <p:spPr>
              <a:xfrm>
                <a:off x="3254549" y="1126938"/>
                <a:ext cx="3338561" cy="1028104"/>
              </a:xfrm>
            </p:spPr>
            <p:txBody>
              <a:bodyPr>
                <a:normAutofit/>
              </a:bodyPr>
              <a:lstStyle/>
              <a:p>
                <a:pPr marL="0" indent="0">
                  <a:buNone/>
                </a:pPr>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2</m:t>
                        </m:r>
                      </m:sub>
                    </m:sSub>
                  </m:oMath>
                </a14:m>
                <a:r>
                  <a:rPr lang="en-US" sz="2400" dirty="0"/>
                  <a:t> </a:t>
                </a:r>
                <a14:m>
                  <m:oMath xmlns:m="http://schemas.openxmlformats.org/officeDocument/2006/math">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3</m:t>
                        </m:r>
                      </m:sub>
                    </m:sSub>
                  </m:oMath>
                </a14:m>
                <a:r>
                  <a:rPr lang="en-US" sz="2400" dirty="0"/>
                  <a:t> = 0</a:t>
                </a:r>
              </a:p>
              <a:p>
                <a:pPr marL="0" indent="0">
                  <a:buNone/>
                </a:pPr>
                <a:r>
                  <a:rPr lang="en-US" sz="2400" dirty="0"/>
                  <a:t>B: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4</m:t>
                        </m:r>
                      </m:sub>
                    </m:sSub>
                  </m:oMath>
                </a14:m>
                <a:r>
                  <a:rPr lang="en-US" sz="2400" dirty="0"/>
                  <a:t> = 0</a:t>
                </a:r>
              </a:p>
              <a:p>
                <a:pPr marL="0" indent="0">
                  <a:buNone/>
                </a:pPr>
                <a:endParaRPr lang="en-US" sz="2400" dirty="0"/>
              </a:p>
            </p:txBody>
          </p:sp>
        </mc:Choice>
        <mc:Fallback xmlns="">
          <p:sp>
            <p:nvSpPr>
              <p:cNvPr id="3" name="Content Placeholder 2">
                <a:extLst>
                  <a:ext uri="{FF2B5EF4-FFF2-40B4-BE49-F238E27FC236}">
                    <a16:creationId xmlns:a16="http://schemas.microsoft.com/office/drawing/2014/main" id="{CA74002F-6720-447D-8615-62D44D7CBDA3}"/>
                  </a:ext>
                </a:extLst>
              </p:cNvPr>
              <p:cNvSpPr>
                <a:spLocks noGrp="1" noRot="1" noChangeAspect="1" noMove="1" noResize="1" noEditPoints="1" noAdjustHandles="1" noChangeArrowheads="1" noChangeShapeType="1" noTextEdit="1"/>
              </p:cNvSpPr>
              <p:nvPr>
                <p:ph idx="1"/>
              </p:nvPr>
            </p:nvSpPr>
            <p:spPr>
              <a:xfrm>
                <a:off x="3254549" y="1126938"/>
                <a:ext cx="3338561" cy="1028104"/>
              </a:xfrm>
              <a:blipFill>
                <a:blip r:embed="rId2"/>
                <a:stretch>
                  <a:fillRect l="-2920" t="-4734" b="-592"/>
                </a:stretch>
              </a:blipFill>
            </p:spPr>
            <p:txBody>
              <a:bodyPr/>
              <a:lstStyle/>
              <a:p>
                <a:r>
                  <a:rPr lang="en-US">
                    <a:noFill/>
                  </a:rPr>
                  <a:t> </a:t>
                </a:r>
              </a:p>
            </p:txBody>
          </p:sp>
        </mc:Fallback>
      </mc:AlternateContent>
      <p:grpSp>
        <p:nvGrpSpPr>
          <p:cNvPr id="82" name="Group 81">
            <a:extLst>
              <a:ext uri="{FF2B5EF4-FFF2-40B4-BE49-F238E27FC236}">
                <a16:creationId xmlns:a16="http://schemas.microsoft.com/office/drawing/2014/main" id="{ED43532B-A20B-4759-94F5-B6D17A5C58FF}"/>
              </a:ext>
            </a:extLst>
          </p:cNvPr>
          <p:cNvGrpSpPr/>
          <p:nvPr/>
        </p:nvGrpSpPr>
        <p:grpSpPr>
          <a:xfrm>
            <a:off x="1148680" y="2500246"/>
            <a:ext cx="6911533" cy="3886200"/>
            <a:chOff x="1143000" y="1485900"/>
            <a:chExt cx="6911533" cy="3886200"/>
          </a:xfrm>
        </p:grpSpPr>
        <p:grpSp>
          <p:nvGrpSpPr>
            <p:cNvPr id="83" name="Group 82">
              <a:extLst>
                <a:ext uri="{FF2B5EF4-FFF2-40B4-BE49-F238E27FC236}">
                  <a16:creationId xmlns:a16="http://schemas.microsoft.com/office/drawing/2014/main" id="{B8F7E87E-ECB1-49F0-AA28-F048C01505E1}"/>
                </a:ext>
              </a:extLst>
            </p:cNvPr>
            <p:cNvGrpSpPr/>
            <p:nvPr/>
          </p:nvGrpSpPr>
          <p:grpSpPr>
            <a:xfrm>
              <a:off x="1143000" y="1485900"/>
              <a:ext cx="6911533" cy="3886200"/>
              <a:chOff x="1934361" y="1981200"/>
              <a:chExt cx="6911533" cy="3886200"/>
            </a:xfrm>
          </p:grpSpPr>
          <p:pic>
            <p:nvPicPr>
              <p:cNvPr id="94" name="Picture 93">
                <a:extLst>
                  <a:ext uri="{FF2B5EF4-FFF2-40B4-BE49-F238E27FC236}">
                    <a16:creationId xmlns:a16="http://schemas.microsoft.com/office/drawing/2014/main" id="{3222163E-4E74-4469-B8CB-EFE91B47EB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4361" y="1981200"/>
                <a:ext cx="6911533" cy="3886200"/>
              </a:xfrm>
              <a:prstGeom prst="rect">
                <a:avLst/>
              </a:prstGeom>
            </p:spPr>
          </p:pic>
          <p:sp>
            <p:nvSpPr>
              <p:cNvPr id="95" name="TextBox 94">
                <a:extLst>
                  <a:ext uri="{FF2B5EF4-FFF2-40B4-BE49-F238E27FC236}">
                    <a16:creationId xmlns:a16="http://schemas.microsoft.com/office/drawing/2014/main" id="{77DEA8C9-0ADC-4F09-A250-03B05E7ABD77}"/>
                  </a:ext>
                </a:extLst>
              </p:cNvPr>
              <p:cNvSpPr txBox="1"/>
              <p:nvPr/>
            </p:nvSpPr>
            <p:spPr>
              <a:xfrm>
                <a:off x="4900206" y="2514600"/>
                <a:ext cx="362600" cy="461665"/>
              </a:xfrm>
              <a:prstGeom prst="rect">
                <a:avLst/>
              </a:prstGeom>
              <a:noFill/>
            </p:spPr>
            <p:txBody>
              <a:bodyPr wrap="none" rtlCol="0">
                <a:spAutoFit/>
              </a:bodyPr>
              <a:lstStyle/>
              <a:p>
                <a:r>
                  <a:rPr lang="en-US" sz="2400" dirty="0">
                    <a:solidFill>
                      <a:srgbClr val="FF0000"/>
                    </a:solidFill>
                  </a:rPr>
                  <a:t>A</a:t>
                </a:r>
              </a:p>
            </p:txBody>
          </p:sp>
          <p:sp>
            <p:nvSpPr>
              <p:cNvPr id="96" name="TextBox 95">
                <a:extLst>
                  <a:ext uri="{FF2B5EF4-FFF2-40B4-BE49-F238E27FC236}">
                    <a16:creationId xmlns:a16="http://schemas.microsoft.com/office/drawing/2014/main" id="{498EB6BC-BC69-4BCC-BF7D-87A9FF12B2E6}"/>
                  </a:ext>
                </a:extLst>
              </p:cNvPr>
              <p:cNvSpPr txBox="1"/>
              <p:nvPr/>
            </p:nvSpPr>
            <p:spPr>
              <a:xfrm>
                <a:off x="7772400" y="2705088"/>
                <a:ext cx="362600" cy="461665"/>
              </a:xfrm>
              <a:prstGeom prst="rect">
                <a:avLst/>
              </a:prstGeom>
              <a:noFill/>
            </p:spPr>
            <p:txBody>
              <a:bodyPr wrap="none" rtlCol="0">
                <a:spAutoFit/>
              </a:bodyPr>
              <a:lstStyle/>
              <a:p>
                <a:r>
                  <a:rPr lang="en-US" sz="2400" dirty="0">
                    <a:solidFill>
                      <a:srgbClr val="FF0000"/>
                    </a:solidFill>
                  </a:rPr>
                  <a:t>B</a:t>
                </a:r>
              </a:p>
            </p:txBody>
          </p:sp>
          <p:sp>
            <p:nvSpPr>
              <p:cNvPr id="97" name="TextBox 96">
                <a:extLst>
                  <a:ext uri="{FF2B5EF4-FFF2-40B4-BE49-F238E27FC236}">
                    <a16:creationId xmlns:a16="http://schemas.microsoft.com/office/drawing/2014/main" id="{4B4FF2D6-1904-40E8-8BDB-09CB703304FA}"/>
                  </a:ext>
                </a:extLst>
              </p:cNvPr>
              <p:cNvSpPr txBox="1"/>
              <p:nvPr/>
            </p:nvSpPr>
            <p:spPr>
              <a:xfrm>
                <a:off x="5088609" y="5029200"/>
                <a:ext cx="348172" cy="461665"/>
              </a:xfrm>
              <a:prstGeom prst="rect">
                <a:avLst/>
              </a:prstGeom>
              <a:noFill/>
            </p:spPr>
            <p:txBody>
              <a:bodyPr wrap="none" rtlCol="0">
                <a:spAutoFit/>
              </a:bodyPr>
              <a:lstStyle/>
              <a:p>
                <a:r>
                  <a:rPr lang="en-US" sz="2400" dirty="0">
                    <a:solidFill>
                      <a:srgbClr val="FF0000"/>
                    </a:solidFill>
                  </a:rPr>
                  <a:t>C</a:t>
                </a:r>
              </a:p>
            </p:txBody>
          </p:sp>
          <p:sp>
            <p:nvSpPr>
              <p:cNvPr id="98" name="Oval 97">
                <a:extLst>
                  <a:ext uri="{FF2B5EF4-FFF2-40B4-BE49-F238E27FC236}">
                    <a16:creationId xmlns:a16="http://schemas.microsoft.com/office/drawing/2014/main" id="{E8C89D08-43DF-43AF-A885-44F0A5DA46F1}"/>
                  </a:ext>
                </a:extLst>
              </p:cNvPr>
              <p:cNvSpPr/>
              <p:nvPr/>
            </p:nvSpPr>
            <p:spPr>
              <a:xfrm>
                <a:off x="34290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A3C5C04E-4DC5-479F-AACC-2E93D36F6B62}"/>
                  </a:ext>
                </a:extLst>
              </p:cNvPr>
              <p:cNvSpPr/>
              <p:nvPr/>
            </p:nvSpPr>
            <p:spPr>
              <a:xfrm>
                <a:off x="60198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Arrow Connector 99">
                <a:extLst>
                  <a:ext uri="{FF2B5EF4-FFF2-40B4-BE49-F238E27FC236}">
                    <a16:creationId xmlns:a16="http://schemas.microsoft.com/office/drawing/2014/main" id="{42BB6C97-FC19-4CA4-B553-2F3FE8AB9CBA}"/>
                  </a:ext>
                </a:extLst>
              </p:cNvPr>
              <p:cNvCxnSpPr>
                <a:cxnSpLocks/>
              </p:cNvCxnSpPr>
              <p:nvPr/>
            </p:nvCxnSpPr>
            <p:spPr>
              <a:xfrm>
                <a:off x="4340604"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602520C2-A44F-4EAE-8288-EDEA57350E24}"/>
                  </a:ext>
                </a:extLst>
              </p:cNvPr>
              <p:cNvCxnSpPr>
                <a:cxnSpLocks/>
              </p:cNvCxnSpPr>
              <p:nvPr/>
            </p:nvCxnSpPr>
            <p:spPr>
              <a:xfrm>
                <a:off x="6934200"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F014FC19-8E20-45A0-B81C-67B7589212A5}"/>
                  </a:ext>
                </a:extLst>
              </p:cNvPr>
              <p:cNvSpPr txBox="1"/>
              <p:nvPr/>
            </p:nvSpPr>
            <p:spPr>
              <a:xfrm>
                <a:off x="3755395" y="4074466"/>
                <a:ext cx="261610" cy="461665"/>
              </a:xfrm>
              <a:prstGeom prst="rect">
                <a:avLst/>
              </a:prstGeom>
              <a:noFill/>
            </p:spPr>
            <p:txBody>
              <a:bodyPr wrap="none" rtlCol="0">
                <a:spAutoFit/>
              </a:bodyPr>
              <a:lstStyle/>
              <a:p>
                <a:r>
                  <a:rPr lang="en-US" sz="2400" dirty="0">
                    <a:solidFill>
                      <a:srgbClr val="FF0000"/>
                    </a:solidFill>
                  </a:rPr>
                  <a:t>I</a:t>
                </a:r>
              </a:p>
            </p:txBody>
          </p:sp>
          <p:sp>
            <p:nvSpPr>
              <p:cNvPr id="103" name="TextBox 102">
                <a:extLst>
                  <a:ext uri="{FF2B5EF4-FFF2-40B4-BE49-F238E27FC236}">
                    <a16:creationId xmlns:a16="http://schemas.microsoft.com/office/drawing/2014/main" id="{440627EB-B7A9-4BF2-A5BC-B8578508BF88}"/>
                  </a:ext>
                </a:extLst>
              </p:cNvPr>
              <p:cNvSpPr txBox="1"/>
              <p:nvPr/>
            </p:nvSpPr>
            <p:spPr>
              <a:xfrm>
                <a:off x="6346195" y="4126546"/>
                <a:ext cx="338554" cy="461665"/>
              </a:xfrm>
              <a:prstGeom prst="rect">
                <a:avLst/>
              </a:prstGeom>
              <a:noFill/>
            </p:spPr>
            <p:txBody>
              <a:bodyPr wrap="none" rtlCol="0">
                <a:spAutoFit/>
              </a:bodyPr>
              <a:lstStyle/>
              <a:p>
                <a:r>
                  <a:rPr lang="en-US" sz="2400" dirty="0">
                    <a:solidFill>
                      <a:srgbClr val="FF0000"/>
                    </a:solidFill>
                  </a:rPr>
                  <a:t>II</a:t>
                </a:r>
              </a:p>
            </p:txBody>
          </p:sp>
        </p:grpSp>
        <p:cxnSp>
          <p:nvCxnSpPr>
            <p:cNvPr id="84" name="Straight Arrow Connector 83">
              <a:extLst>
                <a:ext uri="{FF2B5EF4-FFF2-40B4-BE49-F238E27FC236}">
                  <a16:creationId xmlns:a16="http://schemas.microsoft.com/office/drawing/2014/main" id="{5428042E-762E-463F-8BE6-AE397FC928BA}"/>
                </a:ext>
              </a:extLst>
            </p:cNvPr>
            <p:cNvCxnSpPr>
              <a:cxnSpLocks/>
            </p:cNvCxnSpPr>
            <p:nvPr/>
          </p:nvCxnSpPr>
          <p:spPr>
            <a:xfrm>
              <a:off x="1600200" y="2819400"/>
              <a:ext cx="0" cy="6096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AABAFA3F-547C-4859-9CDE-02A64F728C53}"/>
                </a:ext>
              </a:extLst>
            </p:cNvPr>
            <p:cNvCxnSpPr>
              <a:cxnSpLocks/>
            </p:cNvCxnSpPr>
            <p:nvPr/>
          </p:nvCxnSpPr>
          <p:spPr>
            <a:xfrm flipH="1">
              <a:off x="4572000" y="2590800"/>
              <a:ext cx="241885" cy="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141394BE-C71E-4AEE-B5C7-10E602E10BB3}"/>
                </a:ext>
              </a:extLst>
            </p:cNvPr>
            <p:cNvCxnSpPr>
              <a:cxnSpLocks/>
            </p:cNvCxnSpPr>
            <p:nvPr/>
          </p:nvCxnSpPr>
          <p:spPr>
            <a:xfrm>
              <a:off x="4302951" y="2743200"/>
              <a:ext cx="0" cy="5715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F1652783-1DCE-412D-A8C3-F949CF41BA74}"/>
                </a:ext>
              </a:extLst>
            </p:cNvPr>
            <p:cNvCxnSpPr>
              <a:cxnSpLocks/>
            </p:cNvCxnSpPr>
            <p:nvPr/>
          </p:nvCxnSpPr>
          <p:spPr>
            <a:xfrm flipV="1">
              <a:off x="6987538" y="2743200"/>
              <a:ext cx="0" cy="7239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773B98C8-DF04-430B-AB51-A90F13F8B9EB}"/>
                </a:ext>
              </a:extLst>
            </p:cNvPr>
            <p:cNvSpPr txBox="1"/>
            <p:nvPr/>
          </p:nvSpPr>
          <p:spPr>
            <a:xfrm>
              <a:off x="1695384" y="31242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89" name="TextBox 88">
              <a:extLst>
                <a:ext uri="{FF2B5EF4-FFF2-40B4-BE49-F238E27FC236}">
                  <a16:creationId xmlns:a16="http://schemas.microsoft.com/office/drawing/2014/main" id="{A6A983D4-4E21-4F44-9CF5-87E8C9BE5694}"/>
                </a:ext>
              </a:extLst>
            </p:cNvPr>
            <p:cNvSpPr txBox="1"/>
            <p:nvPr/>
          </p:nvSpPr>
          <p:spPr>
            <a:xfrm>
              <a:off x="4333548" y="273367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p>
          </p:txBody>
        </p:sp>
        <p:sp>
          <p:nvSpPr>
            <p:cNvPr id="90" name="TextBox 89">
              <a:extLst>
                <a:ext uri="{FF2B5EF4-FFF2-40B4-BE49-F238E27FC236}">
                  <a16:creationId xmlns:a16="http://schemas.microsoft.com/office/drawing/2014/main" id="{647022F2-003F-4C67-B0EC-C09F7E7F3133}"/>
                </a:ext>
              </a:extLst>
            </p:cNvPr>
            <p:cNvSpPr txBox="1"/>
            <p:nvPr/>
          </p:nvSpPr>
          <p:spPr>
            <a:xfrm>
              <a:off x="4813885" y="20192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91" name="TextBox 90">
              <a:extLst>
                <a:ext uri="{FF2B5EF4-FFF2-40B4-BE49-F238E27FC236}">
                  <a16:creationId xmlns:a16="http://schemas.microsoft.com/office/drawing/2014/main" id="{52CBF7A0-FBE1-404C-BB68-8EE9347FE6A1}"/>
                </a:ext>
              </a:extLst>
            </p:cNvPr>
            <p:cNvSpPr txBox="1"/>
            <p:nvPr/>
          </p:nvSpPr>
          <p:spPr>
            <a:xfrm>
              <a:off x="7072009" y="28194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92" name="TextBox 91">
              <a:extLst>
                <a:ext uri="{FF2B5EF4-FFF2-40B4-BE49-F238E27FC236}">
                  <a16:creationId xmlns:a16="http://schemas.microsoft.com/office/drawing/2014/main" id="{A85FD677-4550-4951-A5BA-02CD23539D39}"/>
                </a:ext>
              </a:extLst>
            </p:cNvPr>
            <p:cNvSpPr txBox="1"/>
            <p:nvPr/>
          </p:nvSpPr>
          <p:spPr>
            <a:xfrm>
              <a:off x="3655896" y="2776239"/>
              <a:ext cx="476412" cy="1938992"/>
            </a:xfrm>
            <a:prstGeom prst="rect">
              <a:avLst/>
            </a:prstGeom>
            <a:noFill/>
          </p:spPr>
          <p:txBody>
            <a:bodyPr wrap="none" rtlCol="0">
              <a:spAutoFit/>
            </a:bodyPr>
            <a:lstStyle/>
            <a:p>
              <a:r>
                <a:rPr lang="en-US" sz="2400" dirty="0">
                  <a:solidFill>
                    <a:srgbClr val="FF0000"/>
                  </a:solidFill>
                </a:rPr>
                <a:t>  +</a:t>
              </a:r>
            </a:p>
            <a:p>
              <a:endParaRPr lang="en-US" sz="2400" dirty="0">
                <a:solidFill>
                  <a:srgbClr val="FF0000"/>
                </a:solidFill>
              </a:endParaRPr>
            </a:p>
            <a:p>
              <a:r>
                <a:rPr lang="en-US" sz="2400" dirty="0">
                  <a:solidFill>
                    <a:srgbClr val="FF0000"/>
                  </a:solidFill>
                </a:rPr>
                <a:t>V</a:t>
              </a:r>
              <a:r>
                <a:rPr lang="en-US" sz="2400" baseline="-25000" dirty="0">
                  <a:solidFill>
                    <a:srgbClr val="FF0000"/>
                  </a:solidFill>
                </a:rPr>
                <a:t>2</a:t>
              </a:r>
            </a:p>
            <a:p>
              <a:endParaRPr lang="en-US" sz="2400" dirty="0">
                <a:solidFill>
                  <a:srgbClr val="FF0000"/>
                </a:solidFill>
              </a:endParaRPr>
            </a:p>
            <a:p>
              <a:r>
                <a:rPr lang="en-US" sz="2400" dirty="0">
                  <a:solidFill>
                    <a:srgbClr val="FF0000"/>
                  </a:solidFill>
                </a:rPr>
                <a:t>  -</a:t>
              </a:r>
            </a:p>
          </p:txBody>
        </p:sp>
        <p:sp>
          <p:nvSpPr>
            <p:cNvPr id="93" name="TextBox 92">
              <a:extLst>
                <a:ext uri="{FF2B5EF4-FFF2-40B4-BE49-F238E27FC236}">
                  <a16:creationId xmlns:a16="http://schemas.microsoft.com/office/drawing/2014/main" id="{296AF9F9-DAFC-4E42-AF32-09D0C35BDE2C}"/>
                </a:ext>
              </a:extLst>
            </p:cNvPr>
            <p:cNvSpPr txBox="1"/>
            <p:nvPr/>
          </p:nvSpPr>
          <p:spPr>
            <a:xfrm>
              <a:off x="4860675" y="2747663"/>
              <a:ext cx="1726755" cy="461665"/>
            </a:xfrm>
            <a:prstGeom prst="rect">
              <a:avLst/>
            </a:prstGeom>
            <a:noFill/>
          </p:spPr>
          <p:txBody>
            <a:bodyPr wrap="none" rtlCol="0">
              <a:spAutoFit/>
            </a:bodyPr>
            <a:lstStyle/>
            <a:p>
              <a:r>
                <a:rPr lang="en-US" sz="2400" dirty="0">
                  <a:solidFill>
                    <a:srgbClr val="FF0000"/>
                  </a:solidFill>
                </a:rPr>
                <a:t>  -      V</a:t>
              </a:r>
              <a:r>
                <a:rPr lang="en-US" sz="2400" baseline="-25000" dirty="0">
                  <a:solidFill>
                    <a:srgbClr val="FF0000"/>
                  </a:solidFill>
                </a:rPr>
                <a:t>3       </a:t>
              </a:r>
              <a:r>
                <a:rPr lang="en-US" sz="2400" dirty="0">
                  <a:solidFill>
                    <a:srgbClr val="FF0000"/>
                  </a:solidFill>
                </a:rPr>
                <a:t>  +</a:t>
              </a:r>
            </a:p>
          </p:txBody>
        </p:sp>
      </p:grpSp>
    </p:spTree>
    <p:extLst>
      <p:ext uri="{BB962C8B-B14F-4D97-AF65-F5344CB8AC3E}">
        <p14:creationId xmlns:p14="http://schemas.microsoft.com/office/powerpoint/2010/main" val="553621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40C82-B640-4887-9871-8B04873CB6B9}"/>
              </a:ext>
            </a:extLst>
          </p:cNvPr>
          <p:cNvSpPr>
            <a:spLocks noGrp="1"/>
          </p:cNvSpPr>
          <p:nvPr>
            <p:ph type="title"/>
          </p:nvPr>
        </p:nvSpPr>
        <p:spPr>
          <a:xfrm>
            <a:off x="489647" y="166344"/>
            <a:ext cx="8229600" cy="615390"/>
          </a:xfrm>
        </p:spPr>
        <p:txBody>
          <a:bodyPr>
            <a:normAutofit fontScale="90000"/>
          </a:bodyPr>
          <a:lstStyle/>
          <a:p>
            <a:r>
              <a:rPr lang="en-US" dirty="0"/>
              <a:t>Step 3b	Write two KVLs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A74002F-6720-447D-8615-62D44D7CBDA3}"/>
                  </a:ext>
                </a:extLst>
              </p:cNvPr>
              <p:cNvSpPr>
                <a:spLocks noGrp="1"/>
              </p:cNvSpPr>
              <p:nvPr>
                <p:ph idx="1"/>
              </p:nvPr>
            </p:nvSpPr>
            <p:spPr>
              <a:xfrm>
                <a:off x="2935165" y="980191"/>
                <a:ext cx="3338561" cy="1156501"/>
              </a:xfrm>
            </p:spPr>
            <p:txBody>
              <a:bodyPr>
                <a:normAutofit/>
              </a:bodyPr>
              <a:lstStyle/>
              <a:p>
                <a:pPr marL="0" indent="0">
                  <a:buNone/>
                </a:pPr>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i="1">
                            <a:latin typeface="Cambria Math" panose="02040503050406030204" pitchFamily="18" charset="0"/>
                          </a:rPr>
                          <m:t>1</m:t>
                        </m:r>
                      </m:sub>
                    </m:sSub>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2</m:t>
                        </m:r>
                      </m:sub>
                    </m:sSub>
                  </m:oMath>
                </a14:m>
                <a:r>
                  <a:rPr lang="en-US" sz="2400" dirty="0"/>
                  <a:t> = 0</a:t>
                </a:r>
              </a:p>
              <a:p>
                <a:pPr marL="0" indent="0">
                  <a:buNone/>
                </a:pPr>
                <a:r>
                  <a:rPr lang="en-US" sz="2400" dirty="0"/>
                  <a:t>II:</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𝑣</m:t>
                        </m:r>
                      </m:e>
                      <m:sub>
                        <m:r>
                          <a:rPr lang="en-US" sz="2400" b="0" i="1" smtClean="0">
                            <a:latin typeface="Cambria Math" panose="02040503050406030204" pitchFamily="18" charset="0"/>
                          </a:rPr>
                          <m:t>2</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𝑣</m:t>
                        </m:r>
                      </m:e>
                      <m:sub>
                        <m:r>
                          <a:rPr lang="en-US" sz="2400" i="1">
                            <a:latin typeface="Cambria Math" panose="02040503050406030204" pitchFamily="18" charset="0"/>
                          </a:rPr>
                          <m:t>3</m:t>
                        </m:r>
                      </m:sub>
                    </m:sSub>
                    <m:r>
                      <a:rPr lang="en-US" sz="2400" b="0" i="1" smtClean="0">
                        <a:latin typeface="Cambria Math" panose="02040503050406030204" pitchFamily="18" charset="0"/>
                      </a:rPr>
                      <m:t>+</m:t>
                    </m:r>
                    <m:r>
                      <a:rPr lang="en-US" sz="2400" i="1" smtClean="0">
                        <a:latin typeface="Cambria Math" panose="02040503050406030204" pitchFamily="18" charset="0"/>
                      </a:rPr>
                      <m:t>5</m:t>
                    </m:r>
                    <m:r>
                      <a:rPr lang="en-US" sz="2400" b="0" i="1" smtClean="0">
                        <a:latin typeface="Cambria Math" panose="02040503050406030204" pitchFamily="18" charset="0"/>
                      </a:rPr>
                      <m:t>𝑉</m:t>
                    </m:r>
                  </m:oMath>
                </a14:m>
                <a:r>
                  <a:rPr lang="en-US" sz="2400" dirty="0"/>
                  <a:t> = 0</a:t>
                </a:r>
              </a:p>
              <a:p>
                <a:pPr marL="0" indent="0">
                  <a:buNone/>
                </a:pPr>
                <a:endParaRPr lang="en-US" sz="2400" dirty="0"/>
              </a:p>
              <a:p>
                <a:pPr marL="0" indent="0">
                  <a:buNone/>
                </a:pPr>
                <a:endParaRPr lang="en-US" sz="2400" dirty="0"/>
              </a:p>
            </p:txBody>
          </p:sp>
        </mc:Choice>
        <mc:Fallback xmlns="">
          <p:sp>
            <p:nvSpPr>
              <p:cNvPr id="3" name="Content Placeholder 2">
                <a:extLst>
                  <a:ext uri="{FF2B5EF4-FFF2-40B4-BE49-F238E27FC236}">
                    <a16:creationId xmlns:a16="http://schemas.microsoft.com/office/drawing/2014/main" id="{CA74002F-6720-447D-8615-62D44D7CBDA3}"/>
                  </a:ext>
                </a:extLst>
              </p:cNvPr>
              <p:cNvSpPr>
                <a:spLocks noGrp="1" noRot="1" noChangeAspect="1" noMove="1" noResize="1" noEditPoints="1" noAdjustHandles="1" noChangeArrowheads="1" noChangeShapeType="1" noTextEdit="1"/>
              </p:cNvSpPr>
              <p:nvPr>
                <p:ph idx="1"/>
              </p:nvPr>
            </p:nvSpPr>
            <p:spPr>
              <a:xfrm>
                <a:off x="2935165" y="980191"/>
                <a:ext cx="3338561" cy="1156501"/>
              </a:xfrm>
              <a:blipFill>
                <a:blip r:embed="rId2"/>
                <a:stretch>
                  <a:fillRect l="-2737" t="-4211"/>
                </a:stretch>
              </a:blipFill>
            </p:spPr>
            <p:txBody>
              <a:bodyPr/>
              <a:lstStyle/>
              <a:p>
                <a:r>
                  <a:rPr lang="en-US">
                    <a:noFill/>
                  </a:rPr>
                  <a:t> </a:t>
                </a:r>
              </a:p>
            </p:txBody>
          </p:sp>
        </mc:Fallback>
      </mc:AlternateContent>
      <p:grpSp>
        <p:nvGrpSpPr>
          <p:cNvPr id="82" name="Group 81">
            <a:extLst>
              <a:ext uri="{FF2B5EF4-FFF2-40B4-BE49-F238E27FC236}">
                <a16:creationId xmlns:a16="http://schemas.microsoft.com/office/drawing/2014/main" id="{61C1C1FE-4111-4CEC-A765-F461EF086275}"/>
              </a:ext>
            </a:extLst>
          </p:cNvPr>
          <p:cNvGrpSpPr/>
          <p:nvPr/>
        </p:nvGrpSpPr>
        <p:grpSpPr>
          <a:xfrm>
            <a:off x="1148680" y="2500246"/>
            <a:ext cx="6911533" cy="3886200"/>
            <a:chOff x="1143000" y="1485900"/>
            <a:chExt cx="6911533" cy="3886200"/>
          </a:xfrm>
        </p:grpSpPr>
        <p:grpSp>
          <p:nvGrpSpPr>
            <p:cNvPr id="83" name="Group 82">
              <a:extLst>
                <a:ext uri="{FF2B5EF4-FFF2-40B4-BE49-F238E27FC236}">
                  <a16:creationId xmlns:a16="http://schemas.microsoft.com/office/drawing/2014/main" id="{E4E364A2-ADF6-4458-9FCD-80E50DE40426}"/>
                </a:ext>
              </a:extLst>
            </p:cNvPr>
            <p:cNvGrpSpPr/>
            <p:nvPr/>
          </p:nvGrpSpPr>
          <p:grpSpPr>
            <a:xfrm>
              <a:off x="1143000" y="1485900"/>
              <a:ext cx="6911533" cy="3886200"/>
              <a:chOff x="1934361" y="1981200"/>
              <a:chExt cx="6911533" cy="3886200"/>
            </a:xfrm>
          </p:grpSpPr>
          <p:pic>
            <p:nvPicPr>
              <p:cNvPr id="94" name="Picture 93">
                <a:extLst>
                  <a:ext uri="{FF2B5EF4-FFF2-40B4-BE49-F238E27FC236}">
                    <a16:creationId xmlns:a16="http://schemas.microsoft.com/office/drawing/2014/main" id="{CF9384D6-97C6-4879-8E60-EFC2D2E8BB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4361" y="1981200"/>
                <a:ext cx="6911533" cy="3886200"/>
              </a:xfrm>
              <a:prstGeom prst="rect">
                <a:avLst/>
              </a:prstGeom>
            </p:spPr>
          </p:pic>
          <p:sp>
            <p:nvSpPr>
              <p:cNvPr id="95" name="TextBox 94">
                <a:extLst>
                  <a:ext uri="{FF2B5EF4-FFF2-40B4-BE49-F238E27FC236}">
                    <a16:creationId xmlns:a16="http://schemas.microsoft.com/office/drawing/2014/main" id="{4A8484D0-A779-427C-825F-C85AA79602B7}"/>
                  </a:ext>
                </a:extLst>
              </p:cNvPr>
              <p:cNvSpPr txBox="1"/>
              <p:nvPr/>
            </p:nvSpPr>
            <p:spPr>
              <a:xfrm>
                <a:off x="4900206" y="2514600"/>
                <a:ext cx="362600" cy="461665"/>
              </a:xfrm>
              <a:prstGeom prst="rect">
                <a:avLst/>
              </a:prstGeom>
              <a:noFill/>
            </p:spPr>
            <p:txBody>
              <a:bodyPr wrap="none" rtlCol="0">
                <a:spAutoFit/>
              </a:bodyPr>
              <a:lstStyle/>
              <a:p>
                <a:r>
                  <a:rPr lang="en-US" sz="2400" dirty="0">
                    <a:solidFill>
                      <a:srgbClr val="FF0000"/>
                    </a:solidFill>
                  </a:rPr>
                  <a:t>A</a:t>
                </a:r>
              </a:p>
            </p:txBody>
          </p:sp>
          <p:sp>
            <p:nvSpPr>
              <p:cNvPr id="96" name="TextBox 95">
                <a:extLst>
                  <a:ext uri="{FF2B5EF4-FFF2-40B4-BE49-F238E27FC236}">
                    <a16:creationId xmlns:a16="http://schemas.microsoft.com/office/drawing/2014/main" id="{15F99B31-EE60-4F39-B683-1B26077DD462}"/>
                  </a:ext>
                </a:extLst>
              </p:cNvPr>
              <p:cNvSpPr txBox="1"/>
              <p:nvPr/>
            </p:nvSpPr>
            <p:spPr>
              <a:xfrm>
                <a:off x="7772400" y="2705088"/>
                <a:ext cx="362600" cy="461665"/>
              </a:xfrm>
              <a:prstGeom prst="rect">
                <a:avLst/>
              </a:prstGeom>
              <a:noFill/>
            </p:spPr>
            <p:txBody>
              <a:bodyPr wrap="none" rtlCol="0">
                <a:spAutoFit/>
              </a:bodyPr>
              <a:lstStyle/>
              <a:p>
                <a:r>
                  <a:rPr lang="en-US" sz="2400" dirty="0">
                    <a:solidFill>
                      <a:srgbClr val="FF0000"/>
                    </a:solidFill>
                  </a:rPr>
                  <a:t>B</a:t>
                </a:r>
              </a:p>
            </p:txBody>
          </p:sp>
          <p:sp>
            <p:nvSpPr>
              <p:cNvPr id="97" name="TextBox 96">
                <a:extLst>
                  <a:ext uri="{FF2B5EF4-FFF2-40B4-BE49-F238E27FC236}">
                    <a16:creationId xmlns:a16="http://schemas.microsoft.com/office/drawing/2014/main" id="{306AFA4A-2010-4A0C-BEF8-BE46287A54A3}"/>
                  </a:ext>
                </a:extLst>
              </p:cNvPr>
              <p:cNvSpPr txBox="1"/>
              <p:nvPr/>
            </p:nvSpPr>
            <p:spPr>
              <a:xfrm>
                <a:off x="5088609" y="5029200"/>
                <a:ext cx="348172" cy="461665"/>
              </a:xfrm>
              <a:prstGeom prst="rect">
                <a:avLst/>
              </a:prstGeom>
              <a:noFill/>
            </p:spPr>
            <p:txBody>
              <a:bodyPr wrap="none" rtlCol="0">
                <a:spAutoFit/>
              </a:bodyPr>
              <a:lstStyle/>
              <a:p>
                <a:r>
                  <a:rPr lang="en-US" sz="2400" dirty="0">
                    <a:solidFill>
                      <a:srgbClr val="FF0000"/>
                    </a:solidFill>
                  </a:rPr>
                  <a:t>C</a:t>
                </a:r>
              </a:p>
            </p:txBody>
          </p:sp>
          <p:sp>
            <p:nvSpPr>
              <p:cNvPr id="98" name="Oval 97">
                <a:extLst>
                  <a:ext uri="{FF2B5EF4-FFF2-40B4-BE49-F238E27FC236}">
                    <a16:creationId xmlns:a16="http://schemas.microsoft.com/office/drawing/2014/main" id="{EDF45DA3-2F68-48ED-BD8F-DC9B35A865A8}"/>
                  </a:ext>
                </a:extLst>
              </p:cNvPr>
              <p:cNvSpPr/>
              <p:nvPr/>
            </p:nvSpPr>
            <p:spPr>
              <a:xfrm>
                <a:off x="34290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F83B448F-2D5D-4979-A85B-C8DF0D116608}"/>
                  </a:ext>
                </a:extLst>
              </p:cNvPr>
              <p:cNvSpPr/>
              <p:nvPr/>
            </p:nvSpPr>
            <p:spPr>
              <a:xfrm>
                <a:off x="60198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Arrow Connector 99">
                <a:extLst>
                  <a:ext uri="{FF2B5EF4-FFF2-40B4-BE49-F238E27FC236}">
                    <a16:creationId xmlns:a16="http://schemas.microsoft.com/office/drawing/2014/main" id="{6B6E7C3D-AAF6-4F1B-8977-EA52D7707B3F}"/>
                  </a:ext>
                </a:extLst>
              </p:cNvPr>
              <p:cNvCxnSpPr>
                <a:cxnSpLocks/>
              </p:cNvCxnSpPr>
              <p:nvPr/>
            </p:nvCxnSpPr>
            <p:spPr>
              <a:xfrm>
                <a:off x="4340604"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E611D09A-8925-44FF-A34D-B11FB530C0AA}"/>
                  </a:ext>
                </a:extLst>
              </p:cNvPr>
              <p:cNvCxnSpPr>
                <a:cxnSpLocks/>
              </p:cNvCxnSpPr>
              <p:nvPr/>
            </p:nvCxnSpPr>
            <p:spPr>
              <a:xfrm>
                <a:off x="6934200"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DA27B02F-D2DE-4620-BAB1-4F491BE3EC68}"/>
                  </a:ext>
                </a:extLst>
              </p:cNvPr>
              <p:cNvSpPr txBox="1"/>
              <p:nvPr/>
            </p:nvSpPr>
            <p:spPr>
              <a:xfrm>
                <a:off x="3755395" y="4074466"/>
                <a:ext cx="261610" cy="461665"/>
              </a:xfrm>
              <a:prstGeom prst="rect">
                <a:avLst/>
              </a:prstGeom>
              <a:noFill/>
            </p:spPr>
            <p:txBody>
              <a:bodyPr wrap="none" rtlCol="0">
                <a:spAutoFit/>
              </a:bodyPr>
              <a:lstStyle/>
              <a:p>
                <a:r>
                  <a:rPr lang="en-US" sz="2400" dirty="0">
                    <a:solidFill>
                      <a:srgbClr val="FF0000"/>
                    </a:solidFill>
                  </a:rPr>
                  <a:t>I</a:t>
                </a:r>
              </a:p>
            </p:txBody>
          </p:sp>
          <p:sp>
            <p:nvSpPr>
              <p:cNvPr id="103" name="TextBox 102">
                <a:extLst>
                  <a:ext uri="{FF2B5EF4-FFF2-40B4-BE49-F238E27FC236}">
                    <a16:creationId xmlns:a16="http://schemas.microsoft.com/office/drawing/2014/main" id="{166605ED-8B55-4D95-8F1F-163310AE5FB5}"/>
                  </a:ext>
                </a:extLst>
              </p:cNvPr>
              <p:cNvSpPr txBox="1"/>
              <p:nvPr/>
            </p:nvSpPr>
            <p:spPr>
              <a:xfrm>
                <a:off x="6346195" y="4126546"/>
                <a:ext cx="338554" cy="461665"/>
              </a:xfrm>
              <a:prstGeom prst="rect">
                <a:avLst/>
              </a:prstGeom>
              <a:noFill/>
            </p:spPr>
            <p:txBody>
              <a:bodyPr wrap="none" rtlCol="0">
                <a:spAutoFit/>
              </a:bodyPr>
              <a:lstStyle/>
              <a:p>
                <a:r>
                  <a:rPr lang="en-US" sz="2400" dirty="0">
                    <a:solidFill>
                      <a:srgbClr val="FF0000"/>
                    </a:solidFill>
                  </a:rPr>
                  <a:t>II</a:t>
                </a:r>
              </a:p>
            </p:txBody>
          </p:sp>
        </p:grpSp>
        <p:cxnSp>
          <p:nvCxnSpPr>
            <p:cNvPr id="84" name="Straight Arrow Connector 83">
              <a:extLst>
                <a:ext uri="{FF2B5EF4-FFF2-40B4-BE49-F238E27FC236}">
                  <a16:creationId xmlns:a16="http://schemas.microsoft.com/office/drawing/2014/main" id="{0D183691-4849-49C8-A315-79E86CF7C6EE}"/>
                </a:ext>
              </a:extLst>
            </p:cNvPr>
            <p:cNvCxnSpPr>
              <a:cxnSpLocks/>
            </p:cNvCxnSpPr>
            <p:nvPr/>
          </p:nvCxnSpPr>
          <p:spPr>
            <a:xfrm>
              <a:off x="1600200" y="2819400"/>
              <a:ext cx="0" cy="6096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4110279F-2DDE-42F0-8976-1490DECF362F}"/>
                </a:ext>
              </a:extLst>
            </p:cNvPr>
            <p:cNvCxnSpPr>
              <a:cxnSpLocks/>
            </p:cNvCxnSpPr>
            <p:nvPr/>
          </p:nvCxnSpPr>
          <p:spPr>
            <a:xfrm flipH="1">
              <a:off x="4572000" y="2590800"/>
              <a:ext cx="241885" cy="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52BF93FF-AC17-4BB2-916F-3AAB412636A7}"/>
                </a:ext>
              </a:extLst>
            </p:cNvPr>
            <p:cNvCxnSpPr>
              <a:cxnSpLocks/>
            </p:cNvCxnSpPr>
            <p:nvPr/>
          </p:nvCxnSpPr>
          <p:spPr>
            <a:xfrm>
              <a:off x="4302951" y="2743200"/>
              <a:ext cx="0" cy="5715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36E8651-3CF6-491E-A191-0FAAB5D3ED95}"/>
                </a:ext>
              </a:extLst>
            </p:cNvPr>
            <p:cNvCxnSpPr>
              <a:cxnSpLocks/>
            </p:cNvCxnSpPr>
            <p:nvPr/>
          </p:nvCxnSpPr>
          <p:spPr>
            <a:xfrm flipV="1">
              <a:off x="6987538" y="2743200"/>
              <a:ext cx="0" cy="7239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4AE9DF3C-5370-417C-8235-668263734987}"/>
                </a:ext>
              </a:extLst>
            </p:cNvPr>
            <p:cNvSpPr txBox="1"/>
            <p:nvPr/>
          </p:nvSpPr>
          <p:spPr>
            <a:xfrm>
              <a:off x="1695384" y="31242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89" name="TextBox 88">
              <a:extLst>
                <a:ext uri="{FF2B5EF4-FFF2-40B4-BE49-F238E27FC236}">
                  <a16:creationId xmlns:a16="http://schemas.microsoft.com/office/drawing/2014/main" id="{C9B681CC-C394-435F-9D1A-19638BDD265A}"/>
                </a:ext>
              </a:extLst>
            </p:cNvPr>
            <p:cNvSpPr txBox="1"/>
            <p:nvPr/>
          </p:nvSpPr>
          <p:spPr>
            <a:xfrm>
              <a:off x="4333548" y="273367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p>
          </p:txBody>
        </p:sp>
        <p:sp>
          <p:nvSpPr>
            <p:cNvPr id="90" name="TextBox 89">
              <a:extLst>
                <a:ext uri="{FF2B5EF4-FFF2-40B4-BE49-F238E27FC236}">
                  <a16:creationId xmlns:a16="http://schemas.microsoft.com/office/drawing/2014/main" id="{16DECA6B-D39A-4904-8292-3080451DDCE9}"/>
                </a:ext>
              </a:extLst>
            </p:cNvPr>
            <p:cNvSpPr txBox="1"/>
            <p:nvPr/>
          </p:nvSpPr>
          <p:spPr>
            <a:xfrm>
              <a:off x="4813885" y="20192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91" name="TextBox 90">
              <a:extLst>
                <a:ext uri="{FF2B5EF4-FFF2-40B4-BE49-F238E27FC236}">
                  <a16:creationId xmlns:a16="http://schemas.microsoft.com/office/drawing/2014/main" id="{C7D02C5C-3A2F-401F-90F3-E22BB1437881}"/>
                </a:ext>
              </a:extLst>
            </p:cNvPr>
            <p:cNvSpPr txBox="1"/>
            <p:nvPr/>
          </p:nvSpPr>
          <p:spPr>
            <a:xfrm>
              <a:off x="7072009" y="28194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92" name="TextBox 91">
              <a:extLst>
                <a:ext uri="{FF2B5EF4-FFF2-40B4-BE49-F238E27FC236}">
                  <a16:creationId xmlns:a16="http://schemas.microsoft.com/office/drawing/2014/main" id="{7B08B840-C5DC-45A6-A25D-AC2693D2FB4E}"/>
                </a:ext>
              </a:extLst>
            </p:cNvPr>
            <p:cNvSpPr txBox="1"/>
            <p:nvPr/>
          </p:nvSpPr>
          <p:spPr>
            <a:xfrm>
              <a:off x="3655896" y="2776239"/>
              <a:ext cx="476412" cy="1938992"/>
            </a:xfrm>
            <a:prstGeom prst="rect">
              <a:avLst/>
            </a:prstGeom>
            <a:noFill/>
          </p:spPr>
          <p:txBody>
            <a:bodyPr wrap="none" rtlCol="0">
              <a:spAutoFit/>
            </a:bodyPr>
            <a:lstStyle/>
            <a:p>
              <a:r>
                <a:rPr lang="en-US" sz="2400" dirty="0">
                  <a:solidFill>
                    <a:srgbClr val="FF0000"/>
                  </a:solidFill>
                </a:rPr>
                <a:t>  +</a:t>
              </a:r>
            </a:p>
            <a:p>
              <a:endParaRPr lang="en-US" sz="2400" dirty="0">
                <a:solidFill>
                  <a:srgbClr val="FF0000"/>
                </a:solidFill>
              </a:endParaRPr>
            </a:p>
            <a:p>
              <a:r>
                <a:rPr lang="en-US" sz="2400" dirty="0">
                  <a:solidFill>
                    <a:srgbClr val="FF0000"/>
                  </a:solidFill>
                </a:rPr>
                <a:t>V</a:t>
              </a:r>
              <a:r>
                <a:rPr lang="en-US" sz="2400" baseline="-25000" dirty="0">
                  <a:solidFill>
                    <a:srgbClr val="FF0000"/>
                  </a:solidFill>
                </a:rPr>
                <a:t>2</a:t>
              </a:r>
            </a:p>
            <a:p>
              <a:endParaRPr lang="en-US" sz="2400" dirty="0">
                <a:solidFill>
                  <a:srgbClr val="FF0000"/>
                </a:solidFill>
              </a:endParaRPr>
            </a:p>
            <a:p>
              <a:r>
                <a:rPr lang="en-US" sz="2400" dirty="0">
                  <a:solidFill>
                    <a:srgbClr val="FF0000"/>
                  </a:solidFill>
                </a:rPr>
                <a:t>  -</a:t>
              </a:r>
            </a:p>
          </p:txBody>
        </p:sp>
        <p:sp>
          <p:nvSpPr>
            <p:cNvPr id="93" name="TextBox 92">
              <a:extLst>
                <a:ext uri="{FF2B5EF4-FFF2-40B4-BE49-F238E27FC236}">
                  <a16:creationId xmlns:a16="http://schemas.microsoft.com/office/drawing/2014/main" id="{D26DC9E1-4B90-45A3-B5A1-04E9543FB6CE}"/>
                </a:ext>
              </a:extLst>
            </p:cNvPr>
            <p:cNvSpPr txBox="1"/>
            <p:nvPr/>
          </p:nvSpPr>
          <p:spPr>
            <a:xfrm>
              <a:off x="4860675" y="2747663"/>
              <a:ext cx="1726755" cy="461665"/>
            </a:xfrm>
            <a:prstGeom prst="rect">
              <a:avLst/>
            </a:prstGeom>
            <a:noFill/>
          </p:spPr>
          <p:txBody>
            <a:bodyPr wrap="none" rtlCol="0">
              <a:spAutoFit/>
            </a:bodyPr>
            <a:lstStyle/>
            <a:p>
              <a:r>
                <a:rPr lang="en-US" sz="2400" dirty="0">
                  <a:solidFill>
                    <a:srgbClr val="FF0000"/>
                  </a:solidFill>
                </a:rPr>
                <a:t>  -      V</a:t>
              </a:r>
              <a:r>
                <a:rPr lang="en-US" sz="2400" baseline="-25000" dirty="0">
                  <a:solidFill>
                    <a:srgbClr val="FF0000"/>
                  </a:solidFill>
                </a:rPr>
                <a:t>3       </a:t>
              </a:r>
              <a:r>
                <a:rPr lang="en-US" sz="2400" dirty="0">
                  <a:solidFill>
                    <a:srgbClr val="FF0000"/>
                  </a:solidFill>
                </a:rPr>
                <a:t>  +</a:t>
              </a:r>
            </a:p>
          </p:txBody>
        </p:sp>
      </p:grpSp>
    </p:spTree>
    <p:extLst>
      <p:ext uri="{BB962C8B-B14F-4D97-AF65-F5344CB8AC3E}">
        <p14:creationId xmlns:p14="http://schemas.microsoft.com/office/powerpoint/2010/main" val="23636102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73DBA-0060-4457-B838-AA57ECD870ED}"/>
              </a:ext>
            </a:extLst>
          </p:cNvPr>
          <p:cNvSpPr>
            <a:spLocks noGrp="1"/>
          </p:cNvSpPr>
          <p:nvPr>
            <p:ph type="title"/>
          </p:nvPr>
        </p:nvSpPr>
        <p:spPr>
          <a:xfrm>
            <a:off x="455103" y="152400"/>
            <a:ext cx="8229600" cy="792162"/>
          </a:xfrm>
        </p:spPr>
        <p:txBody>
          <a:bodyPr>
            <a:normAutofit/>
          </a:bodyPr>
          <a:lstStyle/>
          <a:p>
            <a:r>
              <a:rPr lang="en-US" dirty="0"/>
              <a:t>Step 4	Terminal Relationships: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466EC84-6070-4A50-84D8-3575703961C7}"/>
                  </a:ext>
                </a:extLst>
              </p:cNvPr>
              <p:cNvSpPr>
                <a:spLocks noGrp="1"/>
              </p:cNvSpPr>
              <p:nvPr>
                <p:ph idx="1"/>
              </p:nvPr>
            </p:nvSpPr>
            <p:spPr>
              <a:xfrm>
                <a:off x="2438400" y="944562"/>
                <a:ext cx="3390487" cy="1081813"/>
              </a:xfrm>
            </p:spPr>
            <p:txBody>
              <a:bodyPr>
                <a:norm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r>
                        <a:rPr lang="en-US" sz="2400" b="0" i="1" smtClean="0">
                          <a:latin typeface="Cambria Math" panose="02040503050406030204" pitchFamily="18" charset="0"/>
                        </a:rPr>
                        <m:t>𝑅</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𝑖</m:t>
                          </m:r>
                        </m:e>
                        <m:sub>
                          <m:r>
                            <a:rPr lang="en-US" sz="2400" b="0" i="1" smtClean="0">
                              <a:latin typeface="Cambria Math" panose="02040503050406030204" pitchFamily="18" charset="0"/>
                            </a:rPr>
                            <m:t>2</m:t>
                          </m:r>
                        </m:sub>
                      </m:sSub>
                    </m:oMath>
                  </m:oMathPara>
                </a14:m>
                <a:endParaRPr lang="en-US" sz="2400"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b="0" i="1" smtClean="0">
                              <a:latin typeface="Cambria Math" panose="02040503050406030204" pitchFamily="18" charset="0"/>
                            </a:rPr>
                            <m:t>3</m:t>
                          </m:r>
                        </m:sub>
                      </m:sSub>
                      <m:r>
                        <a:rPr lang="en-US" sz="2400" i="1">
                          <a:latin typeface="Cambria Math" panose="02040503050406030204" pitchFamily="18" charset="0"/>
                        </a:rPr>
                        <m:t>=</m:t>
                      </m:r>
                      <m:r>
                        <a:rPr lang="en-US" sz="2400" i="1" smtClean="0">
                          <a:latin typeface="Cambria Math" panose="02040503050406030204" pitchFamily="18" charset="0"/>
                        </a:rPr>
                        <m:t>1</m:t>
                      </m:r>
                      <m:r>
                        <a:rPr lang="en-US" sz="2400" b="0" i="1" smtClean="0">
                          <a:latin typeface="Cambria Math" panose="02040503050406030204" pitchFamily="18" charset="0"/>
                        </a:rPr>
                        <m:t>000</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3</m:t>
                          </m:r>
                        </m:sub>
                      </m:sSub>
                    </m:oMath>
                  </m:oMathPara>
                </a14:m>
                <a:endParaRPr lang="en-US" sz="2400" dirty="0"/>
              </a:p>
              <a:p>
                <a:pPr marL="0" indent="0">
                  <a:buNone/>
                </a:pPr>
                <a:endParaRPr lang="en-US" sz="2400" dirty="0">
                  <a:solidFill>
                    <a:srgbClr val="FF0000"/>
                  </a:solidFill>
                </a:endParaRPr>
              </a:p>
              <a:p>
                <a:pPr marL="0" indent="0">
                  <a:buNone/>
                </a:pPr>
                <a:endParaRPr lang="en-US" sz="2400" dirty="0">
                  <a:solidFill>
                    <a:srgbClr val="FF0000"/>
                  </a:solidFill>
                </a:endParaRPr>
              </a:p>
            </p:txBody>
          </p:sp>
        </mc:Choice>
        <mc:Fallback xmlns="">
          <p:sp>
            <p:nvSpPr>
              <p:cNvPr id="3" name="Content Placeholder 2">
                <a:extLst>
                  <a:ext uri="{FF2B5EF4-FFF2-40B4-BE49-F238E27FC236}">
                    <a16:creationId xmlns:a16="http://schemas.microsoft.com/office/drawing/2014/main" id="{8466EC84-6070-4A50-84D8-3575703961C7}"/>
                  </a:ext>
                </a:extLst>
              </p:cNvPr>
              <p:cNvSpPr>
                <a:spLocks noGrp="1" noRot="1" noChangeAspect="1" noMove="1" noResize="1" noEditPoints="1" noAdjustHandles="1" noChangeArrowheads="1" noChangeShapeType="1" noTextEdit="1"/>
              </p:cNvSpPr>
              <p:nvPr>
                <p:ph idx="1"/>
              </p:nvPr>
            </p:nvSpPr>
            <p:spPr>
              <a:xfrm>
                <a:off x="2438400" y="944562"/>
                <a:ext cx="3390487" cy="1081813"/>
              </a:xfrm>
              <a:blipFill>
                <a:blip r:embed="rId2"/>
                <a:stretch>
                  <a:fillRect/>
                </a:stretch>
              </a:blipFill>
            </p:spPr>
            <p:txBody>
              <a:bodyPr/>
              <a:lstStyle/>
              <a:p>
                <a:r>
                  <a:rPr lang="en-US">
                    <a:noFill/>
                  </a:rPr>
                  <a:t> </a:t>
                </a:r>
              </a:p>
            </p:txBody>
          </p:sp>
        </mc:Fallback>
      </mc:AlternateContent>
      <p:grpSp>
        <p:nvGrpSpPr>
          <p:cNvPr id="93" name="Group 92">
            <a:extLst>
              <a:ext uri="{FF2B5EF4-FFF2-40B4-BE49-F238E27FC236}">
                <a16:creationId xmlns:a16="http://schemas.microsoft.com/office/drawing/2014/main" id="{A799C331-4A28-4F1F-8DC8-F5E3144B7D53}"/>
              </a:ext>
            </a:extLst>
          </p:cNvPr>
          <p:cNvGrpSpPr/>
          <p:nvPr/>
        </p:nvGrpSpPr>
        <p:grpSpPr>
          <a:xfrm>
            <a:off x="1148680" y="2500246"/>
            <a:ext cx="6911533" cy="3886200"/>
            <a:chOff x="1143000" y="1485900"/>
            <a:chExt cx="6911533" cy="3886200"/>
          </a:xfrm>
        </p:grpSpPr>
        <p:grpSp>
          <p:nvGrpSpPr>
            <p:cNvPr id="94" name="Group 93">
              <a:extLst>
                <a:ext uri="{FF2B5EF4-FFF2-40B4-BE49-F238E27FC236}">
                  <a16:creationId xmlns:a16="http://schemas.microsoft.com/office/drawing/2014/main" id="{164B6F0D-3384-4F19-8A00-3CB7383EBDC6}"/>
                </a:ext>
              </a:extLst>
            </p:cNvPr>
            <p:cNvGrpSpPr/>
            <p:nvPr/>
          </p:nvGrpSpPr>
          <p:grpSpPr>
            <a:xfrm>
              <a:off x="1143000" y="1485900"/>
              <a:ext cx="6911533" cy="3886200"/>
              <a:chOff x="1934361" y="1981200"/>
              <a:chExt cx="6911533" cy="3886200"/>
            </a:xfrm>
          </p:grpSpPr>
          <p:pic>
            <p:nvPicPr>
              <p:cNvPr id="105" name="Picture 104">
                <a:extLst>
                  <a:ext uri="{FF2B5EF4-FFF2-40B4-BE49-F238E27FC236}">
                    <a16:creationId xmlns:a16="http://schemas.microsoft.com/office/drawing/2014/main" id="{FA232857-B384-4DBF-AC6A-E33EBBB86D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4361" y="1981200"/>
                <a:ext cx="6911533" cy="3886200"/>
              </a:xfrm>
              <a:prstGeom prst="rect">
                <a:avLst/>
              </a:prstGeom>
            </p:spPr>
          </p:pic>
          <p:sp>
            <p:nvSpPr>
              <p:cNvPr id="106" name="TextBox 105">
                <a:extLst>
                  <a:ext uri="{FF2B5EF4-FFF2-40B4-BE49-F238E27FC236}">
                    <a16:creationId xmlns:a16="http://schemas.microsoft.com/office/drawing/2014/main" id="{105C18FE-E591-4EE5-A74B-EF821BABD6B0}"/>
                  </a:ext>
                </a:extLst>
              </p:cNvPr>
              <p:cNvSpPr txBox="1"/>
              <p:nvPr/>
            </p:nvSpPr>
            <p:spPr>
              <a:xfrm>
                <a:off x="4900206" y="2514600"/>
                <a:ext cx="362600" cy="461665"/>
              </a:xfrm>
              <a:prstGeom prst="rect">
                <a:avLst/>
              </a:prstGeom>
              <a:noFill/>
            </p:spPr>
            <p:txBody>
              <a:bodyPr wrap="none" rtlCol="0">
                <a:spAutoFit/>
              </a:bodyPr>
              <a:lstStyle/>
              <a:p>
                <a:r>
                  <a:rPr lang="en-US" sz="2400" dirty="0">
                    <a:solidFill>
                      <a:srgbClr val="FF0000"/>
                    </a:solidFill>
                  </a:rPr>
                  <a:t>A</a:t>
                </a:r>
              </a:p>
            </p:txBody>
          </p:sp>
          <p:sp>
            <p:nvSpPr>
              <p:cNvPr id="107" name="TextBox 106">
                <a:extLst>
                  <a:ext uri="{FF2B5EF4-FFF2-40B4-BE49-F238E27FC236}">
                    <a16:creationId xmlns:a16="http://schemas.microsoft.com/office/drawing/2014/main" id="{F1722711-B257-4ECC-93A8-3073994AF369}"/>
                  </a:ext>
                </a:extLst>
              </p:cNvPr>
              <p:cNvSpPr txBox="1"/>
              <p:nvPr/>
            </p:nvSpPr>
            <p:spPr>
              <a:xfrm>
                <a:off x="7772400" y="2705088"/>
                <a:ext cx="362600" cy="461665"/>
              </a:xfrm>
              <a:prstGeom prst="rect">
                <a:avLst/>
              </a:prstGeom>
              <a:noFill/>
            </p:spPr>
            <p:txBody>
              <a:bodyPr wrap="none" rtlCol="0">
                <a:spAutoFit/>
              </a:bodyPr>
              <a:lstStyle/>
              <a:p>
                <a:r>
                  <a:rPr lang="en-US" sz="2400" dirty="0">
                    <a:solidFill>
                      <a:srgbClr val="FF0000"/>
                    </a:solidFill>
                  </a:rPr>
                  <a:t>B</a:t>
                </a:r>
              </a:p>
            </p:txBody>
          </p:sp>
          <p:sp>
            <p:nvSpPr>
              <p:cNvPr id="108" name="TextBox 107">
                <a:extLst>
                  <a:ext uri="{FF2B5EF4-FFF2-40B4-BE49-F238E27FC236}">
                    <a16:creationId xmlns:a16="http://schemas.microsoft.com/office/drawing/2014/main" id="{05204461-93EB-40AF-9E22-118F47E785C0}"/>
                  </a:ext>
                </a:extLst>
              </p:cNvPr>
              <p:cNvSpPr txBox="1"/>
              <p:nvPr/>
            </p:nvSpPr>
            <p:spPr>
              <a:xfrm>
                <a:off x="5088609" y="5029200"/>
                <a:ext cx="348172" cy="461665"/>
              </a:xfrm>
              <a:prstGeom prst="rect">
                <a:avLst/>
              </a:prstGeom>
              <a:noFill/>
            </p:spPr>
            <p:txBody>
              <a:bodyPr wrap="none" rtlCol="0">
                <a:spAutoFit/>
              </a:bodyPr>
              <a:lstStyle/>
              <a:p>
                <a:r>
                  <a:rPr lang="en-US" sz="2400" dirty="0">
                    <a:solidFill>
                      <a:srgbClr val="FF0000"/>
                    </a:solidFill>
                  </a:rPr>
                  <a:t>C</a:t>
                </a:r>
              </a:p>
            </p:txBody>
          </p:sp>
          <p:sp>
            <p:nvSpPr>
              <p:cNvPr id="109" name="Oval 108">
                <a:extLst>
                  <a:ext uri="{FF2B5EF4-FFF2-40B4-BE49-F238E27FC236}">
                    <a16:creationId xmlns:a16="http://schemas.microsoft.com/office/drawing/2014/main" id="{99FA265B-25C5-45A4-AE42-E078D674975D}"/>
                  </a:ext>
                </a:extLst>
              </p:cNvPr>
              <p:cNvSpPr/>
              <p:nvPr/>
            </p:nvSpPr>
            <p:spPr>
              <a:xfrm>
                <a:off x="34290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FEA104CF-60A9-49BE-A128-4C395B74A6EC}"/>
                  </a:ext>
                </a:extLst>
              </p:cNvPr>
              <p:cNvSpPr/>
              <p:nvPr/>
            </p:nvSpPr>
            <p:spPr>
              <a:xfrm>
                <a:off x="60198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Arrow Connector 110">
                <a:extLst>
                  <a:ext uri="{FF2B5EF4-FFF2-40B4-BE49-F238E27FC236}">
                    <a16:creationId xmlns:a16="http://schemas.microsoft.com/office/drawing/2014/main" id="{ADD6AC44-069B-4C55-8A55-8CB975811143}"/>
                  </a:ext>
                </a:extLst>
              </p:cNvPr>
              <p:cNvCxnSpPr>
                <a:cxnSpLocks/>
              </p:cNvCxnSpPr>
              <p:nvPr/>
            </p:nvCxnSpPr>
            <p:spPr>
              <a:xfrm>
                <a:off x="4340604"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8E644BCE-AEC5-490D-BF93-A950E707ED13}"/>
                  </a:ext>
                </a:extLst>
              </p:cNvPr>
              <p:cNvCxnSpPr>
                <a:cxnSpLocks/>
              </p:cNvCxnSpPr>
              <p:nvPr/>
            </p:nvCxnSpPr>
            <p:spPr>
              <a:xfrm>
                <a:off x="6934200"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13" name="TextBox 112">
                <a:extLst>
                  <a:ext uri="{FF2B5EF4-FFF2-40B4-BE49-F238E27FC236}">
                    <a16:creationId xmlns:a16="http://schemas.microsoft.com/office/drawing/2014/main" id="{1C9A980E-C2C1-4528-A6E9-77ABE4D008F9}"/>
                  </a:ext>
                </a:extLst>
              </p:cNvPr>
              <p:cNvSpPr txBox="1"/>
              <p:nvPr/>
            </p:nvSpPr>
            <p:spPr>
              <a:xfrm>
                <a:off x="3755395" y="4074466"/>
                <a:ext cx="261610" cy="461665"/>
              </a:xfrm>
              <a:prstGeom prst="rect">
                <a:avLst/>
              </a:prstGeom>
              <a:noFill/>
            </p:spPr>
            <p:txBody>
              <a:bodyPr wrap="none" rtlCol="0">
                <a:spAutoFit/>
              </a:bodyPr>
              <a:lstStyle/>
              <a:p>
                <a:r>
                  <a:rPr lang="en-US" sz="2400" dirty="0">
                    <a:solidFill>
                      <a:srgbClr val="FF0000"/>
                    </a:solidFill>
                  </a:rPr>
                  <a:t>I</a:t>
                </a:r>
              </a:p>
            </p:txBody>
          </p:sp>
          <p:sp>
            <p:nvSpPr>
              <p:cNvPr id="114" name="TextBox 113">
                <a:extLst>
                  <a:ext uri="{FF2B5EF4-FFF2-40B4-BE49-F238E27FC236}">
                    <a16:creationId xmlns:a16="http://schemas.microsoft.com/office/drawing/2014/main" id="{1642B715-A5A7-44CE-83BB-BD3BBC4FEE93}"/>
                  </a:ext>
                </a:extLst>
              </p:cNvPr>
              <p:cNvSpPr txBox="1"/>
              <p:nvPr/>
            </p:nvSpPr>
            <p:spPr>
              <a:xfrm>
                <a:off x="6346195" y="4126546"/>
                <a:ext cx="338554" cy="461665"/>
              </a:xfrm>
              <a:prstGeom prst="rect">
                <a:avLst/>
              </a:prstGeom>
              <a:noFill/>
            </p:spPr>
            <p:txBody>
              <a:bodyPr wrap="none" rtlCol="0">
                <a:spAutoFit/>
              </a:bodyPr>
              <a:lstStyle/>
              <a:p>
                <a:r>
                  <a:rPr lang="en-US" sz="2400" dirty="0">
                    <a:solidFill>
                      <a:srgbClr val="FF0000"/>
                    </a:solidFill>
                  </a:rPr>
                  <a:t>II</a:t>
                </a:r>
              </a:p>
            </p:txBody>
          </p:sp>
        </p:grpSp>
        <p:cxnSp>
          <p:nvCxnSpPr>
            <p:cNvPr id="95" name="Straight Arrow Connector 94">
              <a:extLst>
                <a:ext uri="{FF2B5EF4-FFF2-40B4-BE49-F238E27FC236}">
                  <a16:creationId xmlns:a16="http://schemas.microsoft.com/office/drawing/2014/main" id="{7B12CA2F-6C6A-4D3D-94D3-793DED98CE6D}"/>
                </a:ext>
              </a:extLst>
            </p:cNvPr>
            <p:cNvCxnSpPr>
              <a:cxnSpLocks/>
            </p:cNvCxnSpPr>
            <p:nvPr/>
          </p:nvCxnSpPr>
          <p:spPr>
            <a:xfrm>
              <a:off x="1600200" y="2819400"/>
              <a:ext cx="0" cy="6096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159F73B3-D510-41C8-A5A1-2EF306890D59}"/>
                </a:ext>
              </a:extLst>
            </p:cNvPr>
            <p:cNvCxnSpPr>
              <a:cxnSpLocks/>
            </p:cNvCxnSpPr>
            <p:nvPr/>
          </p:nvCxnSpPr>
          <p:spPr>
            <a:xfrm flipH="1">
              <a:off x="4572000" y="2590800"/>
              <a:ext cx="241885" cy="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885C5A15-F06A-40CF-B314-0DED4B4EE671}"/>
                </a:ext>
              </a:extLst>
            </p:cNvPr>
            <p:cNvCxnSpPr>
              <a:cxnSpLocks/>
            </p:cNvCxnSpPr>
            <p:nvPr/>
          </p:nvCxnSpPr>
          <p:spPr>
            <a:xfrm>
              <a:off x="4302951" y="2743200"/>
              <a:ext cx="0" cy="5715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DEB18423-A2E6-4CC7-8DC5-B1C806078165}"/>
                </a:ext>
              </a:extLst>
            </p:cNvPr>
            <p:cNvCxnSpPr>
              <a:cxnSpLocks/>
            </p:cNvCxnSpPr>
            <p:nvPr/>
          </p:nvCxnSpPr>
          <p:spPr>
            <a:xfrm flipV="1">
              <a:off x="6987538" y="2743200"/>
              <a:ext cx="0" cy="7239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90B59F38-7416-4DCC-8C50-A67F2DAB1052}"/>
                </a:ext>
              </a:extLst>
            </p:cNvPr>
            <p:cNvSpPr txBox="1"/>
            <p:nvPr/>
          </p:nvSpPr>
          <p:spPr>
            <a:xfrm>
              <a:off x="1695384" y="31242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100" name="TextBox 99">
              <a:extLst>
                <a:ext uri="{FF2B5EF4-FFF2-40B4-BE49-F238E27FC236}">
                  <a16:creationId xmlns:a16="http://schemas.microsoft.com/office/drawing/2014/main" id="{C027300C-BDF9-4D0F-8D1B-B0462303C293}"/>
                </a:ext>
              </a:extLst>
            </p:cNvPr>
            <p:cNvSpPr txBox="1"/>
            <p:nvPr/>
          </p:nvSpPr>
          <p:spPr>
            <a:xfrm>
              <a:off x="4333548" y="273367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p>
          </p:txBody>
        </p:sp>
        <p:sp>
          <p:nvSpPr>
            <p:cNvPr id="101" name="TextBox 100">
              <a:extLst>
                <a:ext uri="{FF2B5EF4-FFF2-40B4-BE49-F238E27FC236}">
                  <a16:creationId xmlns:a16="http://schemas.microsoft.com/office/drawing/2014/main" id="{A89C549B-E5FA-4B63-A57E-885B09A06239}"/>
                </a:ext>
              </a:extLst>
            </p:cNvPr>
            <p:cNvSpPr txBox="1"/>
            <p:nvPr/>
          </p:nvSpPr>
          <p:spPr>
            <a:xfrm>
              <a:off x="4813885" y="20192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102" name="TextBox 101">
              <a:extLst>
                <a:ext uri="{FF2B5EF4-FFF2-40B4-BE49-F238E27FC236}">
                  <a16:creationId xmlns:a16="http://schemas.microsoft.com/office/drawing/2014/main" id="{9E7210D8-CDDE-4A3C-BAD5-4F0EB8C53129}"/>
                </a:ext>
              </a:extLst>
            </p:cNvPr>
            <p:cNvSpPr txBox="1"/>
            <p:nvPr/>
          </p:nvSpPr>
          <p:spPr>
            <a:xfrm>
              <a:off x="7072009" y="28194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103" name="TextBox 102">
              <a:extLst>
                <a:ext uri="{FF2B5EF4-FFF2-40B4-BE49-F238E27FC236}">
                  <a16:creationId xmlns:a16="http://schemas.microsoft.com/office/drawing/2014/main" id="{3F8C5345-A722-4034-BD47-661716F92C8C}"/>
                </a:ext>
              </a:extLst>
            </p:cNvPr>
            <p:cNvSpPr txBox="1"/>
            <p:nvPr/>
          </p:nvSpPr>
          <p:spPr>
            <a:xfrm>
              <a:off x="3655896" y="2776239"/>
              <a:ext cx="476412" cy="1938992"/>
            </a:xfrm>
            <a:prstGeom prst="rect">
              <a:avLst/>
            </a:prstGeom>
            <a:noFill/>
          </p:spPr>
          <p:txBody>
            <a:bodyPr wrap="none" rtlCol="0">
              <a:spAutoFit/>
            </a:bodyPr>
            <a:lstStyle/>
            <a:p>
              <a:r>
                <a:rPr lang="en-US" sz="2400" dirty="0">
                  <a:solidFill>
                    <a:srgbClr val="FF0000"/>
                  </a:solidFill>
                </a:rPr>
                <a:t>  +</a:t>
              </a:r>
            </a:p>
            <a:p>
              <a:endParaRPr lang="en-US" sz="2400" dirty="0">
                <a:solidFill>
                  <a:srgbClr val="FF0000"/>
                </a:solidFill>
              </a:endParaRPr>
            </a:p>
            <a:p>
              <a:r>
                <a:rPr lang="en-US" sz="2400" dirty="0">
                  <a:solidFill>
                    <a:srgbClr val="FF0000"/>
                  </a:solidFill>
                </a:rPr>
                <a:t>V</a:t>
              </a:r>
              <a:r>
                <a:rPr lang="en-US" sz="2400" baseline="-25000" dirty="0">
                  <a:solidFill>
                    <a:srgbClr val="FF0000"/>
                  </a:solidFill>
                </a:rPr>
                <a:t>2</a:t>
              </a:r>
            </a:p>
            <a:p>
              <a:endParaRPr lang="en-US" sz="2400" dirty="0">
                <a:solidFill>
                  <a:srgbClr val="FF0000"/>
                </a:solidFill>
              </a:endParaRPr>
            </a:p>
            <a:p>
              <a:r>
                <a:rPr lang="en-US" sz="2400" dirty="0">
                  <a:solidFill>
                    <a:srgbClr val="FF0000"/>
                  </a:solidFill>
                </a:rPr>
                <a:t>  -</a:t>
              </a:r>
            </a:p>
          </p:txBody>
        </p:sp>
        <p:sp>
          <p:nvSpPr>
            <p:cNvPr id="104" name="TextBox 103">
              <a:extLst>
                <a:ext uri="{FF2B5EF4-FFF2-40B4-BE49-F238E27FC236}">
                  <a16:creationId xmlns:a16="http://schemas.microsoft.com/office/drawing/2014/main" id="{15CE0A49-EEF8-463E-B3D2-0AE428F4F595}"/>
                </a:ext>
              </a:extLst>
            </p:cNvPr>
            <p:cNvSpPr txBox="1"/>
            <p:nvPr/>
          </p:nvSpPr>
          <p:spPr>
            <a:xfrm>
              <a:off x="4860675" y="2747663"/>
              <a:ext cx="1726755" cy="461665"/>
            </a:xfrm>
            <a:prstGeom prst="rect">
              <a:avLst/>
            </a:prstGeom>
            <a:noFill/>
          </p:spPr>
          <p:txBody>
            <a:bodyPr wrap="none" rtlCol="0">
              <a:spAutoFit/>
            </a:bodyPr>
            <a:lstStyle/>
            <a:p>
              <a:r>
                <a:rPr lang="en-US" sz="2400" dirty="0">
                  <a:solidFill>
                    <a:srgbClr val="FF0000"/>
                  </a:solidFill>
                </a:rPr>
                <a:t>  -      V</a:t>
              </a:r>
              <a:r>
                <a:rPr lang="en-US" sz="2400" baseline="-25000" dirty="0">
                  <a:solidFill>
                    <a:srgbClr val="FF0000"/>
                  </a:solidFill>
                </a:rPr>
                <a:t>3       </a:t>
              </a:r>
              <a:r>
                <a:rPr lang="en-US" sz="2400" dirty="0">
                  <a:solidFill>
                    <a:srgbClr val="FF0000"/>
                  </a:solidFill>
                </a:rPr>
                <a:t>  +</a:t>
              </a:r>
            </a:p>
          </p:txBody>
        </p:sp>
      </p:grpSp>
    </p:spTree>
    <p:extLst>
      <p:ext uri="{BB962C8B-B14F-4D97-AF65-F5344CB8AC3E}">
        <p14:creationId xmlns:p14="http://schemas.microsoft.com/office/powerpoint/2010/main" val="23577969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D143E-A182-4400-82BA-24505B4326AD}"/>
              </a:ext>
            </a:extLst>
          </p:cNvPr>
          <p:cNvSpPr>
            <a:spLocks noGrp="1"/>
          </p:cNvSpPr>
          <p:nvPr>
            <p:ph type="title"/>
          </p:nvPr>
        </p:nvSpPr>
        <p:spPr>
          <a:xfrm>
            <a:off x="457200" y="304800"/>
            <a:ext cx="8229600" cy="1143000"/>
          </a:xfrm>
        </p:spPr>
        <p:txBody>
          <a:bodyPr>
            <a:normAutofit fontScale="90000"/>
          </a:bodyPr>
          <a:lstStyle/>
          <a:p>
            <a:pPr marL="0" indent="0"/>
            <a:r>
              <a:rPr lang="en-US" dirty="0"/>
              <a:t>Step 5	Plug TRs into KLs</a:t>
            </a:r>
            <a:br>
              <a:rPr lang="en-US" dirty="0"/>
            </a:br>
            <a:endParaRPr lang="en-US" dirty="0"/>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55EC9119-B5C2-4D8F-B412-1393D0E3E397}"/>
                  </a:ext>
                </a:extLst>
              </p:cNvPr>
              <p:cNvSpPr/>
              <p:nvPr/>
            </p:nvSpPr>
            <p:spPr>
              <a:xfrm>
                <a:off x="3429000" y="968276"/>
                <a:ext cx="3505200" cy="1200329"/>
              </a:xfrm>
              <a:prstGeom prst="rect">
                <a:avLst/>
              </a:prstGeom>
            </p:spPr>
            <p:txBody>
              <a:bodyPr wrap="square">
                <a:spAutoFit/>
              </a:bodyPr>
              <a:lstStyle/>
              <a:p>
                <a:r>
                  <a:rPr lang="en-US" sz="2400" dirty="0"/>
                  <a:t>KVLs:</a:t>
                </a:r>
              </a:p>
              <a:p>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𝑅𝑖</m:t>
                        </m:r>
                      </m:e>
                      <m:sub>
                        <m:r>
                          <a:rPr lang="en-US" sz="2400" i="1">
                            <a:latin typeface="Cambria Math" panose="02040503050406030204" pitchFamily="18" charset="0"/>
                          </a:rPr>
                          <m:t>2</m:t>
                        </m:r>
                      </m:sub>
                    </m:sSub>
                  </m:oMath>
                </a14:m>
                <a:r>
                  <a:rPr lang="en-US" sz="2400" dirty="0"/>
                  <a:t> = 0</a:t>
                </a:r>
              </a:p>
              <a:p>
                <a:r>
                  <a:rPr lang="en-US" sz="2400" dirty="0"/>
                  <a:t>II:</a:t>
                </a:r>
                <a14:m>
                  <m:oMath xmlns:m="http://schemas.openxmlformats.org/officeDocument/2006/math">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𝑅𝑖</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m:t>
                        </m:r>
                        <m:r>
                          <a:rPr lang="en-US" sz="2400" b="0" i="1" smtClean="0">
                            <a:latin typeface="Cambria Math" panose="02040503050406030204" pitchFamily="18" charset="0"/>
                          </a:rPr>
                          <m:t>1000</m:t>
                        </m:r>
                        <m:r>
                          <a:rPr lang="en-US" sz="2400" b="0" i="1" smtClean="0">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+5</m:t>
                    </m:r>
                    <m:r>
                      <a:rPr lang="en-US" sz="2400" i="1">
                        <a:latin typeface="Cambria Math" panose="02040503050406030204" pitchFamily="18" charset="0"/>
                      </a:rPr>
                      <m:t>𝑉</m:t>
                    </m:r>
                  </m:oMath>
                </a14:m>
                <a:r>
                  <a:rPr lang="en-US" sz="2400" dirty="0"/>
                  <a:t> = 0</a:t>
                </a:r>
              </a:p>
            </p:txBody>
          </p:sp>
        </mc:Choice>
        <mc:Fallback xmlns="">
          <p:sp>
            <p:nvSpPr>
              <p:cNvPr id="4" name="Rectangle 3">
                <a:extLst>
                  <a:ext uri="{FF2B5EF4-FFF2-40B4-BE49-F238E27FC236}">
                    <a16:creationId xmlns:a16="http://schemas.microsoft.com/office/drawing/2014/main" id="{55EC9119-B5C2-4D8F-B412-1393D0E3E397}"/>
                  </a:ext>
                </a:extLst>
              </p:cNvPr>
              <p:cNvSpPr>
                <a:spLocks noRot="1" noChangeAspect="1" noMove="1" noResize="1" noEditPoints="1" noAdjustHandles="1" noChangeArrowheads="1" noChangeShapeType="1" noTextEdit="1"/>
              </p:cNvSpPr>
              <p:nvPr/>
            </p:nvSpPr>
            <p:spPr>
              <a:xfrm>
                <a:off x="3429000" y="968276"/>
                <a:ext cx="3505200" cy="1200329"/>
              </a:xfrm>
              <a:prstGeom prst="rect">
                <a:avLst/>
              </a:prstGeom>
              <a:blipFill>
                <a:blip r:embed="rId2"/>
                <a:stretch>
                  <a:fillRect l="-2783" t="-4061" b="-1066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2C06065C-D123-40E5-AB9F-73BC0FCF4818}"/>
                  </a:ext>
                </a:extLst>
              </p:cNvPr>
              <p:cNvSpPr/>
              <p:nvPr/>
            </p:nvSpPr>
            <p:spPr>
              <a:xfrm>
                <a:off x="533400" y="968276"/>
                <a:ext cx="3505200" cy="1200329"/>
              </a:xfrm>
              <a:prstGeom prst="rect">
                <a:avLst/>
              </a:prstGeom>
            </p:spPr>
            <p:txBody>
              <a:bodyPr wrap="square">
                <a:spAutoFit/>
              </a:bodyPr>
              <a:lstStyle/>
              <a:p>
                <a:r>
                  <a:rPr lang="en-US" sz="2400" dirty="0"/>
                  <a:t>KCLs:</a:t>
                </a:r>
              </a:p>
              <a:p>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2</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oMath>
                </a14:m>
                <a:r>
                  <a:rPr lang="en-US" sz="2400" dirty="0"/>
                  <a:t> = 0</a:t>
                </a:r>
              </a:p>
              <a:p>
                <a:r>
                  <a:rPr lang="en-US" sz="2400" dirty="0"/>
                  <a:t>B: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oMath>
                </a14:m>
                <a:r>
                  <a:rPr lang="en-US" sz="2400" dirty="0"/>
                  <a:t> = 0</a:t>
                </a:r>
              </a:p>
            </p:txBody>
          </p:sp>
        </mc:Choice>
        <mc:Fallback xmlns="">
          <p:sp>
            <p:nvSpPr>
              <p:cNvPr id="6" name="Rectangle 5">
                <a:extLst>
                  <a:ext uri="{FF2B5EF4-FFF2-40B4-BE49-F238E27FC236}">
                    <a16:creationId xmlns:a16="http://schemas.microsoft.com/office/drawing/2014/main" id="{2C06065C-D123-40E5-AB9F-73BC0FCF4818}"/>
                  </a:ext>
                </a:extLst>
              </p:cNvPr>
              <p:cNvSpPr>
                <a:spLocks noRot="1" noChangeAspect="1" noMove="1" noResize="1" noEditPoints="1" noAdjustHandles="1" noChangeArrowheads="1" noChangeShapeType="1" noTextEdit="1"/>
              </p:cNvSpPr>
              <p:nvPr/>
            </p:nvSpPr>
            <p:spPr>
              <a:xfrm>
                <a:off x="533400" y="968276"/>
                <a:ext cx="3505200" cy="1200329"/>
              </a:xfrm>
              <a:prstGeom prst="rect">
                <a:avLst/>
              </a:prstGeom>
              <a:blipFill>
                <a:blip r:embed="rId3"/>
                <a:stretch>
                  <a:fillRect l="-2783" t="-4061" b="-10660"/>
                </a:stretch>
              </a:blipFill>
            </p:spPr>
            <p:txBody>
              <a:bodyPr/>
              <a:lstStyle/>
              <a:p>
                <a:r>
                  <a:rPr lang="en-US">
                    <a:noFill/>
                  </a:rPr>
                  <a:t> </a:t>
                </a:r>
              </a:p>
            </p:txBody>
          </p:sp>
        </mc:Fallback>
      </mc:AlternateContent>
      <p:grpSp>
        <p:nvGrpSpPr>
          <p:cNvPr id="8" name="Group 7">
            <a:extLst>
              <a:ext uri="{FF2B5EF4-FFF2-40B4-BE49-F238E27FC236}">
                <a16:creationId xmlns:a16="http://schemas.microsoft.com/office/drawing/2014/main" id="{3535337E-58A8-42F1-8EBB-FE7A095FA3FF}"/>
              </a:ext>
            </a:extLst>
          </p:cNvPr>
          <p:cNvGrpSpPr/>
          <p:nvPr/>
        </p:nvGrpSpPr>
        <p:grpSpPr>
          <a:xfrm>
            <a:off x="1148680" y="2500246"/>
            <a:ext cx="6911533" cy="3886200"/>
            <a:chOff x="1143000" y="1485900"/>
            <a:chExt cx="6911533" cy="3886200"/>
          </a:xfrm>
        </p:grpSpPr>
        <p:grpSp>
          <p:nvGrpSpPr>
            <p:cNvPr id="9" name="Group 8">
              <a:extLst>
                <a:ext uri="{FF2B5EF4-FFF2-40B4-BE49-F238E27FC236}">
                  <a16:creationId xmlns:a16="http://schemas.microsoft.com/office/drawing/2014/main" id="{474B0EFA-DEBA-4F36-97C4-4E6E53A67FAF}"/>
                </a:ext>
              </a:extLst>
            </p:cNvPr>
            <p:cNvGrpSpPr/>
            <p:nvPr/>
          </p:nvGrpSpPr>
          <p:grpSpPr>
            <a:xfrm>
              <a:off x="1143000" y="1485900"/>
              <a:ext cx="6911533" cy="3886200"/>
              <a:chOff x="1934361" y="1981200"/>
              <a:chExt cx="6911533" cy="3886200"/>
            </a:xfrm>
          </p:grpSpPr>
          <p:pic>
            <p:nvPicPr>
              <p:cNvPr id="20" name="Picture 19">
                <a:extLst>
                  <a:ext uri="{FF2B5EF4-FFF2-40B4-BE49-F238E27FC236}">
                    <a16:creationId xmlns:a16="http://schemas.microsoft.com/office/drawing/2014/main" id="{30BBF176-91AD-44F8-A7D2-011AE35399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4361" y="1981200"/>
                <a:ext cx="6911533" cy="3886200"/>
              </a:xfrm>
              <a:prstGeom prst="rect">
                <a:avLst/>
              </a:prstGeom>
            </p:spPr>
          </p:pic>
          <p:sp>
            <p:nvSpPr>
              <p:cNvPr id="21" name="TextBox 20">
                <a:extLst>
                  <a:ext uri="{FF2B5EF4-FFF2-40B4-BE49-F238E27FC236}">
                    <a16:creationId xmlns:a16="http://schemas.microsoft.com/office/drawing/2014/main" id="{A05F5D4E-80A2-423D-9D2D-0F31E5274691}"/>
                  </a:ext>
                </a:extLst>
              </p:cNvPr>
              <p:cNvSpPr txBox="1"/>
              <p:nvPr/>
            </p:nvSpPr>
            <p:spPr>
              <a:xfrm>
                <a:off x="4900206" y="2514600"/>
                <a:ext cx="362600" cy="461665"/>
              </a:xfrm>
              <a:prstGeom prst="rect">
                <a:avLst/>
              </a:prstGeom>
              <a:noFill/>
            </p:spPr>
            <p:txBody>
              <a:bodyPr wrap="none" rtlCol="0">
                <a:spAutoFit/>
              </a:bodyPr>
              <a:lstStyle/>
              <a:p>
                <a:r>
                  <a:rPr lang="en-US" sz="2400" dirty="0">
                    <a:solidFill>
                      <a:srgbClr val="FF0000"/>
                    </a:solidFill>
                  </a:rPr>
                  <a:t>A</a:t>
                </a:r>
              </a:p>
            </p:txBody>
          </p:sp>
          <p:sp>
            <p:nvSpPr>
              <p:cNvPr id="22" name="TextBox 21">
                <a:extLst>
                  <a:ext uri="{FF2B5EF4-FFF2-40B4-BE49-F238E27FC236}">
                    <a16:creationId xmlns:a16="http://schemas.microsoft.com/office/drawing/2014/main" id="{F7EDBD90-85A1-4C2C-BAB7-74DC5CB22B08}"/>
                  </a:ext>
                </a:extLst>
              </p:cNvPr>
              <p:cNvSpPr txBox="1"/>
              <p:nvPr/>
            </p:nvSpPr>
            <p:spPr>
              <a:xfrm>
                <a:off x="7772400" y="2705088"/>
                <a:ext cx="362600" cy="461665"/>
              </a:xfrm>
              <a:prstGeom prst="rect">
                <a:avLst/>
              </a:prstGeom>
              <a:noFill/>
            </p:spPr>
            <p:txBody>
              <a:bodyPr wrap="none" rtlCol="0">
                <a:spAutoFit/>
              </a:bodyPr>
              <a:lstStyle/>
              <a:p>
                <a:r>
                  <a:rPr lang="en-US" sz="2400" dirty="0">
                    <a:solidFill>
                      <a:srgbClr val="FF0000"/>
                    </a:solidFill>
                  </a:rPr>
                  <a:t>B</a:t>
                </a:r>
              </a:p>
            </p:txBody>
          </p:sp>
          <p:sp>
            <p:nvSpPr>
              <p:cNvPr id="23" name="TextBox 22">
                <a:extLst>
                  <a:ext uri="{FF2B5EF4-FFF2-40B4-BE49-F238E27FC236}">
                    <a16:creationId xmlns:a16="http://schemas.microsoft.com/office/drawing/2014/main" id="{EC62F1DC-C9C9-4A68-BBE8-4EBC5B0D40C4}"/>
                  </a:ext>
                </a:extLst>
              </p:cNvPr>
              <p:cNvSpPr txBox="1"/>
              <p:nvPr/>
            </p:nvSpPr>
            <p:spPr>
              <a:xfrm>
                <a:off x="5088609" y="5029200"/>
                <a:ext cx="348172" cy="461665"/>
              </a:xfrm>
              <a:prstGeom prst="rect">
                <a:avLst/>
              </a:prstGeom>
              <a:noFill/>
            </p:spPr>
            <p:txBody>
              <a:bodyPr wrap="none" rtlCol="0">
                <a:spAutoFit/>
              </a:bodyPr>
              <a:lstStyle/>
              <a:p>
                <a:r>
                  <a:rPr lang="en-US" sz="2400" dirty="0">
                    <a:solidFill>
                      <a:srgbClr val="FF0000"/>
                    </a:solidFill>
                  </a:rPr>
                  <a:t>C</a:t>
                </a:r>
              </a:p>
            </p:txBody>
          </p:sp>
          <p:sp>
            <p:nvSpPr>
              <p:cNvPr id="24" name="Oval 23">
                <a:extLst>
                  <a:ext uri="{FF2B5EF4-FFF2-40B4-BE49-F238E27FC236}">
                    <a16:creationId xmlns:a16="http://schemas.microsoft.com/office/drawing/2014/main" id="{B1B063E0-4B6B-4934-87CF-65B3CFCA8D38}"/>
                  </a:ext>
                </a:extLst>
              </p:cNvPr>
              <p:cNvSpPr/>
              <p:nvPr/>
            </p:nvSpPr>
            <p:spPr>
              <a:xfrm>
                <a:off x="34290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10E86CBF-E0A5-478D-8ECB-FD5140729BE2}"/>
                  </a:ext>
                </a:extLst>
              </p:cNvPr>
              <p:cNvSpPr/>
              <p:nvPr/>
            </p:nvSpPr>
            <p:spPr>
              <a:xfrm>
                <a:off x="6019800" y="3810000"/>
                <a:ext cx="914400" cy="995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164BE540-4422-49E2-8C5D-6D0F689587D0}"/>
                  </a:ext>
                </a:extLst>
              </p:cNvPr>
              <p:cNvCxnSpPr>
                <a:cxnSpLocks/>
              </p:cNvCxnSpPr>
              <p:nvPr/>
            </p:nvCxnSpPr>
            <p:spPr>
              <a:xfrm>
                <a:off x="4340604"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DA55709-1846-4160-9586-888B0F0EB815}"/>
                  </a:ext>
                </a:extLst>
              </p:cNvPr>
              <p:cNvCxnSpPr>
                <a:cxnSpLocks/>
              </p:cNvCxnSpPr>
              <p:nvPr/>
            </p:nvCxnSpPr>
            <p:spPr>
              <a:xfrm>
                <a:off x="6934200" y="4307532"/>
                <a:ext cx="0" cy="228599"/>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FE8F521-1DFD-402E-916F-8F3A3B3CE4F1}"/>
                  </a:ext>
                </a:extLst>
              </p:cNvPr>
              <p:cNvSpPr txBox="1"/>
              <p:nvPr/>
            </p:nvSpPr>
            <p:spPr>
              <a:xfrm>
                <a:off x="3755395" y="4074466"/>
                <a:ext cx="261610" cy="461665"/>
              </a:xfrm>
              <a:prstGeom prst="rect">
                <a:avLst/>
              </a:prstGeom>
              <a:noFill/>
            </p:spPr>
            <p:txBody>
              <a:bodyPr wrap="none" rtlCol="0">
                <a:spAutoFit/>
              </a:bodyPr>
              <a:lstStyle/>
              <a:p>
                <a:r>
                  <a:rPr lang="en-US" sz="2400" dirty="0">
                    <a:solidFill>
                      <a:srgbClr val="FF0000"/>
                    </a:solidFill>
                  </a:rPr>
                  <a:t>I</a:t>
                </a:r>
              </a:p>
            </p:txBody>
          </p:sp>
          <p:sp>
            <p:nvSpPr>
              <p:cNvPr id="29" name="TextBox 28">
                <a:extLst>
                  <a:ext uri="{FF2B5EF4-FFF2-40B4-BE49-F238E27FC236}">
                    <a16:creationId xmlns:a16="http://schemas.microsoft.com/office/drawing/2014/main" id="{1857E65D-DFED-441B-A3E7-10E8F7645AD6}"/>
                  </a:ext>
                </a:extLst>
              </p:cNvPr>
              <p:cNvSpPr txBox="1"/>
              <p:nvPr/>
            </p:nvSpPr>
            <p:spPr>
              <a:xfrm>
                <a:off x="6346195" y="4126546"/>
                <a:ext cx="338554" cy="461665"/>
              </a:xfrm>
              <a:prstGeom prst="rect">
                <a:avLst/>
              </a:prstGeom>
              <a:noFill/>
            </p:spPr>
            <p:txBody>
              <a:bodyPr wrap="none" rtlCol="0">
                <a:spAutoFit/>
              </a:bodyPr>
              <a:lstStyle/>
              <a:p>
                <a:r>
                  <a:rPr lang="en-US" sz="2400" dirty="0">
                    <a:solidFill>
                      <a:srgbClr val="FF0000"/>
                    </a:solidFill>
                  </a:rPr>
                  <a:t>II</a:t>
                </a:r>
              </a:p>
            </p:txBody>
          </p:sp>
        </p:grpSp>
        <p:cxnSp>
          <p:nvCxnSpPr>
            <p:cNvPr id="10" name="Straight Arrow Connector 9">
              <a:extLst>
                <a:ext uri="{FF2B5EF4-FFF2-40B4-BE49-F238E27FC236}">
                  <a16:creationId xmlns:a16="http://schemas.microsoft.com/office/drawing/2014/main" id="{0F3CC559-32A3-461F-8180-9643F0E6984A}"/>
                </a:ext>
              </a:extLst>
            </p:cNvPr>
            <p:cNvCxnSpPr>
              <a:cxnSpLocks/>
            </p:cNvCxnSpPr>
            <p:nvPr/>
          </p:nvCxnSpPr>
          <p:spPr>
            <a:xfrm>
              <a:off x="1600200" y="2819400"/>
              <a:ext cx="0" cy="6096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34B589F-44FE-4CF3-AD9F-E7FA897527D2}"/>
                </a:ext>
              </a:extLst>
            </p:cNvPr>
            <p:cNvCxnSpPr>
              <a:cxnSpLocks/>
            </p:cNvCxnSpPr>
            <p:nvPr/>
          </p:nvCxnSpPr>
          <p:spPr>
            <a:xfrm flipH="1">
              <a:off x="4572000" y="2590800"/>
              <a:ext cx="241885" cy="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146692FF-2273-44A6-9C7A-2578B91C0662}"/>
                </a:ext>
              </a:extLst>
            </p:cNvPr>
            <p:cNvCxnSpPr>
              <a:cxnSpLocks/>
            </p:cNvCxnSpPr>
            <p:nvPr/>
          </p:nvCxnSpPr>
          <p:spPr>
            <a:xfrm>
              <a:off x="4302951" y="2743200"/>
              <a:ext cx="0" cy="5715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123222F-DA6E-49BA-A5B6-7EFCBE930CF3}"/>
                </a:ext>
              </a:extLst>
            </p:cNvPr>
            <p:cNvCxnSpPr>
              <a:cxnSpLocks/>
            </p:cNvCxnSpPr>
            <p:nvPr/>
          </p:nvCxnSpPr>
          <p:spPr>
            <a:xfrm flipV="1">
              <a:off x="6987538" y="2743200"/>
              <a:ext cx="0" cy="7239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618B15AB-3676-4899-B154-9505BFC1AA02}"/>
                </a:ext>
              </a:extLst>
            </p:cNvPr>
            <p:cNvSpPr txBox="1"/>
            <p:nvPr/>
          </p:nvSpPr>
          <p:spPr>
            <a:xfrm>
              <a:off x="1695384" y="31242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1</a:t>
              </a:r>
            </a:p>
          </p:txBody>
        </p:sp>
        <p:sp>
          <p:nvSpPr>
            <p:cNvPr id="15" name="TextBox 14">
              <a:extLst>
                <a:ext uri="{FF2B5EF4-FFF2-40B4-BE49-F238E27FC236}">
                  <a16:creationId xmlns:a16="http://schemas.microsoft.com/office/drawing/2014/main" id="{EB013BA0-8F4A-4D73-8615-FFD417C18871}"/>
                </a:ext>
              </a:extLst>
            </p:cNvPr>
            <p:cNvSpPr txBox="1"/>
            <p:nvPr/>
          </p:nvSpPr>
          <p:spPr>
            <a:xfrm>
              <a:off x="4333548" y="2733674"/>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2</a:t>
              </a:r>
            </a:p>
          </p:txBody>
        </p:sp>
        <p:sp>
          <p:nvSpPr>
            <p:cNvPr id="16" name="TextBox 15">
              <a:extLst>
                <a:ext uri="{FF2B5EF4-FFF2-40B4-BE49-F238E27FC236}">
                  <a16:creationId xmlns:a16="http://schemas.microsoft.com/office/drawing/2014/main" id="{5D24406D-9558-49A7-B571-AAC78C12F515}"/>
                </a:ext>
              </a:extLst>
            </p:cNvPr>
            <p:cNvSpPr txBox="1"/>
            <p:nvPr/>
          </p:nvSpPr>
          <p:spPr>
            <a:xfrm>
              <a:off x="4813885" y="2019299"/>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3</a:t>
              </a:r>
            </a:p>
          </p:txBody>
        </p:sp>
        <p:sp>
          <p:nvSpPr>
            <p:cNvPr id="17" name="TextBox 16">
              <a:extLst>
                <a:ext uri="{FF2B5EF4-FFF2-40B4-BE49-F238E27FC236}">
                  <a16:creationId xmlns:a16="http://schemas.microsoft.com/office/drawing/2014/main" id="{C538C0ED-B824-4B27-B2E9-8B3573D32DA5}"/>
                </a:ext>
              </a:extLst>
            </p:cNvPr>
            <p:cNvSpPr txBox="1"/>
            <p:nvPr/>
          </p:nvSpPr>
          <p:spPr>
            <a:xfrm>
              <a:off x="7072009" y="2819400"/>
              <a:ext cx="359394" cy="461665"/>
            </a:xfrm>
            <a:prstGeom prst="rect">
              <a:avLst/>
            </a:prstGeom>
            <a:noFill/>
          </p:spPr>
          <p:txBody>
            <a:bodyPr wrap="none" rtlCol="0">
              <a:spAutoFit/>
            </a:bodyPr>
            <a:lstStyle/>
            <a:p>
              <a:r>
                <a:rPr lang="en-US" sz="2400" dirty="0">
                  <a:solidFill>
                    <a:srgbClr val="FF0000"/>
                  </a:solidFill>
                </a:rPr>
                <a:t>i</a:t>
              </a:r>
              <a:r>
                <a:rPr lang="en-US" sz="2400" baseline="-25000" dirty="0">
                  <a:solidFill>
                    <a:srgbClr val="FF0000"/>
                  </a:solidFill>
                </a:rPr>
                <a:t>4</a:t>
              </a:r>
            </a:p>
          </p:txBody>
        </p:sp>
        <p:sp>
          <p:nvSpPr>
            <p:cNvPr id="18" name="TextBox 17">
              <a:extLst>
                <a:ext uri="{FF2B5EF4-FFF2-40B4-BE49-F238E27FC236}">
                  <a16:creationId xmlns:a16="http://schemas.microsoft.com/office/drawing/2014/main" id="{43FBE6C6-0659-43A3-9E6F-7FBB3FE695B8}"/>
                </a:ext>
              </a:extLst>
            </p:cNvPr>
            <p:cNvSpPr txBox="1"/>
            <p:nvPr/>
          </p:nvSpPr>
          <p:spPr>
            <a:xfrm>
              <a:off x="3655896" y="2776239"/>
              <a:ext cx="476412" cy="1938992"/>
            </a:xfrm>
            <a:prstGeom prst="rect">
              <a:avLst/>
            </a:prstGeom>
            <a:noFill/>
          </p:spPr>
          <p:txBody>
            <a:bodyPr wrap="none" rtlCol="0">
              <a:spAutoFit/>
            </a:bodyPr>
            <a:lstStyle/>
            <a:p>
              <a:r>
                <a:rPr lang="en-US" sz="2400" dirty="0">
                  <a:solidFill>
                    <a:srgbClr val="FF0000"/>
                  </a:solidFill>
                </a:rPr>
                <a:t>  +</a:t>
              </a:r>
            </a:p>
            <a:p>
              <a:endParaRPr lang="en-US" sz="2400" dirty="0">
                <a:solidFill>
                  <a:srgbClr val="FF0000"/>
                </a:solidFill>
              </a:endParaRPr>
            </a:p>
            <a:p>
              <a:r>
                <a:rPr lang="en-US" sz="2400" dirty="0">
                  <a:solidFill>
                    <a:srgbClr val="FF0000"/>
                  </a:solidFill>
                </a:rPr>
                <a:t>V</a:t>
              </a:r>
              <a:r>
                <a:rPr lang="en-US" sz="2400" baseline="-25000" dirty="0">
                  <a:solidFill>
                    <a:srgbClr val="FF0000"/>
                  </a:solidFill>
                </a:rPr>
                <a:t>2</a:t>
              </a:r>
            </a:p>
            <a:p>
              <a:endParaRPr lang="en-US" sz="2400" dirty="0">
                <a:solidFill>
                  <a:srgbClr val="FF0000"/>
                </a:solidFill>
              </a:endParaRPr>
            </a:p>
            <a:p>
              <a:r>
                <a:rPr lang="en-US" sz="2400" dirty="0">
                  <a:solidFill>
                    <a:srgbClr val="FF0000"/>
                  </a:solidFill>
                </a:rPr>
                <a:t>  -</a:t>
              </a:r>
            </a:p>
          </p:txBody>
        </p:sp>
        <p:sp>
          <p:nvSpPr>
            <p:cNvPr id="19" name="TextBox 18">
              <a:extLst>
                <a:ext uri="{FF2B5EF4-FFF2-40B4-BE49-F238E27FC236}">
                  <a16:creationId xmlns:a16="http://schemas.microsoft.com/office/drawing/2014/main" id="{D65893C2-5A74-4125-B1C3-EA5224041882}"/>
                </a:ext>
              </a:extLst>
            </p:cNvPr>
            <p:cNvSpPr txBox="1"/>
            <p:nvPr/>
          </p:nvSpPr>
          <p:spPr>
            <a:xfrm>
              <a:off x="4860675" y="2747663"/>
              <a:ext cx="1726755" cy="461665"/>
            </a:xfrm>
            <a:prstGeom prst="rect">
              <a:avLst/>
            </a:prstGeom>
            <a:noFill/>
          </p:spPr>
          <p:txBody>
            <a:bodyPr wrap="none" rtlCol="0">
              <a:spAutoFit/>
            </a:bodyPr>
            <a:lstStyle/>
            <a:p>
              <a:r>
                <a:rPr lang="en-US" sz="2400" dirty="0">
                  <a:solidFill>
                    <a:srgbClr val="FF0000"/>
                  </a:solidFill>
                </a:rPr>
                <a:t>  -      V</a:t>
              </a:r>
              <a:r>
                <a:rPr lang="en-US" sz="2400" baseline="-25000" dirty="0">
                  <a:solidFill>
                    <a:srgbClr val="FF0000"/>
                  </a:solidFill>
                </a:rPr>
                <a:t>3       </a:t>
              </a:r>
              <a:r>
                <a:rPr lang="en-US" sz="2400" dirty="0">
                  <a:solidFill>
                    <a:srgbClr val="FF0000"/>
                  </a:solidFill>
                </a:rPr>
                <a:t>  +</a:t>
              </a:r>
            </a:p>
          </p:txBody>
        </p:sp>
      </p:grpSp>
    </p:spTree>
    <p:extLst>
      <p:ext uri="{BB962C8B-B14F-4D97-AF65-F5344CB8AC3E}">
        <p14:creationId xmlns:p14="http://schemas.microsoft.com/office/powerpoint/2010/main" val="1641876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538A8-21A5-4DF8-A841-7A6184A0ED34}"/>
              </a:ext>
            </a:extLst>
          </p:cNvPr>
          <p:cNvSpPr>
            <a:spLocks noGrp="1"/>
          </p:cNvSpPr>
          <p:nvPr>
            <p:ph type="title"/>
          </p:nvPr>
        </p:nvSpPr>
        <p:spPr>
          <a:xfrm>
            <a:off x="457200" y="274638"/>
            <a:ext cx="8229600" cy="868362"/>
          </a:xfrm>
        </p:spPr>
        <p:txBody>
          <a:bodyPr>
            <a:normAutofit/>
          </a:bodyPr>
          <a:lstStyle/>
          <a:p>
            <a:r>
              <a:rPr lang="en-US" dirty="0"/>
              <a:t>Step 6	List all initial conditions</a:t>
            </a:r>
          </a:p>
        </p:txBody>
      </p:sp>
      <p:sp>
        <p:nvSpPr>
          <p:cNvPr id="3" name="Content Placeholder 2">
            <a:extLst>
              <a:ext uri="{FF2B5EF4-FFF2-40B4-BE49-F238E27FC236}">
                <a16:creationId xmlns:a16="http://schemas.microsoft.com/office/drawing/2014/main" id="{8AF21703-36F4-4E61-AE6F-A771CFA032EE}"/>
              </a:ext>
            </a:extLst>
          </p:cNvPr>
          <p:cNvSpPr>
            <a:spLocks noGrp="1"/>
          </p:cNvSpPr>
          <p:nvPr>
            <p:ph idx="1"/>
          </p:nvPr>
        </p:nvSpPr>
        <p:spPr>
          <a:xfrm>
            <a:off x="685800" y="1066800"/>
            <a:ext cx="8001000" cy="1066800"/>
          </a:xfrm>
        </p:spPr>
        <p:txBody>
          <a:bodyPr>
            <a:normAutofit/>
          </a:bodyPr>
          <a:lstStyle/>
          <a:p>
            <a:pPr marL="0" indent="0">
              <a:buNone/>
            </a:pPr>
            <a:r>
              <a:rPr lang="en-US" sz="2400" dirty="0"/>
              <a:t>There are no inductors or capacitors, so there are no initial conditions needed )or available).</a:t>
            </a:r>
            <a:endParaRPr lang="en-US" sz="2400" dirty="0">
              <a:solidFill>
                <a:srgbClr val="7030A0"/>
              </a:solidFill>
            </a:endParaRPr>
          </a:p>
          <a:p>
            <a:pPr marL="0" indent="0">
              <a:buNone/>
            </a:pPr>
            <a:endParaRPr lang="en-US" dirty="0"/>
          </a:p>
        </p:txBody>
      </p:sp>
      <p:sp>
        <p:nvSpPr>
          <p:cNvPr id="4" name="Title 1">
            <a:extLst>
              <a:ext uri="{FF2B5EF4-FFF2-40B4-BE49-F238E27FC236}">
                <a16:creationId xmlns:a16="http://schemas.microsoft.com/office/drawing/2014/main" id="{A6E7F45E-DFE4-4A01-8A5A-B0790262D534}"/>
              </a:ext>
            </a:extLst>
          </p:cNvPr>
          <p:cNvSpPr txBox="1">
            <a:spLocks/>
          </p:cNvSpPr>
          <p:nvPr/>
        </p:nvSpPr>
        <p:spPr>
          <a:xfrm>
            <a:off x="228600" y="2133600"/>
            <a:ext cx="8229600" cy="715962"/>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Step 7: Box your answer</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6CA2EF31-059D-4A19-9638-61EEED036527}"/>
                  </a:ext>
                </a:extLst>
              </p:cNvPr>
              <p:cNvSpPr/>
              <p:nvPr/>
            </p:nvSpPr>
            <p:spPr>
              <a:xfrm>
                <a:off x="2362200" y="2950600"/>
                <a:ext cx="3505200" cy="3416320"/>
              </a:xfrm>
              <a:prstGeom prst="rect">
                <a:avLst/>
              </a:prstGeom>
              <a:ln w="28575" cmpd="thickThin">
                <a:solidFill>
                  <a:srgbClr val="FF0000"/>
                </a:solidFill>
              </a:ln>
            </p:spPr>
            <p:txBody>
              <a:bodyPr wrap="square">
                <a:spAutoFit/>
              </a:bodyPr>
              <a:lstStyle/>
              <a:p>
                <a:r>
                  <a:rPr lang="en-US" sz="2400" dirty="0"/>
                  <a:t>KCLs:</a:t>
                </a:r>
              </a:p>
              <a:p>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2</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oMath>
                </a14:m>
                <a:r>
                  <a:rPr lang="en-US" sz="2400" dirty="0"/>
                  <a:t> = 0</a:t>
                </a:r>
              </a:p>
              <a:p>
                <a:r>
                  <a:rPr lang="en-US" sz="2400" dirty="0"/>
                  <a:t>B: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4</m:t>
                        </m:r>
                      </m:sub>
                    </m:sSub>
                  </m:oMath>
                </a14:m>
                <a:r>
                  <a:rPr lang="en-US" sz="2400" dirty="0"/>
                  <a:t> =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oMath>
                </a14:m>
                <a:endParaRPr lang="en-US" sz="2400" dirty="0"/>
              </a:p>
              <a:p>
                <a:r>
                  <a:rPr lang="en-US" sz="2400" dirty="0"/>
                  <a:t>KVLs:</a:t>
                </a:r>
              </a:p>
              <a:p>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𝑅𝑖</m:t>
                        </m:r>
                      </m:e>
                      <m:sub>
                        <m:r>
                          <a:rPr lang="en-US" sz="2400" i="1">
                            <a:latin typeface="Cambria Math" panose="02040503050406030204" pitchFamily="18" charset="0"/>
                          </a:rPr>
                          <m:t>2</m:t>
                        </m:r>
                      </m:sub>
                    </m:sSub>
                  </m:oMath>
                </a14:m>
                <a:r>
                  <a:rPr lang="en-US" sz="2400" dirty="0"/>
                  <a:t> = 0</a:t>
                </a:r>
              </a:p>
              <a:p>
                <a:r>
                  <a:rPr lang="en-US" sz="2400" dirty="0"/>
                  <a:t>II:</a:t>
                </a:r>
                <a14:m>
                  <m:oMath xmlns:m="http://schemas.openxmlformats.org/officeDocument/2006/math">
                    <m:r>
                      <a:rPr lang="en-US" sz="2400" i="1" dirty="0" smtClean="0">
                        <a:latin typeface="Cambria Math" panose="02040503050406030204" pitchFamily="18" charset="0"/>
                      </a:rPr>
                      <m:t> </m:t>
                    </m:r>
                    <m:r>
                      <a:rPr lang="en-US" sz="2400" b="0" i="1" dirty="0" smtClean="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𝑅𝑖</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1000</m:t>
                        </m:r>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b="0" i="1" smtClean="0">
                        <a:latin typeface="Cambria Math" panose="02040503050406030204" pitchFamily="18" charset="0"/>
                      </a:rPr>
                      <m:t>=</m:t>
                    </m:r>
                    <m:r>
                      <a:rPr lang="en-US" sz="2400" i="1">
                        <a:latin typeface="Cambria Math" panose="02040503050406030204" pitchFamily="18" charset="0"/>
                      </a:rPr>
                      <m:t>5</m:t>
                    </m:r>
                    <m:r>
                      <a:rPr lang="en-US" sz="2400" i="1">
                        <a:latin typeface="Cambria Math" panose="02040503050406030204" pitchFamily="18" charset="0"/>
                      </a:rPr>
                      <m:t>𝑉</m:t>
                    </m:r>
                  </m:oMath>
                </a14:m>
                <a:endParaRPr lang="en-US" sz="2400" dirty="0"/>
              </a:p>
              <a:p>
                <a:r>
                  <a:rPr lang="en-US" sz="2400" dirty="0">
                    <a:solidFill>
                      <a:srgbClr val="FF0000"/>
                    </a:solidFill>
                  </a:rPr>
                  <a:t>Note: </a:t>
                </a:r>
                <a:r>
                  <a:rPr lang="en-US" sz="2400" dirty="0"/>
                  <a:t>i</a:t>
                </a:r>
                <a:r>
                  <a:rPr lang="en-US" sz="2400" baseline="-25000" dirty="0"/>
                  <a:t>1</a:t>
                </a:r>
                <a:r>
                  <a:rPr lang="en-US" sz="2400" dirty="0"/>
                  <a:t> – i</a:t>
                </a:r>
                <a:r>
                  <a:rPr lang="en-US" sz="2400" baseline="-25000" dirty="0"/>
                  <a:t>4</a:t>
                </a:r>
                <a:r>
                  <a:rPr lang="en-US" sz="2400" dirty="0"/>
                  <a:t> are the unknowns… v</a:t>
                </a:r>
                <a:r>
                  <a:rPr lang="en-US" sz="2400" baseline="-25000" dirty="0"/>
                  <a:t>1</a:t>
                </a:r>
                <a:r>
                  <a:rPr lang="en-US" sz="2400" dirty="0"/>
                  <a:t> and R are to be given.</a:t>
                </a:r>
              </a:p>
            </p:txBody>
          </p:sp>
        </mc:Choice>
        <mc:Fallback xmlns="">
          <p:sp>
            <p:nvSpPr>
              <p:cNvPr id="5" name="Rectangle 4">
                <a:extLst>
                  <a:ext uri="{FF2B5EF4-FFF2-40B4-BE49-F238E27FC236}">
                    <a16:creationId xmlns:a16="http://schemas.microsoft.com/office/drawing/2014/main" id="{6CA2EF31-059D-4A19-9638-61EEED036527}"/>
                  </a:ext>
                </a:extLst>
              </p:cNvPr>
              <p:cNvSpPr>
                <a:spLocks noRot="1" noChangeAspect="1" noMove="1" noResize="1" noEditPoints="1" noAdjustHandles="1" noChangeArrowheads="1" noChangeShapeType="1" noTextEdit="1"/>
              </p:cNvSpPr>
              <p:nvPr/>
            </p:nvSpPr>
            <p:spPr>
              <a:xfrm>
                <a:off x="2362200" y="2950600"/>
                <a:ext cx="3505200" cy="3416320"/>
              </a:xfrm>
              <a:prstGeom prst="rect">
                <a:avLst/>
              </a:prstGeom>
              <a:blipFill>
                <a:blip r:embed="rId2"/>
                <a:stretch>
                  <a:fillRect l="-2414" t="-1062" b="-2655"/>
                </a:stretch>
              </a:blipFill>
              <a:ln w="28575" cmpd="thickThin">
                <a:solidFill>
                  <a:srgbClr val="FF0000"/>
                </a:solidFill>
              </a:ln>
            </p:spPr>
            <p:txBody>
              <a:bodyPr/>
              <a:lstStyle/>
              <a:p>
                <a:r>
                  <a:rPr lang="en-US">
                    <a:noFill/>
                  </a:rPr>
                  <a:t> </a:t>
                </a:r>
              </a:p>
            </p:txBody>
          </p:sp>
        </mc:Fallback>
      </mc:AlternateContent>
    </p:spTree>
    <p:extLst>
      <p:ext uri="{BB962C8B-B14F-4D97-AF65-F5344CB8AC3E}">
        <p14:creationId xmlns:p14="http://schemas.microsoft.com/office/powerpoint/2010/main" val="24652767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E61D0-2031-4C33-9B49-33CA48398EEF}"/>
              </a:ext>
            </a:extLst>
          </p:cNvPr>
          <p:cNvSpPr>
            <a:spLocks noGrp="1"/>
          </p:cNvSpPr>
          <p:nvPr>
            <p:ph type="title"/>
          </p:nvPr>
        </p:nvSpPr>
        <p:spPr>
          <a:xfrm>
            <a:off x="457200" y="274638"/>
            <a:ext cx="8229600" cy="715962"/>
          </a:xfrm>
        </p:spPr>
        <p:txBody>
          <a:bodyPr>
            <a:normAutofit fontScale="90000"/>
          </a:bodyPr>
          <a:lstStyle/>
          <a:p>
            <a:r>
              <a:rPr lang="en-US" dirty="0"/>
              <a:t>Simplify and solve</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548E7A7F-C0A6-4761-932D-A3175F7B26C9}"/>
                  </a:ext>
                </a:extLst>
              </p:cNvPr>
              <p:cNvSpPr/>
              <p:nvPr/>
            </p:nvSpPr>
            <p:spPr>
              <a:xfrm>
                <a:off x="1028700" y="981075"/>
                <a:ext cx="7086600" cy="5724644"/>
              </a:xfrm>
              <a:prstGeom prst="rect">
                <a:avLst/>
              </a:prstGeom>
            </p:spPr>
            <p:txBody>
              <a:bodyPr wrap="square">
                <a:spAutoFit/>
              </a:bodyPr>
              <a:lstStyle/>
              <a:p>
                <a:r>
                  <a:rPr lang="en-US" sz="2400" dirty="0"/>
                  <a:t>Here are the equations:</a:t>
                </a:r>
              </a:p>
              <a:p>
                <a:r>
                  <a:rPr lang="en-US" sz="2400" dirty="0"/>
                  <a:t>A: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2</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oMath>
                </a14:m>
                <a:r>
                  <a:rPr lang="en-US" sz="2400" dirty="0"/>
                  <a:t> = 0</a:t>
                </a:r>
              </a:p>
              <a:p>
                <a:r>
                  <a:rPr lang="en-US" sz="2400" dirty="0"/>
                  <a:t>B</a:t>
                </a:r>
                <a:r>
                  <a:rPr lang="en-US" sz="2400" dirty="0">
                    <a:solidFill>
                      <a:schemeClr val="tx1"/>
                    </a:solidFill>
                  </a:rPr>
                  <a:t>: </a:t>
                </a:r>
                <a14:m>
                  <m:oMath xmlns:m="http://schemas.openxmlformats.org/officeDocument/2006/math">
                    <m:sSub>
                      <m:sSubPr>
                        <m:ctrlPr>
                          <a:rPr lang="en-US" sz="2400" i="1" smtClean="0">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𝑖</m:t>
                        </m:r>
                      </m:e>
                      <m:sub>
                        <m:r>
                          <a:rPr lang="en-US" sz="2400" i="1">
                            <a:solidFill>
                              <a:schemeClr val="tx1"/>
                            </a:solidFill>
                            <a:latin typeface="Cambria Math" panose="02040503050406030204" pitchFamily="18" charset="0"/>
                          </a:rPr>
                          <m:t>4</m:t>
                        </m:r>
                      </m:sub>
                    </m:sSub>
                  </m:oMath>
                </a14:m>
                <a:r>
                  <a:rPr lang="en-US" sz="2400" dirty="0">
                    <a:solidFill>
                      <a:schemeClr val="tx1"/>
                    </a:solidFill>
                  </a:rPr>
                  <a:t> =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𝑖</m:t>
                        </m:r>
                      </m:e>
                      <m:sub>
                        <m:r>
                          <a:rPr lang="en-US" sz="2400" i="1">
                            <a:solidFill>
                              <a:schemeClr val="tx1"/>
                            </a:solidFill>
                            <a:latin typeface="Cambria Math" panose="02040503050406030204" pitchFamily="18" charset="0"/>
                          </a:rPr>
                          <m:t>3</m:t>
                        </m:r>
                      </m:sub>
                    </m:sSub>
                  </m:oMath>
                </a14:m>
                <a:r>
                  <a:rPr lang="en-US" sz="2400" dirty="0">
                    <a:solidFill>
                      <a:schemeClr val="tx1"/>
                    </a:solidFill>
                  </a:rPr>
                  <a:t>  </a:t>
                </a:r>
                <a:r>
                  <a:rPr lang="en-US" sz="2400" dirty="0">
                    <a:solidFill>
                      <a:srgbClr val="FF0000"/>
                    </a:solidFill>
                    <a:sym typeface="Wingdings" panose="05000000000000000000" pitchFamily="2" charset="2"/>
                  </a:rPr>
                  <a:t> We can ignore this trivial node equation</a:t>
                </a:r>
                <a:endParaRPr lang="en-US" sz="2400" dirty="0"/>
              </a:p>
              <a:p>
                <a:r>
                  <a:rPr lang="en-US" sz="2400" dirty="0"/>
                  <a:t>KVLs:</a:t>
                </a:r>
              </a:p>
              <a:p>
                <a:r>
                  <a:rPr lang="en-US" sz="2400" dirty="0"/>
                  <a:t>I: </a:t>
                </a:r>
                <a14:m>
                  <m:oMath xmlns:m="http://schemas.openxmlformats.org/officeDocument/2006/math">
                    <m:r>
                      <a:rPr lang="en-US" sz="240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𝑅𝑖</m:t>
                        </m:r>
                      </m:e>
                      <m:sub>
                        <m:r>
                          <a:rPr lang="en-US" sz="2400" i="1">
                            <a:latin typeface="Cambria Math" panose="02040503050406030204" pitchFamily="18" charset="0"/>
                          </a:rPr>
                          <m:t>2</m:t>
                        </m:r>
                      </m:sub>
                    </m:sSub>
                  </m:oMath>
                </a14:m>
                <a:r>
                  <a:rPr lang="en-US" sz="2400" dirty="0"/>
                  <a:t> = 0 </a:t>
                </a:r>
                <a:r>
                  <a:rPr lang="en-US" sz="2400" dirty="0">
                    <a:solidFill>
                      <a:srgbClr val="FF0000"/>
                    </a:solidFill>
                    <a:sym typeface="Wingdings" panose="05000000000000000000" pitchFamily="2" charset="2"/>
                  </a:rPr>
                  <a:t> We can re-write as </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𝑣</m:t>
                        </m:r>
                      </m:e>
                      <m:sub>
                        <m:r>
                          <a:rPr lang="en-US" sz="2400" i="1">
                            <a:solidFill>
                              <a:srgbClr val="FF0000"/>
                            </a:solidFill>
                            <a:latin typeface="Cambria Math" panose="02040503050406030204" pitchFamily="18" charset="0"/>
                          </a:rPr>
                          <m:t>1</m:t>
                        </m:r>
                      </m:sub>
                    </m:sSub>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r>
                          <a:rPr lang="en-US" sz="2400" b="0" i="1" smtClean="0">
                            <a:solidFill>
                              <a:srgbClr val="FF0000"/>
                            </a:solidFill>
                            <a:latin typeface="Cambria Math" panose="02040503050406030204" pitchFamily="18" charset="0"/>
                          </a:rPr>
                          <m:t>=</m:t>
                        </m:r>
                        <m:r>
                          <a:rPr lang="en-US" sz="2400" i="1">
                            <a:solidFill>
                              <a:srgbClr val="FF0000"/>
                            </a:solidFill>
                            <a:latin typeface="Cambria Math" panose="02040503050406030204" pitchFamily="18" charset="0"/>
                          </a:rPr>
                          <m:t>𝑖</m:t>
                        </m:r>
                      </m:e>
                      <m:sub>
                        <m:r>
                          <a:rPr lang="en-US" sz="2400" i="1">
                            <a:solidFill>
                              <a:srgbClr val="FF0000"/>
                            </a:solidFill>
                            <a:latin typeface="Cambria Math" panose="02040503050406030204" pitchFamily="18" charset="0"/>
                          </a:rPr>
                          <m:t>2</m:t>
                        </m:r>
                      </m:sub>
                    </m:sSub>
                  </m:oMath>
                </a14:m>
                <a:r>
                  <a:rPr lang="en-US" sz="2400" dirty="0">
                    <a:solidFill>
                      <a:srgbClr val="FF0000"/>
                    </a:solidFill>
                  </a:rPr>
                  <a:t>  </a:t>
                </a:r>
                <a:endParaRPr lang="en-US" sz="2400" dirty="0"/>
              </a:p>
              <a:p>
                <a:r>
                  <a:rPr lang="en-US" sz="2400" dirty="0"/>
                  <a:t>II:</a:t>
                </a:r>
                <a14:m>
                  <m:oMath xmlns:m="http://schemas.openxmlformats.org/officeDocument/2006/math">
                    <m:r>
                      <a:rPr lang="en-US" sz="2400" i="1" dirty="0">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𝑅𝑖</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+1000</m:t>
                        </m:r>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=5</m:t>
                    </m:r>
                    <m:r>
                      <a:rPr lang="en-US" sz="2400" i="1">
                        <a:latin typeface="Cambria Math" panose="02040503050406030204" pitchFamily="18" charset="0"/>
                      </a:rPr>
                      <m:t>𝑉</m:t>
                    </m:r>
                  </m:oMath>
                </a14:m>
                <a:endParaRPr lang="en-US" sz="2400" dirty="0"/>
              </a:p>
              <a:p>
                <a:pPr>
                  <a:spcBef>
                    <a:spcPts val="1200"/>
                  </a:spcBef>
                </a:pPr>
                <a:r>
                  <a:rPr lang="en-US" sz="2400" dirty="0"/>
                  <a:t>Plugging (I) into (II):</a:t>
                </a:r>
              </a:p>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1000</m:t>
                        </m:r>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=5</m:t>
                    </m:r>
                    <m:r>
                      <a:rPr lang="en-US" sz="2400" i="1">
                        <a:latin typeface="Cambria Math" panose="02040503050406030204" pitchFamily="18" charset="0"/>
                      </a:rPr>
                      <m:t>𝑉</m:t>
                    </m:r>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r>
                  <a:rPr lang="en-US" sz="2400" dirty="0"/>
                  <a:t>    or   (III) </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 </m:t>
                        </m:r>
                        <m:r>
                          <a:rPr lang="en-US" sz="2400" i="1">
                            <a:latin typeface="Cambria Math" panose="02040503050406030204" pitchFamily="18" charset="0"/>
                          </a:rPr>
                          <m:t>𝑖</m:t>
                        </m:r>
                      </m:e>
                      <m:sub>
                        <m:r>
                          <a:rPr lang="en-US" sz="2400" i="1">
                            <a:latin typeface="Cambria Math" panose="02040503050406030204" pitchFamily="18" charset="0"/>
                          </a:rPr>
                          <m:t>3</m:t>
                        </m:r>
                      </m:sub>
                    </m:sSub>
                    <m:r>
                      <a:rPr lang="en-US" sz="2400" i="1">
                        <a:latin typeface="Cambria Math" panose="02040503050406030204" pitchFamily="18" charset="0"/>
                      </a:rPr>
                      <m:t>=</m:t>
                    </m:r>
                    <m:r>
                      <a:rPr lang="en-US" sz="2400" b="0" i="1" smtClean="0">
                        <a:latin typeface="Cambria Math" panose="02040503050406030204" pitchFamily="18" charset="0"/>
                      </a:rPr>
                      <m:t>(</m:t>
                    </m:r>
                    <m:r>
                      <a:rPr lang="en-US" sz="2400" i="1">
                        <a:latin typeface="Cambria Math" panose="02040503050406030204" pitchFamily="18" charset="0"/>
                      </a:rPr>
                      <m:t>5</m:t>
                    </m:r>
                    <m:r>
                      <a:rPr lang="en-US" sz="2400" i="1">
                        <a:latin typeface="Cambria Math" panose="02040503050406030204" pitchFamily="18" charset="0"/>
                      </a:rPr>
                      <m:t>𝑉</m:t>
                    </m:r>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r>
                  <a:rPr lang="en-US" sz="2400" dirty="0"/>
                  <a:t>)/1000</a:t>
                </a:r>
              </a:p>
              <a:p>
                <a:pPr>
                  <a:spcBef>
                    <a:spcPts val="1200"/>
                  </a:spcBef>
                </a:pPr>
                <a:r>
                  <a:rPr lang="en-US" sz="2400" dirty="0"/>
                  <a:t>Plugging (III) and (I) into (A) gives:</a:t>
                </a:r>
              </a:p>
              <a:p>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i="1">
                        <a:latin typeface="Cambria Math" panose="02040503050406030204" pitchFamily="18" charset="0"/>
                      </a:rPr>
                      <m:t>=(5</m:t>
                    </m:r>
                    <m:r>
                      <a:rPr lang="en-US" sz="2400" i="1">
                        <a:latin typeface="Cambria Math" panose="02040503050406030204" pitchFamily="18" charset="0"/>
                      </a:rPr>
                      <m:t>𝑉</m:t>
                    </m:r>
                    <m:r>
                      <a:rPr lang="en-US" sz="2400" i="1">
                        <a:latin typeface="Cambria Math" panose="02040503050406030204" pitchFamily="18" charset="0"/>
                      </a:rPr>
                      <m:t>−</m:t>
                    </m:r>
                    <m:r>
                      <m:rPr>
                        <m:nor/>
                      </m:rPr>
                      <a:rPr lang="en-US" sz="2400" dirty="0"/>
                      <m:t> </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m:rPr>
                        <m:nor/>
                      </m:rPr>
                      <a:rPr lang="en-US" sz="2400" dirty="0"/>
                      <m:t>)/100</m:t>
                    </m:r>
                    <m:r>
                      <a:rPr lang="en-US" sz="2400" b="0" i="1" dirty="0" smtClean="0">
                        <a:latin typeface="Cambria Math" panose="02040503050406030204" pitchFamily="18" charset="0"/>
                      </a:rPr>
                      <m:t>0</m:t>
                    </m:r>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i="1">
                        <a:latin typeface="Cambria Math" panose="02040503050406030204" pitchFamily="18" charset="0"/>
                      </a:rPr>
                      <m:t>/</m:t>
                    </m:r>
                    <m:r>
                      <a:rPr lang="en-US" sz="2400" b="0" i="1" smtClean="0">
                        <a:latin typeface="Cambria Math" panose="02040503050406030204" pitchFamily="18" charset="0"/>
                      </a:rPr>
                      <m:t>𝑅</m:t>
                    </m:r>
                  </m:oMath>
                </a14:m>
                <a:endParaRPr lang="en-US" sz="2400" dirty="0"/>
              </a:p>
              <a:p>
                <a:pPr>
                  <a:spcBef>
                    <a:spcPts val="1200"/>
                  </a:spcBef>
                </a:pPr>
                <a:r>
                  <a:rPr lang="en-US" sz="2400" dirty="0"/>
                  <a:t>We want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oMath>
                </a14:m>
                <a:r>
                  <a:rPr lang="en-US" sz="2400" dirty="0"/>
                  <a:t>to be zero when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r>
                  <a:rPr lang="en-US" sz="2400" dirty="0"/>
                  <a:t>=3.3V, so</a:t>
                </a:r>
              </a:p>
              <a:p>
                <a14:m>
                  <m:oMath xmlns:m="http://schemas.openxmlformats.org/officeDocument/2006/math">
                    <m:r>
                      <a:rPr lang="en-US" sz="2400" b="0" i="1" smtClean="0">
                        <a:latin typeface="Cambria Math" panose="02040503050406030204" pitchFamily="18" charset="0"/>
                      </a:rPr>
                      <m:t>0</m:t>
                    </m:r>
                    <m:r>
                      <a:rPr lang="en-US" sz="2400" i="1">
                        <a:latin typeface="Cambria Math" panose="02040503050406030204" pitchFamily="18" charset="0"/>
                      </a:rPr>
                      <m:t>=</m:t>
                    </m:r>
                    <m:r>
                      <a:rPr lang="en-US" sz="2400" b="0" i="1" smtClean="0">
                        <a:latin typeface="Cambria Math" panose="02040503050406030204" pitchFamily="18" charset="0"/>
                      </a:rPr>
                      <m:t>1.7</m:t>
                    </m:r>
                    <m:r>
                      <a:rPr lang="en-US" sz="2400" i="1">
                        <a:latin typeface="Cambria Math" panose="02040503050406030204" pitchFamily="18" charset="0"/>
                      </a:rPr>
                      <m:t>𝑉</m:t>
                    </m:r>
                    <m:r>
                      <m:rPr>
                        <m:nor/>
                      </m:rPr>
                      <a:rPr lang="en-US" sz="2400" dirty="0"/>
                      <m:t>/100</m:t>
                    </m:r>
                    <m:r>
                      <a:rPr lang="en-US" sz="2400" i="1" dirty="0">
                        <a:latin typeface="Cambria Math" panose="02040503050406030204" pitchFamily="18" charset="0"/>
                      </a:rPr>
                      <m:t>0</m:t>
                    </m:r>
                    <m:r>
                      <a:rPr lang="en-US" sz="2400" i="1">
                        <a:latin typeface="Cambria Math" panose="02040503050406030204" pitchFamily="18" charset="0"/>
                      </a:rPr>
                      <m:t>−</m:t>
                    </m:r>
                  </m:oMath>
                </a14:m>
                <a:r>
                  <a:rPr lang="en-US" sz="2400" dirty="0"/>
                  <a:t> </a:t>
                </a:r>
                <a14:m>
                  <m:oMath xmlns:m="http://schemas.openxmlformats.org/officeDocument/2006/math">
                    <m:r>
                      <a:rPr lang="en-US" sz="2400" b="0" i="1" smtClean="0">
                        <a:latin typeface="Cambria Math" panose="02040503050406030204" pitchFamily="18" charset="0"/>
                      </a:rPr>
                      <m:t>3.3</m:t>
                    </m:r>
                    <m:r>
                      <a:rPr lang="en-US" sz="2400" b="0" i="1" smtClean="0">
                        <a:latin typeface="Cambria Math" panose="02040503050406030204" pitchFamily="18" charset="0"/>
                      </a:rPr>
                      <m:t>𝑉</m:t>
                    </m:r>
                    <m:r>
                      <a:rPr lang="en-US" sz="2400" i="1">
                        <a:latin typeface="Cambria Math" panose="02040503050406030204" pitchFamily="18" charset="0"/>
                      </a:rPr>
                      <m:t>/</m:t>
                    </m:r>
                    <m:r>
                      <a:rPr lang="en-US" sz="2400" i="1">
                        <a:latin typeface="Cambria Math" panose="02040503050406030204" pitchFamily="18" charset="0"/>
                      </a:rPr>
                      <m:t>𝑅</m:t>
                    </m:r>
                  </m:oMath>
                </a14:m>
                <a:endParaRPr lang="en-US" sz="2400" dirty="0"/>
              </a:p>
              <a:p>
                <a:r>
                  <a:rPr lang="en-US" sz="2400" dirty="0"/>
                  <a:t>or</a:t>
                </a:r>
              </a:p>
              <a:p>
                <a:pPr algn="ctr"/>
                <a14:m>
                  <m:oMath xmlns:m="http://schemas.openxmlformats.org/officeDocument/2006/math">
                    <m:r>
                      <a:rPr lang="en-US" sz="2400" b="0" i="1" smtClean="0">
                        <a:solidFill>
                          <a:srgbClr val="FF0000"/>
                        </a:solidFill>
                        <a:latin typeface="Cambria Math" panose="02040503050406030204" pitchFamily="18" charset="0"/>
                      </a:rPr>
                      <m:t>𝑅</m:t>
                    </m:r>
                    <m:r>
                      <a:rPr lang="en-US" sz="2400" i="1">
                        <a:solidFill>
                          <a:srgbClr val="FF0000"/>
                        </a:solidFill>
                        <a:latin typeface="Cambria Math" panose="02040503050406030204" pitchFamily="18" charset="0"/>
                      </a:rPr>
                      <m:t>=</m:t>
                    </m:r>
                    <m:r>
                      <m:rPr>
                        <m:nor/>
                      </m:rPr>
                      <a:rPr lang="en-US" sz="2400" dirty="0">
                        <a:solidFill>
                          <a:srgbClr val="FF0000"/>
                        </a:solidFill>
                      </a:rPr>
                      <m:t>100</m:t>
                    </m:r>
                    <m:r>
                      <a:rPr lang="en-US" sz="2400" i="1" dirty="0">
                        <a:solidFill>
                          <a:srgbClr val="FF0000"/>
                        </a:solidFill>
                        <a:latin typeface="Cambria Math" panose="02040503050406030204" pitchFamily="18" charset="0"/>
                      </a:rPr>
                      <m:t>0</m:t>
                    </m:r>
                    <m:r>
                      <a:rPr lang="en-US" sz="2400" b="0" i="1" dirty="0" smtClean="0">
                        <a:solidFill>
                          <a:srgbClr val="FF0000"/>
                        </a:solidFill>
                        <a:latin typeface="Cambria Math" panose="02040503050406030204" pitchFamily="18" charset="0"/>
                      </a:rPr>
                      <m:t>(</m:t>
                    </m:r>
                  </m:oMath>
                </a14:m>
                <a:r>
                  <a:rPr lang="en-US" sz="2400" dirty="0">
                    <a:solidFill>
                      <a:srgbClr val="FF0000"/>
                    </a:solidFill>
                  </a:rPr>
                  <a:t> </a:t>
                </a:r>
                <a14:m>
                  <m:oMath xmlns:m="http://schemas.openxmlformats.org/officeDocument/2006/math">
                    <m:r>
                      <a:rPr lang="en-US" sz="2400" i="1">
                        <a:solidFill>
                          <a:srgbClr val="FF0000"/>
                        </a:solidFill>
                        <a:latin typeface="Cambria Math" panose="02040503050406030204" pitchFamily="18" charset="0"/>
                      </a:rPr>
                      <m:t>3.3</m:t>
                    </m:r>
                    <m:r>
                      <a:rPr lang="en-US" sz="2400" i="1">
                        <a:solidFill>
                          <a:srgbClr val="FF0000"/>
                        </a:solidFill>
                        <a:latin typeface="Cambria Math" panose="02040503050406030204" pitchFamily="18" charset="0"/>
                      </a:rPr>
                      <m:t>𝑉</m:t>
                    </m:r>
                    <m:r>
                      <a:rPr lang="en-US" sz="2400" i="1">
                        <a:solidFill>
                          <a:srgbClr val="FF0000"/>
                        </a:solidFill>
                        <a:latin typeface="Cambria Math" panose="02040503050406030204" pitchFamily="18" charset="0"/>
                      </a:rPr>
                      <m:t>/</m:t>
                    </m:r>
                  </m:oMath>
                </a14:m>
                <a:r>
                  <a:rPr lang="en-US" sz="2400" dirty="0">
                    <a:solidFill>
                      <a:srgbClr val="FF0000"/>
                    </a:solidFill>
                  </a:rPr>
                  <a:t> </a:t>
                </a:r>
                <a14:m>
                  <m:oMath xmlns:m="http://schemas.openxmlformats.org/officeDocument/2006/math">
                    <m:r>
                      <a:rPr lang="en-US" sz="2400" i="1">
                        <a:solidFill>
                          <a:srgbClr val="FF0000"/>
                        </a:solidFill>
                        <a:latin typeface="Cambria Math" panose="02040503050406030204" pitchFamily="18" charset="0"/>
                      </a:rPr>
                      <m:t>1.7</m:t>
                    </m:r>
                    <m:r>
                      <a:rPr lang="en-US" sz="2400" i="1">
                        <a:solidFill>
                          <a:srgbClr val="FF0000"/>
                        </a:solidFill>
                        <a:latin typeface="Cambria Math" panose="02040503050406030204" pitchFamily="18" charset="0"/>
                      </a:rPr>
                      <m:t>𝑉</m:t>
                    </m:r>
                  </m:oMath>
                </a14:m>
                <a:r>
                  <a:rPr lang="en-US" sz="2400" dirty="0">
                    <a:solidFill>
                      <a:srgbClr val="FF0000"/>
                    </a:solidFill>
                  </a:rPr>
                  <a:t>) = 1941 </a:t>
                </a:r>
                <a:r>
                  <a:rPr lang="en-US" sz="2400" dirty="0">
                    <a:solidFill>
                      <a:srgbClr val="FF0000"/>
                    </a:solidFill>
                    <a:latin typeface="Symbol" panose="05050102010706020507" pitchFamily="18" charset="2"/>
                  </a:rPr>
                  <a:t>W</a:t>
                </a:r>
                <a:r>
                  <a:rPr lang="en-US" sz="2400" dirty="0">
                    <a:solidFill>
                      <a:srgbClr val="FF0000"/>
                    </a:solidFill>
                  </a:rPr>
                  <a:t> = 1.941 k</a:t>
                </a:r>
                <a:r>
                  <a:rPr lang="en-US" sz="2400" dirty="0">
                    <a:solidFill>
                      <a:srgbClr val="FF0000"/>
                    </a:solidFill>
                    <a:latin typeface="Symbol" panose="05050102010706020507" pitchFamily="18" charset="2"/>
                  </a:rPr>
                  <a:t> W</a:t>
                </a:r>
                <a:endParaRPr lang="en-US" sz="2400" dirty="0">
                  <a:solidFill>
                    <a:srgbClr val="FF0000"/>
                  </a:solidFill>
                </a:endParaRPr>
              </a:p>
            </p:txBody>
          </p:sp>
        </mc:Choice>
        <mc:Fallback xmlns="">
          <p:sp>
            <p:nvSpPr>
              <p:cNvPr id="4" name="Rectangle 3">
                <a:extLst>
                  <a:ext uri="{FF2B5EF4-FFF2-40B4-BE49-F238E27FC236}">
                    <a16:creationId xmlns:a16="http://schemas.microsoft.com/office/drawing/2014/main" id="{548E7A7F-C0A6-4761-932D-A3175F7B26C9}"/>
                  </a:ext>
                </a:extLst>
              </p:cNvPr>
              <p:cNvSpPr>
                <a:spLocks noRot="1" noChangeAspect="1" noMove="1" noResize="1" noEditPoints="1" noAdjustHandles="1" noChangeArrowheads="1" noChangeShapeType="1" noTextEdit="1"/>
              </p:cNvSpPr>
              <p:nvPr/>
            </p:nvSpPr>
            <p:spPr>
              <a:xfrm>
                <a:off x="1028700" y="981075"/>
                <a:ext cx="7086600" cy="5724644"/>
              </a:xfrm>
              <a:prstGeom prst="rect">
                <a:avLst/>
              </a:prstGeom>
              <a:blipFill>
                <a:blip r:embed="rId2"/>
                <a:stretch>
                  <a:fillRect l="-1377" t="-852" b="-1491"/>
                </a:stretch>
              </a:blipFill>
            </p:spPr>
            <p:txBody>
              <a:bodyPr/>
              <a:lstStyle/>
              <a:p>
                <a:r>
                  <a:rPr lang="en-US">
                    <a:noFill/>
                  </a:rPr>
                  <a:t> </a:t>
                </a:r>
              </a:p>
            </p:txBody>
          </p:sp>
        </mc:Fallback>
      </mc:AlternateContent>
    </p:spTree>
    <p:extLst>
      <p:ext uri="{BB962C8B-B14F-4D97-AF65-F5344CB8AC3E}">
        <p14:creationId xmlns:p14="http://schemas.microsoft.com/office/powerpoint/2010/main" val="35298169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dirty="0"/>
              <a:t>Kirchhoff’s laws</a:t>
            </a:r>
            <a:br>
              <a:rPr lang="en-US" dirty="0"/>
            </a:br>
            <a:r>
              <a:rPr lang="en-US" dirty="0"/>
              <a:t>Part 5: Circuits with op-amps</a:t>
            </a:r>
          </a:p>
        </p:txBody>
      </p:sp>
      <p:sp>
        <p:nvSpPr>
          <p:cNvPr id="4" name="Subtitle 2">
            <a:extLst>
              <a:ext uri="{FF2B5EF4-FFF2-40B4-BE49-F238E27FC236}">
                <a16:creationId xmlns:a16="http://schemas.microsoft.com/office/drawing/2014/main" id="{C3267415-CDBC-4D07-9DAD-707FB53130D9}"/>
              </a:ext>
            </a:extLst>
          </p:cNvPr>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33405209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lstStyle/>
          <a:p>
            <a:pPr lvl="1" algn="ctr" rtl="0">
              <a:spcBef>
                <a:spcPct val="0"/>
              </a:spcBef>
            </a:pPr>
            <a:r>
              <a:rPr lang="en-US" sz="2800" kern="1200" cap="all" dirty="0">
                <a:solidFill>
                  <a:schemeClr val="tx1"/>
                </a:solidFill>
                <a:latin typeface="+mj-lt"/>
                <a:ea typeface="+mj-ea"/>
                <a:cs typeface="+mj-cs"/>
              </a:rPr>
              <a:t>Solving circuits with op-amps</a:t>
            </a:r>
          </a:p>
        </p:txBody>
      </p:sp>
      <p:sp>
        <p:nvSpPr>
          <p:cNvPr id="3" name="Content Placeholder 2"/>
          <p:cNvSpPr>
            <a:spLocks noGrp="1"/>
          </p:cNvSpPr>
          <p:nvPr>
            <p:ph idx="1"/>
          </p:nvPr>
        </p:nvSpPr>
        <p:spPr>
          <a:xfrm>
            <a:off x="414234" y="838201"/>
            <a:ext cx="8336246" cy="4800600"/>
          </a:xfrm>
        </p:spPr>
        <p:txBody>
          <a:bodyPr>
            <a:noAutofit/>
          </a:bodyPr>
          <a:lstStyle/>
          <a:p>
            <a:pPr marL="0" indent="0">
              <a:buNone/>
            </a:pPr>
            <a:r>
              <a:rPr lang="en-US" sz="2400" dirty="0"/>
              <a:t>We could come up with an algorithm for finding the complete set of equations needed to solve for all voltages and current in a circuit with op-amps. It would involve much of the past algorithm, plus using the consequences of the three ideal op-amp assumptions. </a:t>
            </a:r>
          </a:p>
          <a:p>
            <a:pPr marL="0" indent="0">
              <a:buNone/>
            </a:pPr>
            <a:r>
              <a:rPr lang="en-US" sz="2400" dirty="0">
                <a:solidFill>
                  <a:srgbClr val="FF0000"/>
                </a:solidFill>
              </a:rPr>
              <a:t>However, for most op-amp circuits, the goal will be to find a single equation for the output voltage in terms of the input voltage(s).</a:t>
            </a:r>
          </a:p>
          <a:p>
            <a:pPr marL="0" indent="0">
              <a:buNone/>
            </a:pPr>
            <a:r>
              <a:rPr lang="en-US" sz="2400" dirty="0"/>
              <a:t>Thus, an algorithm that accomplishes that goal typically requires only two KVL equations and one or two KCL equations, plus terminal relations and ideal op-amp consequences.</a:t>
            </a:r>
          </a:p>
          <a:p>
            <a:pPr marL="0" indent="0">
              <a:buNone/>
            </a:pPr>
            <a:r>
              <a:rPr lang="en-US" sz="2400" dirty="0"/>
              <a:t>Three op-amp circuits are analyzed in the following slides.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114800" cy="633954"/>
          </a:xfrm>
        </p:spPr>
        <p:txBody>
          <a:bodyPr/>
          <a:lstStyle/>
          <a:p>
            <a:pPr lvl="1" algn="ctr" rtl="0">
              <a:spcBef>
                <a:spcPct val="0"/>
              </a:spcBef>
            </a:pPr>
            <a:r>
              <a:rPr lang="en-US" sz="2800" kern="1200" cap="all" dirty="0">
                <a:solidFill>
                  <a:schemeClr val="bg1"/>
                </a:solidFill>
                <a:latin typeface="+mj-lt"/>
                <a:ea typeface="+mj-ea"/>
                <a:cs typeface="+mj-cs"/>
              </a:rPr>
              <a:t>Inverting amplifier</a:t>
            </a:r>
          </a:p>
        </p:txBody>
      </p:sp>
      <p:grpSp>
        <p:nvGrpSpPr>
          <p:cNvPr id="28" name="Group 27">
            <a:extLst>
              <a:ext uri="{FF2B5EF4-FFF2-40B4-BE49-F238E27FC236}">
                <a16:creationId xmlns:a16="http://schemas.microsoft.com/office/drawing/2014/main" id="{AD595A9D-8FAA-4B62-9134-4C2497A3EB28}"/>
              </a:ext>
            </a:extLst>
          </p:cNvPr>
          <p:cNvGrpSpPr/>
          <p:nvPr/>
        </p:nvGrpSpPr>
        <p:grpSpPr>
          <a:xfrm>
            <a:off x="304800" y="1828800"/>
            <a:ext cx="3746699" cy="3339486"/>
            <a:chOff x="304800" y="970891"/>
            <a:chExt cx="3746699" cy="3339486"/>
          </a:xfrm>
        </p:grpSpPr>
        <p:pic>
          <p:nvPicPr>
            <p:cNvPr id="2055" name="Picture 7"/>
            <p:cNvPicPr>
              <a:picLocks noChangeAspect="1" noChangeArrowheads="1"/>
            </p:cNvPicPr>
            <p:nvPr/>
          </p:nvPicPr>
          <p:blipFill>
            <a:blip r:embed="rId2" cstate="print"/>
            <a:srcRect/>
            <a:stretch>
              <a:fillRect/>
            </a:stretch>
          </p:blipFill>
          <p:spPr bwMode="auto">
            <a:xfrm>
              <a:off x="304800" y="1447800"/>
              <a:ext cx="3746699" cy="2862577"/>
            </a:xfrm>
            <a:prstGeom prst="rect">
              <a:avLst/>
            </a:prstGeom>
            <a:noFill/>
            <a:ln w="9525">
              <a:noFill/>
              <a:miter lim="800000"/>
              <a:headEnd/>
              <a:tailEnd/>
            </a:ln>
            <a:effectLst/>
          </p:spPr>
        </p:pic>
        <p:sp>
          <p:nvSpPr>
            <p:cNvPr id="3" name="Oval 2">
              <a:extLst>
                <a:ext uri="{FF2B5EF4-FFF2-40B4-BE49-F238E27FC236}">
                  <a16:creationId xmlns:a16="http://schemas.microsoft.com/office/drawing/2014/main" id="{3372CD9D-CC13-4814-8CAF-BC537FC58010}"/>
                </a:ext>
              </a:extLst>
            </p:cNvPr>
            <p:cNvSpPr/>
            <p:nvPr/>
          </p:nvSpPr>
          <p:spPr>
            <a:xfrm>
              <a:off x="1295400" y="2438400"/>
              <a:ext cx="6858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a:extLst>
                <a:ext uri="{FF2B5EF4-FFF2-40B4-BE49-F238E27FC236}">
                  <a16:creationId xmlns:a16="http://schemas.microsoft.com/office/drawing/2014/main" id="{5876404E-32DD-424C-86CA-9AB37C8458EC}"/>
                </a:ext>
              </a:extLst>
            </p:cNvPr>
            <p:cNvCxnSpPr/>
            <p:nvPr/>
          </p:nvCxnSpPr>
          <p:spPr>
            <a:xfrm>
              <a:off x="1981200" y="2743200"/>
              <a:ext cx="0" cy="152400"/>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7E8BAA5-29B3-41DF-8EFB-46B684891B15}"/>
                </a:ext>
              </a:extLst>
            </p:cNvPr>
            <p:cNvSpPr txBox="1"/>
            <p:nvPr/>
          </p:nvSpPr>
          <p:spPr>
            <a:xfrm>
              <a:off x="1529450" y="2591632"/>
              <a:ext cx="242374" cy="369332"/>
            </a:xfrm>
            <a:prstGeom prst="rect">
              <a:avLst/>
            </a:prstGeom>
            <a:noFill/>
          </p:spPr>
          <p:txBody>
            <a:bodyPr wrap="none" rtlCol="0">
              <a:spAutoFit/>
            </a:bodyPr>
            <a:lstStyle/>
            <a:p>
              <a:r>
                <a:rPr lang="en-US" dirty="0"/>
                <a:t>I</a:t>
              </a:r>
            </a:p>
          </p:txBody>
        </p:sp>
        <p:sp>
          <p:nvSpPr>
            <p:cNvPr id="7" name="Oval 6">
              <a:extLst>
                <a:ext uri="{FF2B5EF4-FFF2-40B4-BE49-F238E27FC236}">
                  <a16:creationId xmlns:a16="http://schemas.microsoft.com/office/drawing/2014/main" id="{B2A05F1C-E3B4-45F3-A1B8-6E023502D800}"/>
                </a:ext>
              </a:extLst>
            </p:cNvPr>
            <p:cNvSpPr/>
            <p:nvPr/>
          </p:nvSpPr>
          <p:spPr>
            <a:xfrm>
              <a:off x="2215250" y="1828800"/>
              <a:ext cx="1442346" cy="2057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0E2AD509-53B8-4AAC-A74A-D5981C1AD2AE}"/>
                </a:ext>
              </a:extLst>
            </p:cNvPr>
            <p:cNvCxnSpPr/>
            <p:nvPr/>
          </p:nvCxnSpPr>
          <p:spPr>
            <a:xfrm>
              <a:off x="3657596" y="2743200"/>
              <a:ext cx="0" cy="1524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5113680-FFEC-4309-861C-0D6409C91898}"/>
                </a:ext>
              </a:extLst>
            </p:cNvPr>
            <p:cNvCxnSpPr>
              <a:cxnSpLocks/>
            </p:cNvCxnSpPr>
            <p:nvPr/>
          </p:nvCxnSpPr>
          <p:spPr>
            <a:xfrm>
              <a:off x="609600" y="1600200"/>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31726E1-AD3D-4333-A7C7-E845ADBEFA7E}"/>
                </a:ext>
              </a:extLst>
            </p:cNvPr>
            <p:cNvCxnSpPr>
              <a:cxnSpLocks/>
            </p:cNvCxnSpPr>
            <p:nvPr/>
          </p:nvCxnSpPr>
          <p:spPr>
            <a:xfrm>
              <a:off x="3657596" y="1582723"/>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C39BFA2-6968-4428-8CBA-2F0A078D8106}"/>
                </a:ext>
              </a:extLst>
            </p:cNvPr>
            <p:cNvCxnSpPr>
              <a:cxnSpLocks/>
            </p:cNvCxnSpPr>
            <p:nvPr/>
          </p:nvCxnSpPr>
          <p:spPr>
            <a:xfrm>
              <a:off x="2438400" y="2591632"/>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1F6225B-73A0-41D2-9424-6F643CC45DF3}"/>
                </a:ext>
              </a:extLst>
            </p:cNvPr>
            <p:cNvCxnSpPr>
              <a:cxnSpLocks/>
            </p:cNvCxnSpPr>
            <p:nvPr/>
          </p:nvCxnSpPr>
          <p:spPr>
            <a:xfrm>
              <a:off x="2438400" y="3081556"/>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B3FA6C8-1BF6-4841-8E4E-E5A219DF4FE8}"/>
                </a:ext>
              </a:extLst>
            </p:cNvPr>
            <p:cNvSpPr txBox="1"/>
            <p:nvPr/>
          </p:nvSpPr>
          <p:spPr>
            <a:xfrm>
              <a:off x="3124200" y="2180005"/>
              <a:ext cx="300082" cy="369332"/>
            </a:xfrm>
            <a:prstGeom prst="rect">
              <a:avLst/>
            </a:prstGeom>
            <a:noFill/>
          </p:spPr>
          <p:txBody>
            <a:bodyPr wrap="none" rtlCol="0">
              <a:spAutoFit/>
            </a:bodyPr>
            <a:lstStyle/>
            <a:p>
              <a:r>
                <a:rPr lang="en-US" dirty="0">
                  <a:solidFill>
                    <a:srgbClr val="FF0000"/>
                  </a:solidFill>
                </a:rPr>
                <a:t>II</a:t>
              </a:r>
            </a:p>
          </p:txBody>
        </p:sp>
        <p:sp>
          <p:nvSpPr>
            <p:cNvPr id="16" name="TextBox 15">
              <a:extLst>
                <a:ext uri="{FF2B5EF4-FFF2-40B4-BE49-F238E27FC236}">
                  <a16:creationId xmlns:a16="http://schemas.microsoft.com/office/drawing/2014/main" id="{330BDB30-CB1A-45DD-B9D1-08768CB1F6A3}"/>
                </a:ext>
              </a:extLst>
            </p:cNvPr>
            <p:cNvSpPr txBox="1"/>
            <p:nvPr/>
          </p:nvSpPr>
          <p:spPr>
            <a:xfrm>
              <a:off x="2413441" y="2180005"/>
              <a:ext cx="324128" cy="461665"/>
            </a:xfrm>
            <a:prstGeom prst="rect">
              <a:avLst/>
            </a:prstGeom>
            <a:noFill/>
          </p:spPr>
          <p:txBody>
            <a:bodyPr wrap="none" rtlCol="0">
              <a:spAutoFit/>
            </a:bodyPr>
            <a:lstStyle/>
            <a:p>
              <a:r>
                <a:rPr lang="en-US" sz="2400" dirty="0">
                  <a:solidFill>
                    <a:srgbClr val="FFFF00"/>
                  </a:solidFill>
                </a:rPr>
                <a:t>I</a:t>
              </a:r>
              <a:r>
                <a:rPr lang="en-US" sz="2400" baseline="-25000" dirty="0">
                  <a:solidFill>
                    <a:srgbClr val="FFFF00"/>
                  </a:solidFill>
                </a:rPr>
                <a:t>-</a:t>
              </a:r>
            </a:p>
          </p:txBody>
        </p:sp>
        <p:sp>
          <p:nvSpPr>
            <p:cNvPr id="17" name="TextBox 16">
              <a:extLst>
                <a:ext uri="{FF2B5EF4-FFF2-40B4-BE49-F238E27FC236}">
                  <a16:creationId xmlns:a16="http://schemas.microsoft.com/office/drawing/2014/main" id="{58068920-6877-4F36-B4C2-57E50AC60A16}"/>
                </a:ext>
              </a:extLst>
            </p:cNvPr>
            <p:cNvSpPr txBox="1"/>
            <p:nvPr/>
          </p:nvSpPr>
          <p:spPr>
            <a:xfrm>
              <a:off x="2413441" y="3097336"/>
              <a:ext cx="364202" cy="461665"/>
            </a:xfrm>
            <a:prstGeom prst="rect">
              <a:avLst/>
            </a:prstGeom>
            <a:noFill/>
          </p:spPr>
          <p:txBody>
            <a:bodyPr wrap="none" rtlCol="0">
              <a:spAutoFit/>
            </a:bodyPr>
            <a:lstStyle/>
            <a:p>
              <a:r>
                <a:rPr lang="en-US" sz="2400" dirty="0">
                  <a:solidFill>
                    <a:srgbClr val="FFFF00"/>
                  </a:solidFill>
                </a:rPr>
                <a:t>I</a:t>
              </a:r>
              <a:r>
                <a:rPr lang="en-US" sz="2400" baseline="-25000" dirty="0">
                  <a:solidFill>
                    <a:srgbClr val="FFFF00"/>
                  </a:solidFill>
                </a:rPr>
                <a:t>+</a:t>
              </a:r>
            </a:p>
          </p:txBody>
        </p:sp>
        <p:sp>
          <p:nvSpPr>
            <p:cNvPr id="11" name="Rectangle 10">
              <a:extLst>
                <a:ext uri="{FF2B5EF4-FFF2-40B4-BE49-F238E27FC236}">
                  <a16:creationId xmlns:a16="http://schemas.microsoft.com/office/drawing/2014/main" id="{7B07715F-95B3-43DD-8685-1510C3727AEB}"/>
                </a:ext>
              </a:extLst>
            </p:cNvPr>
            <p:cNvSpPr/>
            <p:nvPr/>
          </p:nvSpPr>
          <p:spPr>
            <a:xfrm>
              <a:off x="3649906" y="1143757"/>
              <a:ext cx="324128" cy="461665"/>
            </a:xfrm>
            <a:prstGeom prst="rect">
              <a:avLst/>
            </a:prstGeom>
          </p:spPr>
          <p:txBody>
            <a:bodyPr wrap="none">
              <a:spAutoFit/>
            </a:bodyPr>
            <a:lstStyle/>
            <a:p>
              <a:r>
                <a:rPr lang="en-US" sz="2400" dirty="0">
                  <a:solidFill>
                    <a:srgbClr val="FFFF00"/>
                  </a:solidFill>
                </a:rPr>
                <a:t>I</a:t>
              </a:r>
              <a:r>
                <a:rPr lang="en-US" sz="2400" baseline="-25000" dirty="0">
                  <a:solidFill>
                    <a:srgbClr val="FFFF00"/>
                  </a:solidFill>
                </a:rPr>
                <a:t>f</a:t>
              </a:r>
            </a:p>
          </p:txBody>
        </p:sp>
        <p:sp>
          <p:nvSpPr>
            <p:cNvPr id="18" name="Rectangle 17">
              <a:extLst>
                <a:ext uri="{FF2B5EF4-FFF2-40B4-BE49-F238E27FC236}">
                  <a16:creationId xmlns:a16="http://schemas.microsoft.com/office/drawing/2014/main" id="{1E482371-5DC1-4D01-B8AC-0AAF35C38308}"/>
                </a:ext>
              </a:extLst>
            </p:cNvPr>
            <p:cNvSpPr/>
            <p:nvPr/>
          </p:nvSpPr>
          <p:spPr>
            <a:xfrm>
              <a:off x="462968" y="1099764"/>
              <a:ext cx="415498" cy="461665"/>
            </a:xfrm>
            <a:prstGeom prst="rect">
              <a:avLst/>
            </a:prstGeom>
          </p:spPr>
          <p:txBody>
            <a:bodyPr wrap="none">
              <a:spAutoFit/>
            </a:bodyPr>
            <a:lstStyle/>
            <a:p>
              <a:r>
                <a:rPr lang="en-US" sz="2400" dirty="0" err="1">
                  <a:solidFill>
                    <a:srgbClr val="FFFF00"/>
                  </a:solidFill>
                </a:rPr>
                <a:t>I</a:t>
              </a:r>
              <a:r>
                <a:rPr lang="en-US" sz="2400" baseline="-25000" dirty="0" err="1">
                  <a:solidFill>
                    <a:srgbClr val="FFFF00"/>
                  </a:solidFill>
                </a:rPr>
                <a:t>in</a:t>
              </a:r>
              <a:endParaRPr lang="en-US" sz="2400" baseline="-25000" dirty="0">
                <a:solidFill>
                  <a:srgbClr val="FFFF00"/>
                </a:solidFill>
              </a:endParaRPr>
            </a:p>
          </p:txBody>
        </p:sp>
        <p:sp>
          <p:nvSpPr>
            <p:cNvPr id="19" name="TextBox 18">
              <a:extLst>
                <a:ext uri="{FF2B5EF4-FFF2-40B4-BE49-F238E27FC236}">
                  <a16:creationId xmlns:a16="http://schemas.microsoft.com/office/drawing/2014/main" id="{CCB1B938-BD52-4456-A837-A8A33ED2F1DA}"/>
                </a:ext>
              </a:extLst>
            </p:cNvPr>
            <p:cNvSpPr txBox="1"/>
            <p:nvPr/>
          </p:nvSpPr>
          <p:spPr>
            <a:xfrm>
              <a:off x="2769067" y="2539304"/>
              <a:ext cx="428515" cy="461665"/>
            </a:xfrm>
            <a:prstGeom prst="rect">
              <a:avLst/>
            </a:prstGeom>
            <a:noFill/>
          </p:spPr>
          <p:txBody>
            <a:bodyPr wrap="none" rtlCol="0">
              <a:spAutoFit/>
            </a:bodyPr>
            <a:lstStyle/>
            <a:p>
              <a:r>
                <a:rPr lang="en-US" sz="2400" dirty="0" err="1"/>
                <a:t>v</a:t>
              </a:r>
              <a:r>
                <a:rPr lang="en-US" sz="2400" baseline="-25000" dirty="0" err="1"/>
                <a:t>d</a:t>
              </a:r>
              <a:endParaRPr lang="en-US" sz="2400" baseline="-25000" dirty="0"/>
            </a:p>
          </p:txBody>
        </p:sp>
        <p:sp>
          <p:nvSpPr>
            <p:cNvPr id="20" name="TextBox 19">
              <a:extLst>
                <a:ext uri="{FF2B5EF4-FFF2-40B4-BE49-F238E27FC236}">
                  <a16:creationId xmlns:a16="http://schemas.microsoft.com/office/drawing/2014/main" id="{7E8A5CDA-849D-48B0-94DA-CC993EBED35C}"/>
                </a:ext>
              </a:extLst>
            </p:cNvPr>
            <p:cNvSpPr txBox="1"/>
            <p:nvPr/>
          </p:nvSpPr>
          <p:spPr>
            <a:xfrm>
              <a:off x="748182" y="970891"/>
              <a:ext cx="1467068" cy="461665"/>
            </a:xfrm>
            <a:prstGeom prst="rect">
              <a:avLst/>
            </a:prstGeom>
            <a:noFill/>
          </p:spPr>
          <p:txBody>
            <a:bodyPr wrap="none" rtlCol="0">
              <a:spAutoFit/>
            </a:bodyPr>
            <a:lstStyle/>
            <a:p>
              <a:r>
                <a:rPr lang="en-US" sz="2400" dirty="0"/>
                <a:t>+    </a:t>
              </a:r>
              <a:r>
                <a:rPr lang="en-US" sz="2400" dirty="0" err="1"/>
                <a:t>R</a:t>
              </a:r>
              <a:r>
                <a:rPr lang="en-US" sz="2400" baseline="-25000" dirty="0" err="1"/>
                <a:t>in</a:t>
              </a:r>
              <a:r>
                <a:rPr lang="en-US" sz="2400" dirty="0" err="1"/>
                <a:t>I</a:t>
              </a:r>
              <a:r>
                <a:rPr lang="en-US" sz="2400" baseline="-25000" dirty="0" err="1"/>
                <a:t>in</a:t>
              </a:r>
              <a:r>
                <a:rPr lang="en-US" sz="2400" dirty="0"/>
                <a:t>   -</a:t>
              </a:r>
            </a:p>
          </p:txBody>
        </p:sp>
        <p:sp>
          <p:nvSpPr>
            <p:cNvPr id="22" name="TextBox 21">
              <a:extLst>
                <a:ext uri="{FF2B5EF4-FFF2-40B4-BE49-F238E27FC236}">
                  <a16:creationId xmlns:a16="http://schemas.microsoft.com/office/drawing/2014/main" id="{276613EA-9423-4D0D-AF31-BAEF5149325D}"/>
                </a:ext>
              </a:extLst>
            </p:cNvPr>
            <p:cNvSpPr txBox="1"/>
            <p:nvPr/>
          </p:nvSpPr>
          <p:spPr>
            <a:xfrm>
              <a:off x="2231329" y="993470"/>
              <a:ext cx="1491114" cy="461665"/>
            </a:xfrm>
            <a:prstGeom prst="rect">
              <a:avLst/>
            </a:prstGeom>
            <a:noFill/>
          </p:spPr>
          <p:txBody>
            <a:bodyPr wrap="none" rtlCol="0">
              <a:spAutoFit/>
            </a:bodyPr>
            <a:lstStyle/>
            <a:p>
              <a:r>
                <a:rPr lang="en-US" sz="2400" dirty="0"/>
                <a:t>+    </a:t>
              </a:r>
              <a:r>
                <a:rPr lang="en-US" sz="2400" dirty="0" err="1"/>
                <a:t>R</a:t>
              </a:r>
              <a:r>
                <a:rPr lang="en-US" sz="2400" baseline="-25000" dirty="0" err="1"/>
                <a:t>f</a:t>
              </a:r>
              <a:r>
                <a:rPr lang="en-US" sz="2400" dirty="0" err="1"/>
                <a:t>I</a:t>
              </a:r>
              <a:r>
                <a:rPr lang="en-US" sz="2400" baseline="-25000" dirty="0" err="1"/>
                <a:t>f</a:t>
              </a:r>
              <a:r>
                <a:rPr lang="en-US" sz="2400" dirty="0"/>
                <a:t>      -</a:t>
              </a:r>
            </a:p>
          </p:txBody>
        </p:sp>
        <p:sp>
          <p:nvSpPr>
            <p:cNvPr id="21" name="TextBox 20">
              <a:extLst>
                <a:ext uri="{FF2B5EF4-FFF2-40B4-BE49-F238E27FC236}">
                  <a16:creationId xmlns:a16="http://schemas.microsoft.com/office/drawing/2014/main" id="{B8747C8B-7318-48A5-90B8-F0E113AA23E6}"/>
                </a:ext>
              </a:extLst>
            </p:cNvPr>
            <p:cNvSpPr txBox="1"/>
            <p:nvPr/>
          </p:nvSpPr>
          <p:spPr>
            <a:xfrm>
              <a:off x="762000" y="2008030"/>
              <a:ext cx="1107996" cy="461665"/>
            </a:xfrm>
            <a:prstGeom prst="rect">
              <a:avLst/>
            </a:prstGeom>
            <a:noFill/>
          </p:spPr>
          <p:txBody>
            <a:bodyPr wrap="none" rtlCol="0">
              <a:spAutoFit/>
            </a:bodyPr>
            <a:lstStyle/>
            <a:p>
              <a:r>
                <a:rPr lang="en-US" sz="2400" dirty="0">
                  <a:solidFill>
                    <a:srgbClr val="FF0000"/>
                  </a:solidFill>
                </a:rPr>
                <a:t>Node A</a:t>
              </a:r>
            </a:p>
          </p:txBody>
        </p:sp>
        <p:cxnSp>
          <p:nvCxnSpPr>
            <p:cNvPr id="24" name="Straight Arrow Connector 23">
              <a:extLst>
                <a:ext uri="{FF2B5EF4-FFF2-40B4-BE49-F238E27FC236}">
                  <a16:creationId xmlns:a16="http://schemas.microsoft.com/office/drawing/2014/main" id="{176165C3-153C-4B2F-AD1D-D55A48060122}"/>
                </a:ext>
              </a:extLst>
            </p:cNvPr>
            <p:cNvCxnSpPr>
              <a:cxnSpLocks/>
            </p:cNvCxnSpPr>
            <p:nvPr/>
          </p:nvCxnSpPr>
          <p:spPr>
            <a:xfrm flipV="1">
              <a:off x="1771824" y="1674641"/>
              <a:ext cx="320726" cy="41099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9" name="Rectangle 28">
                <a:extLst>
                  <a:ext uri="{FF2B5EF4-FFF2-40B4-BE49-F238E27FC236}">
                    <a16:creationId xmlns:a16="http://schemas.microsoft.com/office/drawing/2014/main" id="{7CF415C0-BB29-4561-B072-77A93E9CA1EB}"/>
                  </a:ext>
                </a:extLst>
              </p:cNvPr>
              <p:cNvSpPr/>
              <p:nvPr/>
            </p:nvSpPr>
            <p:spPr>
              <a:xfrm>
                <a:off x="4694700" y="370474"/>
                <a:ext cx="3746699" cy="2367571"/>
              </a:xfrm>
              <a:prstGeom prst="rect">
                <a:avLst/>
              </a:prstGeom>
            </p:spPr>
            <p:txBody>
              <a:bodyPr wrap="square">
                <a:spAutoFit/>
              </a:bodyPr>
              <a:lstStyle/>
              <a:p>
                <a:r>
                  <a:rPr lang="en-US" sz="2400" dirty="0">
                    <a:solidFill>
                      <a:schemeClr val="tx1"/>
                    </a:solidFill>
                  </a:rPr>
                  <a:t>KVLs:</a:t>
                </a:r>
              </a:p>
              <a:p>
                <a:r>
                  <a:rPr lang="en-US" sz="2400" dirty="0">
                    <a:solidFill>
                      <a:schemeClr val="tx1"/>
                    </a:solidFill>
                  </a:rPr>
                  <a:t>I: </a:t>
                </a:r>
                <a14:m>
                  <m:oMath xmlns:m="http://schemas.openxmlformats.org/officeDocument/2006/math">
                    <m:r>
                      <a:rPr lang="en-US" sz="240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𝑉</m:t>
                        </m:r>
                      </m:e>
                      <m:sub>
                        <m:r>
                          <a:rPr lang="en-US" sz="2400" b="0" i="1" smtClean="0">
                            <a:solidFill>
                              <a:schemeClr val="tx1"/>
                            </a:solidFill>
                            <a:latin typeface="Cambria Math" panose="02040503050406030204" pitchFamily="18" charset="0"/>
                          </a:rPr>
                          <m:t>𝑖𝑛</m:t>
                        </m:r>
                      </m:sub>
                    </m:sSub>
                    <m:r>
                      <a:rPr lang="en-US" sz="2400" b="0" i="1" smtClean="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𝑅</m:t>
                        </m:r>
                      </m:e>
                      <m:sub>
                        <m:r>
                          <a:rPr lang="en-US" sz="2400" b="0" i="1" smtClean="0">
                            <a:solidFill>
                              <a:schemeClr val="tx1"/>
                            </a:solidFill>
                            <a:latin typeface="Cambria Math" panose="02040503050406030204" pitchFamily="18" charset="0"/>
                          </a:rPr>
                          <m:t>𝑖𝑛</m:t>
                        </m:r>
                      </m:sub>
                    </m:sSub>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i="1">
                            <a:solidFill>
                              <a:schemeClr val="tx1"/>
                            </a:solidFill>
                            <a:latin typeface="Cambria Math" panose="02040503050406030204" pitchFamily="18" charset="0"/>
                          </a:rPr>
                          <m:t>𝑖𝑛</m:t>
                        </m:r>
                      </m:sub>
                    </m:sSub>
                    <m:r>
                      <a:rPr lang="en-US" sz="2400" b="0" i="1" smtClean="0">
                        <a:solidFill>
                          <a:schemeClr val="tx1"/>
                        </a:solidFill>
                        <a:latin typeface="Cambria Math" panose="02040503050406030204" pitchFamily="18" charset="0"/>
                      </a:rPr>
                      <m:t>−</m:t>
                    </m:r>
                  </m:oMath>
                </a14:m>
                <a:r>
                  <a:rPr lang="en-US" sz="2400" dirty="0">
                    <a:solidFill>
                      <a:schemeClr val="tx1"/>
                    </a:solidFill>
                  </a:rPr>
                  <a:t>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𝑣</m:t>
                        </m:r>
                      </m:e>
                      <m:sub>
                        <m:r>
                          <a:rPr lang="en-US" sz="2400" b="0" i="1" smtClean="0">
                            <a:solidFill>
                              <a:schemeClr val="tx1"/>
                            </a:solidFill>
                            <a:latin typeface="Cambria Math" panose="02040503050406030204" pitchFamily="18" charset="0"/>
                          </a:rPr>
                          <m:t>𝑑</m:t>
                        </m:r>
                      </m:sub>
                    </m:sSub>
                  </m:oMath>
                </a14:m>
                <a:r>
                  <a:rPr lang="en-US" sz="2400" dirty="0">
                    <a:solidFill>
                      <a:schemeClr val="tx1"/>
                    </a:solidFill>
                  </a:rPr>
                  <a:t> = 0</a:t>
                </a:r>
              </a:p>
              <a:p>
                <a:r>
                  <a:rPr lang="en-US" sz="2400" dirty="0">
                    <a:solidFill>
                      <a:schemeClr val="tx1"/>
                    </a:solidFill>
                  </a:rPr>
                  <a:t>II:</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  </m:t>
                        </m:r>
                        <m:r>
                          <a:rPr lang="en-US" sz="2400" i="1">
                            <a:solidFill>
                              <a:schemeClr val="tx1"/>
                            </a:solidFill>
                            <a:latin typeface="Cambria Math" panose="02040503050406030204" pitchFamily="18" charset="0"/>
                          </a:rPr>
                          <m:t>𝑣</m:t>
                        </m:r>
                      </m:e>
                      <m:sub>
                        <m:r>
                          <a:rPr lang="en-US" sz="2400" b="0" i="1" smtClean="0">
                            <a:solidFill>
                              <a:schemeClr val="tx1"/>
                            </a:solidFill>
                            <a:latin typeface="Cambria Math" panose="02040503050406030204" pitchFamily="18" charset="0"/>
                          </a:rPr>
                          <m:t>𝑑</m:t>
                        </m:r>
                      </m:sub>
                    </m:sSub>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m:t>
                        </m:r>
                        <m:r>
                          <a:rPr lang="en-US" sz="2400" i="1">
                            <a:solidFill>
                              <a:schemeClr val="tx1"/>
                            </a:solidFill>
                            <a:latin typeface="Cambria Math" panose="02040503050406030204" pitchFamily="18" charset="0"/>
                          </a:rPr>
                          <m:t>𝑅</m:t>
                        </m:r>
                      </m:e>
                      <m:sub>
                        <m:r>
                          <a:rPr lang="en-US" sz="2400" b="0" i="1" smtClean="0">
                            <a:solidFill>
                              <a:schemeClr val="tx1"/>
                            </a:solidFill>
                            <a:latin typeface="Cambria Math" panose="02040503050406030204" pitchFamily="18" charset="0"/>
                          </a:rPr>
                          <m:t>𝑓</m:t>
                        </m:r>
                      </m:sub>
                    </m:sSub>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𝑓</m:t>
                        </m:r>
                      </m:sub>
                    </m:sSub>
                    <m:r>
                      <a:rPr lang="en-US" sz="2400" b="0" i="1" smtClean="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𝑉</m:t>
                        </m:r>
                      </m:e>
                      <m:sub>
                        <m:r>
                          <a:rPr lang="en-US" sz="2400" b="0" i="1" smtClean="0">
                            <a:solidFill>
                              <a:schemeClr val="tx1"/>
                            </a:solidFill>
                            <a:latin typeface="Cambria Math" panose="02040503050406030204" pitchFamily="18" charset="0"/>
                          </a:rPr>
                          <m:t>𝑜𝑢𝑡</m:t>
                        </m:r>
                      </m:sub>
                    </m:sSub>
                  </m:oMath>
                </a14:m>
                <a:r>
                  <a:rPr lang="en-US" sz="2400" dirty="0">
                    <a:solidFill>
                      <a:schemeClr val="tx1"/>
                    </a:solidFill>
                  </a:rPr>
                  <a:t> = 0</a:t>
                </a:r>
              </a:p>
              <a:p>
                <a:r>
                  <a:rPr lang="en-US" sz="2400" dirty="0"/>
                  <a:t>Since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𝑑</m:t>
                        </m:r>
                      </m:sub>
                    </m:sSub>
                  </m:oMath>
                </a14:m>
                <a:r>
                  <a:rPr lang="en-US" sz="2400" dirty="0"/>
                  <a:t> = 0 (ideal op-amp)</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𝑉</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𝑖𝑛</m:t>
                          </m:r>
                        </m:sub>
                      </m:sSub>
                    </m:oMath>
                  </m:oMathPara>
                </a14:m>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b="0" i="1" smtClean="0">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b="0" i="1" smtClean="0">
                              <a:latin typeface="Cambria Math" panose="02040503050406030204" pitchFamily="18" charset="0"/>
                            </a:rPr>
                            <m:t>𝑉</m:t>
                          </m:r>
                        </m:e>
                        <m:sub>
                          <m:r>
                            <a:rPr lang="en-US" sz="2400" b="0" i="1" smtClean="0">
                              <a:latin typeface="Cambria Math" panose="02040503050406030204" pitchFamily="18" charset="0"/>
                            </a:rPr>
                            <m:t>𝑜𝑢𝑡</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𝑓</m:t>
                          </m:r>
                        </m:sub>
                      </m:sSub>
                    </m:oMath>
                  </m:oMathPara>
                </a14:m>
                <a:endParaRPr lang="en-US" sz="2400" dirty="0">
                  <a:solidFill>
                    <a:schemeClr val="tx1"/>
                  </a:solidFill>
                </a:endParaRPr>
              </a:p>
            </p:txBody>
          </p:sp>
        </mc:Choice>
        <mc:Fallback xmlns="">
          <p:sp>
            <p:nvSpPr>
              <p:cNvPr id="29" name="Rectangle 28">
                <a:extLst>
                  <a:ext uri="{FF2B5EF4-FFF2-40B4-BE49-F238E27FC236}">
                    <a16:creationId xmlns:a16="http://schemas.microsoft.com/office/drawing/2014/main" id="{7CF415C0-BB29-4561-B072-77A93E9CA1EB}"/>
                  </a:ext>
                </a:extLst>
              </p:cNvPr>
              <p:cNvSpPr>
                <a:spLocks noRot="1" noChangeAspect="1" noMove="1" noResize="1" noEditPoints="1" noAdjustHandles="1" noChangeArrowheads="1" noChangeShapeType="1" noTextEdit="1"/>
              </p:cNvSpPr>
              <p:nvPr/>
            </p:nvSpPr>
            <p:spPr>
              <a:xfrm>
                <a:off x="4694700" y="370474"/>
                <a:ext cx="3746699" cy="2367571"/>
              </a:xfrm>
              <a:prstGeom prst="rect">
                <a:avLst/>
              </a:prstGeom>
              <a:blipFill>
                <a:blip r:embed="rId3"/>
                <a:stretch>
                  <a:fillRect l="-2439" t="-2062" b="-15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Rectangle 29">
                <a:extLst>
                  <a:ext uri="{FF2B5EF4-FFF2-40B4-BE49-F238E27FC236}">
                    <a16:creationId xmlns:a16="http://schemas.microsoft.com/office/drawing/2014/main" id="{15FC5E3A-86F5-43E1-AF7C-ACE64CFF80F9}"/>
                  </a:ext>
                </a:extLst>
              </p:cNvPr>
              <p:cNvSpPr/>
              <p:nvPr/>
            </p:nvSpPr>
            <p:spPr>
              <a:xfrm>
                <a:off x="4694700" y="2788003"/>
                <a:ext cx="3886200" cy="1628907"/>
              </a:xfrm>
              <a:prstGeom prst="rect">
                <a:avLst/>
              </a:prstGeom>
            </p:spPr>
            <p:txBody>
              <a:bodyPr wrap="square">
                <a:spAutoFit/>
              </a:bodyPr>
              <a:lstStyle/>
              <a:p>
                <a:r>
                  <a:rPr lang="en-US" sz="2400" dirty="0"/>
                  <a:t>KCL:</a:t>
                </a:r>
              </a:p>
              <a:p>
                <a:r>
                  <a:rPr lang="en-US" sz="2400" dirty="0"/>
                  <a:t>A:   </a:t>
                </a:r>
                <a14:m>
                  <m:oMath xmlns:m="http://schemas.openxmlformats.org/officeDocument/2006/math">
                    <m:sSub>
                      <m:sSubPr>
                        <m:ctrlPr>
                          <a:rPr lang="en-US" sz="2400" i="1" smtClean="0">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𝑖𝑛</m:t>
                        </m:r>
                      </m:sub>
                    </m:sSub>
                    <m:r>
                      <a:rPr lang="en-US" sz="240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𝑓</m:t>
                        </m:r>
                      </m:sub>
                    </m:sSub>
                    <m:r>
                      <a:rPr lang="en-US" sz="2400" i="1">
                        <a:solidFill>
                          <a:schemeClr val="tx1"/>
                        </a:solidFill>
                        <a:latin typeface="Cambria Math" panose="02040503050406030204" pitchFamily="18" charset="0"/>
                      </a:rPr>
                      <m:t>−</m:t>
                    </m:r>
                  </m:oMath>
                </a14:m>
                <a:r>
                  <a:rPr lang="en-US" sz="2400" dirty="0">
                    <a:solidFill>
                      <a:schemeClr val="tx1"/>
                    </a:solidFill>
                  </a:rPr>
                  <a:t>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m:t>
                        </m:r>
                      </m:sub>
                    </m:sSub>
                  </m:oMath>
                </a14:m>
                <a:r>
                  <a:rPr lang="en-US" sz="2400" dirty="0">
                    <a:solidFill>
                      <a:schemeClr val="tx1"/>
                    </a:solidFill>
                  </a:rPr>
                  <a:t> = 0</a:t>
                </a:r>
              </a:p>
              <a:p>
                <a:r>
                  <a:rPr lang="en-US" sz="2400" dirty="0"/>
                  <a:t>Since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m:t>
                        </m:r>
                      </m:sub>
                    </m:sSub>
                  </m:oMath>
                </a14:m>
                <a:r>
                  <a:rPr lang="en-US" sz="2400" dirty="0"/>
                  <a:t> = 0 (ideal op-amp)</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𝑓</m:t>
                          </m:r>
                        </m:sub>
                      </m:sSub>
                    </m:oMath>
                  </m:oMathPara>
                </a14:m>
                <a:endParaRPr lang="en-US" sz="2400" dirty="0"/>
              </a:p>
            </p:txBody>
          </p:sp>
        </mc:Choice>
        <mc:Fallback xmlns="">
          <p:sp>
            <p:nvSpPr>
              <p:cNvPr id="30" name="Rectangle 29">
                <a:extLst>
                  <a:ext uri="{FF2B5EF4-FFF2-40B4-BE49-F238E27FC236}">
                    <a16:creationId xmlns:a16="http://schemas.microsoft.com/office/drawing/2014/main" id="{15FC5E3A-86F5-43E1-AF7C-ACE64CFF80F9}"/>
                  </a:ext>
                </a:extLst>
              </p:cNvPr>
              <p:cNvSpPr>
                <a:spLocks noRot="1" noChangeAspect="1" noMove="1" noResize="1" noEditPoints="1" noAdjustHandles="1" noChangeArrowheads="1" noChangeShapeType="1" noTextEdit="1"/>
              </p:cNvSpPr>
              <p:nvPr/>
            </p:nvSpPr>
            <p:spPr>
              <a:xfrm>
                <a:off x="4694700" y="2788003"/>
                <a:ext cx="3886200" cy="1628907"/>
              </a:xfrm>
              <a:prstGeom prst="rect">
                <a:avLst/>
              </a:prstGeom>
              <a:blipFill>
                <a:blip r:embed="rId4"/>
                <a:stretch>
                  <a:fillRect l="-2351" t="-2985" b="-261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Rectangle 31">
                <a:extLst>
                  <a:ext uri="{FF2B5EF4-FFF2-40B4-BE49-F238E27FC236}">
                    <a16:creationId xmlns:a16="http://schemas.microsoft.com/office/drawing/2014/main" id="{1E73F7D6-2DD0-4BCE-A5E8-2AF1CDB9EDCE}"/>
                  </a:ext>
                </a:extLst>
              </p:cNvPr>
              <p:cNvSpPr/>
              <p:nvPr/>
            </p:nvSpPr>
            <p:spPr>
              <a:xfrm>
                <a:off x="4572000" y="4466868"/>
                <a:ext cx="4267200" cy="1628907"/>
              </a:xfrm>
              <a:prstGeom prst="rect">
                <a:avLst/>
              </a:prstGeom>
            </p:spPr>
            <p:txBody>
              <a:bodyPr wrap="square">
                <a:spAutoFit/>
              </a:bodyPr>
              <a:lstStyle/>
              <a:p>
                <a:r>
                  <a:rPr lang="en-US" sz="2400" dirty="0"/>
                  <a:t>Combining Equations:</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𝑖𝑛</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𝑓</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m:t>
                          </m:r>
                          <m:r>
                            <a:rPr lang="en-US" sz="2400" i="1">
                              <a:latin typeface="Cambria Math" panose="02040503050406030204" pitchFamily="18" charset="0"/>
                            </a:rPr>
                            <m:t>𝑉</m:t>
                          </m:r>
                        </m:e>
                        <m:sub>
                          <m:r>
                            <a:rPr lang="en-US" sz="2400" i="1">
                              <a:latin typeface="Cambria Math" panose="02040503050406030204" pitchFamily="18" charset="0"/>
                            </a:rPr>
                            <m:t>𝑜𝑢𝑡</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𝑓</m:t>
                          </m:r>
                        </m:sub>
                      </m:sSub>
                    </m:oMath>
                  </m:oMathPara>
                </a14:m>
                <a:endParaRPr lang="en-US" sz="2400" dirty="0"/>
              </a:p>
              <a:p>
                <a:r>
                  <a:rPr lang="en-US" sz="2400" dirty="0"/>
                  <a:t>or</a:t>
                </a:r>
              </a:p>
              <a:p>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𝑉</m:t>
                        </m:r>
                      </m:e>
                      <m:sub>
                        <m:r>
                          <a:rPr lang="en-US" sz="2400" i="1">
                            <a:solidFill>
                              <a:srgbClr val="FF0000"/>
                            </a:solidFill>
                            <a:latin typeface="Cambria Math" panose="02040503050406030204" pitchFamily="18" charset="0"/>
                          </a:rPr>
                          <m:t>𝑜𝑢𝑡</m:t>
                        </m:r>
                      </m:sub>
                    </m:sSub>
                    <m:r>
                      <a:rPr lang="en-US" sz="2400" i="1">
                        <a:solidFill>
                          <a:srgbClr val="FF0000"/>
                        </a:solidFill>
                        <a:latin typeface="Cambria Math" panose="02040503050406030204" pitchFamily="18" charset="0"/>
                      </a:rPr>
                      <m:t>=</m:t>
                    </m:r>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𝑓</m:t>
                        </m:r>
                      </m:sub>
                    </m:sSub>
                  </m:oMath>
                </a14:m>
                <a:r>
                  <a:rPr lang="en-US" sz="2400" dirty="0">
                    <a:solidFill>
                      <a:srgbClr val="FF0000"/>
                    </a:solidFill>
                  </a:rPr>
                  <a:t>/ </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𝑖𝑛</m:t>
                        </m:r>
                      </m:sub>
                    </m:sSub>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𝑉</m:t>
                        </m:r>
                      </m:e>
                      <m:sub>
                        <m:r>
                          <a:rPr lang="en-US" sz="2400" i="1">
                            <a:solidFill>
                              <a:srgbClr val="FF0000"/>
                            </a:solidFill>
                            <a:latin typeface="Cambria Math" panose="02040503050406030204" pitchFamily="18" charset="0"/>
                          </a:rPr>
                          <m:t>𝑖𝑛</m:t>
                        </m:r>
                      </m:sub>
                    </m:sSub>
                  </m:oMath>
                </a14:m>
                <a:endParaRPr lang="en-US" sz="2400" dirty="0"/>
              </a:p>
            </p:txBody>
          </p:sp>
        </mc:Choice>
        <mc:Fallback xmlns="">
          <p:sp>
            <p:nvSpPr>
              <p:cNvPr id="32" name="Rectangle 31">
                <a:extLst>
                  <a:ext uri="{FF2B5EF4-FFF2-40B4-BE49-F238E27FC236}">
                    <a16:creationId xmlns:a16="http://schemas.microsoft.com/office/drawing/2014/main" id="{1E73F7D6-2DD0-4BCE-A5E8-2AF1CDB9EDCE}"/>
                  </a:ext>
                </a:extLst>
              </p:cNvPr>
              <p:cNvSpPr>
                <a:spLocks noRot="1" noChangeAspect="1" noMove="1" noResize="1" noEditPoints="1" noAdjustHandles="1" noChangeArrowheads="1" noChangeShapeType="1" noTextEdit="1"/>
              </p:cNvSpPr>
              <p:nvPr/>
            </p:nvSpPr>
            <p:spPr>
              <a:xfrm>
                <a:off x="4572000" y="4466868"/>
                <a:ext cx="4267200" cy="1628907"/>
              </a:xfrm>
              <a:prstGeom prst="rect">
                <a:avLst/>
              </a:prstGeom>
              <a:blipFill>
                <a:blip r:embed="rId5"/>
                <a:stretch>
                  <a:fillRect l="-2143" t="-2996" b="-5993"/>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92" y="152400"/>
            <a:ext cx="8534400" cy="548640"/>
          </a:xfrm>
        </p:spPr>
        <p:txBody>
          <a:bodyPr>
            <a:normAutofit fontScale="90000"/>
          </a:bodyPr>
          <a:lstStyle/>
          <a:p>
            <a:r>
              <a:rPr lang="en-US" dirty="0"/>
              <a:t>Circuit topologies/definitions - Branches</a:t>
            </a:r>
          </a:p>
        </p:txBody>
      </p:sp>
      <p:sp>
        <p:nvSpPr>
          <p:cNvPr id="3" name="Content Placeholder 2"/>
          <p:cNvSpPr>
            <a:spLocks noGrp="1"/>
          </p:cNvSpPr>
          <p:nvPr>
            <p:ph idx="1"/>
          </p:nvPr>
        </p:nvSpPr>
        <p:spPr>
          <a:xfrm>
            <a:off x="533400" y="990600"/>
            <a:ext cx="7520940" cy="5105400"/>
          </a:xfrm>
        </p:spPr>
        <p:txBody>
          <a:bodyPr>
            <a:noAutofit/>
          </a:bodyPr>
          <a:lstStyle/>
          <a:p>
            <a:pPr marL="0" indent="0">
              <a:buNone/>
            </a:pPr>
            <a:r>
              <a:rPr lang="en-US" sz="2400" dirty="0"/>
              <a:t>Branch– a general term for any two-terminal component, whether active or passive, We denote the number of branches in a circuit as “B.”</a:t>
            </a:r>
          </a:p>
          <a:p>
            <a:pPr marL="0" indent="0">
              <a:buNone/>
            </a:pPr>
            <a:r>
              <a:rPr lang="en-US" sz="2400" dirty="0"/>
              <a:t>It turns out that the there is a relationship between B, N, and M:  </a:t>
            </a:r>
            <a:r>
              <a:rPr lang="en-US" sz="2400" dirty="0">
                <a:solidFill>
                  <a:srgbClr val="FF0000"/>
                </a:solidFill>
              </a:rPr>
              <a:t>B = M + N -1</a:t>
            </a:r>
          </a:p>
          <a:p>
            <a:pPr marL="0" indent="0">
              <a:buNone/>
            </a:pPr>
            <a:r>
              <a:rPr lang="en-US" sz="2400" dirty="0"/>
              <a:t>Because of this equation, meshes are more</a:t>
            </a:r>
          </a:p>
          <a:p>
            <a:pPr marL="0" indent="0">
              <a:buNone/>
            </a:pPr>
            <a:r>
              <a:rPr lang="en-US" sz="2400" dirty="0">
                <a:solidFill>
                  <a:srgbClr val="FFFF00"/>
                </a:solidFill>
              </a:rPr>
              <a:t>useful</a:t>
            </a:r>
            <a:r>
              <a:rPr lang="en-US" sz="2400" dirty="0"/>
              <a:t> than loops – we will determine  Kirchhoff’s</a:t>
            </a:r>
          </a:p>
          <a:p>
            <a:pPr marL="0" indent="0">
              <a:buNone/>
            </a:pPr>
            <a:r>
              <a:rPr lang="en-US" sz="2400" dirty="0"/>
              <a:t>Equations on meshes and nodes, but not</a:t>
            </a:r>
          </a:p>
          <a:p>
            <a:pPr marL="0" indent="0">
              <a:buNone/>
            </a:pPr>
            <a:r>
              <a:rPr lang="en-US" sz="2400" dirty="0"/>
              <a:t>generally on loops that are not meshes.</a:t>
            </a:r>
          </a:p>
          <a:p>
            <a:pPr marL="0" indent="0">
              <a:buNone/>
            </a:pPr>
            <a:r>
              <a:rPr lang="en-US" sz="2400" dirty="0"/>
              <a:t>For the example to the right, there are</a:t>
            </a:r>
          </a:p>
          <a:p>
            <a:pPr marL="0" indent="0">
              <a:buNone/>
            </a:pPr>
            <a:r>
              <a:rPr lang="en-US" sz="2400" dirty="0"/>
              <a:t>5 nodes , 3 meshes, and 7 branches</a:t>
            </a:r>
          </a:p>
          <a:p>
            <a:pPr marL="0" indent="0">
              <a:buNone/>
            </a:pPr>
            <a:r>
              <a:rPr lang="en-US" sz="2400" dirty="0"/>
              <a:t>However, there are 6 loops! </a:t>
            </a:r>
          </a:p>
        </p:txBody>
      </p:sp>
      <p:pic>
        <p:nvPicPr>
          <p:cNvPr id="17412" name="Picture 4"/>
          <p:cNvPicPr>
            <a:picLocks noChangeAspect="1" noChangeArrowheads="1"/>
          </p:cNvPicPr>
          <p:nvPr/>
        </p:nvPicPr>
        <p:blipFill>
          <a:blip r:embed="rId2" cstate="print"/>
          <a:srcRect/>
          <a:stretch>
            <a:fillRect/>
          </a:stretch>
        </p:blipFill>
        <p:spPr bwMode="auto">
          <a:xfrm>
            <a:off x="6096000" y="3352800"/>
            <a:ext cx="2909208" cy="2743200"/>
          </a:xfrm>
          <a:prstGeom prst="rect">
            <a:avLst/>
          </a:prstGeom>
          <a:noFill/>
          <a:ln w="9525">
            <a:noFill/>
            <a:miter lim="800000"/>
            <a:headEnd/>
            <a:tailEnd/>
          </a:ln>
          <a:effec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416" y="122126"/>
            <a:ext cx="6858000" cy="639762"/>
          </a:xfrm>
        </p:spPr>
        <p:txBody>
          <a:bodyPr/>
          <a:lstStyle/>
          <a:p>
            <a:pPr lvl="1" algn="ctr" rtl="0">
              <a:spcBef>
                <a:spcPct val="0"/>
              </a:spcBef>
            </a:pPr>
            <a:r>
              <a:rPr lang="en-US" sz="2800" kern="1200" cap="all" dirty="0">
                <a:solidFill>
                  <a:schemeClr val="bg1"/>
                </a:solidFill>
                <a:latin typeface="+mj-lt"/>
                <a:ea typeface="+mj-ea"/>
                <a:cs typeface="+mj-cs"/>
              </a:rPr>
              <a:t>Differentiating (Inverting) amplifier</a:t>
            </a:r>
          </a:p>
        </p:txBody>
      </p:sp>
      <p:grpSp>
        <p:nvGrpSpPr>
          <p:cNvPr id="3" name="Group 2">
            <a:extLst>
              <a:ext uri="{FF2B5EF4-FFF2-40B4-BE49-F238E27FC236}">
                <a16:creationId xmlns:a16="http://schemas.microsoft.com/office/drawing/2014/main" id="{708387DD-AC60-40E7-BF69-FEEF5B3CF4D1}"/>
              </a:ext>
            </a:extLst>
          </p:cNvPr>
          <p:cNvGrpSpPr/>
          <p:nvPr/>
        </p:nvGrpSpPr>
        <p:grpSpPr>
          <a:xfrm>
            <a:off x="228600" y="1155124"/>
            <a:ext cx="3789921" cy="3340676"/>
            <a:chOff x="228600" y="1155124"/>
            <a:chExt cx="3789921" cy="3340676"/>
          </a:xfrm>
        </p:grpSpPr>
        <p:pic>
          <p:nvPicPr>
            <p:cNvPr id="3074" name="Picture 2"/>
            <p:cNvPicPr>
              <a:picLocks noChangeAspect="1" noChangeArrowheads="1"/>
            </p:cNvPicPr>
            <p:nvPr/>
          </p:nvPicPr>
          <p:blipFill>
            <a:blip r:embed="rId2" cstate="print"/>
            <a:srcRect/>
            <a:stretch>
              <a:fillRect/>
            </a:stretch>
          </p:blipFill>
          <p:spPr bwMode="auto">
            <a:xfrm>
              <a:off x="228600" y="1600200"/>
              <a:ext cx="3789921" cy="2895600"/>
            </a:xfrm>
            <a:prstGeom prst="rect">
              <a:avLst/>
            </a:prstGeom>
            <a:noFill/>
            <a:ln w="9525">
              <a:noFill/>
              <a:miter lim="800000"/>
              <a:headEnd/>
              <a:tailEnd/>
            </a:ln>
            <a:effectLst/>
          </p:spPr>
        </p:pic>
        <p:sp>
          <p:nvSpPr>
            <p:cNvPr id="6" name="Oval 5">
              <a:extLst>
                <a:ext uri="{FF2B5EF4-FFF2-40B4-BE49-F238E27FC236}">
                  <a16:creationId xmlns:a16="http://schemas.microsoft.com/office/drawing/2014/main" id="{E110CBF4-AE64-4300-951E-7725B7CC267F}"/>
                </a:ext>
              </a:extLst>
            </p:cNvPr>
            <p:cNvSpPr/>
            <p:nvPr/>
          </p:nvSpPr>
          <p:spPr>
            <a:xfrm>
              <a:off x="1263820" y="2600054"/>
              <a:ext cx="6858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25A47F6C-6988-480E-9541-9A45C7ED7F69}"/>
                </a:ext>
              </a:extLst>
            </p:cNvPr>
            <p:cNvCxnSpPr/>
            <p:nvPr/>
          </p:nvCxnSpPr>
          <p:spPr>
            <a:xfrm>
              <a:off x="1949620" y="2904854"/>
              <a:ext cx="0" cy="152400"/>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C9D527E-D43E-43AF-B27E-348B3AA9305B}"/>
                </a:ext>
              </a:extLst>
            </p:cNvPr>
            <p:cNvSpPr txBox="1"/>
            <p:nvPr/>
          </p:nvSpPr>
          <p:spPr>
            <a:xfrm>
              <a:off x="1497870" y="2753286"/>
              <a:ext cx="242374" cy="369332"/>
            </a:xfrm>
            <a:prstGeom prst="rect">
              <a:avLst/>
            </a:prstGeom>
            <a:noFill/>
          </p:spPr>
          <p:txBody>
            <a:bodyPr wrap="none" rtlCol="0">
              <a:spAutoFit/>
            </a:bodyPr>
            <a:lstStyle/>
            <a:p>
              <a:r>
                <a:rPr lang="en-US" dirty="0"/>
                <a:t>I</a:t>
              </a:r>
            </a:p>
          </p:txBody>
        </p:sp>
        <p:sp>
          <p:nvSpPr>
            <p:cNvPr id="9" name="Oval 8">
              <a:extLst>
                <a:ext uri="{FF2B5EF4-FFF2-40B4-BE49-F238E27FC236}">
                  <a16:creationId xmlns:a16="http://schemas.microsoft.com/office/drawing/2014/main" id="{DE702A35-9E4C-4450-A7F4-E41D6B363E16}"/>
                </a:ext>
              </a:extLst>
            </p:cNvPr>
            <p:cNvSpPr/>
            <p:nvPr/>
          </p:nvSpPr>
          <p:spPr>
            <a:xfrm>
              <a:off x="2183670" y="1990454"/>
              <a:ext cx="1442346" cy="2057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C88ECC65-6AE6-4D6D-8BED-C362A48A21AA}"/>
                </a:ext>
              </a:extLst>
            </p:cNvPr>
            <p:cNvCxnSpPr/>
            <p:nvPr/>
          </p:nvCxnSpPr>
          <p:spPr>
            <a:xfrm>
              <a:off x="3626016" y="2904854"/>
              <a:ext cx="0" cy="1524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E10DFCA-8002-4837-852E-D4F6D67E6A73}"/>
                </a:ext>
              </a:extLst>
            </p:cNvPr>
            <p:cNvCxnSpPr>
              <a:cxnSpLocks/>
            </p:cNvCxnSpPr>
            <p:nvPr/>
          </p:nvCxnSpPr>
          <p:spPr>
            <a:xfrm>
              <a:off x="578020" y="1761854"/>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DDD00119-704C-4201-AD01-1597ED544B7C}"/>
                </a:ext>
              </a:extLst>
            </p:cNvPr>
            <p:cNvCxnSpPr>
              <a:cxnSpLocks/>
            </p:cNvCxnSpPr>
            <p:nvPr/>
          </p:nvCxnSpPr>
          <p:spPr>
            <a:xfrm>
              <a:off x="3626016" y="1744377"/>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53097BB-A753-40D0-896E-702A7A266FD5}"/>
                </a:ext>
              </a:extLst>
            </p:cNvPr>
            <p:cNvCxnSpPr>
              <a:cxnSpLocks/>
            </p:cNvCxnSpPr>
            <p:nvPr/>
          </p:nvCxnSpPr>
          <p:spPr>
            <a:xfrm>
              <a:off x="2406820" y="2753286"/>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FA2833BD-2F98-48FB-80AE-890D90B4CACD}"/>
                </a:ext>
              </a:extLst>
            </p:cNvPr>
            <p:cNvCxnSpPr>
              <a:cxnSpLocks/>
            </p:cNvCxnSpPr>
            <p:nvPr/>
          </p:nvCxnSpPr>
          <p:spPr>
            <a:xfrm>
              <a:off x="2406820" y="3243210"/>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F707A13C-6C4D-4606-BF6E-1EDA8C74881A}"/>
                </a:ext>
              </a:extLst>
            </p:cNvPr>
            <p:cNvSpPr txBox="1"/>
            <p:nvPr/>
          </p:nvSpPr>
          <p:spPr>
            <a:xfrm>
              <a:off x="3092620" y="2341659"/>
              <a:ext cx="300082" cy="369332"/>
            </a:xfrm>
            <a:prstGeom prst="rect">
              <a:avLst/>
            </a:prstGeom>
            <a:noFill/>
          </p:spPr>
          <p:txBody>
            <a:bodyPr wrap="none" rtlCol="0">
              <a:spAutoFit/>
            </a:bodyPr>
            <a:lstStyle/>
            <a:p>
              <a:r>
                <a:rPr lang="en-US" dirty="0">
                  <a:solidFill>
                    <a:srgbClr val="FF0000"/>
                  </a:solidFill>
                </a:rPr>
                <a:t>II</a:t>
              </a:r>
            </a:p>
          </p:txBody>
        </p:sp>
        <p:sp>
          <p:nvSpPr>
            <p:cNvPr id="16" name="TextBox 15">
              <a:extLst>
                <a:ext uri="{FF2B5EF4-FFF2-40B4-BE49-F238E27FC236}">
                  <a16:creationId xmlns:a16="http://schemas.microsoft.com/office/drawing/2014/main" id="{CE2B6D92-1A55-4FB0-B29E-EB93754202EA}"/>
                </a:ext>
              </a:extLst>
            </p:cNvPr>
            <p:cNvSpPr txBox="1"/>
            <p:nvPr/>
          </p:nvSpPr>
          <p:spPr>
            <a:xfrm>
              <a:off x="2381861" y="2341659"/>
              <a:ext cx="324128" cy="461665"/>
            </a:xfrm>
            <a:prstGeom prst="rect">
              <a:avLst/>
            </a:prstGeom>
            <a:noFill/>
          </p:spPr>
          <p:txBody>
            <a:bodyPr wrap="none" rtlCol="0">
              <a:spAutoFit/>
            </a:bodyPr>
            <a:lstStyle/>
            <a:p>
              <a:r>
                <a:rPr lang="en-US" sz="2400" dirty="0">
                  <a:solidFill>
                    <a:srgbClr val="FFFF00"/>
                  </a:solidFill>
                </a:rPr>
                <a:t>I</a:t>
              </a:r>
              <a:r>
                <a:rPr lang="en-US" sz="2400" baseline="-25000" dirty="0">
                  <a:solidFill>
                    <a:srgbClr val="FFFF00"/>
                  </a:solidFill>
                </a:rPr>
                <a:t>-</a:t>
              </a:r>
            </a:p>
          </p:txBody>
        </p:sp>
        <p:sp>
          <p:nvSpPr>
            <p:cNvPr id="17" name="TextBox 16">
              <a:extLst>
                <a:ext uri="{FF2B5EF4-FFF2-40B4-BE49-F238E27FC236}">
                  <a16:creationId xmlns:a16="http://schemas.microsoft.com/office/drawing/2014/main" id="{92BC099E-D610-453D-B80A-C594EA12CAB9}"/>
                </a:ext>
              </a:extLst>
            </p:cNvPr>
            <p:cNvSpPr txBox="1"/>
            <p:nvPr/>
          </p:nvSpPr>
          <p:spPr>
            <a:xfrm>
              <a:off x="2381861" y="3258990"/>
              <a:ext cx="364202" cy="461665"/>
            </a:xfrm>
            <a:prstGeom prst="rect">
              <a:avLst/>
            </a:prstGeom>
            <a:noFill/>
          </p:spPr>
          <p:txBody>
            <a:bodyPr wrap="none" rtlCol="0">
              <a:spAutoFit/>
            </a:bodyPr>
            <a:lstStyle/>
            <a:p>
              <a:r>
                <a:rPr lang="en-US" sz="2400" dirty="0">
                  <a:solidFill>
                    <a:srgbClr val="FFFF00"/>
                  </a:solidFill>
                </a:rPr>
                <a:t>I</a:t>
              </a:r>
              <a:r>
                <a:rPr lang="en-US" sz="2400" baseline="-25000" dirty="0">
                  <a:solidFill>
                    <a:srgbClr val="FFFF00"/>
                  </a:solidFill>
                </a:rPr>
                <a:t>+</a:t>
              </a:r>
            </a:p>
          </p:txBody>
        </p:sp>
        <p:sp>
          <p:nvSpPr>
            <p:cNvPr id="18" name="Rectangle 17">
              <a:extLst>
                <a:ext uri="{FF2B5EF4-FFF2-40B4-BE49-F238E27FC236}">
                  <a16:creationId xmlns:a16="http://schemas.microsoft.com/office/drawing/2014/main" id="{0D339533-E6D0-4A87-A4EE-CFBC812C2047}"/>
                </a:ext>
              </a:extLst>
            </p:cNvPr>
            <p:cNvSpPr/>
            <p:nvPr/>
          </p:nvSpPr>
          <p:spPr>
            <a:xfrm>
              <a:off x="3618326" y="1305411"/>
              <a:ext cx="324128" cy="461665"/>
            </a:xfrm>
            <a:prstGeom prst="rect">
              <a:avLst/>
            </a:prstGeom>
          </p:spPr>
          <p:txBody>
            <a:bodyPr wrap="none">
              <a:spAutoFit/>
            </a:bodyPr>
            <a:lstStyle/>
            <a:p>
              <a:r>
                <a:rPr lang="en-US" sz="2400" dirty="0">
                  <a:solidFill>
                    <a:srgbClr val="FFFF00"/>
                  </a:solidFill>
                </a:rPr>
                <a:t>I</a:t>
              </a:r>
              <a:r>
                <a:rPr lang="en-US" sz="2400" baseline="-25000" dirty="0">
                  <a:solidFill>
                    <a:srgbClr val="FFFF00"/>
                  </a:solidFill>
                </a:rPr>
                <a:t>f</a:t>
              </a:r>
            </a:p>
          </p:txBody>
        </p:sp>
        <p:sp>
          <p:nvSpPr>
            <p:cNvPr id="19" name="Rectangle 18">
              <a:extLst>
                <a:ext uri="{FF2B5EF4-FFF2-40B4-BE49-F238E27FC236}">
                  <a16:creationId xmlns:a16="http://schemas.microsoft.com/office/drawing/2014/main" id="{B0110873-AE28-4E82-BEED-07F56C216041}"/>
                </a:ext>
              </a:extLst>
            </p:cNvPr>
            <p:cNvSpPr/>
            <p:nvPr/>
          </p:nvSpPr>
          <p:spPr>
            <a:xfrm>
              <a:off x="431388" y="1261418"/>
              <a:ext cx="415498" cy="461665"/>
            </a:xfrm>
            <a:prstGeom prst="rect">
              <a:avLst/>
            </a:prstGeom>
          </p:spPr>
          <p:txBody>
            <a:bodyPr wrap="none">
              <a:spAutoFit/>
            </a:bodyPr>
            <a:lstStyle/>
            <a:p>
              <a:r>
                <a:rPr lang="en-US" sz="2400" dirty="0" err="1">
                  <a:solidFill>
                    <a:srgbClr val="FFFF00"/>
                  </a:solidFill>
                </a:rPr>
                <a:t>I</a:t>
              </a:r>
              <a:r>
                <a:rPr lang="en-US" sz="2400" baseline="-25000" dirty="0" err="1">
                  <a:solidFill>
                    <a:srgbClr val="FFFF00"/>
                  </a:solidFill>
                </a:rPr>
                <a:t>in</a:t>
              </a:r>
              <a:endParaRPr lang="en-US" sz="2400" baseline="-25000" dirty="0">
                <a:solidFill>
                  <a:srgbClr val="FFFF00"/>
                </a:solidFill>
              </a:endParaRPr>
            </a:p>
          </p:txBody>
        </p:sp>
        <p:sp>
          <p:nvSpPr>
            <p:cNvPr id="20" name="TextBox 19">
              <a:extLst>
                <a:ext uri="{FF2B5EF4-FFF2-40B4-BE49-F238E27FC236}">
                  <a16:creationId xmlns:a16="http://schemas.microsoft.com/office/drawing/2014/main" id="{E85A78B4-BF61-4D6B-891F-67F85E0C3AF5}"/>
                </a:ext>
              </a:extLst>
            </p:cNvPr>
            <p:cNvSpPr txBox="1"/>
            <p:nvPr/>
          </p:nvSpPr>
          <p:spPr>
            <a:xfrm>
              <a:off x="2737487" y="2700958"/>
              <a:ext cx="428515" cy="461665"/>
            </a:xfrm>
            <a:prstGeom prst="rect">
              <a:avLst/>
            </a:prstGeom>
            <a:noFill/>
          </p:spPr>
          <p:txBody>
            <a:bodyPr wrap="none" rtlCol="0">
              <a:spAutoFit/>
            </a:bodyPr>
            <a:lstStyle/>
            <a:p>
              <a:r>
                <a:rPr lang="en-US" sz="2400" dirty="0" err="1"/>
                <a:t>v</a:t>
              </a:r>
              <a:r>
                <a:rPr lang="en-US" sz="2400" baseline="-25000" dirty="0" err="1"/>
                <a:t>d</a:t>
              </a:r>
              <a:endParaRPr lang="en-US" sz="2400" baseline="-25000" dirty="0"/>
            </a:p>
          </p:txBody>
        </p:sp>
        <p:sp>
          <p:nvSpPr>
            <p:cNvPr id="21" name="TextBox 20">
              <a:extLst>
                <a:ext uri="{FF2B5EF4-FFF2-40B4-BE49-F238E27FC236}">
                  <a16:creationId xmlns:a16="http://schemas.microsoft.com/office/drawing/2014/main" id="{592EC40A-C5FD-4683-A706-BC7DCA22EECA}"/>
                </a:ext>
              </a:extLst>
            </p:cNvPr>
            <p:cNvSpPr txBox="1"/>
            <p:nvPr/>
          </p:nvSpPr>
          <p:spPr>
            <a:xfrm>
              <a:off x="846886" y="1157570"/>
              <a:ext cx="1023614" cy="461665"/>
            </a:xfrm>
            <a:prstGeom prst="rect">
              <a:avLst/>
            </a:prstGeom>
            <a:noFill/>
          </p:spPr>
          <p:txBody>
            <a:bodyPr wrap="none" rtlCol="0">
              <a:spAutoFit/>
            </a:bodyPr>
            <a:lstStyle/>
            <a:p>
              <a:r>
                <a:rPr lang="en-US" sz="2400" dirty="0"/>
                <a:t>+  </a:t>
              </a:r>
              <a:r>
                <a:rPr lang="en-US" sz="2400" dirty="0" err="1"/>
                <a:t>V</a:t>
              </a:r>
              <a:r>
                <a:rPr lang="en-US" sz="2400" baseline="-25000" dirty="0" err="1"/>
                <a:t>c</a:t>
              </a:r>
              <a:r>
                <a:rPr lang="en-US" sz="2400" dirty="0"/>
                <a:t>   -</a:t>
              </a:r>
            </a:p>
          </p:txBody>
        </p:sp>
        <p:sp>
          <p:nvSpPr>
            <p:cNvPr id="22" name="TextBox 21">
              <a:extLst>
                <a:ext uri="{FF2B5EF4-FFF2-40B4-BE49-F238E27FC236}">
                  <a16:creationId xmlns:a16="http://schemas.microsoft.com/office/drawing/2014/main" id="{D47A447B-03ED-4AB4-8B16-0BACC2AC82BE}"/>
                </a:ext>
              </a:extLst>
            </p:cNvPr>
            <p:cNvSpPr txBox="1"/>
            <p:nvPr/>
          </p:nvSpPr>
          <p:spPr>
            <a:xfrm>
              <a:off x="2199749" y="1155124"/>
              <a:ext cx="1491114" cy="461665"/>
            </a:xfrm>
            <a:prstGeom prst="rect">
              <a:avLst/>
            </a:prstGeom>
            <a:noFill/>
          </p:spPr>
          <p:txBody>
            <a:bodyPr wrap="none" rtlCol="0">
              <a:spAutoFit/>
            </a:bodyPr>
            <a:lstStyle/>
            <a:p>
              <a:r>
                <a:rPr lang="en-US" sz="2400" dirty="0"/>
                <a:t>+    </a:t>
              </a:r>
              <a:r>
                <a:rPr lang="en-US" sz="2400" dirty="0" err="1"/>
                <a:t>R</a:t>
              </a:r>
              <a:r>
                <a:rPr lang="en-US" sz="2400" baseline="-25000" dirty="0" err="1"/>
                <a:t>f</a:t>
              </a:r>
              <a:r>
                <a:rPr lang="en-US" sz="2400" dirty="0" err="1"/>
                <a:t>I</a:t>
              </a:r>
              <a:r>
                <a:rPr lang="en-US" sz="2400" baseline="-25000" dirty="0" err="1"/>
                <a:t>f</a:t>
              </a:r>
              <a:r>
                <a:rPr lang="en-US" sz="2400" dirty="0"/>
                <a:t>      -</a:t>
              </a:r>
            </a:p>
          </p:txBody>
        </p:sp>
        <p:sp>
          <p:nvSpPr>
            <p:cNvPr id="23" name="TextBox 22">
              <a:extLst>
                <a:ext uri="{FF2B5EF4-FFF2-40B4-BE49-F238E27FC236}">
                  <a16:creationId xmlns:a16="http://schemas.microsoft.com/office/drawing/2014/main" id="{7268665F-2871-4CF2-85C7-C4E51D19D7DF}"/>
                </a:ext>
              </a:extLst>
            </p:cNvPr>
            <p:cNvSpPr txBox="1"/>
            <p:nvPr/>
          </p:nvSpPr>
          <p:spPr>
            <a:xfrm>
              <a:off x="730420" y="2169684"/>
              <a:ext cx="1107996" cy="461665"/>
            </a:xfrm>
            <a:prstGeom prst="rect">
              <a:avLst/>
            </a:prstGeom>
            <a:noFill/>
          </p:spPr>
          <p:txBody>
            <a:bodyPr wrap="none" rtlCol="0">
              <a:spAutoFit/>
            </a:bodyPr>
            <a:lstStyle/>
            <a:p>
              <a:r>
                <a:rPr lang="en-US" sz="2400" dirty="0">
                  <a:solidFill>
                    <a:srgbClr val="FF0000"/>
                  </a:solidFill>
                </a:rPr>
                <a:t>Node A</a:t>
              </a:r>
            </a:p>
          </p:txBody>
        </p:sp>
        <p:cxnSp>
          <p:nvCxnSpPr>
            <p:cNvPr id="24" name="Straight Arrow Connector 23">
              <a:extLst>
                <a:ext uri="{FF2B5EF4-FFF2-40B4-BE49-F238E27FC236}">
                  <a16:creationId xmlns:a16="http://schemas.microsoft.com/office/drawing/2014/main" id="{9A2DF2D3-2F56-48A2-A2D2-C753F4622D90}"/>
                </a:ext>
              </a:extLst>
            </p:cNvPr>
            <p:cNvCxnSpPr>
              <a:cxnSpLocks/>
            </p:cNvCxnSpPr>
            <p:nvPr/>
          </p:nvCxnSpPr>
          <p:spPr>
            <a:xfrm flipV="1">
              <a:off x="1740244" y="1836295"/>
              <a:ext cx="320726" cy="41099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5" name="Rectangle 24">
                <a:extLst>
                  <a:ext uri="{FF2B5EF4-FFF2-40B4-BE49-F238E27FC236}">
                    <a16:creationId xmlns:a16="http://schemas.microsoft.com/office/drawing/2014/main" id="{99AAAB0B-57B8-4CC6-9728-08CEE8F396E7}"/>
                  </a:ext>
                </a:extLst>
              </p:cNvPr>
              <p:cNvSpPr/>
              <p:nvPr/>
            </p:nvSpPr>
            <p:spPr>
              <a:xfrm>
                <a:off x="4666881" y="755047"/>
                <a:ext cx="3746699" cy="2367571"/>
              </a:xfrm>
              <a:prstGeom prst="rect">
                <a:avLst/>
              </a:prstGeom>
            </p:spPr>
            <p:txBody>
              <a:bodyPr wrap="square">
                <a:spAutoFit/>
              </a:bodyPr>
              <a:lstStyle/>
              <a:p>
                <a:r>
                  <a:rPr lang="en-US" sz="2400" dirty="0">
                    <a:solidFill>
                      <a:schemeClr val="tx1"/>
                    </a:solidFill>
                  </a:rPr>
                  <a:t>KVLs:</a:t>
                </a:r>
              </a:p>
              <a:p>
                <a:r>
                  <a:rPr lang="en-US" sz="2400" dirty="0">
                    <a:solidFill>
                      <a:schemeClr val="tx1"/>
                    </a:solidFill>
                  </a:rPr>
                  <a:t>I: </a:t>
                </a:r>
                <a14:m>
                  <m:oMath xmlns:m="http://schemas.openxmlformats.org/officeDocument/2006/math">
                    <m:r>
                      <a:rPr lang="en-US" sz="240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𝑉</m:t>
                        </m:r>
                      </m:e>
                      <m:sub>
                        <m:r>
                          <a:rPr lang="en-US" sz="2400" b="0" i="1" smtClean="0">
                            <a:solidFill>
                              <a:schemeClr val="tx1"/>
                            </a:solidFill>
                            <a:latin typeface="Cambria Math" panose="02040503050406030204" pitchFamily="18" charset="0"/>
                          </a:rPr>
                          <m:t>𝑖𝑛</m:t>
                        </m:r>
                      </m:sub>
                    </m:sSub>
                    <m:r>
                      <a:rPr lang="en-US" sz="2400" b="0" i="1" smtClean="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𝑉</m:t>
                        </m:r>
                      </m:e>
                      <m:sub>
                        <m:r>
                          <a:rPr lang="en-US" sz="2400" b="0" i="1" smtClean="0">
                            <a:solidFill>
                              <a:schemeClr val="tx1"/>
                            </a:solidFill>
                            <a:latin typeface="Cambria Math" panose="02040503050406030204" pitchFamily="18" charset="0"/>
                          </a:rPr>
                          <m:t>𝑐</m:t>
                        </m:r>
                      </m:sub>
                    </m:sSub>
                    <m:r>
                      <a:rPr lang="en-US" sz="2400" b="0" i="1" smtClean="0">
                        <a:solidFill>
                          <a:schemeClr val="tx1"/>
                        </a:solidFill>
                        <a:latin typeface="Cambria Math" panose="02040503050406030204" pitchFamily="18" charset="0"/>
                      </a:rPr>
                      <m:t>−</m:t>
                    </m:r>
                  </m:oMath>
                </a14:m>
                <a:r>
                  <a:rPr lang="en-US" sz="2400" dirty="0">
                    <a:solidFill>
                      <a:schemeClr val="tx1"/>
                    </a:solidFill>
                  </a:rPr>
                  <a:t>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𝑣</m:t>
                        </m:r>
                      </m:e>
                      <m:sub>
                        <m:r>
                          <a:rPr lang="en-US" sz="2400" b="0" i="1" smtClean="0">
                            <a:solidFill>
                              <a:schemeClr val="tx1"/>
                            </a:solidFill>
                            <a:latin typeface="Cambria Math" panose="02040503050406030204" pitchFamily="18" charset="0"/>
                          </a:rPr>
                          <m:t>𝑑</m:t>
                        </m:r>
                      </m:sub>
                    </m:sSub>
                  </m:oMath>
                </a14:m>
                <a:r>
                  <a:rPr lang="en-US" sz="2400" dirty="0">
                    <a:solidFill>
                      <a:schemeClr val="tx1"/>
                    </a:solidFill>
                  </a:rPr>
                  <a:t> = 0</a:t>
                </a:r>
              </a:p>
              <a:p>
                <a:r>
                  <a:rPr lang="en-US" sz="2400" dirty="0">
                    <a:solidFill>
                      <a:schemeClr val="tx1"/>
                    </a:solidFill>
                  </a:rPr>
                  <a:t>II:</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  </m:t>
                        </m:r>
                        <m:r>
                          <a:rPr lang="en-US" sz="2400" i="1">
                            <a:solidFill>
                              <a:schemeClr val="tx1"/>
                            </a:solidFill>
                            <a:latin typeface="Cambria Math" panose="02040503050406030204" pitchFamily="18" charset="0"/>
                          </a:rPr>
                          <m:t>𝑣</m:t>
                        </m:r>
                      </m:e>
                      <m:sub>
                        <m:r>
                          <a:rPr lang="en-US" sz="2400" b="0" i="1" smtClean="0">
                            <a:solidFill>
                              <a:schemeClr val="tx1"/>
                            </a:solidFill>
                            <a:latin typeface="Cambria Math" panose="02040503050406030204" pitchFamily="18" charset="0"/>
                          </a:rPr>
                          <m:t>𝑑</m:t>
                        </m:r>
                      </m:sub>
                    </m:sSub>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m:t>
                        </m:r>
                        <m:r>
                          <a:rPr lang="en-US" sz="2400" i="1">
                            <a:solidFill>
                              <a:schemeClr val="tx1"/>
                            </a:solidFill>
                            <a:latin typeface="Cambria Math" panose="02040503050406030204" pitchFamily="18" charset="0"/>
                          </a:rPr>
                          <m:t>𝑅</m:t>
                        </m:r>
                      </m:e>
                      <m:sub>
                        <m:r>
                          <a:rPr lang="en-US" sz="2400" b="0" i="1" smtClean="0">
                            <a:solidFill>
                              <a:schemeClr val="tx1"/>
                            </a:solidFill>
                            <a:latin typeface="Cambria Math" panose="02040503050406030204" pitchFamily="18" charset="0"/>
                          </a:rPr>
                          <m:t>𝑓</m:t>
                        </m:r>
                      </m:sub>
                    </m:sSub>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𝑓</m:t>
                        </m:r>
                      </m:sub>
                    </m:sSub>
                    <m:r>
                      <a:rPr lang="en-US" sz="2400" b="0" i="1" smtClean="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𝑉</m:t>
                        </m:r>
                      </m:e>
                      <m:sub>
                        <m:r>
                          <a:rPr lang="en-US" sz="2400" b="0" i="1" smtClean="0">
                            <a:solidFill>
                              <a:schemeClr val="tx1"/>
                            </a:solidFill>
                            <a:latin typeface="Cambria Math" panose="02040503050406030204" pitchFamily="18" charset="0"/>
                          </a:rPr>
                          <m:t>𝑜𝑢𝑡</m:t>
                        </m:r>
                      </m:sub>
                    </m:sSub>
                  </m:oMath>
                </a14:m>
                <a:r>
                  <a:rPr lang="en-US" sz="2400" dirty="0">
                    <a:solidFill>
                      <a:schemeClr val="tx1"/>
                    </a:solidFill>
                  </a:rPr>
                  <a:t> = 0</a:t>
                </a:r>
              </a:p>
              <a:p>
                <a:r>
                  <a:rPr lang="en-US" sz="2400" dirty="0"/>
                  <a:t>Since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𝑑</m:t>
                        </m:r>
                      </m:sub>
                    </m:sSub>
                  </m:oMath>
                </a14:m>
                <a:r>
                  <a:rPr lang="en-US" sz="2400" dirty="0"/>
                  <a:t> = 0 (ideal op-amp)</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𝑐</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𝑉</m:t>
                          </m:r>
                        </m:e>
                        <m:sub>
                          <m:r>
                            <a:rPr lang="en-US" sz="2400" i="1">
                              <a:latin typeface="Cambria Math" panose="02040503050406030204" pitchFamily="18" charset="0"/>
                            </a:rPr>
                            <m:t>𝑖𝑛</m:t>
                          </m:r>
                        </m:sub>
                      </m:sSub>
                    </m:oMath>
                  </m:oMathPara>
                </a14:m>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b="0" i="1" smtClean="0">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b="0" i="1" smtClean="0">
                              <a:latin typeface="Cambria Math" panose="02040503050406030204" pitchFamily="18" charset="0"/>
                            </a:rPr>
                            <m:t>𝑉</m:t>
                          </m:r>
                        </m:e>
                        <m:sub>
                          <m:r>
                            <a:rPr lang="en-US" sz="2400" b="0" i="1" smtClean="0">
                              <a:latin typeface="Cambria Math" panose="02040503050406030204" pitchFamily="18" charset="0"/>
                            </a:rPr>
                            <m:t>𝑜𝑢𝑡</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𝑓</m:t>
                          </m:r>
                        </m:sub>
                      </m:sSub>
                    </m:oMath>
                  </m:oMathPara>
                </a14:m>
                <a:endParaRPr lang="en-US" sz="2400" dirty="0">
                  <a:solidFill>
                    <a:schemeClr val="tx1"/>
                  </a:solidFill>
                </a:endParaRPr>
              </a:p>
            </p:txBody>
          </p:sp>
        </mc:Choice>
        <mc:Fallback xmlns="">
          <p:sp>
            <p:nvSpPr>
              <p:cNvPr id="25" name="Rectangle 24">
                <a:extLst>
                  <a:ext uri="{FF2B5EF4-FFF2-40B4-BE49-F238E27FC236}">
                    <a16:creationId xmlns:a16="http://schemas.microsoft.com/office/drawing/2014/main" id="{99AAAB0B-57B8-4CC6-9728-08CEE8F396E7}"/>
                  </a:ext>
                </a:extLst>
              </p:cNvPr>
              <p:cNvSpPr>
                <a:spLocks noRot="1" noChangeAspect="1" noMove="1" noResize="1" noEditPoints="1" noAdjustHandles="1" noChangeArrowheads="1" noChangeShapeType="1" noTextEdit="1"/>
              </p:cNvSpPr>
              <p:nvPr/>
            </p:nvSpPr>
            <p:spPr>
              <a:xfrm>
                <a:off x="4666881" y="755047"/>
                <a:ext cx="3746699" cy="2367571"/>
              </a:xfrm>
              <a:prstGeom prst="rect">
                <a:avLst/>
              </a:prstGeom>
              <a:blipFill>
                <a:blip r:embed="rId3"/>
                <a:stretch>
                  <a:fillRect l="-2606" t="-2062" b="-15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8E234EEB-C601-45B4-B264-9FFD6C7FAFF0}"/>
                  </a:ext>
                </a:extLst>
              </p:cNvPr>
              <p:cNvSpPr/>
              <p:nvPr/>
            </p:nvSpPr>
            <p:spPr>
              <a:xfrm>
                <a:off x="4666881" y="2890662"/>
                <a:ext cx="3886200" cy="1628907"/>
              </a:xfrm>
              <a:prstGeom prst="rect">
                <a:avLst/>
              </a:prstGeom>
            </p:spPr>
            <p:txBody>
              <a:bodyPr wrap="square">
                <a:spAutoFit/>
              </a:bodyPr>
              <a:lstStyle/>
              <a:p>
                <a:r>
                  <a:rPr lang="en-US" sz="2400" dirty="0"/>
                  <a:t>KCL:</a:t>
                </a:r>
              </a:p>
              <a:p>
                <a:r>
                  <a:rPr lang="en-US" sz="2400" dirty="0"/>
                  <a:t>A:   </a:t>
                </a:r>
                <a14:m>
                  <m:oMath xmlns:m="http://schemas.openxmlformats.org/officeDocument/2006/math">
                    <m:sSub>
                      <m:sSubPr>
                        <m:ctrlPr>
                          <a:rPr lang="en-US" sz="2400" i="1" smtClean="0">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𝑖𝑛</m:t>
                        </m:r>
                      </m:sub>
                    </m:sSub>
                    <m:r>
                      <a:rPr lang="en-US" sz="240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𝑓</m:t>
                        </m:r>
                      </m:sub>
                    </m:sSub>
                    <m:r>
                      <a:rPr lang="en-US" sz="2400" i="1">
                        <a:solidFill>
                          <a:schemeClr val="tx1"/>
                        </a:solidFill>
                        <a:latin typeface="Cambria Math" panose="02040503050406030204" pitchFamily="18" charset="0"/>
                      </a:rPr>
                      <m:t>−</m:t>
                    </m:r>
                  </m:oMath>
                </a14:m>
                <a:r>
                  <a:rPr lang="en-US" sz="2400" dirty="0">
                    <a:solidFill>
                      <a:schemeClr val="tx1"/>
                    </a:solidFill>
                  </a:rPr>
                  <a:t>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m:t>
                        </m:r>
                      </m:sub>
                    </m:sSub>
                  </m:oMath>
                </a14:m>
                <a:r>
                  <a:rPr lang="en-US" sz="2400" dirty="0">
                    <a:solidFill>
                      <a:schemeClr val="tx1"/>
                    </a:solidFill>
                  </a:rPr>
                  <a:t> = 0</a:t>
                </a:r>
              </a:p>
              <a:p>
                <a:r>
                  <a:rPr lang="en-US" sz="2400" dirty="0"/>
                  <a:t>Since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m:t>
                        </m:r>
                      </m:sub>
                    </m:sSub>
                  </m:oMath>
                </a14:m>
                <a:r>
                  <a:rPr lang="en-US" sz="2400" dirty="0"/>
                  <a:t> = 0 (ideal op-amp)</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𝑓</m:t>
                          </m:r>
                        </m:sub>
                      </m:sSub>
                    </m:oMath>
                  </m:oMathPara>
                </a14:m>
                <a:endParaRPr lang="en-US" sz="2400" dirty="0"/>
              </a:p>
            </p:txBody>
          </p:sp>
        </mc:Choice>
        <mc:Fallback xmlns="">
          <p:sp>
            <p:nvSpPr>
              <p:cNvPr id="26" name="Rectangle 25">
                <a:extLst>
                  <a:ext uri="{FF2B5EF4-FFF2-40B4-BE49-F238E27FC236}">
                    <a16:creationId xmlns:a16="http://schemas.microsoft.com/office/drawing/2014/main" id="{8E234EEB-C601-45B4-B264-9FFD6C7FAFF0}"/>
                  </a:ext>
                </a:extLst>
              </p:cNvPr>
              <p:cNvSpPr>
                <a:spLocks noRot="1" noChangeAspect="1" noMove="1" noResize="1" noEditPoints="1" noAdjustHandles="1" noChangeArrowheads="1" noChangeShapeType="1" noTextEdit="1"/>
              </p:cNvSpPr>
              <p:nvPr/>
            </p:nvSpPr>
            <p:spPr>
              <a:xfrm>
                <a:off x="4666881" y="2890662"/>
                <a:ext cx="3886200" cy="1628907"/>
              </a:xfrm>
              <a:prstGeom prst="rect">
                <a:avLst/>
              </a:prstGeom>
              <a:blipFill>
                <a:blip r:embed="rId4"/>
                <a:stretch>
                  <a:fillRect l="-2512" t="-2996" b="-29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a:extLst>
                  <a:ext uri="{FF2B5EF4-FFF2-40B4-BE49-F238E27FC236}">
                    <a16:creationId xmlns:a16="http://schemas.microsoft.com/office/drawing/2014/main" id="{FE5E1E06-29EC-4D49-8B4C-A921D43494F3}"/>
                  </a:ext>
                </a:extLst>
              </p:cNvPr>
              <p:cNvSpPr/>
              <p:nvPr/>
            </p:nvSpPr>
            <p:spPr>
              <a:xfrm>
                <a:off x="3626016" y="4466868"/>
                <a:ext cx="5213184" cy="2064155"/>
              </a:xfrm>
              <a:prstGeom prst="rect">
                <a:avLst/>
              </a:prstGeom>
            </p:spPr>
            <p:txBody>
              <a:bodyPr wrap="square">
                <a:spAutoFit/>
              </a:bodyPr>
              <a:lstStyle/>
              <a:p>
                <a:r>
                  <a:rPr lang="en-US" sz="2400" dirty="0"/>
                  <a:t>We need the terminal relation:</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b="0" i="1" smtClean="0">
                              <a:latin typeface="Cambria Math" panose="02040503050406030204" pitchFamily="18" charset="0"/>
                            </a:rPr>
                            <m:t>𝑖𝑛</m:t>
                          </m:r>
                        </m:sub>
                      </m:sSub>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𝐶</m:t>
                          </m:r>
                        </m:e>
                        <m:sub>
                          <m:r>
                            <a:rPr lang="en-US" sz="2400" i="1">
                              <a:latin typeface="Cambria Math" panose="02040503050406030204" pitchFamily="18" charset="0"/>
                            </a:rPr>
                            <m:t>𝑖𝑛</m:t>
                          </m:r>
                        </m:sub>
                      </m:sSub>
                      <m:f>
                        <m:fPr>
                          <m:ctrlPr>
                            <a:rPr lang="en-US" sz="2400" i="1">
                              <a:latin typeface="Cambria Math" panose="02040503050406030204" pitchFamily="18" charset="0"/>
                            </a:rPr>
                          </m:ctrlPr>
                        </m:fPr>
                        <m:num>
                          <m:r>
                            <a:rPr lang="en-US" sz="2400" b="0" i="1" smtClean="0">
                              <a:latin typeface="Cambria Math" panose="02040503050406030204" pitchFamily="18" charset="0"/>
                            </a:rPr>
                            <m:t>𝑑</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b="0" i="1" smtClean="0">
                                  <a:latin typeface="Cambria Math" panose="02040503050406030204" pitchFamily="18" charset="0"/>
                                </a:rPr>
                                <m:t>𝑐</m:t>
                              </m:r>
                            </m:sub>
                          </m:sSub>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𝐶</m:t>
                          </m:r>
                        </m:e>
                        <m:sub>
                          <m:r>
                            <a:rPr lang="en-US" sz="2400" i="1">
                              <a:latin typeface="Cambria Math" panose="02040503050406030204" pitchFamily="18" charset="0"/>
                            </a:rPr>
                            <m:t>𝑖𝑛</m:t>
                          </m:r>
                        </m:sub>
                      </m:sSub>
                      <m:f>
                        <m:fPr>
                          <m:ctrlPr>
                            <a:rPr lang="en-US" sz="2400" i="1">
                              <a:latin typeface="Cambria Math" panose="02040503050406030204" pitchFamily="18" charset="0"/>
                            </a:rPr>
                          </m:ctrlPr>
                        </m:fPr>
                        <m:num>
                          <m:r>
                            <a:rPr lang="en-US" sz="2400" i="1">
                              <a:latin typeface="Cambria Math" panose="02040503050406030204" pitchFamily="18" charset="0"/>
                            </a:rPr>
                            <m:t>𝑑</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b="0" i="1" smtClean="0">
                                  <a:latin typeface="Cambria Math" panose="02040503050406030204" pitchFamily="18" charset="0"/>
                                </a:rPr>
                                <m:t>𝑖𝑛</m:t>
                              </m:r>
                            </m:sub>
                          </m:sSub>
                        </m:num>
                        <m:den>
                          <m:r>
                            <a:rPr lang="en-US" sz="2400" i="1">
                              <a:latin typeface="Cambria Math" panose="02040503050406030204" pitchFamily="18" charset="0"/>
                            </a:rPr>
                            <m:t>𝑑𝑡</m:t>
                          </m:r>
                        </m:den>
                      </m:f>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m:t>
                          </m:r>
                          <m:r>
                            <a:rPr lang="en-US" sz="2400" i="1">
                              <a:latin typeface="Cambria Math" panose="02040503050406030204" pitchFamily="18" charset="0"/>
                            </a:rPr>
                            <m:t>𝑉</m:t>
                          </m:r>
                        </m:e>
                        <m:sub>
                          <m:r>
                            <a:rPr lang="en-US" sz="2400" i="1">
                              <a:latin typeface="Cambria Math" panose="02040503050406030204" pitchFamily="18" charset="0"/>
                            </a:rPr>
                            <m:t>𝑜𝑢𝑡</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𝑓</m:t>
                          </m:r>
                        </m:sub>
                      </m:sSub>
                    </m:oMath>
                  </m:oMathPara>
                </a14:m>
                <a:endParaRPr lang="en-US" sz="2400" dirty="0"/>
              </a:p>
              <a:p>
                <a:r>
                  <a:rPr lang="en-US" sz="2400" dirty="0"/>
                  <a:t>or</a:t>
                </a:r>
              </a:p>
              <a:p>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   </m:t>
                        </m:r>
                        <m:r>
                          <a:rPr lang="en-US" sz="2400" i="1">
                            <a:solidFill>
                              <a:srgbClr val="FF0000"/>
                            </a:solidFill>
                            <a:latin typeface="Cambria Math" panose="02040503050406030204" pitchFamily="18" charset="0"/>
                          </a:rPr>
                          <m:t>𝑉</m:t>
                        </m:r>
                      </m:e>
                      <m:sub>
                        <m:r>
                          <a:rPr lang="en-US" sz="2400" i="1">
                            <a:solidFill>
                              <a:srgbClr val="FF0000"/>
                            </a:solidFill>
                            <a:latin typeface="Cambria Math" panose="02040503050406030204" pitchFamily="18" charset="0"/>
                          </a:rPr>
                          <m:t>𝑜𝑢𝑡</m:t>
                        </m:r>
                      </m:sub>
                    </m:sSub>
                    <m:r>
                      <a:rPr lang="en-US" sz="2400" i="1">
                        <a:solidFill>
                          <a:srgbClr val="FF0000"/>
                        </a:solidFill>
                        <a:latin typeface="Cambria Math" panose="02040503050406030204" pitchFamily="18" charset="0"/>
                      </a:rPr>
                      <m:t>=</m:t>
                    </m:r>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𝑓</m:t>
                        </m:r>
                      </m:sub>
                    </m:sSub>
                  </m:oMath>
                </a14:m>
                <a:r>
                  <a:rPr lang="en-US" sz="2400" dirty="0"/>
                  <a:t> </a:t>
                </a:r>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𝐶</m:t>
                        </m:r>
                      </m:e>
                      <m:sub>
                        <m:r>
                          <a:rPr lang="en-US" sz="2400" i="1">
                            <a:solidFill>
                              <a:srgbClr val="FF0000"/>
                            </a:solidFill>
                            <a:latin typeface="Cambria Math" panose="02040503050406030204" pitchFamily="18" charset="0"/>
                          </a:rPr>
                          <m:t>𝑖𝑛</m:t>
                        </m:r>
                      </m:sub>
                    </m:sSub>
                    <m:f>
                      <m:fPr>
                        <m:ctrlPr>
                          <a:rPr lang="en-US" sz="2400" i="1">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𝑑</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𝑉</m:t>
                            </m:r>
                          </m:e>
                          <m:sub>
                            <m:r>
                              <a:rPr lang="en-US" sz="2400" i="1">
                                <a:solidFill>
                                  <a:srgbClr val="FF0000"/>
                                </a:solidFill>
                                <a:latin typeface="Cambria Math" panose="02040503050406030204" pitchFamily="18" charset="0"/>
                              </a:rPr>
                              <m:t>𝑖𝑛</m:t>
                            </m:r>
                          </m:sub>
                        </m:sSub>
                      </m:num>
                      <m:den>
                        <m:r>
                          <a:rPr lang="en-US" sz="2400" i="1">
                            <a:solidFill>
                              <a:srgbClr val="FF0000"/>
                            </a:solidFill>
                            <a:latin typeface="Cambria Math" panose="02040503050406030204" pitchFamily="18" charset="0"/>
                          </a:rPr>
                          <m:t>𝑑𝑡</m:t>
                        </m:r>
                      </m:den>
                    </m:f>
                  </m:oMath>
                </a14:m>
                <a:endParaRPr lang="en-US" sz="2400" dirty="0"/>
              </a:p>
            </p:txBody>
          </p:sp>
        </mc:Choice>
        <mc:Fallback xmlns="">
          <p:sp>
            <p:nvSpPr>
              <p:cNvPr id="27" name="Rectangle 26">
                <a:extLst>
                  <a:ext uri="{FF2B5EF4-FFF2-40B4-BE49-F238E27FC236}">
                    <a16:creationId xmlns:a16="http://schemas.microsoft.com/office/drawing/2014/main" id="{FE5E1E06-29EC-4D49-8B4C-A921D43494F3}"/>
                  </a:ext>
                </a:extLst>
              </p:cNvPr>
              <p:cNvSpPr>
                <a:spLocks noRot="1" noChangeAspect="1" noMove="1" noResize="1" noEditPoints="1" noAdjustHandles="1" noChangeArrowheads="1" noChangeShapeType="1" noTextEdit="1"/>
              </p:cNvSpPr>
              <p:nvPr/>
            </p:nvSpPr>
            <p:spPr>
              <a:xfrm>
                <a:off x="3626016" y="4466868"/>
                <a:ext cx="5213184" cy="2064155"/>
              </a:xfrm>
              <a:prstGeom prst="rect">
                <a:avLst/>
              </a:prstGeom>
              <a:blipFill>
                <a:blip r:embed="rId5"/>
                <a:stretch>
                  <a:fillRect l="-1871" t="-2367"/>
                </a:stretch>
              </a:blipFill>
            </p:spPr>
            <p:txBody>
              <a:bodyPr/>
              <a:lstStyle/>
              <a:p>
                <a:r>
                  <a:rPr lang="en-US">
                    <a:noFill/>
                  </a:rPr>
                  <a:t> </a:t>
                </a:r>
              </a:p>
            </p:txBody>
          </p:sp>
        </mc:Fallback>
      </mc:AlternateContent>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519" y="215312"/>
            <a:ext cx="4572000" cy="715962"/>
          </a:xfrm>
        </p:spPr>
        <p:txBody>
          <a:bodyPr/>
          <a:lstStyle/>
          <a:p>
            <a:pPr lvl="1" algn="ctr" rtl="0">
              <a:spcBef>
                <a:spcPct val="0"/>
              </a:spcBef>
            </a:pPr>
            <a:r>
              <a:rPr lang="en-US" sz="2800" kern="1200" cap="all" dirty="0">
                <a:solidFill>
                  <a:schemeClr val="bg1"/>
                </a:solidFill>
                <a:latin typeface="+mj-lt"/>
                <a:ea typeface="+mj-ea"/>
                <a:cs typeface="+mj-cs"/>
              </a:rPr>
              <a:t>NON-Inverting amplifier</a:t>
            </a:r>
          </a:p>
        </p:txBody>
      </p:sp>
      <p:grpSp>
        <p:nvGrpSpPr>
          <p:cNvPr id="3" name="Group 2">
            <a:extLst>
              <a:ext uri="{FF2B5EF4-FFF2-40B4-BE49-F238E27FC236}">
                <a16:creationId xmlns:a16="http://schemas.microsoft.com/office/drawing/2014/main" id="{2EE00BD0-CA4D-4039-9736-EE998C7B2889}"/>
              </a:ext>
            </a:extLst>
          </p:cNvPr>
          <p:cNvGrpSpPr/>
          <p:nvPr/>
        </p:nvGrpSpPr>
        <p:grpSpPr>
          <a:xfrm>
            <a:off x="402687" y="990600"/>
            <a:ext cx="3588531" cy="3352800"/>
            <a:chOff x="402687" y="990600"/>
            <a:chExt cx="3588531" cy="3352800"/>
          </a:xfrm>
        </p:grpSpPr>
        <p:pic>
          <p:nvPicPr>
            <p:cNvPr id="5122" name="Picture 2"/>
            <p:cNvPicPr>
              <a:picLocks noChangeAspect="1" noChangeArrowheads="1"/>
            </p:cNvPicPr>
            <p:nvPr/>
          </p:nvPicPr>
          <p:blipFill>
            <a:blip r:embed="rId2" cstate="print"/>
            <a:srcRect/>
            <a:stretch>
              <a:fillRect/>
            </a:stretch>
          </p:blipFill>
          <p:spPr bwMode="auto">
            <a:xfrm>
              <a:off x="426440" y="1447800"/>
              <a:ext cx="3564778" cy="2895600"/>
            </a:xfrm>
            <a:prstGeom prst="rect">
              <a:avLst/>
            </a:prstGeom>
            <a:noFill/>
            <a:ln w="9525">
              <a:noFill/>
              <a:miter lim="800000"/>
              <a:headEnd/>
              <a:tailEnd/>
            </a:ln>
            <a:effectLst/>
          </p:spPr>
        </p:pic>
        <p:sp>
          <p:nvSpPr>
            <p:cNvPr id="6" name="Oval 5">
              <a:extLst>
                <a:ext uri="{FF2B5EF4-FFF2-40B4-BE49-F238E27FC236}">
                  <a16:creationId xmlns:a16="http://schemas.microsoft.com/office/drawing/2014/main" id="{84E0EB3C-2C5E-4EBC-B669-92C37A6508F2}"/>
                </a:ext>
              </a:extLst>
            </p:cNvPr>
            <p:cNvSpPr/>
            <p:nvPr/>
          </p:nvSpPr>
          <p:spPr>
            <a:xfrm>
              <a:off x="818185" y="2534309"/>
              <a:ext cx="6858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6B7F6D51-5256-47B7-BE7A-1F80AAC4301C}"/>
                </a:ext>
              </a:extLst>
            </p:cNvPr>
            <p:cNvCxnSpPr/>
            <p:nvPr/>
          </p:nvCxnSpPr>
          <p:spPr>
            <a:xfrm>
              <a:off x="1503985" y="2825961"/>
              <a:ext cx="0" cy="152400"/>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93C805-D811-47A7-8540-60DA0C6D277C}"/>
                </a:ext>
              </a:extLst>
            </p:cNvPr>
            <p:cNvSpPr txBox="1"/>
            <p:nvPr/>
          </p:nvSpPr>
          <p:spPr>
            <a:xfrm>
              <a:off x="1048331" y="2696944"/>
              <a:ext cx="242374" cy="369332"/>
            </a:xfrm>
            <a:prstGeom prst="rect">
              <a:avLst/>
            </a:prstGeom>
            <a:noFill/>
          </p:spPr>
          <p:txBody>
            <a:bodyPr wrap="none" rtlCol="0">
              <a:spAutoFit/>
            </a:bodyPr>
            <a:lstStyle/>
            <a:p>
              <a:r>
                <a:rPr lang="en-US" dirty="0"/>
                <a:t>I</a:t>
              </a:r>
            </a:p>
          </p:txBody>
        </p:sp>
        <p:sp>
          <p:nvSpPr>
            <p:cNvPr id="9" name="Oval 8">
              <a:extLst>
                <a:ext uri="{FF2B5EF4-FFF2-40B4-BE49-F238E27FC236}">
                  <a16:creationId xmlns:a16="http://schemas.microsoft.com/office/drawing/2014/main" id="{47B5738C-7F63-4507-A727-0DF9D9EB6878}"/>
                </a:ext>
              </a:extLst>
            </p:cNvPr>
            <p:cNvSpPr/>
            <p:nvPr/>
          </p:nvSpPr>
          <p:spPr>
            <a:xfrm>
              <a:off x="2154969" y="1848509"/>
              <a:ext cx="1442346" cy="2057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9C64F523-A823-4D88-B74E-2FF25FFD6A5D}"/>
                </a:ext>
              </a:extLst>
            </p:cNvPr>
            <p:cNvCxnSpPr/>
            <p:nvPr/>
          </p:nvCxnSpPr>
          <p:spPr>
            <a:xfrm>
              <a:off x="3597315" y="2762909"/>
              <a:ext cx="0" cy="152400"/>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118B38B-BFDB-4298-89F7-EC2997167494}"/>
                </a:ext>
              </a:extLst>
            </p:cNvPr>
            <p:cNvCxnSpPr>
              <a:cxnSpLocks/>
            </p:cNvCxnSpPr>
            <p:nvPr/>
          </p:nvCxnSpPr>
          <p:spPr>
            <a:xfrm>
              <a:off x="549319" y="1619909"/>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8553A99-0F80-4418-B145-88DB77CF5ACE}"/>
                </a:ext>
              </a:extLst>
            </p:cNvPr>
            <p:cNvCxnSpPr>
              <a:cxnSpLocks/>
            </p:cNvCxnSpPr>
            <p:nvPr/>
          </p:nvCxnSpPr>
          <p:spPr>
            <a:xfrm>
              <a:off x="3597315" y="1602432"/>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08F0EB3-8DEC-4ADB-B7BD-2BFF2156F80F}"/>
                </a:ext>
              </a:extLst>
            </p:cNvPr>
            <p:cNvCxnSpPr>
              <a:cxnSpLocks/>
            </p:cNvCxnSpPr>
            <p:nvPr/>
          </p:nvCxnSpPr>
          <p:spPr>
            <a:xfrm>
              <a:off x="2378119" y="2611341"/>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137F1C19-ED44-4E16-BD33-1BDB2D0B2432}"/>
                </a:ext>
              </a:extLst>
            </p:cNvPr>
            <p:cNvCxnSpPr>
              <a:cxnSpLocks/>
            </p:cNvCxnSpPr>
            <p:nvPr/>
          </p:nvCxnSpPr>
          <p:spPr>
            <a:xfrm>
              <a:off x="2378119" y="3101265"/>
              <a:ext cx="152400" cy="0"/>
            </a:xfrm>
            <a:prstGeom prst="straightConnector1">
              <a:avLst/>
            </a:prstGeom>
            <a:ln>
              <a:solidFill>
                <a:srgbClr val="FFFF00"/>
              </a:solidFill>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4189B7C-D4E3-47E6-99E4-B12F6218F528}"/>
                </a:ext>
              </a:extLst>
            </p:cNvPr>
            <p:cNvSpPr txBox="1"/>
            <p:nvPr/>
          </p:nvSpPr>
          <p:spPr>
            <a:xfrm>
              <a:off x="3063919" y="2199714"/>
              <a:ext cx="300082" cy="369332"/>
            </a:xfrm>
            <a:prstGeom prst="rect">
              <a:avLst/>
            </a:prstGeom>
            <a:noFill/>
          </p:spPr>
          <p:txBody>
            <a:bodyPr wrap="none" rtlCol="0">
              <a:spAutoFit/>
            </a:bodyPr>
            <a:lstStyle/>
            <a:p>
              <a:r>
                <a:rPr lang="en-US" dirty="0">
                  <a:solidFill>
                    <a:srgbClr val="FF0000"/>
                  </a:solidFill>
                </a:rPr>
                <a:t>II</a:t>
              </a:r>
            </a:p>
          </p:txBody>
        </p:sp>
        <p:sp>
          <p:nvSpPr>
            <p:cNvPr id="16" name="TextBox 15">
              <a:extLst>
                <a:ext uri="{FF2B5EF4-FFF2-40B4-BE49-F238E27FC236}">
                  <a16:creationId xmlns:a16="http://schemas.microsoft.com/office/drawing/2014/main" id="{39C6BF0C-1F8C-48B7-9CBB-C99A9713D0F6}"/>
                </a:ext>
              </a:extLst>
            </p:cNvPr>
            <p:cNvSpPr txBox="1"/>
            <p:nvPr/>
          </p:nvSpPr>
          <p:spPr>
            <a:xfrm>
              <a:off x="2353160" y="2199714"/>
              <a:ext cx="324128" cy="461665"/>
            </a:xfrm>
            <a:prstGeom prst="rect">
              <a:avLst/>
            </a:prstGeom>
            <a:noFill/>
          </p:spPr>
          <p:txBody>
            <a:bodyPr wrap="none" rtlCol="0">
              <a:spAutoFit/>
            </a:bodyPr>
            <a:lstStyle/>
            <a:p>
              <a:r>
                <a:rPr lang="en-US" sz="2400" dirty="0">
                  <a:solidFill>
                    <a:srgbClr val="FFFF00"/>
                  </a:solidFill>
                </a:rPr>
                <a:t>I</a:t>
              </a:r>
              <a:r>
                <a:rPr lang="en-US" sz="2400" baseline="-25000" dirty="0">
                  <a:solidFill>
                    <a:srgbClr val="FFFF00"/>
                  </a:solidFill>
                </a:rPr>
                <a:t>-</a:t>
              </a:r>
            </a:p>
          </p:txBody>
        </p:sp>
        <p:sp>
          <p:nvSpPr>
            <p:cNvPr id="17" name="TextBox 16">
              <a:extLst>
                <a:ext uri="{FF2B5EF4-FFF2-40B4-BE49-F238E27FC236}">
                  <a16:creationId xmlns:a16="http://schemas.microsoft.com/office/drawing/2014/main" id="{441297AB-DD2E-42F6-8A5A-A54F21F1F29B}"/>
                </a:ext>
              </a:extLst>
            </p:cNvPr>
            <p:cNvSpPr txBox="1"/>
            <p:nvPr/>
          </p:nvSpPr>
          <p:spPr>
            <a:xfrm>
              <a:off x="2353160" y="3117045"/>
              <a:ext cx="364202" cy="461665"/>
            </a:xfrm>
            <a:prstGeom prst="rect">
              <a:avLst/>
            </a:prstGeom>
            <a:noFill/>
          </p:spPr>
          <p:txBody>
            <a:bodyPr wrap="none" rtlCol="0">
              <a:spAutoFit/>
            </a:bodyPr>
            <a:lstStyle/>
            <a:p>
              <a:r>
                <a:rPr lang="en-US" sz="2400" dirty="0">
                  <a:solidFill>
                    <a:srgbClr val="FFFF00"/>
                  </a:solidFill>
                </a:rPr>
                <a:t>I</a:t>
              </a:r>
              <a:r>
                <a:rPr lang="en-US" sz="2400" baseline="-25000" dirty="0">
                  <a:solidFill>
                    <a:srgbClr val="FFFF00"/>
                  </a:solidFill>
                </a:rPr>
                <a:t>+</a:t>
              </a:r>
            </a:p>
          </p:txBody>
        </p:sp>
        <p:sp>
          <p:nvSpPr>
            <p:cNvPr id="18" name="Rectangle 17">
              <a:extLst>
                <a:ext uri="{FF2B5EF4-FFF2-40B4-BE49-F238E27FC236}">
                  <a16:creationId xmlns:a16="http://schemas.microsoft.com/office/drawing/2014/main" id="{C310C837-E2F8-4323-A899-240EE91717DA}"/>
                </a:ext>
              </a:extLst>
            </p:cNvPr>
            <p:cNvSpPr/>
            <p:nvPr/>
          </p:nvSpPr>
          <p:spPr>
            <a:xfrm>
              <a:off x="3589625" y="1163466"/>
              <a:ext cx="324128" cy="461665"/>
            </a:xfrm>
            <a:prstGeom prst="rect">
              <a:avLst/>
            </a:prstGeom>
          </p:spPr>
          <p:txBody>
            <a:bodyPr wrap="none">
              <a:spAutoFit/>
            </a:bodyPr>
            <a:lstStyle/>
            <a:p>
              <a:r>
                <a:rPr lang="en-US" sz="2400" dirty="0">
                  <a:solidFill>
                    <a:srgbClr val="FFFF00"/>
                  </a:solidFill>
                </a:rPr>
                <a:t>I</a:t>
              </a:r>
              <a:r>
                <a:rPr lang="en-US" sz="2400" baseline="-25000" dirty="0">
                  <a:solidFill>
                    <a:srgbClr val="FFFF00"/>
                  </a:solidFill>
                </a:rPr>
                <a:t>f</a:t>
              </a:r>
            </a:p>
          </p:txBody>
        </p:sp>
        <p:sp>
          <p:nvSpPr>
            <p:cNvPr id="19" name="Rectangle 18">
              <a:extLst>
                <a:ext uri="{FF2B5EF4-FFF2-40B4-BE49-F238E27FC236}">
                  <a16:creationId xmlns:a16="http://schemas.microsoft.com/office/drawing/2014/main" id="{39A54CEE-C8D6-4052-A7DA-5D7BF3A2B372}"/>
                </a:ext>
              </a:extLst>
            </p:cNvPr>
            <p:cNvSpPr/>
            <p:nvPr/>
          </p:nvSpPr>
          <p:spPr>
            <a:xfrm>
              <a:off x="402687" y="1119473"/>
              <a:ext cx="415498" cy="461665"/>
            </a:xfrm>
            <a:prstGeom prst="rect">
              <a:avLst/>
            </a:prstGeom>
          </p:spPr>
          <p:txBody>
            <a:bodyPr wrap="none">
              <a:spAutoFit/>
            </a:bodyPr>
            <a:lstStyle/>
            <a:p>
              <a:r>
                <a:rPr lang="en-US" sz="2400" dirty="0" err="1">
                  <a:solidFill>
                    <a:srgbClr val="FFFF00"/>
                  </a:solidFill>
                </a:rPr>
                <a:t>I</a:t>
              </a:r>
              <a:r>
                <a:rPr lang="en-US" sz="2400" baseline="-25000" dirty="0" err="1">
                  <a:solidFill>
                    <a:srgbClr val="FFFF00"/>
                  </a:solidFill>
                </a:rPr>
                <a:t>in</a:t>
              </a:r>
              <a:endParaRPr lang="en-US" sz="2400" baseline="-25000" dirty="0">
                <a:solidFill>
                  <a:srgbClr val="FFFF00"/>
                </a:solidFill>
              </a:endParaRPr>
            </a:p>
          </p:txBody>
        </p:sp>
        <p:sp>
          <p:nvSpPr>
            <p:cNvPr id="20" name="TextBox 19">
              <a:extLst>
                <a:ext uri="{FF2B5EF4-FFF2-40B4-BE49-F238E27FC236}">
                  <a16:creationId xmlns:a16="http://schemas.microsoft.com/office/drawing/2014/main" id="{BC6013F9-A764-49CE-AF04-C89BD1CC5771}"/>
                </a:ext>
              </a:extLst>
            </p:cNvPr>
            <p:cNvSpPr txBox="1"/>
            <p:nvPr/>
          </p:nvSpPr>
          <p:spPr>
            <a:xfrm>
              <a:off x="2708786" y="2559013"/>
              <a:ext cx="428515" cy="461665"/>
            </a:xfrm>
            <a:prstGeom prst="rect">
              <a:avLst/>
            </a:prstGeom>
            <a:noFill/>
          </p:spPr>
          <p:txBody>
            <a:bodyPr wrap="none" rtlCol="0">
              <a:spAutoFit/>
            </a:bodyPr>
            <a:lstStyle/>
            <a:p>
              <a:r>
                <a:rPr lang="en-US" sz="2400" dirty="0" err="1"/>
                <a:t>v</a:t>
              </a:r>
              <a:r>
                <a:rPr lang="en-US" sz="2400" baseline="-25000" dirty="0" err="1"/>
                <a:t>d</a:t>
              </a:r>
              <a:endParaRPr lang="en-US" sz="2400" baseline="-25000" dirty="0"/>
            </a:p>
          </p:txBody>
        </p:sp>
        <p:sp>
          <p:nvSpPr>
            <p:cNvPr id="21" name="TextBox 20">
              <a:extLst>
                <a:ext uri="{FF2B5EF4-FFF2-40B4-BE49-F238E27FC236}">
                  <a16:creationId xmlns:a16="http://schemas.microsoft.com/office/drawing/2014/main" id="{7778C829-C5F4-48CD-9FE0-1FAA9C07B429}"/>
                </a:ext>
              </a:extLst>
            </p:cNvPr>
            <p:cNvSpPr txBox="1"/>
            <p:nvPr/>
          </p:nvSpPr>
          <p:spPr>
            <a:xfrm>
              <a:off x="687901" y="990600"/>
              <a:ext cx="1467068" cy="461665"/>
            </a:xfrm>
            <a:prstGeom prst="rect">
              <a:avLst/>
            </a:prstGeom>
            <a:noFill/>
          </p:spPr>
          <p:txBody>
            <a:bodyPr wrap="none" rtlCol="0">
              <a:spAutoFit/>
            </a:bodyPr>
            <a:lstStyle/>
            <a:p>
              <a:r>
                <a:rPr lang="en-US" sz="2400" dirty="0"/>
                <a:t>+    </a:t>
              </a:r>
              <a:r>
                <a:rPr lang="en-US" sz="2400" dirty="0" err="1"/>
                <a:t>R</a:t>
              </a:r>
              <a:r>
                <a:rPr lang="en-US" sz="2400" baseline="-25000" dirty="0" err="1"/>
                <a:t>in</a:t>
              </a:r>
              <a:r>
                <a:rPr lang="en-US" sz="2400" dirty="0" err="1"/>
                <a:t>I</a:t>
              </a:r>
              <a:r>
                <a:rPr lang="en-US" sz="2400" baseline="-25000" dirty="0" err="1"/>
                <a:t>in</a:t>
              </a:r>
              <a:r>
                <a:rPr lang="en-US" sz="2400" dirty="0"/>
                <a:t>   -</a:t>
              </a:r>
            </a:p>
          </p:txBody>
        </p:sp>
        <p:sp>
          <p:nvSpPr>
            <p:cNvPr id="22" name="TextBox 21">
              <a:extLst>
                <a:ext uri="{FF2B5EF4-FFF2-40B4-BE49-F238E27FC236}">
                  <a16:creationId xmlns:a16="http://schemas.microsoft.com/office/drawing/2014/main" id="{26D9D3EB-1871-4827-8C62-09382F5709F4}"/>
                </a:ext>
              </a:extLst>
            </p:cNvPr>
            <p:cNvSpPr txBox="1"/>
            <p:nvPr/>
          </p:nvSpPr>
          <p:spPr>
            <a:xfrm>
              <a:off x="2171048" y="1013179"/>
              <a:ext cx="1491114" cy="461665"/>
            </a:xfrm>
            <a:prstGeom prst="rect">
              <a:avLst/>
            </a:prstGeom>
            <a:noFill/>
          </p:spPr>
          <p:txBody>
            <a:bodyPr wrap="none" rtlCol="0">
              <a:spAutoFit/>
            </a:bodyPr>
            <a:lstStyle/>
            <a:p>
              <a:r>
                <a:rPr lang="en-US" sz="2400" dirty="0"/>
                <a:t>+    </a:t>
              </a:r>
              <a:r>
                <a:rPr lang="en-US" sz="2400" dirty="0" err="1"/>
                <a:t>R</a:t>
              </a:r>
              <a:r>
                <a:rPr lang="en-US" sz="2400" baseline="-25000" dirty="0" err="1"/>
                <a:t>f</a:t>
              </a:r>
              <a:r>
                <a:rPr lang="en-US" sz="2400" dirty="0" err="1"/>
                <a:t>I</a:t>
              </a:r>
              <a:r>
                <a:rPr lang="en-US" sz="2400" baseline="-25000" dirty="0" err="1"/>
                <a:t>f</a:t>
              </a:r>
              <a:r>
                <a:rPr lang="en-US" sz="2400" dirty="0"/>
                <a:t>      -</a:t>
              </a:r>
            </a:p>
          </p:txBody>
        </p:sp>
        <p:sp>
          <p:nvSpPr>
            <p:cNvPr id="23" name="TextBox 22">
              <a:extLst>
                <a:ext uri="{FF2B5EF4-FFF2-40B4-BE49-F238E27FC236}">
                  <a16:creationId xmlns:a16="http://schemas.microsoft.com/office/drawing/2014/main" id="{D8A7B1F3-3F9E-45F8-8337-D4F53E47EC7B}"/>
                </a:ext>
              </a:extLst>
            </p:cNvPr>
            <p:cNvSpPr txBox="1"/>
            <p:nvPr/>
          </p:nvSpPr>
          <p:spPr>
            <a:xfrm>
              <a:off x="701719" y="2027739"/>
              <a:ext cx="1107996" cy="461665"/>
            </a:xfrm>
            <a:prstGeom prst="rect">
              <a:avLst/>
            </a:prstGeom>
            <a:noFill/>
          </p:spPr>
          <p:txBody>
            <a:bodyPr wrap="none" rtlCol="0">
              <a:spAutoFit/>
            </a:bodyPr>
            <a:lstStyle/>
            <a:p>
              <a:r>
                <a:rPr lang="en-US" sz="2400" dirty="0">
                  <a:solidFill>
                    <a:srgbClr val="FF0000"/>
                  </a:solidFill>
                </a:rPr>
                <a:t>Node A</a:t>
              </a:r>
            </a:p>
          </p:txBody>
        </p:sp>
        <p:cxnSp>
          <p:nvCxnSpPr>
            <p:cNvPr id="24" name="Straight Arrow Connector 23">
              <a:extLst>
                <a:ext uri="{FF2B5EF4-FFF2-40B4-BE49-F238E27FC236}">
                  <a16:creationId xmlns:a16="http://schemas.microsoft.com/office/drawing/2014/main" id="{04115682-10A5-4F7E-ACBE-51094BD0E3A1}"/>
                </a:ext>
              </a:extLst>
            </p:cNvPr>
            <p:cNvCxnSpPr>
              <a:cxnSpLocks/>
            </p:cNvCxnSpPr>
            <p:nvPr/>
          </p:nvCxnSpPr>
          <p:spPr>
            <a:xfrm flipV="1">
              <a:off x="1711543" y="1694350"/>
              <a:ext cx="320726" cy="410990"/>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1A66EDF3-E308-42B1-969D-71505B7E69AE}"/>
                  </a:ext>
                </a:extLst>
              </p:cNvPr>
              <p:cNvSpPr/>
              <p:nvPr/>
            </p:nvSpPr>
            <p:spPr>
              <a:xfrm>
                <a:off x="4694700" y="370474"/>
                <a:ext cx="4046613" cy="2367571"/>
              </a:xfrm>
              <a:prstGeom prst="rect">
                <a:avLst/>
              </a:prstGeom>
            </p:spPr>
            <p:txBody>
              <a:bodyPr wrap="square">
                <a:spAutoFit/>
              </a:bodyPr>
              <a:lstStyle/>
              <a:p>
                <a:r>
                  <a:rPr lang="en-US" sz="2400" dirty="0">
                    <a:solidFill>
                      <a:schemeClr val="tx1"/>
                    </a:solidFill>
                  </a:rPr>
                  <a:t>KVLs:</a:t>
                </a:r>
              </a:p>
              <a:p>
                <a:r>
                  <a:rPr lang="en-US" sz="2400" dirty="0">
                    <a:solidFill>
                      <a:schemeClr val="tx1"/>
                    </a:solidFill>
                  </a:rPr>
                  <a:t>I: </a:t>
                </a:r>
                <a14:m>
                  <m:oMath xmlns:m="http://schemas.openxmlformats.org/officeDocument/2006/math">
                    <m:r>
                      <a:rPr lang="en-US" sz="2400" dirty="0">
                        <a:latin typeface="Cambria Math" panose="02040503050406030204" pitchFamily="18" charset="0"/>
                      </a:rPr>
                      <m:t> </m:t>
                    </m:r>
                    <m:r>
                      <a:rPr lang="en-US" sz="2400" b="0" i="0" dirty="0" smtClean="0">
                        <a:latin typeface="Cambria Math" panose="02040503050406030204" pitchFamily="18" charset="0"/>
                      </a:rPr>
                      <m:t> </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𝑅</m:t>
                        </m:r>
                      </m:e>
                      <m:sub>
                        <m:r>
                          <a:rPr lang="en-US" sz="2400" b="0" i="1" smtClean="0">
                            <a:solidFill>
                              <a:schemeClr val="tx1"/>
                            </a:solidFill>
                            <a:latin typeface="Cambria Math" panose="02040503050406030204" pitchFamily="18" charset="0"/>
                          </a:rPr>
                          <m:t>𝑖𝑛</m:t>
                        </m:r>
                      </m:sub>
                    </m:sSub>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i="1">
                            <a:solidFill>
                              <a:schemeClr val="tx1"/>
                            </a:solidFill>
                            <a:latin typeface="Cambria Math" panose="02040503050406030204" pitchFamily="18" charset="0"/>
                          </a:rPr>
                          <m:t>𝑖𝑛</m:t>
                        </m:r>
                      </m:sub>
                    </m:sSub>
                    <m:r>
                      <a:rPr lang="en-US" sz="2400" b="0" i="1" smtClean="0">
                        <a:solidFill>
                          <a:schemeClr val="tx1"/>
                        </a:solidFill>
                        <a:latin typeface="Cambria Math" panose="02040503050406030204" pitchFamily="18" charset="0"/>
                      </a:rPr>
                      <m:t>−</m:t>
                    </m:r>
                  </m:oMath>
                </a14:m>
                <a:r>
                  <a:rPr lang="en-US" sz="2400" dirty="0">
                    <a:solidFill>
                      <a:schemeClr val="tx1"/>
                    </a:solidFill>
                  </a:rPr>
                  <a:t>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𝑣</m:t>
                        </m:r>
                      </m:e>
                      <m:sub>
                        <m:r>
                          <a:rPr lang="en-US" sz="2400" b="0" i="1" smtClean="0">
                            <a:solidFill>
                              <a:schemeClr val="tx1"/>
                            </a:solidFill>
                            <a:latin typeface="Cambria Math" panose="02040503050406030204" pitchFamily="18" charset="0"/>
                          </a:rPr>
                          <m:t>𝑑</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𝑖𝑛</m:t>
                        </m:r>
                      </m:sub>
                    </m:sSub>
                  </m:oMath>
                </a14:m>
                <a:r>
                  <a:rPr lang="en-US" sz="2400" dirty="0">
                    <a:solidFill>
                      <a:schemeClr val="tx1"/>
                    </a:solidFill>
                  </a:rPr>
                  <a:t> = 0</a:t>
                </a:r>
              </a:p>
              <a:p>
                <a:r>
                  <a:rPr lang="en-US" sz="2400" dirty="0">
                    <a:solidFill>
                      <a:schemeClr val="tx1"/>
                    </a:solidFill>
                  </a:rPr>
                  <a:t>II:</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  </m:t>
                        </m:r>
                        <m:r>
                          <a:rPr lang="en-US" sz="2400" b="0" i="1" smtClean="0">
                            <a:solidFill>
                              <a:schemeClr val="tx1"/>
                            </a:solidFill>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r>
                          <a:rPr lang="en-US" sz="2400" i="1">
                            <a:solidFill>
                              <a:schemeClr val="tx1"/>
                            </a:solidFill>
                            <a:latin typeface="Cambria Math" panose="02040503050406030204" pitchFamily="18" charset="0"/>
                          </a:rPr>
                          <m:t>𝑣</m:t>
                        </m:r>
                      </m:e>
                      <m:sub>
                        <m:r>
                          <a:rPr lang="en-US" sz="2400" b="0" i="1" smtClean="0">
                            <a:solidFill>
                              <a:schemeClr val="tx1"/>
                            </a:solidFill>
                            <a:latin typeface="Cambria Math" panose="02040503050406030204" pitchFamily="18" charset="0"/>
                          </a:rPr>
                          <m:t>𝑑</m:t>
                        </m:r>
                      </m:sub>
                    </m:sSub>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m:t>
                        </m:r>
                        <m:r>
                          <a:rPr lang="en-US" sz="2400" i="1">
                            <a:solidFill>
                              <a:schemeClr val="tx1"/>
                            </a:solidFill>
                            <a:latin typeface="Cambria Math" panose="02040503050406030204" pitchFamily="18" charset="0"/>
                          </a:rPr>
                          <m:t>𝑅</m:t>
                        </m:r>
                      </m:e>
                      <m:sub>
                        <m:r>
                          <a:rPr lang="en-US" sz="2400" b="0" i="1" smtClean="0">
                            <a:solidFill>
                              <a:schemeClr val="tx1"/>
                            </a:solidFill>
                            <a:latin typeface="Cambria Math" panose="02040503050406030204" pitchFamily="18" charset="0"/>
                          </a:rPr>
                          <m:t>𝑓</m:t>
                        </m:r>
                      </m:sub>
                    </m:sSub>
                    <m:sSub>
                      <m:sSubPr>
                        <m:ctrlPr>
                          <a:rPr lang="en-US" sz="2400" i="1">
                            <a:solidFill>
                              <a:schemeClr val="tx1"/>
                            </a:solidFill>
                            <a:latin typeface="Cambria Math" panose="02040503050406030204" pitchFamily="18" charset="0"/>
                          </a:rPr>
                        </m:ctrlPr>
                      </m:sSubPr>
                      <m:e>
                        <m:r>
                          <a:rPr lang="en-US" sz="2400" i="1">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𝑓</m:t>
                        </m:r>
                      </m:sub>
                    </m:sSub>
                    <m:r>
                      <a:rPr lang="en-US" sz="2400" b="0" i="1" smtClean="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𝑉</m:t>
                        </m:r>
                      </m:e>
                      <m:sub>
                        <m:r>
                          <a:rPr lang="en-US" sz="2400" b="0" i="1" smtClean="0">
                            <a:solidFill>
                              <a:schemeClr val="tx1"/>
                            </a:solidFill>
                            <a:latin typeface="Cambria Math" panose="02040503050406030204" pitchFamily="18" charset="0"/>
                          </a:rPr>
                          <m:t>𝑜𝑢𝑡</m:t>
                        </m:r>
                      </m:sub>
                    </m:sSub>
                  </m:oMath>
                </a14:m>
                <a:r>
                  <a:rPr lang="en-US" sz="2400" dirty="0">
                    <a:solidFill>
                      <a:schemeClr val="tx1"/>
                    </a:solidFill>
                  </a:rPr>
                  <a:t> = 0</a:t>
                </a:r>
              </a:p>
              <a:p>
                <a:r>
                  <a:rPr lang="en-US" sz="2400" dirty="0"/>
                  <a:t>Since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𝑑</m:t>
                        </m:r>
                      </m:sub>
                    </m:sSub>
                  </m:oMath>
                </a14:m>
                <a:r>
                  <a:rPr lang="en-US" sz="2400" dirty="0"/>
                  <a:t> = 0 (ideal op-amp)</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b="0" i="1" smtClean="0">
                              <a:latin typeface="Cambria Math" panose="02040503050406030204" pitchFamily="18" charset="0"/>
                            </a:rPr>
                            <m:t>𝑉</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𝑖𝑛</m:t>
                          </m:r>
                        </m:sub>
                      </m:sSub>
                    </m:oMath>
                  </m:oMathPara>
                </a14:m>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b="0" i="1" smtClean="0">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r>
                            <a:rPr lang="en-US" sz="2400" b="0" i="1" smtClean="0">
                              <a:latin typeface="Cambria Math" panose="02040503050406030204" pitchFamily="18" charset="0"/>
                            </a:rPr>
                            <m:t>𝑉</m:t>
                          </m:r>
                        </m:e>
                        <m:sub>
                          <m:r>
                            <a:rPr lang="en-US" sz="2400" b="0" i="1" smtClean="0">
                              <a:latin typeface="Cambria Math" panose="02040503050406030204" pitchFamily="18" charset="0"/>
                            </a:rPr>
                            <m:t>𝑜𝑢𝑡</m:t>
                          </m:r>
                        </m:sub>
                      </m:sSub>
                      <m:r>
                        <a:rPr lang="en-US" sz="2400" b="0" i="1" smtClean="0">
                          <a:latin typeface="Cambria Math" panose="02040503050406030204" pitchFamily="18" charset="0"/>
                        </a:rPr>
                        <m:t>)</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b="0" i="1" smtClean="0">
                              <a:latin typeface="Cambria Math" panose="02040503050406030204" pitchFamily="18" charset="0"/>
                            </a:rPr>
                            <m:t>𝑓</m:t>
                          </m:r>
                        </m:sub>
                      </m:sSub>
                    </m:oMath>
                  </m:oMathPara>
                </a14:m>
                <a:endParaRPr lang="en-US" sz="2400" dirty="0">
                  <a:solidFill>
                    <a:schemeClr val="tx1"/>
                  </a:solidFill>
                </a:endParaRPr>
              </a:p>
            </p:txBody>
          </p:sp>
        </mc:Choice>
        <mc:Fallback xmlns="">
          <p:sp>
            <p:nvSpPr>
              <p:cNvPr id="26" name="Rectangle 25">
                <a:extLst>
                  <a:ext uri="{FF2B5EF4-FFF2-40B4-BE49-F238E27FC236}">
                    <a16:creationId xmlns:a16="http://schemas.microsoft.com/office/drawing/2014/main" id="{1A66EDF3-E308-42B1-969D-71505B7E69AE}"/>
                  </a:ext>
                </a:extLst>
              </p:cNvPr>
              <p:cNvSpPr>
                <a:spLocks noRot="1" noChangeAspect="1" noMove="1" noResize="1" noEditPoints="1" noAdjustHandles="1" noChangeArrowheads="1" noChangeShapeType="1" noTextEdit="1"/>
              </p:cNvSpPr>
              <p:nvPr/>
            </p:nvSpPr>
            <p:spPr>
              <a:xfrm>
                <a:off x="4694700" y="370474"/>
                <a:ext cx="4046613" cy="2367571"/>
              </a:xfrm>
              <a:prstGeom prst="rect">
                <a:avLst/>
              </a:prstGeom>
              <a:blipFill>
                <a:blip r:embed="rId3"/>
                <a:stretch>
                  <a:fillRect l="-2259" t="-2062" r="-753" b="-15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a:extLst>
                  <a:ext uri="{FF2B5EF4-FFF2-40B4-BE49-F238E27FC236}">
                    <a16:creationId xmlns:a16="http://schemas.microsoft.com/office/drawing/2014/main" id="{77200E4A-5ED6-4441-8046-9DF26DFEC5CC}"/>
                  </a:ext>
                </a:extLst>
              </p:cNvPr>
              <p:cNvSpPr/>
              <p:nvPr/>
            </p:nvSpPr>
            <p:spPr>
              <a:xfrm>
                <a:off x="4694700" y="2788003"/>
                <a:ext cx="3886200" cy="1628907"/>
              </a:xfrm>
              <a:prstGeom prst="rect">
                <a:avLst/>
              </a:prstGeom>
            </p:spPr>
            <p:txBody>
              <a:bodyPr wrap="square">
                <a:spAutoFit/>
              </a:bodyPr>
              <a:lstStyle/>
              <a:p>
                <a:r>
                  <a:rPr lang="en-US" sz="2400" dirty="0"/>
                  <a:t>KCL:</a:t>
                </a:r>
              </a:p>
              <a:p>
                <a:r>
                  <a:rPr lang="en-US" sz="2400" dirty="0"/>
                  <a:t>A:   </a:t>
                </a:r>
                <a14:m>
                  <m:oMath xmlns:m="http://schemas.openxmlformats.org/officeDocument/2006/math">
                    <m:sSub>
                      <m:sSubPr>
                        <m:ctrlPr>
                          <a:rPr lang="en-US" sz="2400" i="1" smtClean="0">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𝑖𝑛</m:t>
                        </m:r>
                      </m:sub>
                    </m:sSub>
                    <m:r>
                      <a:rPr lang="en-US" sz="2400">
                        <a:solidFill>
                          <a:schemeClr val="tx1"/>
                        </a:solidFill>
                        <a:latin typeface="Cambria Math" panose="02040503050406030204" pitchFamily="18" charset="0"/>
                      </a:rPr>
                      <m:t>−</m:t>
                    </m:r>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𝑓</m:t>
                        </m:r>
                      </m:sub>
                    </m:sSub>
                    <m:r>
                      <a:rPr lang="en-US" sz="2400" i="1">
                        <a:solidFill>
                          <a:schemeClr val="tx1"/>
                        </a:solidFill>
                        <a:latin typeface="Cambria Math" panose="02040503050406030204" pitchFamily="18" charset="0"/>
                      </a:rPr>
                      <m:t>−</m:t>
                    </m:r>
                  </m:oMath>
                </a14:m>
                <a:r>
                  <a:rPr lang="en-US" sz="2400" dirty="0">
                    <a:solidFill>
                      <a:schemeClr val="tx1"/>
                    </a:solidFill>
                  </a:rPr>
                  <a:t> </a:t>
                </a:r>
                <a14:m>
                  <m:oMath xmlns:m="http://schemas.openxmlformats.org/officeDocument/2006/math">
                    <m:sSub>
                      <m:sSubPr>
                        <m:ctrlPr>
                          <a:rPr lang="en-US" sz="2400" i="1">
                            <a:solidFill>
                              <a:schemeClr val="tx1"/>
                            </a:solidFill>
                            <a:latin typeface="Cambria Math" panose="02040503050406030204" pitchFamily="18" charset="0"/>
                          </a:rPr>
                        </m:ctrlPr>
                      </m:sSubPr>
                      <m:e>
                        <m:r>
                          <a:rPr lang="en-US" sz="2400" b="0" i="1" smtClean="0">
                            <a:solidFill>
                              <a:schemeClr val="tx1"/>
                            </a:solidFill>
                            <a:latin typeface="Cambria Math" panose="02040503050406030204" pitchFamily="18" charset="0"/>
                          </a:rPr>
                          <m:t>𝐼</m:t>
                        </m:r>
                      </m:e>
                      <m:sub>
                        <m:r>
                          <a:rPr lang="en-US" sz="2400" b="0" i="1" smtClean="0">
                            <a:solidFill>
                              <a:schemeClr val="tx1"/>
                            </a:solidFill>
                            <a:latin typeface="Cambria Math" panose="02040503050406030204" pitchFamily="18" charset="0"/>
                          </a:rPr>
                          <m:t>−</m:t>
                        </m:r>
                      </m:sub>
                    </m:sSub>
                  </m:oMath>
                </a14:m>
                <a:r>
                  <a:rPr lang="en-US" sz="2400" dirty="0">
                    <a:solidFill>
                      <a:schemeClr val="tx1"/>
                    </a:solidFill>
                  </a:rPr>
                  <a:t> = 0</a:t>
                </a:r>
              </a:p>
              <a:p>
                <a:r>
                  <a:rPr lang="en-US" sz="2400" dirty="0"/>
                  <a:t>Since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m:t>
                        </m:r>
                      </m:sub>
                    </m:sSub>
                  </m:oMath>
                </a14:m>
                <a:r>
                  <a:rPr lang="en-US" sz="2400" dirty="0"/>
                  <a:t> = 0 (ideal op-amp)</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𝑓</m:t>
                          </m:r>
                        </m:sub>
                      </m:sSub>
                    </m:oMath>
                  </m:oMathPara>
                </a14:m>
                <a:endParaRPr lang="en-US" sz="2400" dirty="0"/>
              </a:p>
            </p:txBody>
          </p:sp>
        </mc:Choice>
        <mc:Fallback xmlns="">
          <p:sp>
            <p:nvSpPr>
              <p:cNvPr id="27" name="Rectangle 26">
                <a:extLst>
                  <a:ext uri="{FF2B5EF4-FFF2-40B4-BE49-F238E27FC236}">
                    <a16:creationId xmlns:a16="http://schemas.microsoft.com/office/drawing/2014/main" id="{77200E4A-5ED6-4441-8046-9DF26DFEC5CC}"/>
                  </a:ext>
                </a:extLst>
              </p:cNvPr>
              <p:cNvSpPr>
                <a:spLocks noRot="1" noChangeAspect="1" noMove="1" noResize="1" noEditPoints="1" noAdjustHandles="1" noChangeArrowheads="1" noChangeShapeType="1" noTextEdit="1"/>
              </p:cNvSpPr>
              <p:nvPr/>
            </p:nvSpPr>
            <p:spPr>
              <a:xfrm>
                <a:off x="4694700" y="2788003"/>
                <a:ext cx="3886200" cy="1628907"/>
              </a:xfrm>
              <a:prstGeom prst="rect">
                <a:avLst/>
              </a:prstGeom>
              <a:blipFill>
                <a:blip r:embed="rId4"/>
                <a:stretch>
                  <a:fillRect l="-2351" t="-2985" b="-261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Rectangle 27">
                <a:extLst>
                  <a:ext uri="{FF2B5EF4-FFF2-40B4-BE49-F238E27FC236}">
                    <a16:creationId xmlns:a16="http://schemas.microsoft.com/office/drawing/2014/main" id="{B9BAADEF-3E2F-4078-B888-8D219B16A93C}"/>
                  </a:ext>
                </a:extLst>
              </p:cNvPr>
              <p:cNvSpPr/>
              <p:nvPr/>
            </p:nvSpPr>
            <p:spPr>
              <a:xfrm>
                <a:off x="3810000" y="4466868"/>
                <a:ext cx="5029200" cy="1983813"/>
              </a:xfrm>
              <a:prstGeom prst="rect">
                <a:avLst/>
              </a:prstGeom>
            </p:spPr>
            <p:txBody>
              <a:bodyPr wrap="square">
                <a:spAutoFit/>
              </a:bodyPr>
              <a:lstStyle/>
              <a:p>
                <a:r>
                  <a:rPr lang="en-US" sz="2400" dirty="0"/>
                  <a:t>Combining Equations:</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𝑖𝑛</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𝑖𝑛</m:t>
                                  </m:r>
                                </m:sub>
                              </m:sSub>
                            </m:den>
                          </m:f>
                          <m:r>
                            <a:rPr lang="en-US" sz="2400" b="0" i="1" smtClean="0">
                              <a:latin typeface="Cambria Math" panose="02040503050406030204" pitchFamily="18" charset="0"/>
                            </a:rPr>
                            <m:t>=−</m:t>
                          </m:r>
                          <m:r>
                            <a:rPr lang="en-US" sz="2400" i="1">
                              <a:latin typeface="Cambria Math" panose="02040503050406030204" pitchFamily="18" charset="0"/>
                            </a:rPr>
                            <m:t>𝐼</m:t>
                          </m:r>
                        </m:e>
                        <m:sub>
                          <m:r>
                            <a:rPr lang="en-US" sz="2400" i="1">
                              <a:latin typeface="Cambria Math" panose="02040503050406030204" pitchFamily="18" charset="0"/>
                            </a:rPr>
                            <m:t>𝑖𝑛</m:t>
                          </m:r>
                        </m:sub>
                      </m:sSub>
                      <m:r>
                        <a:rPr lang="en-US" sz="2400" b="0" i="0" smtClean="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𝐼</m:t>
                          </m:r>
                        </m:e>
                        <m:sub>
                          <m:r>
                            <a:rPr lang="en-US" sz="2400" i="1">
                              <a:latin typeface="Cambria Math" panose="02040503050406030204" pitchFamily="18" charset="0"/>
                            </a:rPr>
                            <m:t>𝑓</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𝑉</m:t>
                          </m:r>
                        </m:e>
                        <m:sub>
                          <m:r>
                            <a:rPr lang="en-US" sz="2400" i="1">
                              <a:latin typeface="Cambria Math" panose="02040503050406030204" pitchFamily="18" charset="0"/>
                            </a:rPr>
                            <m:t>𝑜𝑢𝑡</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𝑖𝑛</m:t>
                          </m:r>
                        </m:sub>
                      </m:sSub>
                      <m:r>
                        <a:rPr lang="en-US" sz="2400" b="0" i="1" smtClean="0">
                          <a:latin typeface="Cambria Math" panose="02040503050406030204" pitchFamily="18" charset="0"/>
                        </a:rPr>
                        <m:t>)</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𝑓</m:t>
                          </m:r>
                        </m:sub>
                      </m:sSub>
                    </m:oMath>
                  </m:oMathPara>
                </a14:m>
                <a:endParaRPr lang="en-US" sz="2400" dirty="0"/>
              </a:p>
              <a:p>
                <a:r>
                  <a:rPr lang="en-US" sz="2400" dirty="0"/>
                  <a:t>or</a:t>
                </a:r>
              </a:p>
              <a:p>
                <a14:m>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   </m:t>
                        </m:r>
                        <m:r>
                          <a:rPr lang="en-US" sz="2400" i="1">
                            <a:solidFill>
                              <a:srgbClr val="FF0000"/>
                            </a:solidFill>
                            <a:latin typeface="Cambria Math" panose="02040503050406030204" pitchFamily="18" charset="0"/>
                          </a:rPr>
                          <m:t>𝑉</m:t>
                        </m:r>
                      </m:e>
                      <m:sub>
                        <m:r>
                          <a:rPr lang="en-US" sz="2400" i="1">
                            <a:solidFill>
                              <a:srgbClr val="FF0000"/>
                            </a:solidFill>
                            <a:latin typeface="Cambria Math" panose="02040503050406030204" pitchFamily="18" charset="0"/>
                          </a:rPr>
                          <m:t>𝑜𝑢𝑡</m:t>
                        </m:r>
                      </m:sub>
                    </m:sSub>
                    <m:r>
                      <a:rPr lang="en-US" sz="2400" i="1">
                        <a:solidFill>
                          <a:srgbClr val="FF0000"/>
                        </a:solidFill>
                        <a:latin typeface="Cambria Math" panose="02040503050406030204" pitchFamily="18" charset="0"/>
                      </a:rPr>
                      <m:t>=</m:t>
                    </m:r>
                    <m:r>
                      <a:rPr lang="en-US" sz="2400" b="0" i="1" smtClean="0">
                        <a:solidFill>
                          <a:srgbClr val="FF0000"/>
                        </a:solidFill>
                        <a:latin typeface="Cambria Math" panose="02040503050406030204" pitchFamily="18" charset="0"/>
                      </a:rPr>
                      <m:t>(1+</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𝑓</m:t>
                        </m:r>
                      </m:sub>
                    </m:sSub>
                  </m:oMath>
                </a14:m>
                <a:r>
                  <a:rPr lang="en-US" sz="2400" dirty="0">
                    <a:solidFill>
                      <a:srgbClr val="FF0000"/>
                    </a:solidFill>
                  </a:rPr>
                  <a:t>/ </a:t>
                </a:r>
                <a14:m>
                  <m:oMath xmlns:m="http://schemas.openxmlformats.org/officeDocument/2006/math">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𝑅</m:t>
                        </m:r>
                      </m:e>
                      <m:sub>
                        <m:r>
                          <a:rPr lang="en-US" sz="2400" i="1">
                            <a:solidFill>
                              <a:srgbClr val="FF0000"/>
                            </a:solidFill>
                            <a:latin typeface="Cambria Math" panose="02040503050406030204" pitchFamily="18" charset="0"/>
                          </a:rPr>
                          <m:t>𝑖𝑛</m:t>
                        </m:r>
                      </m:sub>
                    </m:sSub>
                    <m:r>
                      <a:rPr lang="en-US" sz="2400" b="0" i="1" smtClean="0">
                        <a:solidFill>
                          <a:srgbClr val="FF0000"/>
                        </a:solidFill>
                        <a:latin typeface="Cambria Math" panose="02040503050406030204" pitchFamily="18" charset="0"/>
                      </a:rPr>
                      <m:t>)</m:t>
                    </m:r>
                    <m:sSub>
                      <m:sSubPr>
                        <m:ctrlPr>
                          <a:rPr lang="en-US" sz="2400" i="1">
                            <a:solidFill>
                              <a:srgbClr val="FF0000"/>
                            </a:solidFill>
                            <a:latin typeface="Cambria Math" panose="02040503050406030204" pitchFamily="18" charset="0"/>
                          </a:rPr>
                        </m:ctrlPr>
                      </m:sSubPr>
                      <m:e>
                        <m:r>
                          <a:rPr lang="en-US" sz="2400" i="1">
                            <a:solidFill>
                              <a:srgbClr val="FF0000"/>
                            </a:solidFill>
                            <a:latin typeface="Cambria Math" panose="02040503050406030204" pitchFamily="18" charset="0"/>
                          </a:rPr>
                          <m:t>𝑉</m:t>
                        </m:r>
                      </m:e>
                      <m:sub>
                        <m:r>
                          <a:rPr lang="en-US" sz="2400" i="1">
                            <a:solidFill>
                              <a:srgbClr val="FF0000"/>
                            </a:solidFill>
                            <a:latin typeface="Cambria Math" panose="02040503050406030204" pitchFamily="18" charset="0"/>
                          </a:rPr>
                          <m:t>𝑖𝑛</m:t>
                        </m:r>
                      </m:sub>
                    </m:sSub>
                  </m:oMath>
                </a14:m>
                <a:endParaRPr lang="en-US" sz="2400" dirty="0"/>
              </a:p>
            </p:txBody>
          </p:sp>
        </mc:Choice>
        <mc:Fallback xmlns="">
          <p:sp>
            <p:nvSpPr>
              <p:cNvPr id="28" name="Rectangle 27">
                <a:extLst>
                  <a:ext uri="{FF2B5EF4-FFF2-40B4-BE49-F238E27FC236}">
                    <a16:creationId xmlns:a16="http://schemas.microsoft.com/office/drawing/2014/main" id="{B9BAADEF-3E2F-4078-B888-8D219B16A93C}"/>
                  </a:ext>
                </a:extLst>
              </p:cNvPr>
              <p:cNvSpPr>
                <a:spLocks noRot="1" noChangeAspect="1" noMove="1" noResize="1" noEditPoints="1" noAdjustHandles="1" noChangeArrowheads="1" noChangeShapeType="1" noTextEdit="1"/>
              </p:cNvSpPr>
              <p:nvPr/>
            </p:nvSpPr>
            <p:spPr>
              <a:xfrm>
                <a:off x="3810000" y="4466868"/>
                <a:ext cx="5029200" cy="1983813"/>
              </a:xfrm>
              <a:prstGeom prst="rect">
                <a:avLst/>
              </a:prstGeom>
              <a:blipFill>
                <a:blip r:embed="rId5"/>
                <a:stretch>
                  <a:fillRect l="-1818" t="-2462" b="-4923"/>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679575"/>
          </a:xfrm>
        </p:spPr>
        <p:txBody>
          <a:bodyPr>
            <a:normAutofit fontScale="90000"/>
          </a:bodyPr>
          <a:lstStyle/>
          <a:p>
            <a:r>
              <a:rPr lang="en-US" sz="4400" b="1" dirty="0"/>
              <a:t>Kirchhoff’s laws</a:t>
            </a:r>
            <a:r>
              <a:rPr lang="en-US" dirty="0"/>
              <a:t>	</a:t>
            </a:r>
            <a:br>
              <a:rPr lang="en-US" dirty="0"/>
            </a:br>
            <a:r>
              <a:rPr lang="en-US" dirty="0"/>
              <a:t>Part 2: Kirchhoff’s Current Law (KCL) and Kirchhoff’s Voltage Law (KVL)</a:t>
            </a:r>
          </a:p>
        </p:txBody>
      </p:sp>
      <p:sp>
        <p:nvSpPr>
          <p:cNvPr id="4" name="Subtitle 2">
            <a:extLst>
              <a:ext uri="{FF2B5EF4-FFF2-40B4-BE49-F238E27FC236}">
                <a16:creationId xmlns:a16="http://schemas.microsoft.com/office/drawing/2014/main" id="{21BA9042-1644-40ED-84B5-082B40A8A763}"/>
              </a:ext>
            </a:extLst>
          </p:cNvPr>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71583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44562"/>
          </a:xfrm>
        </p:spPr>
        <p:txBody>
          <a:bodyPr>
            <a:normAutofit/>
          </a:bodyPr>
          <a:lstStyle/>
          <a:p>
            <a:pPr lvl="1" algn="ctr" rtl="0">
              <a:spcBef>
                <a:spcPct val="0"/>
              </a:spcBef>
            </a:pPr>
            <a:r>
              <a:rPr lang="en-US" sz="4000" kern="1200" cap="all" dirty="0">
                <a:solidFill>
                  <a:schemeClr val="tx1"/>
                </a:solidFill>
                <a:latin typeface="+mj-lt"/>
                <a:ea typeface="+mj-ea"/>
                <a:cs typeface="+mj-cs"/>
              </a:rPr>
              <a:t>Kirchhoff’s current law (KCL)</a:t>
            </a:r>
          </a:p>
        </p:txBody>
      </p:sp>
      <p:sp>
        <p:nvSpPr>
          <p:cNvPr id="3" name="Content Placeholder 2"/>
          <p:cNvSpPr>
            <a:spLocks noGrp="1"/>
          </p:cNvSpPr>
          <p:nvPr>
            <p:ph idx="1"/>
          </p:nvPr>
        </p:nvSpPr>
        <p:spPr>
          <a:xfrm>
            <a:off x="304800" y="1096962"/>
            <a:ext cx="8534400" cy="4267200"/>
          </a:xfrm>
        </p:spPr>
        <p:txBody>
          <a:bodyPr>
            <a:noAutofit/>
          </a:bodyPr>
          <a:lstStyle/>
          <a:p>
            <a:pPr marL="0" indent="0">
              <a:buNone/>
            </a:pPr>
            <a:r>
              <a:rPr lang="en-US" sz="2400" dirty="0"/>
              <a:t>Kirchhoff’s laws come from laws of physics.</a:t>
            </a:r>
          </a:p>
          <a:p>
            <a:pPr marL="0" indent="0">
              <a:buNone/>
            </a:pPr>
            <a:r>
              <a:rPr lang="en-US" sz="2400" dirty="0"/>
              <a:t>PHYSICAL LAW: NET CHARGE CAN NOT BE CREATED OR DESTROYED</a:t>
            </a:r>
          </a:p>
          <a:p>
            <a:pPr marL="0" indent="0">
              <a:buNone/>
            </a:pPr>
            <a:r>
              <a:rPr lang="en-US" sz="2400" dirty="0"/>
              <a:t>Consequence: If the net charge in some volume is increasing or decreasing, current must be entering or leaving that volume, respectively.</a:t>
            </a:r>
          </a:p>
          <a:p>
            <a:pPr marL="0" indent="0">
              <a:buNone/>
            </a:pPr>
            <a:r>
              <a:rPr lang="en-US" sz="2400" dirty="0"/>
              <a:t>Consequence: If there is no net change in charge in a volume, the sum of all currents entering and leaving the volume must be zero.</a:t>
            </a:r>
          </a:p>
          <a:p>
            <a:pPr marL="0" indent="0">
              <a:buNone/>
            </a:pPr>
            <a:r>
              <a:rPr lang="en-US" sz="2400" dirty="0"/>
              <a:t>In circuit theory, our “volumes” are ones that contain nodes, and nodes have no net charge, so we get Kirchhoff’s Current Law (KCL):</a:t>
            </a:r>
          </a:p>
          <a:p>
            <a:pPr marL="0" indent="0">
              <a:buNone/>
            </a:pPr>
            <a:r>
              <a:rPr lang="en-US" sz="2400" dirty="0"/>
              <a:t>The </a:t>
            </a:r>
            <a:r>
              <a:rPr lang="en-US" sz="2400" i="1" dirty="0"/>
              <a:t>algebraic</a:t>
            </a:r>
            <a:r>
              <a:rPr lang="en-US" sz="2400" dirty="0"/>
              <a:t> sum of currents entering a node equals zero.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1D1D3-C556-4D86-8D55-EBC7503AF3AC}"/>
              </a:ext>
            </a:extLst>
          </p:cNvPr>
          <p:cNvSpPr>
            <a:spLocks noGrp="1"/>
          </p:cNvSpPr>
          <p:nvPr>
            <p:ph type="title"/>
          </p:nvPr>
        </p:nvSpPr>
        <p:spPr>
          <a:xfrm>
            <a:off x="457200" y="274638"/>
            <a:ext cx="8229600" cy="715962"/>
          </a:xfrm>
        </p:spPr>
        <p:txBody>
          <a:bodyPr>
            <a:normAutofit fontScale="90000"/>
          </a:bodyPr>
          <a:lstStyle/>
          <a:p>
            <a:r>
              <a:rPr lang="en-US" dirty="0"/>
              <a:t>KCL - continued</a:t>
            </a:r>
          </a:p>
        </p:txBody>
      </p:sp>
      <p:sp>
        <p:nvSpPr>
          <p:cNvPr id="3" name="Content Placeholder 2">
            <a:extLst>
              <a:ext uri="{FF2B5EF4-FFF2-40B4-BE49-F238E27FC236}">
                <a16:creationId xmlns:a16="http://schemas.microsoft.com/office/drawing/2014/main" id="{69803A21-7A73-430C-87A3-59DD2FC615B4}"/>
              </a:ext>
            </a:extLst>
          </p:cNvPr>
          <p:cNvSpPr>
            <a:spLocks noGrp="1"/>
          </p:cNvSpPr>
          <p:nvPr>
            <p:ph idx="1"/>
          </p:nvPr>
        </p:nvSpPr>
        <p:spPr>
          <a:xfrm>
            <a:off x="457200" y="990600"/>
            <a:ext cx="8229600" cy="3352800"/>
          </a:xfrm>
        </p:spPr>
        <p:txBody>
          <a:bodyPr>
            <a:noAutofit/>
          </a:bodyPr>
          <a:lstStyle/>
          <a:p>
            <a:pPr marL="0" indent="0">
              <a:buNone/>
            </a:pPr>
            <a:r>
              <a:rPr lang="en-US" sz="2400" dirty="0"/>
              <a:t>“Algebraic” means that if a current is entering a node, we put a plus sign in front of the reference current in KCL for that node. However, if a reference current is pointed away from a node, we place a minus sign in front of the reference current.</a:t>
            </a:r>
          </a:p>
          <a:p>
            <a:pPr marL="0" indent="0">
              <a:buNone/>
            </a:pPr>
            <a:r>
              <a:rPr lang="en-US" sz="2400" dirty="0">
                <a:solidFill>
                  <a:srgbClr val="FFFF00"/>
                </a:solidFill>
              </a:rPr>
              <a:t>Note: </a:t>
            </a:r>
            <a:r>
              <a:rPr lang="en-US" sz="2400" dirty="0"/>
              <a:t>One can write N KCL equations for any circuit, but only N-1 equations are  linearly independent.</a:t>
            </a:r>
          </a:p>
          <a:p>
            <a:pPr marL="0" indent="0">
              <a:buNone/>
            </a:pPr>
            <a:r>
              <a:rPr lang="en-US" sz="2400" dirty="0">
                <a:solidFill>
                  <a:srgbClr val="FFFF00"/>
                </a:solidFill>
              </a:rPr>
              <a:t>Note: </a:t>
            </a:r>
            <a:r>
              <a:rPr lang="en-US" sz="2400" dirty="0"/>
              <a:t>remember that the reference current does not indicate the direction of current, it only tells us how to interpret a positive or negative current:</a:t>
            </a:r>
          </a:p>
          <a:p>
            <a:pPr marL="0" indent="0">
              <a:buNone/>
            </a:pPr>
            <a:r>
              <a:rPr lang="en-US" sz="2400" dirty="0"/>
              <a:t>A positive value indicates that the actual current </a:t>
            </a:r>
            <a:r>
              <a:rPr lang="en-US" sz="2400" dirty="0">
                <a:solidFill>
                  <a:srgbClr val="FF0000"/>
                </a:solidFill>
              </a:rPr>
              <a:t>IS</a:t>
            </a:r>
            <a:r>
              <a:rPr lang="en-US" sz="2400" dirty="0"/>
              <a:t> in the direction of the reference current, while a negative result tells us that the actual current is flowing in the opposite direction.</a:t>
            </a:r>
          </a:p>
        </p:txBody>
      </p:sp>
    </p:spTree>
    <p:extLst>
      <p:ext uri="{BB962C8B-B14F-4D97-AF65-F5344CB8AC3E}">
        <p14:creationId xmlns:p14="http://schemas.microsoft.com/office/powerpoint/2010/main" val="2280881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98936D-0B6B-43EE-A493-FA6732A07B96}"/>
              </a:ext>
            </a:extLst>
          </p:cNvPr>
          <p:cNvSpPr>
            <a:spLocks noGrp="1"/>
          </p:cNvSpPr>
          <p:nvPr>
            <p:ph type="title"/>
          </p:nvPr>
        </p:nvSpPr>
        <p:spPr>
          <a:xfrm>
            <a:off x="2879324" y="274638"/>
            <a:ext cx="5807476" cy="868362"/>
          </a:xfrm>
        </p:spPr>
        <p:txBody>
          <a:bodyPr/>
          <a:lstStyle/>
          <a:p>
            <a:r>
              <a:rPr lang="en-US" dirty="0"/>
              <a:t>KCL examples</a:t>
            </a:r>
          </a:p>
        </p:txBody>
      </p:sp>
      <p:grpSp>
        <p:nvGrpSpPr>
          <p:cNvPr id="25" name="Group 24">
            <a:extLst>
              <a:ext uri="{FF2B5EF4-FFF2-40B4-BE49-F238E27FC236}">
                <a16:creationId xmlns:a16="http://schemas.microsoft.com/office/drawing/2014/main" id="{24B6B305-B0DE-4DE8-BAAF-07C94DDA570D}"/>
              </a:ext>
            </a:extLst>
          </p:cNvPr>
          <p:cNvGrpSpPr/>
          <p:nvPr/>
        </p:nvGrpSpPr>
        <p:grpSpPr>
          <a:xfrm>
            <a:off x="381000" y="274638"/>
            <a:ext cx="2802589" cy="2847975"/>
            <a:chOff x="457200" y="1143000"/>
            <a:chExt cx="2802589" cy="2847975"/>
          </a:xfrm>
        </p:grpSpPr>
        <p:pic>
          <p:nvPicPr>
            <p:cNvPr id="10" name="Picture 9">
              <a:extLst>
                <a:ext uri="{FF2B5EF4-FFF2-40B4-BE49-F238E27FC236}">
                  <a16:creationId xmlns:a16="http://schemas.microsoft.com/office/drawing/2014/main" id="{843A65CE-A4E1-4A19-846F-36C9FDC234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143000"/>
              <a:ext cx="2802589" cy="2847975"/>
            </a:xfrm>
            <a:prstGeom prst="rect">
              <a:avLst/>
            </a:prstGeom>
          </p:spPr>
        </p:pic>
        <p:cxnSp>
          <p:nvCxnSpPr>
            <p:cNvPr id="12" name="Straight Arrow Connector 11">
              <a:extLst>
                <a:ext uri="{FF2B5EF4-FFF2-40B4-BE49-F238E27FC236}">
                  <a16:creationId xmlns:a16="http://schemas.microsoft.com/office/drawing/2014/main" id="{FDD7D96D-6004-4B1D-A951-B3B652786120}"/>
                </a:ext>
              </a:extLst>
            </p:cNvPr>
            <p:cNvCxnSpPr/>
            <p:nvPr/>
          </p:nvCxnSpPr>
          <p:spPr>
            <a:xfrm>
              <a:off x="1905000" y="1447800"/>
              <a:ext cx="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D40AAA0-9E98-4D96-BA1A-4621C0DAB2A9}"/>
                </a:ext>
              </a:extLst>
            </p:cNvPr>
            <p:cNvCxnSpPr>
              <a:cxnSpLocks/>
            </p:cNvCxnSpPr>
            <p:nvPr/>
          </p:nvCxnSpPr>
          <p:spPr>
            <a:xfrm>
              <a:off x="2667000" y="2438400"/>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FEBB716-CBA4-4B4C-9098-039F86960A0F}"/>
                </a:ext>
              </a:extLst>
            </p:cNvPr>
            <p:cNvCxnSpPr/>
            <p:nvPr/>
          </p:nvCxnSpPr>
          <p:spPr>
            <a:xfrm>
              <a:off x="914400" y="2438400"/>
              <a:ext cx="228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EC3092F-2A17-407E-89E3-CBF08D8C14C9}"/>
                </a:ext>
              </a:extLst>
            </p:cNvPr>
            <p:cNvCxnSpPr/>
            <p:nvPr/>
          </p:nvCxnSpPr>
          <p:spPr>
            <a:xfrm>
              <a:off x="1905000" y="3581400"/>
              <a:ext cx="0"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716CBDC0-DD0E-4D9B-B35D-1DAF9861B02F}"/>
                </a:ext>
              </a:extLst>
            </p:cNvPr>
            <p:cNvSpPr txBox="1"/>
            <p:nvPr/>
          </p:nvSpPr>
          <p:spPr>
            <a:xfrm>
              <a:off x="1588888" y="1567934"/>
              <a:ext cx="316112" cy="369332"/>
            </a:xfrm>
            <a:prstGeom prst="rect">
              <a:avLst/>
            </a:prstGeom>
            <a:noFill/>
          </p:spPr>
          <p:txBody>
            <a:bodyPr wrap="none" rtlCol="0">
              <a:spAutoFit/>
            </a:bodyPr>
            <a:lstStyle/>
            <a:p>
              <a:r>
                <a:rPr lang="en-US" dirty="0"/>
                <a:t>i</a:t>
              </a:r>
              <a:r>
                <a:rPr lang="en-US" baseline="-25000" dirty="0"/>
                <a:t>1</a:t>
              </a:r>
            </a:p>
          </p:txBody>
        </p:sp>
        <p:sp>
          <p:nvSpPr>
            <p:cNvPr id="21" name="TextBox 20">
              <a:extLst>
                <a:ext uri="{FF2B5EF4-FFF2-40B4-BE49-F238E27FC236}">
                  <a16:creationId xmlns:a16="http://schemas.microsoft.com/office/drawing/2014/main" id="{26FF4E23-02C3-4D06-B927-17DF09A371CB}"/>
                </a:ext>
              </a:extLst>
            </p:cNvPr>
            <p:cNvSpPr txBox="1"/>
            <p:nvPr/>
          </p:nvSpPr>
          <p:spPr>
            <a:xfrm>
              <a:off x="1981200" y="3511034"/>
              <a:ext cx="316112" cy="369332"/>
            </a:xfrm>
            <a:prstGeom prst="rect">
              <a:avLst/>
            </a:prstGeom>
            <a:noFill/>
          </p:spPr>
          <p:txBody>
            <a:bodyPr wrap="none" rtlCol="0">
              <a:spAutoFit/>
            </a:bodyPr>
            <a:lstStyle/>
            <a:p>
              <a:r>
                <a:rPr lang="en-US" dirty="0"/>
                <a:t>i</a:t>
              </a:r>
              <a:r>
                <a:rPr lang="en-US" baseline="-25000" dirty="0"/>
                <a:t>2</a:t>
              </a:r>
            </a:p>
          </p:txBody>
        </p:sp>
        <p:sp>
          <p:nvSpPr>
            <p:cNvPr id="22" name="TextBox 21">
              <a:extLst>
                <a:ext uri="{FF2B5EF4-FFF2-40B4-BE49-F238E27FC236}">
                  <a16:creationId xmlns:a16="http://schemas.microsoft.com/office/drawing/2014/main" id="{90962F73-281F-47DE-9F70-BA7A96EE4287}"/>
                </a:ext>
              </a:extLst>
            </p:cNvPr>
            <p:cNvSpPr txBox="1"/>
            <p:nvPr/>
          </p:nvSpPr>
          <p:spPr>
            <a:xfrm>
              <a:off x="2879324" y="2065658"/>
              <a:ext cx="316112" cy="369332"/>
            </a:xfrm>
            <a:prstGeom prst="rect">
              <a:avLst/>
            </a:prstGeom>
            <a:noFill/>
          </p:spPr>
          <p:txBody>
            <a:bodyPr wrap="none" rtlCol="0">
              <a:spAutoFit/>
            </a:bodyPr>
            <a:lstStyle/>
            <a:p>
              <a:r>
                <a:rPr lang="en-US" dirty="0"/>
                <a:t>i</a:t>
              </a:r>
              <a:r>
                <a:rPr lang="en-US" baseline="-25000" dirty="0"/>
                <a:t>3</a:t>
              </a:r>
            </a:p>
          </p:txBody>
        </p:sp>
        <p:sp>
          <p:nvSpPr>
            <p:cNvPr id="23" name="TextBox 22">
              <a:extLst>
                <a:ext uri="{FF2B5EF4-FFF2-40B4-BE49-F238E27FC236}">
                  <a16:creationId xmlns:a16="http://schemas.microsoft.com/office/drawing/2014/main" id="{C2583300-7F06-4598-9637-9BD112D1F081}"/>
                </a:ext>
              </a:extLst>
            </p:cNvPr>
            <p:cNvSpPr txBox="1"/>
            <p:nvPr/>
          </p:nvSpPr>
          <p:spPr>
            <a:xfrm>
              <a:off x="826888" y="2012989"/>
              <a:ext cx="316112" cy="369332"/>
            </a:xfrm>
            <a:prstGeom prst="rect">
              <a:avLst/>
            </a:prstGeom>
            <a:noFill/>
          </p:spPr>
          <p:txBody>
            <a:bodyPr wrap="none" rtlCol="0">
              <a:spAutoFit/>
            </a:bodyPr>
            <a:lstStyle/>
            <a:p>
              <a:r>
                <a:rPr lang="en-US" dirty="0"/>
                <a:t>i</a:t>
              </a:r>
              <a:r>
                <a:rPr lang="en-US" baseline="-25000" dirty="0"/>
                <a:t>4</a:t>
              </a:r>
            </a:p>
          </p:txBody>
        </p:sp>
      </p:gr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6A7BCF9E-FC2A-48A3-A789-7750F5BED374}"/>
                  </a:ext>
                </a:extLst>
              </p:cNvPr>
              <p:cNvSpPr txBox="1"/>
              <p:nvPr/>
            </p:nvSpPr>
            <p:spPr>
              <a:xfrm>
                <a:off x="3533937" y="1216967"/>
                <a:ext cx="4026552" cy="830997"/>
              </a:xfrm>
              <a:prstGeom prst="rect">
                <a:avLst/>
              </a:prstGeom>
              <a:noFill/>
            </p:spPr>
            <p:txBody>
              <a:bodyPr wrap="none" rtlCol="0">
                <a:spAutoFit/>
              </a:bodyPr>
              <a:lstStyle/>
              <a:p>
                <a:r>
                  <a:rPr lang="en-US" sz="2400" dirty="0"/>
                  <a:t>For the single node on the left:</a:t>
                </a:r>
              </a:p>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𝑖</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2</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3</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4</m:t>
                        </m:r>
                      </m:sub>
                    </m:sSub>
                  </m:oMath>
                </a14:m>
                <a:r>
                  <a:rPr lang="en-US" sz="2400" dirty="0"/>
                  <a:t>=0</a:t>
                </a:r>
              </a:p>
            </p:txBody>
          </p:sp>
        </mc:Choice>
        <mc:Fallback xmlns="">
          <p:sp>
            <p:nvSpPr>
              <p:cNvPr id="24" name="TextBox 23">
                <a:extLst>
                  <a:ext uri="{FF2B5EF4-FFF2-40B4-BE49-F238E27FC236}">
                    <a16:creationId xmlns:a16="http://schemas.microsoft.com/office/drawing/2014/main" id="{6A7BCF9E-FC2A-48A3-A789-7750F5BED374}"/>
                  </a:ext>
                </a:extLst>
              </p:cNvPr>
              <p:cNvSpPr txBox="1">
                <a:spLocks noRot="1" noChangeAspect="1" noMove="1" noResize="1" noEditPoints="1" noAdjustHandles="1" noChangeArrowheads="1" noChangeShapeType="1" noTextEdit="1"/>
              </p:cNvSpPr>
              <p:nvPr/>
            </p:nvSpPr>
            <p:spPr>
              <a:xfrm>
                <a:off x="3533937" y="1216967"/>
                <a:ext cx="4026552" cy="830997"/>
              </a:xfrm>
              <a:prstGeom prst="rect">
                <a:avLst/>
              </a:prstGeom>
              <a:blipFill>
                <a:blip r:embed="rId3"/>
                <a:stretch>
                  <a:fillRect l="-2424" t="-5882" r="-1364" b="-161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EEC15E59-BE81-4FD8-A85E-58A4E1C8729B}"/>
                  </a:ext>
                </a:extLst>
              </p:cNvPr>
              <p:cNvSpPr txBox="1"/>
              <p:nvPr/>
            </p:nvSpPr>
            <p:spPr>
              <a:xfrm>
                <a:off x="446564" y="3215282"/>
                <a:ext cx="5156067" cy="3600986"/>
              </a:xfrm>
              <a:prstGeom prst="rect">
                <a:avLst/>
              </a:prstGeom>
              <a:noFill/>
            </p:spPr>
            <p:txBody>
              <a:bodyPr wrap="square" rtlCol="0">
                <a:spAutoFit/>
              </a:bodyPr>
              <a:lstStyle/>
              <a:p>
                <a:r>
                  <a:rPr lang="en-US" sz="2400" dirty="0"/>
                  <a:t>For the circuit on the right:</a:t>
                </a:r>
              </a:p>
              <a:p>
                <a:r>
                  <a:rPr lang="en-US" sz="2400" dirty="0"/>
                  <a:t>Node A: </a:t>
                </a:r>
                <a14:m>
                  <m:oMath xmlns:m="http://schemas.openxmlformats.org/officeDocument/2006/math">
                    <m:r>
                      <a:rPr lang="en-US" sz="2400" b="0" i="0" smtClean="0">
                        <a:latin typeface="Cambria Math" panose="02040503050406030204" pitchFamily="18" charset="0"/>
                      </a:rPr>
                      <m:t>−</m:t>
                    </m:r>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𝑖</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2</m:t>
                        </m:r>
                      </m:sub>
                    </m:sSub>
                  </m:oMath>
                </a14:m>
                <a:r>
                  <a:rPr lang="en-US" sz="2400" dirty="0"/>
                  <a:t> = 0</a:t>
                </a:r>
              </a:p>
              <a:p>
                <a:r>
                  <a:rPr lang="en-US" sz="2400" dirty="0"/>
                  <a:t>Node B: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𝑖</m:t>
                        </m:r>
                      </m:e>
                      <m:sub>
                        <m:r>
                          <a:rPr lang="en-US" sz="2400" b="0" i="1" smtClean="0">
                            <a:latin typeface="Cambria Math" panose="02040503050406030204" pitchFamily="18" charset="0"/>
                          </a:rPr>
                          <m:t>7</m:t>
                        </m:r>
                      </m:sub>
                    </m:sSub>
                  </m:oMath>
                </a14:m>
                <a:r>
                  <a:rPr lang="en-US" sz="2400" dirty="0"/>
                  <a:t> = 0</a:t>
                </a:r>
              </a:p>
              <a:p>
                <a:r>
                  <a:rPr lang="en-US" sz="2400" dirty="0"/>
                  <a:t>Node C: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5</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7</m:t>
                        </m:r>
                      </m:sub>
                    </m:sSub>
                  </m:oMath>
                </a14:m>
                <a:r>
                  <a:rPr lang="en-US" sz="2400" dirty="0"/>
                  <a:t> = 0</a:t>
                </a:r>
              </a:p>
              <a:p>
                <a:r>
                  <a:rPr lang="en-US" sz="2400" dirty="0"/>
                  <a:t>Node D: </a:t>
                </a:r>
                <a14:m>
                  <m:oMath xmlns:m="http://schemas.openxmlformats.org/officeDocument/2006/math">
                    <m:r>
                      <m:rPr>
                        <m:sty m:val="p"/>
                      </m:rPr>
                      <a:rPr lang="en-US" sz="2400" b="0" i="0" smtClean="0">
                        <a:latin typeface="Cambria Math" panose="02040503050406030204" pitchFamily="18" charset="0"/>
                      </a:rPr>
                      <m:t>sin</m:t>
                    </m:r>
                    <m:r>
                      <a:rPr lang="en-US" sz="2400" b="0" i="1" smtClean="0">
                        <a:latin typeface="Cambria Math" panose="02040503050406030204" pitchFamily="18" charset="0"/>
                      </a:rPr>
                      <m:t>⁡(4</m:t>
                    </m:r>
                    <m:r>
                      <a:rPr lang="en-US" sz="2400" b="0" i="1" smtClean="0">
                        <a:latin typeface="Cambria Math" panose="02040503050406030204" pitchFamily="18" charset="0"/>
                      </a:rPr>
                      <m:t>𝑡</m:t>
                    </m:r>
                    <m:r>
                      <a:rPr lang="en-US" sz="2400" b="0" i="1" smtClean="0">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5</m:t>
                        </m:r>
                      </m:sub>
                    </m:sSub>
                  </m:oMath>
                </a14:m>
                <a:r>
                  <a:rPr lang="en-US" sz="2400" dirty="0"/>
                  <a:t> +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6</m:t>
                        </m:r>
                      </m:sub>
                    </m:sSub>
                  </m:oMath>
                </a14:m>
                <a:r>
                  <a:rPr lang="en-US" sz="2400" dirty="0"/>
                  <a:t> = 0</a:t>
                </a:r>
              </a:p>
              <a:p>
                <a:r>
                  <a:rPr lang="en-US" sz="2400" dirty="0"/>
                  <a:t>Node E: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2</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i="1">
                            <a:latin typeface="Cambria Math" panose="02040503050406030204" pitchFamily="18" charset="0"/>
                          </a:rPr>
                          <m:t>3</m:t>
                        </m:r>
                      </m:sub>
                    </m:sSub>
                  </m:oMath>
                </a14:m>
                <a:r>
                  <a:rPr lang="en-US" sz="2400" dirty="0"/>
                  <a:t> </a:t>
                </a:r>
                <a14:m>
                  <m:oMath xmlns:m="http://schemas.openxmlformats.org/officeDocument/2006/math">
                    <m:r>
                      <a:rPr lang="en-US" sz="2400" i="1">
                        <a:latin typeface="Cambria Math" panose="02040503050406030204" pitchFamily="18" charset="0"/>
                      </a:rPr>
                      <m: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𝑖</m:t>
                        </m:r>
                      </m:e>
                      <m:sub>
                        <m:r>
                          <a:rPr lang="en-US" sz="2400" b="0" i="1" smtClean="0">
                            <a:latin typeface="Cambria Math" panose="02040503050406030204" pitchFamily="18" charset="0"/>
                          </a:rPr>
                          <m:t>6</m:t>
                        </m:r>
                      </m:sub>
                    </m:sSub>
                    <m:r>
                      <a:rPr lang="en-US" sz="2400" i="1">
                        <a:latin typeface="Cambria Math" panose="02040503050406030204" pitchFamily="18" charset="0"/>
                      </a:rPr>
                      <m:t>−</m:t>
                    </m:r>
                    <m:r>
                      <m:rPr>
                        <m:sty m:val="p"/>
                      </m:rPr>
                      <a:rPr lang="en-US" sz="2400">
                        <a:latin typeface="Cambria Math" panose="02040503050406030204" pitchFamily="18" charset="0"/>
                      </a:rPr>
                      <m:t>sin</m:t>
                    </m:r>
                    <m:r>
                      <a:rPr lang="en-US" sz="2400" i="1">
                        <a:latin typeface="Cambria Math" panose="02040503050406030204" pitchFamily="18" charset="0"/>
                      </a:rPr>
                      <m:t>⁡(4</m:t>
                    </m:r>
                    <m:r>
                      <a:rPr lang="en-US" sz="2400" i="1">
                        <a:latin typeface="Cambria Math" panose="02040503050406030204" pitchFamily="18" charset="0"/>
                      </a:rPr>
                      <m:t>𝑡</m:t>
                    </m:r>
                    <m:r>
                      <a:rPr lang="en-US" sz="2400" i="1">
                        <a:latin typeface="Cambria Math" panose="02040503050406030204" pitchFamily="18" charset="0"/>
                      </a:rPr>
                      <m:t>)</m:t>
                    </m:r>
                  </m:oMath>
                </a14:m>
                <a:r>
                  <a:rPr lang="en-US" sz="2400" dirty="0"/>
                  <a:t> = 0</a:t>
                </a:r>
              </a:p>
              <a:p>
                <a:r>
                  <a:rPr lang="en-US" sz="2000" dirty="0">
                    <a:solidFill>
                      <a:srgbClr val="FFFF00"/>
                    </a:solidFill>
                  </a:rPr>
                  <a:t>Notice that if you sum the first four equations, you get the fifth equation (times -1), so the 5</a:t>
                </a:r>
                <a:r>
                  <a:rPr lang="en-US" sz="2000" baseline="30000" dirty="0">
                    <a:solidFill>
                      <a:srgbClr val="FFFF00"/>
                    </a:solidFill>
                  </a:rPr>
                  <a:t>th</a:t>
                </a:r>
                <a:r>
                  <a:rPr lang="en-US" sz="2000" dirty="0">
                    <a:solidFill>
                      <a:srgbClr val="FFFF00"/>
                    </a:solidFill>
                  </a:rPr>
                  <a:t> is linearly dependent on the other equations.</a:t>
                </a:r>
              </a:p>
              <a:p>
                <a:endParaRPr lang="en-US" sz="2400" dirty="0"/>
              </a:p>
            </p:txBody>
          </p:sp>
        </mc:Choice>
        <mc:Fallback xmlns="">
          <p:sp>
            <p:nvSpPr>
              <p:cNvPr id="26" name="TextBox 25">
                <a:extLst>
                  <a:ext uri="{FF2B5EF4-FFF2-40B4-BE49-F238E27FC236}">
                    <a16:creationId xmlns:a16="http://schemas.microsoft.com/office/drawing/2014/main" id="{EEC15E59-BE81-4FD8-A85E-58A4E1C8729B}"/>
                  </a:ext>
                </a:extLst>
              </p:cNvPr>
              <p:cNvSpPr txBox="1">
                <a:spLocks noRot="1" noChangeAspect="1" noMove="1" noResize="1" noEditPoints="1" noAdjustHandles="1" noChangeArrowheads="1" noChangeShapeType="1" noTextEdit="1"/>
              </p:cNvSpPr>
              <p:nvPr/>
            </p:nvSpPr>
            <p:spPr>
              <a:xfrm>
                <a:off x="446564" y="3215282"/>
                <a:ext cx="5156067" cy="3600986"/>
              </a:xfrm>
              <a:prstGeom prst="rect">
                <a:avLst/>
              </a:prstGeom>
              <a:blipFill>
                <a:blip r:embed="rId4"/>
                <a:stretch>
                  <a:fillRect l="-1773" t="-1354"/>
                </a:stretch>
              </a:blipFill>
            </p:spPr>
            <p:txBody>
              <a:bodyPr/>
              <a:lstStyle/>
              <a:p>
                <a:r>
                  <a:rPr lang="en-US">
                    <a:noFill/>
                  </a:rPr>
                  <a:t> </a:t>
                </a:r>
              </a:p>
            </p:txBody>
          </p:sp>
        </mc:Fallback>
      </mc:AlternateContent>
      <p:grpSp>
        <p:nvGrpSpPr>
          <p:cNvPr id="32" name="Group 31">
            <a:extLst>
              <a:ext uri="{FF2B5EF4-FFF2-40B4-BE49-F238E27FC236}">
                <a16:creationId xmlns:a16="http://schemas.microsoft.com/office/drawing/2014/main" id="{3D0BE6B7-F959-46C2-ABDE-F09DF61E7DB0}"/>
              </a:ext>
            </a:extLst>
          </p:cNvPr>
          <p:cNvGrpSpPr/>
          <p:nvPr/>
        </p:nvGrpSpPr>
        <p:grpSpPr>
          <a:xfrm>
            <a:off x="4723865" y="2669180"/>
            <a:ext cx="4069419" cy="3038475"/>
            <a:chOff x="5036729" y="3012004"/>
            <a:chExt cx="4069419" cy="3038475"/>
          </a:xfrm>
        </p:grpSpPr>
        <p:pic>
          <p:nvPicPr>
            <p:cNvPr id="5" name="Picture 4">
              <a:extLst>
                <a:ext uri="{FF2B5EF4-FFF2-40B4-BE49-F238E27FC236}">
                  <a16:creationId xmlns:a16="http://schemas.microsoft.com/office/drawing/2014/main" id="{8A6828EB-286E-458F-A85C-C9904235A9A8}"/>
                </a:ext>
              </a:extLst>
            </p:cNvPr>
            <p:cNvPicPr>
              <a:picLocks noChangeAspect="1" noChangeArrowheads="1"/>
            </p:cNvPicPr>
            <p:nvPr/>
          </p:nvPicPr>
          <p:blipFill>
            <a:blip r:embed="rId5" cstate="print"/>
            <a:srcRect/>
            <a:stretch>
              <a:fillRect/>
            </a:stretch>
          </p:blipFill>
          <p:spPr bwMode="auto">
            <a:xfrm>
              <a:off x="5715000" y="3012004"/>
              <a:ext cx="2909208" cy="2743200"/>
            </a:xfrm>
            <a:prstGeom prst="rect">
              <a:avLst/>
            </a:prstGeom>
            <a:noFill/>
            <a:ln w="9525">
              <a:noFill/>
              <a:miter lim="800000"/>
              <a:headEnd/>
              <a:tailEnd/>
            </a:ln>
            <a:effectLst/>
          </p:spPr>
        </p:pic>
        <p:sp>
          <p:nvSpPr>
            <p:cNvPr id="27" name="TextBox 26">
              <a:extLst>
                <a:ext uri="{FF2B5EF4-FFF2-40B4-BE49-F238E27FC236}">
                  <a16:creationId xmlns:a16="http://schemas.microsoft.com/office/drawing/2014/main" id="{2F7FB02E-E42D-408C-B95D-278A4E72846D}"/>
                </a:ext>
              </a:extLst>
            </p:cNvPr>
            <p:cNvSpPr txBox="1"/>
            <p:nvPr/>
          </p:nvSpPr>
          <p:spPr>
            <a:xfrm>
              <a:off x="5036729" y="4114800"/>
              <a:ext cx="878767" cy="369332"/>
            </a:xfrm>
            <a:prstGeom prst="rect">
              <a:avLst/>
            </a:prstGeom>
            <a:noFill/>
          </p:spPr>
          <p:txBody>
            <a:bodyPr wrap="none" rtlCol="0">
              <a:spAutoFit/>
            </a:bodyPr>
            <a:lstStyle/>
            <a:p>
              <a:r>
                <a:rPr lang="en-US" dirty="0"/>
                <a:t>Node A</a:t>
              </a:r>
            </a:p>
          </p:txBody>
        </p:sp>
        <p:sp>
          <p:nvSpPr>
            <p:cNvPr id="28" name="TextBox 27">
              <a:extLst>
                <a:ext uri="{FF2B5EF4-FFF2-40B4-BE49-F238E27FC236}">
                  <a16:creationId xmlns:a16="http://schemas.microsoft.com/office/drawing/2014/main" id="{312A064C-EFB5-446F-B4E3-0D3E0BAF42C4}"/>
                </a:ext>
              </a:extLst>
            </p:cNvPr>
            <p:cNvSpPr txBox="1"/>
            <p:nvPr/>
          </p:nvSpPr>
          <p:spPr>
            <a:xfrm>
              <a:off x="6096000" y="3122613"/>
              <a:ext cx="878767" cy="369332"/>
            </a:xfrm>
            <a:prstGeom prst="rect">
              <a:avLst/>
            </a:prstGeom>
            <a:noFill/>
          </p:spPr>
          <p:txBody>
            <a:bodyPr wrap="none" rtlCol="0">
              <a:spAutoFit/>
            </a:bodyPr>
            <a:lstStyle/>
            <a:p>
              <a:r>
                <a:rPr lang="en-US" dirty="0"/>
                <a:t>Node E</a:t>
              </a:r>
            </a:p>
          </p:txBody>
        </p:sp>
        <p:sp>
          <p:nvSpPr>
            <p:cNvPr id="29" name="TextBox 28">
              <a:extLst>
                <a:ext uri="{FF2B5EF4-FFF2-40B4-BE49-F238E27FC236}">
                  <a16:creationId xmlns:a16="http://schemas.microsoft.com/office/drawing/2014/main" id="{62AAF36E-A222-4034-95A2-919E69351418}"/>
                </a:ext>
              </a:extLst>
            </p:cNvPr>
            <p:cNvSpPr txBox="1"/>
            <p:nvPr/>
          </p:nvSpPr>
          <p:spPr>
            <a:xfrm>
              <a:off x="6096000" y="5681147"/>
              <a:ext cx="878767" cy="369332"/>
            </a:xfrm>
            <a:prstGeom prst="rect">
              <a:avLst/>
            </a:prstGeom>
            <a:noFill/>
          </p:spPr>
          <p:txBody>
            <a:bodyPr wrap="none" rtlCol="0">
              <a:spAutoFit/>
            </a:bodyPr>
            <a:lstStyle/>
            <a:p>
              <a:r>
                <a:rPr lang="en-US" dirty="0"/>
                <a:t>Node B</a:t>
              </a:r>
            </a:p>
          </p:txBody>
        </p:sp>
        <p:sp>
          <p:nvSpPr>
            <p:cNvPr id="30" name="TextBox 29">
              <a:extLst>
                <a:ext uri="{FF2B5EF4-FFF2-40B4-BE49-F238E27FC236}">
                  <a16:creationId xmlns:a16="http://schemas.microsoft.com/office/drawing/2014/main" id="{02AD179F-4429-4C28-8723-2731FB1D9887}"/>
                </a:ext>
              </a:extLst>
            </p:cNvPr>
            <p:cNvSpPr txBox="1"/>
            <p:nvPr/>
          </p:nvSpPr>
          <p:spPr>
            <a:xfrm>
              <a:off x="7684627" y="5681147"/>
              <a:ext cx="878767" cy="369332"/>
            </a:xfrm>
            <a:prstGeom prst="rect">
              <a:avLst/>
            </a:prstGeom>
            <a:noFill/>
          </p:spPr>
          <p:txBody>
            <a:bodyPr wrap="none" rtlCol="0">
              <a:spAutoFit/>
            </a:bodyPr>
            <a:lstStyle/>
            <a:p>
              <a:r>
                <a:rPr lang="en-US" dirty="0"/>
                <a:t>Node C</a:t>
              </a:r>
            </a:p>
          </p:txBody>
        </p:sp>
        <p:sp>
          <p:nvSpPr>
            <p:cNvPr id="31" name="TextBox 30">
              <a:extLst>
                <a:ext uri="{FF2B5EF4-FFF2-40B4-BE49-F238E27FC236}">
                  <a16:creationId xmlns:a16="http://schemas.microsoft.com/office/drawing/2014/main" id="{3FE6E5FF-239A-489C-833B-F9DC9AAB0845}"/>
                </a:ext>
              </a:extLst>
            </p:cNvPr>
            <p:cNvSpPr txBox="1"/>
            <p:nvPr/>
          </p:nvSpPr>
          <p:spPr>
            <a:xfrm>
              <a:off x="8217763" y="4014272"/>
              <a:ext cx="888385" cy="369332"/>
            </a:xfrm>
            <a:prstGeom prst="rect">
              <a:avLst/>
            </a:prstGeom>
            <a:noFill/>
          </p:spPr>
          <p:txBody>
            <a:bodyPr wrap="none" rtlCol="0">
              <a:spAutoFit/>
            </a:bodyPr>
            <a:lstStyle/>
            <a:p>
              <a:r>
                <a:rPr lang="en-US" dirty="0"/>
                <a:t>Node D</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lvl="1" algn="ctr" rtl="0">
              <a:spcBef>
                <a:spcPct val="0"/>
              </a:spcBef>
            </a:pPr>
            <a:r>
              <a:rPr lang="en-US" sz="4000" kern="1200" cap="all" dirty="0">
                <a:solidFill>
                  <a:schemeClr val="tx1"/>
                </a:solidFill>
                <a:latin typeface="+mj-lt"/>
                <a:ea typeface="+mj-ea"/>
                <a:cs typeface="+mj-cs"/>
              </a:rPr>
              <a:t>Kirchhoff’s voltage law (</a:t>
            </a:r>
            <a:r>
              <a:rPr lang="en-US" sz="4000" kern="1200" cap="all" dirty="0" err="1">
                <a:solidFill>
                  <a:schemeClr val="tx1"/>
                </a:solidFill>
                <a:latin typeface="+mj-lt"/>
                <a:ea typeface="+mj-ea"/>
                <a:cs typeface="+mj-cs"/>
              </a:rPr>
              <a:t>KvL</a:t>
            </a:r>
            <a:r>
              <a:rPr lang="en-US" sz="4000" kern="1200" cap="all" dirty="0">
                <a:solidFill>
                  <a:schemeClr val="tx1"/>
                </a:solidFill>
                <a:latin typeface="+mj-lt"/>
                <a:ea typeface="+mj-ea"/>
                <a:cs typeface="+mj-cs"/>
              </a:rPr>
              <a:t>)</a:t>
            </a:r>
          </a:p>
        </p:txBody>
      </p:sp>
      <p:sp>
        <p:nvSpPr>
          <p:cNvPr id="3" name="Content Placeholder 2"/>
          <p:cNvSpPr>
            <a:spLocks noGrp="1"/>
          </p:cNvSpPr>
          <p:nvPr>
            <p:ph idx="1"/>
          </p:nvPr>
        </p:nvSpPr>
        <p:spPr>
          <a:xfrm>
            <a:off x="457200" y="1219200"/>
            <a:ext cx="8305800" cy="4114800"/>
          </a:xfrm>
        </p:spPr>
        <p:txBody>
          <a:bodyPr>
            <a:normAutofit/>
          </a:bodyPr>
          <a:lstStyle/>
          <a:p>
            <a:pPr marL="0" indent="0">
              <a:buNone/>
            </a:pPr>
            <a:r>
              <a:rPr lang="en-US" sz="2400" dirty="0"/>
              <a:t>PHYSICAL LAW: A (QUASI-) STATIC ELECTRIC FIELD IS A CONSERVATIVE FIELD</a:t>
            </a:r>
          </a:p>
          <a:p>
            <a:pPr marL="0" indent="0">
              <a:buNone/>
            </a:pPr>
            <a:r>
              <a:rPr lang="en-US" sz="2400" dirty="0"/>
              <a:t>Consequence: The voltage difference from point “A” to point “B” does not depend on the path.</a:t>
            </a:r>
          </a:p>
          <a:p>
            <a:pPr marL="0" indent="0">
              <a:buNone/>
            </a:pPr>
            <a:r>
              <a:rPr lang="en-US" sz="2400" dirty="0"/>
              <a:t>Consequence: The net voltage change around a closed path equals zero.</a:t>
            </a:r>
          </a:p>
          <a:p>
            <a:pPr marL="0" indent="0">
              <a:buNone/>
            </a:pPr>
            <a:r>
              <a:rPr lang="en-US" sz="2400" dirty="0"/>
              <a:t>In circuit theory, our paths are around loops and meshes, so we get Kirchhoff’s Voltage Law (KVL):</a:t>
            </a:r>
          </a:p>
          <a:p>
            <a:pPr marL="0" indent="0">
              <a:buNone/>
            </a:pPr>
            <a:r>
              <a:rPr lang="en-US" sz="2400" dirty="0"/>
              <a:t>The </a:t>
            </a:r>
            <a:r>
              <a:rPr lang="en-US" sz="2400" i="1" dirty="0"/>
              <a:t>algebraic</a:t>
            </a:r>
            <a:r>
              <a:rPr lang="en-US" sz="2400" dirty="0"/>
              <a:t> sum of voltage drops around a mesh or loop equals zero.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2804</TotalTime>
  <Words>4000</Words>
  <Application>Microsoft Office PowerPoint</Application>
  <PresentationFormat>On-screen Show (4:3)</PresentationFormat>
  <Paragraphs>706</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Cambria Math</vt:lpstr>
      <vt:lpstr>Symbol</vt:lpstr>
      <vt:lpstr>Office Theme</vt:lpstr>
      <vt:lpstr>Kirchhoff’s Laws Part 1: Circuit topologies and definitions </vt:lpstr>
      <vt:lpstr>Circuit topologies/definitions - NODES</vt:lpstr>
      <vt:lpstr>Circuit topologies/definitions - MESHES</vt:lpstr>
      <vt:lpstr>Circuit topologies/definitions - Branches</vt:lpstr>
      <vt:lpstr>Kirchhoff’s laws  Part 2: Kirchhoff’s Current Law (KCL) and Kirchhoff’s Voltage Law (KVL)</vt:lpstr>
      <vt:lpstr>Kirchhoff’s current law (KCL)</vt:lpstr>
      <vt:lpstr>KCL - continued</vt:lpstr>
      <vt:lpstr>KCL examples</vt:lpstr>
      <vt:lpstr>Kirchhoff’s voltage law (KvL)</vt:lpstr>
      <vt:lpstr>KVL, continued</vt:lpstr>
      <vt:lpstr>KVL examples</vt:lpstr>
      <vt:lpstr>Kirchhoff’s laws Part 3: The complete set of first-order differential equations needed to find all voltages and currents in a circuit</vt:lpstr>
      <vt:lpstr>Unique circuit solutions</vt:lpstr>
      <vt:lpstr>Algorithm to find the complete set of 1st order differential equations (with no op-amps):</vt:lpstr>
      <vt:lpstr>Step 0 Obtain circuit</vt:lpstr>
      <vt:lpstr>Step 1 Label nodes and meshes (Find B, N, M) </vt:lpstr>
      <vt:lpstr>Step 2  Assign reference directions</vt:lpstr>
      <vt:lpstr>Step 3a Write N-1 KCLs  </vt:lpstr>
      <vt:lpstr>Step 3b Write M KVLs  </vt:lpstr>
      <vt:lpstr>Step 4 Terminal Relationships:</vt:lpstr>
      <vt:lpstr>Step 5 Plug TRs into KLs </vt:lpstr>
      <vt:lpstr>Step 6 List all initial conditions</vt:lpstr>
      <vt:lpstr>Step 7: Box your answer</vt:lpstr>
      <vt:lpstr>Solution techniques</vt:lpstr>
      <vt:lpstr>Kirchhoff’s laws: Part 4: Examples with DC sources</vt:lpstr>
      <vt:lpstr>Example DirECt Current (DC) circuits</vt:lpstr>
      <vt:lpstr> A Simple LED circuit</vt:lpstr>
      <vt:lpstr>Charging a Battery</vt:lpstr>
      <vt:lpstr>Step 1 Label nodes and meshes (Find B, N, M) </vt:lpstr>
      <vt:lpstr>Step 2  Assign reference directions</vt:lpstr>
      <vt:lpstr>Step 3a Write two KCLs  </vt:lpstr>
      <vt:lpstr>Step 3b Write two KVLs  </vt:lpstr>
      <vt:lpstr>Step 4 Terminal Relationships:</vt:lpstr>
      <vt:lpstr>Step 5 Plug TRs into KLs </vt:lpstr>
      <vt:lpstr>Step 6 List all initial conditions</vt:lpstr>
      <vt:lpstr>Simplify and solve</vt:lpstr>
      <vt:lpstr>Kirchhoff’s laws Part 5: Circuits with op-amps</vt:lpstr>
      <vt:lpstr>Solving circuits with op-amps</vt:lpstr>
      <vt:lpstr>Inverting amplifier</vt:lpstr>
      <vt:lpstr>Differentiating (Inverting) amplifier</vt:lpstr>
      <vt:lpstr>NON-Inverting amplifier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 Crash Course in C</dc:title>
  <dc:creator>Wes</dc:creator>
  <cp:lastModifiedBy>Evan Lawson-Munoz</cp:lastModifiedBy>
  <cp:revision>198</cp:revision>
  <dcterms:created xsi:type="dcterms:W3CDTF">2014-03-05T01:50:33Z</dcterms:created>
  <dcterms:modified xsi:type="dcterms:W3CDTF">2020-09-16T20:45:58Z</dcterms:modified>
</cp:coreProperties>
</file>