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82" r:id="rId2"/>
    <p:sldId id="283" r:id="rId3"/>
    <p:sldId id="284" r:id="rId4"/>
    <p:sldId id="285" r:id="rId5"/>
    <p:sldId id="286" r:id="rId6"/>
    <p:sldId id="287" r:id="rId7"/>
    <p:sldId id="288" r:id="rId8"/>
    <p:sldId id="289" r:id="rId9"/>
    <p:sldId id="290" r:id="rId10"/>
    <p:sldId id="291" r:id="rId11"/>
    <p:sldId id="310" r:id="rId12"/>
    <p:sldId id="292" r:id="rId13"/>
    <p:sldId id="311" r:id="rId14"/>
    <p:sldId id="293" r:id="rId15"/>
    <p:sldId id="294" r:id="rId16"/>
    <p:sldId id="295" r:id="rId17"/>
    <p:sldId id="296" r:id="rId18"/>
    <p:sldId id="297" r:id="rId19"/>
    <p:sldId id="298" r:id="rId20"/>
    <p:sldId id="299" r:id="rId21"/>
    <p:sldId id="300" r:id="rId22"/>
    <p:sldId id="312" r:id="rId23"/>
    <p:sldId id="301" r:id="rId24"/>
    <p:sldId id="302" r:id="rId25"/>
    <p:sldId id="303" r:id="rId26"/>
    <p:sldId id="304" r:id="rId27"/>
    <p:sldId id="305" r:id="rId28"/>
    <p:sldId id="306" r:id="rId29"/>
    <p:sldId id="319" r:id="rId30"/>
    <p:sldId id="315" r:id="rId31"/>
    <p:sldId id="317" r:id="rId32"/>
    <p:sldId id="307" r:id="rId33"/>
    <p:sldId id="318" r:id="rId34"/>
    <p:sldId id="320" r:id="rId35"/>
    <p:sldId id="321" r:id="rId36"/>
    <p:sldId id="308" r:id="rId37"/>
    <p:sldId id="314" r:id="rId38"/>
    <p:sldId id="309" r:id="rId39"/>
    <p:sldId id="313"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AD9EC"/>
    <a:srgbClr val="E0E9F4"/>
    <a:srgbClr val="B0C7E2"/>
    <a:srgbClr val="7FA3CF"/>
    <a:srgbClr val="B3FFF2"/>
    <a:srgbClr val="1C98EC"/>
    <a:srgbClr val="DCFEB2"/>
    <a:srgbClr val="87FD92"/>
    <a:srgbClr val="7EFE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11" autoAdjust="0"/>
    <p:restoredTop sz="94660"/>
  </p:normalViewPr>
  <p:slideViewPr>
    <p:cSldViewPr>
      <p:cViewPr varScale="1">
        <p:scale>
          <a:sx n="108" d="100"/>
          <a:sy n="108" d="100"/>
        </p:scale>
        <p:origin x="1752" y="102"/>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457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C39C91-338E-42A1-A390-A4B2AA0F263C}" type="datetimeFigureOut">
              <a:rPr lang="en-US" smtClean="0"/>
              <a:t>9/8/2020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FD54F4-0356-479D-8DCB-F1705B1AB3B5}" type="slidenum">
              <a:rPr lang="en-US" smtClean="0"/>
              <a:t>‹#›</a:t>
            </a:fld>
            <a:endParaRPr lang="en-US"/>
          </a:p>
        </p:txBody>
      </p:sp>
    </p:spTree>
    <p:extLst>
      <p:ext uri="{BB962C8B-B14F-4D97-AF65-F5344CB8AC3E}">
        <p14:creationId xmlns:p14="http://schemas.microsoft.com/office/powerpoint/2010/main" val="14331229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chemeClr val="accent6">
                    <a:lumMod val="50000"/>
                  </a:schemeClr>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66397F5E-071A-4E96-BA48-78543671D63C}" type="datetimeFigureOut">
              <a:rPr lang="en-US" smtClean="0"/>
              <a:t>9/8/2020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C754EF-2385-4CB8-8A51-D633A6DB0456}" type="slidenum">
              <a:rPr lang="en-US" smtClean="0"/>
              <a:t>‹#›</a:t>
            </a:fld>
            <a:endParaRPr lang="en-US"/>
          </a:p>
        </p:txBody>
      </p:sp>
    </p:spTree>
    <p:extLst>
      <p:ext uri="{BB962C8B-B14F-4D97-AF65-F5344CB8AC3E}">
        <p14:creationId xmlns:p14="http://schemas.microsoft.com/office/powerpoint/2010/main" val="9074764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397F5E-071A-4E96-BA48-78543671D63C}" type="datetimeFigureOut">
              <a:rPr lang="en-US" smtClean="0"/>
              <a:t>9/8/2020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C754EF-2385-4CB8-8A51-D633A6DB0456}" type="slidenum">
              <a:rPr lang="en-US" smtClean="0"/>
              <a:t>‹#›</a:t>
            </a:fld>
            <a:endParaRPr lang="en-US"/>
          </a:p>
        </p:txBody>
      </p:sp>
    </p:spTree>
    <p:extLst>
      <p:ext uri="{BB962C8B-B14F-4D97-AF65-F5344CB8AC3E}">
        <p14:creationId xmlns:p14="http://schemas.microsoft.com/office/powerpoint/2010/main" val="6467325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397F5E-071A-4E96-BA48-78543671D63C}" type="datetimeFigureOut">
              <a:rPr lang="en-US" smtClean="0"/>
              <a:t>9/8/2020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C754EF-2385-4CB8-8A51-D633A6DB0456}" type="slidenum">
              <a:rPr lang="en-US" smtClean="0"/>
              <a:t>‹#›</a:t>
            </a:fld>
            <a:endParaRPr lang="en-US"/>
          </a:p>
        </p:txBody>
      </p:sp>
    </p:spTree>
    <p:extLst>
      <p:ext uri="{BB962C8B-B14F-4D97-AF65-F5344CB8AC3E}">
        <p14:creationId xmlns:p14="http://schemas.microsoft.com/office/powerpoint/2010/main" val="493363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397F5E-071A-4E96-BA48-78543671D63C}" type="datetimeFigureOut">
              <a:rPr lang="en-US" smtClean="0"/>
              <a:t>9/8/2020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C754EF-2385-4CB8-8A51-D633A6DB0456}" type="slidenum">
              <a:rPr lang="en-US" smtClean="0"/>
              <a:t>‹#›</a:t>
            </a:fld>
            <a:endParaRPr lang="en-US"/>
          </a:p>
        </p:txBody>
      </p:sp>
    </p:spTree>
    <p:extLst>
      <p:ext uri="{BB962C8B-B14F-4D97-AF65-F5344CB8AC3E}">
        <p14:creationId xmlns:p14="http://schemas.microsoft.com/office/powerpoint/2010/main" val="14679287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6397F5E-071A-4E96-BA48-78543671D63C}" type="datetimeFigureOut">
              <a:rPr lang="en-US" smtClean="0"/>
              <a:t>9/8/2020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C754EF-2385-4CB8-8A51-D633A6DB0456}" type="slidenum">
              <a:rPr lang="en-US" smtClean="0"/>
              <a:t>‹#›</a:t>
            </a:fld>
            <a:endParaRPr lang="en-US"/>
          </a:p>
        </p:txBody>
      </p:sp>
    </p:spTree>
    <p:extLst>
      <p:ext uri="{BB962C8B-B14F-4D97-AF65-F5344CB8AC3E}">
        <p14:creationId xmlns:p14="http://schemas.microsoft.com/office/powerpoint/2010/main" val="20944230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6397F5E-071A-4E96-BA48-78543671D63C}" type="datetimeFigureOut">
              <a:rPr lang="en-US" smtClean="0"/>
              <a:t>9/8/2020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C754EF-2385-4CB8-8A51-D633A6DB0456}" type="slidenum">
              <a:rPr lang="en-US" smtClean="0"/>
              <a:t>‹#›</a:t>
            </a:fld>
            <a:endParaRPr lang="en-US"/>
          </a:p>
        </p:txBody>
      </p:sp>
    </p:spTree>
    <p:extLst>
      <p:ext uri="{BB962C8B-B14F-4D97-AF65-F5344CB8AC3E}">
        <p14:creationId xmlns:p14="http://schemas.microsoft.com/office/powerpoint/2010/main" val="22962174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6397F5E-071A-4E96-BA48-78543671D63C}" type="datetimeFigureOut">
              <a:rPr lang="en-US" smtClean="0"/>
              <a:t>9/8/2020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C754EF-2385-4CB8-8A51-D633A6DB0456}" type="slidenum">
              <a:rPr lang="en-US" smtClean="0"/>
              <a:t>‹#›</a:t>
            </a:fld>
            <a:endParaRPr lang="en-US"/>
          </a:p>
        </p:txBody>
      </p:sp>
    </p:spTree>
    <p:extLst>
      <p:ext uri="{BB962C8B-B14F-4D97-AF65-F5344CB8AC3E}">
        <p14:creationId xmlns:p14="http://schemas.microsoft.com/office/powerpoint/2010/main" val="23829501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6397F5E-071A-4E96-BA48-78543671D63C}" type="datetimeFigureOut">
              <a:rPr lang="en-US" smtClean="0"/>
              <a:t>9/8/2020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C754EF-2385-4CB8-8A51-D633A6DB0456}" type="slidenum">
              <a:rPr lang="en-US" smtClean="0"/>
              <a:t>‹#›</a:t>
            </a:fld>
            <a:endParaRPr lang="en-US"/>
          </a:p>
        </p:txBody>
      </p:sp>
    </p:spTree>
    <p:extLst>
      <p:ext uri="{BB962C8B-B14F-4D97-AF65-F5344CB8AC3E}">
        <p14:creationId xmlns:p14="http://schemas.microsoft.com/office/powerpoint/2010/main" val="3196470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397F5E-071A-4E96-BA48-78543671D63C}" type="datetimeFigureOut">
              <a:rPr lang="en-US" smtClean="0"/>
              <a:t>9/8/2020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C754EF-2385-4CB8-8A51-D633A6DB0456}" type="slidenum">
              <a:rPr lang="en-US" smtClean="0"/>
              <a:t>‹#›</a:t>
            </a:fld>
            <a:endParaRPr lang="en-US"/>
          </a:p>
        </p:txBody>
      </p:sp>
    </p:spTree>
    <p:extLst>
      <p:ext uri="{BB962C8B-B14F-4D97-AF65-F5344CB8AC3E}">
        <p14:creationId xmlns:p14="http://schemas.microsoft.com/office/powerpoint/2010/main" val="3742538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6397F5E-071A-4E96-BA48-78543671D63C}" type="datetimeFigureOut">
              <a:rPr lang="en-US" smtClean="0"/>
              <a:t>9/8/2020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C754EF-2385-4CB8-8A51-D633A6DB0456}" type="slidenum">
              <a:rPr lang="en-US" smtClean="0"/>
              <a:t>‹#›</a:t>
            </a:fld>
            <a:endParaRPr lang="en-US"/>
          </a:p>
        </p:txBody>
      </p:sp>
    </p:spTree>
    <p:extLst>
      <p:ext uri="{BB962C8B-B14F-4D97-AF65-F5344CB8AC3E}">
        <p14:creationId xmlns:p14="http://schemas.microsoft.com/office/powerpoint/2010/main" val="966785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6397F5E-071A-4E96-BA48-78543671D63C}" type="datetimeFigureOut">
              <a:rPr lang="en-US" smtClean="0"/>
              <a:t>9/8/2020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C754EF-2385-4CB8-8A51-D633A6DB0456}" type="slidenum">
              <a:rPr lang="en-US" smtClean="0"/>
              <a:t>‹#›</a:t>
            </a:fld>
            <a:endParaRPr lang="en-US"/>
          </a:p>
        </p:txBody>
      </p:sp>
    </p:spTree>
    <p:extLst>
      <p:ext uri="{BB962C8B-B14F-4D97-AF65-F5344CB8AC3E}">
        <p14:creationId xmlns:p14="http://schemas.microsoft.com/office/powerpoint/2010/main" val="3400545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CAD9EC"/>
            </a:gs>
            <a:gs pos="0">
              <a:srgbClr val="B3FFF2"/>
            </a:gs>
            <a:gs pos="100000">
              <a:schemeClr val="accent1">
                <a:lumMod val="10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397F5E-071A-4E96-BA48-78543671D63C}" type="datetimeFigureOut">
              <a:rPr lang="en-US" smtClean="0"/>
              <a:t>9/8/2020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C754EF-2385-4CB8-8A51-D633A6DB0456}" type="slidenum">
              <a:rPr lang="en-US" smtClean="0"/>
              <a:t>‹#›</a:t>
            </a:fld>
            <a:endParaRPr lang="en-US"/>
          </a:p>
        </p:txBody>
      </p:sp>
    </p:spTree>
    <p:extLst>
      <p:ext uri="{BB962C8B-B14F-4D97-AF65-F5344CB8AC3E}">
        <p14:creationId xmlns:p14="http://schemas.microsoft.com/office/powerpoint/2010/main" val="25988297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514600"/>
            <a:ext cx="7772400" cy="1470025"/>
          </a:xfrm>
        </p:spPr>
        <p:txBody>
          <a:bodyPr>
            <a:normAutofit fontScale="90000"/>
          </a:bodyPr>
          <a:lstStyle/>
          <a:p>
            <a:r>
              <a:rPr lang="en-US" sz="4400" b="1" dirty="0"/>
              <a:t>Terminal Relationships</a:t>
            </a:r>
            <a:br>
              <a:rPr lang="en-US" dirty="0"/>
            </a:br>
            <a:r>
              <a:rPr lang="en-US" dirty="0"/>
              <a:t>Part 1: Basic circuit quantities and definitions	</a:t>
            </a:r>
          </a:p>
        </p:txBody>
      </p:sp>
      <p:sp>
        <p:nvSpPr>
          <p:cNvPr id="3" name="Subtitle 2"/>
          <p:cNvSpPr>
            <a:spLocks noGrp="1"/>
          </p:cNvSpPr>
          <p:nvPr>
            <p:ph type="subTitle" idx="1"/>
          </p:nvPr>
        </p:nvSpPr>
        <p:spPr>
          <a:xfrm>
            <a:off x="1295400" y="533400"/>
            <a:ext cx="6400800" cy="1219200"/>
          </a:xfrm>
        </p:spPr>
        <p:txBody>
          <a:bodyPr>
            <a:noAutofit/>
          </a:bodyPr>
          <a:lstStyle/>
          <a:p>
            <a:r>
              <a:rPr lang="en-US" dirty="0"/>
              <a:t>ENEE 205</a:t>
            </a:r>
          </a:p>
        </p:txBody>
      </p:sp>
    </p:spTree>
    <p:extLst>
      <p:ext uri="{BB962C8B-B14F-4D97-AF65-F5344CB8AC3E}">
        <p14:creationId xmlns:p14="http://schemas.microsoft.com/office/powerpoint/2010/main" val="1127976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792162"/>
          </a:xfrm>
        </p:spPr>
        <p:txBody>
          <a:bodyPr/>
          <a:lstStyle/>
          <a:p>
            <a:r>
              <a:rPr lang="en-US" dirty="0"/>
              <a:t>The Capacitor</a:t>
            </a:r>
          </a:p>
        </p:txBody>
      </p:sp>
      <p:sp>
        <p:nvSpPr>
          <p:cNvPr id="3" name="Content Placeholder 2"/>
          <p:cNvSpPr>
            <a:spLocks noGrp="1"/>
          </p:cNvSpPr>
          <p:nvPr>
            <p:ph idx="1"/>
          </p:nvPr>
        </p:nvSpPr>
        <p:spPr>
          <a:xfrm>
            <a:off x="685800" y="1058091"/>
            <a:ext cx="7277100" cy="2971800"/>
          </a:xfrm>
        </p:spPr>
        <p:txBody>
          <a:bodyPr>
            <a:normAutofit fontScale="25000" lnSpcReduction="20000"/>
          </a:bodyPr>
          <a:lstStyle/>
          <a:p>
            <a:pPr marL="0" indent="0">
              <a:buNone/>
            </a:pPr>
            <a:r>
              <a:rPr lang="en-US" sz="9600" dirty="0"/>
              <a:t>Capacitors are devices that can store electric energy. They store this energy by placing equal but opposite charges on two metal plates separated by a dielectric material (non-conducting material). </a:t>
            </a:r>
          </a:p>
          <a:p>
            <a:pPr marL="0" indent="0">
              <a:buNone/>
            </a:pPr>
            <a:endParaRPr lang="en-US" sz="9600" dirty="0"/>
          </a:p>
          <a:p>
            <a:pPr marL="0" indent="0">
              <a:buNone/>
            </a:pPr>
            <a:r>
              <a:rPr lang="en-US" sz="9600" dirty="0"/>
              <a:t>The symbol for a capacitor is shown to the right.</a:t>
            </a:r>
          </a:p>
          <a:p>
            <a:pPr marL="0" indent="0">
              <a:buNone/>
            </a:pPr>
            <a:endParaRPr lang="en-US" sz="9600" dirty="0"/>
          </a:p>
          <a:p>
            <a:pPr marL="0" indent="0">
              <a:buNone/>
            </a:pPr>
            <a:r>
              <a:rPr lang="en-US" sz="9600" dirty="0"/>
              <a:t>The capacitance C is the ratio of the charge on one plate to the voltage across the plates: C = q(t)/v(t). The capacitance is a constant that depends only on the properties of the capacitor: its size, shape, and material composition. Capacitance has the units of Farads (F) where F = Coulombs / Volts = Amps * seconds / Volts.</a:t>
            </a:r>
          </a:p>
          <a:p>
            <a:pPr marL="0" indent="0">
              <a:buNone/>
            </a:pPr>
            <a:endParaRPr lang="en-US" sz="9600" dirty="0"/>
          </a:p>
          <a:p>
            <a:pPr marL="0" indent="0">
              <a:buNone/>
            </a:pPr>
            <a:r>
              <a:rPr lang="en-US" sz="9600" dirty="0"/>
              <a:t>The terminal relationship is: </a:t>
            </a:r>
            <a:r>
              <a:rPr lang="en-US" sz="9600" dirty="0" err="1"/>
              <a:t>i</a:t>
            </a:r>
            <a:r>
              <a:rPr lang="en-US" sz="9600" dirty="0"/>
              <a:t>(t) = C dv/</a:t>
            </a:r>
            <a:r>
              <a:rPr lang="en-US" sz="9600" dirty="0" err="1"/>
              <a:t>dt.</a:t>
            </a:r>
            <a:endParaRPr lang="en-US" sz="9600" dirty="0"/>
          </a:p>
        </p:txBody>
      </p:sp>
      <p:pic>
        <p:nvPicPr>
          <p:cNvPr id="512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3103" y="1066800"/>
            <a:ext cx="734209" cy="4800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175745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0669" y="152400"/>
            <a:ext cx="8229600" cy="1143000"/>
          </a:xfrm>
        </p:spPr>
        <p:txBody>
          <a:bodyPr/>
          <a:lstStyle/>
          <a:p>
            <a:r>
              <a:rPr lang="en-US" dirty="0"/>
              <a:t>Capacitors, part II</a:t>
            </a:r>
          </a:p>
        </p:txBody>
      </p:sp>
      <p:sp>
        <p:nvSpPr>
          <p:cNvPr id="3" name="Content Placeholder 2"/>
          <p:cNvSpPr>
            <a:spLocks noGrp="1"/>
          </p:cNvSpPr>
          <p:nvPr>
            <p:ph idx="1"/>
          </p:nvPr>
        </p:nvSpPr>
        <p:spPr>
          <a:xfrm>
            <a:off x="450669" y="1371600"/>
            <a:ext cx="8229600" cy="4525963"/>
          </a:xfrm>
        </p:spPr>
        <p:txBody>
          <a:bodyPr>
            <a:normAutofit fontScale="92500"/>
          </a:bodyPr>
          <a:lstStyle/>
          <a:p>
            <a:pPr marL="0" indent="0">
              <a:buNone/>
            </a:pPr>
            <a:r>
              <a:rPr lang="en-US" dirty="0"/>
              <a:t>The power into a capacitor is p(t) = C v(t) dv/</a:t>
            </a:r>
            <a:r>
              <a:rPr lang="en-US" dirty="0" err="1"/>
              <a:t>dt</a:t>
            </a:r>
            <a:r>
              <a:rPr lang="en-US" dirty="0"/>
              <a:t>, which can be positive or negative.</a:t>
            </a:r>
          </a:p>
          <a:p>
            <a:pPr marL="0" indent="0">
              <a:buNone/>
            </a:pPr>
            <a:r>
              <a:rPr lang="en-US" dirty="0"/>
              <a:t>The energy stored in a capacitor is U(t) = C v(t)</a:t>
            </a:r>
            <a:r>
              <a:rPr lang="en-US" baseline="30000" dirty="0"/>
              <a:t>2</a:t>
            </a:r>
            <a:r>
              <a:rPr lang="en-US" dirty="0"/>
              <a:t> / 2.</a:t>
            </a:r>
          </a:p>
          <a:p>
            <a:pPr marL="0" indent="0">
              <a:buNone/>
            </a:pPr>
            <a:r>
              <a:rPr lang="en-US" dirty="0">
                <a:solidFill>
                  <a:schemeClr val="accent6">
                    <a:lumMod val="50000"/>
                  </a:schemeClr>
                </a:solidFill>
              </a:rPr>
              <a:t>If we only allow finite amounts of power, the voltage across a capacitor must be continuous</a:t>
            </a:r>
          </a:p>
          <a:p>
            <a:pPr marL="0" indent="0">
              <a:buNone/>
            </a:pPr>
            <a:r>
              <a:rPr lang="en-US" dirty="0"/>
              <a:t>In addition to the capacitance, the amount of voltage a capacitor can withstand is an important quantity when looking to choose a capacitor for an application.</a:t>
            </a:r>
          </a:p>
          <a:p>
            <a:endParaRPr lang="en-US" dirty="0"/>
          </a:p>
          <a:p>
            <a:endParaRPr lang="en-US" dirty="0"/>
          </a:p>
        </p:txBody>
      </p:sp>
    </p:spTree>
    <p:extLst>
      <p:ext uri="{BB962C8B-B14F-4D97-AF65-F5344CB8AC3E}">
        <p14:creationId xmlns:p14="http://schemas.microsoft.com/office/powerpoint/2010/main" val="14194038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Inductor</a:t>
            </a:r>
          </a:p>
        </p:txBody>
      </p:sp>
      <p:sp>
        <p:nvSpPr>
          <p:cNvPr id="3" name="Content Placeholder 2"/>
          <p:cNvSpPr>
            <a:spLocks noGrp="1"/>
          </p:cNvSpPr>
          <p:nvPr>
            <p:ph idx="1"/>
          </p:nvPr>
        </p:nvSpPr>
        <p:spPr>
          <a:xfrm>
            <a:off x="370523" y="1219200"/>
            <a:ext cx="8039100" cy="4038600"/>
          </a:xfrm>
        </p:spPr>
        <p:txBody>
          <a:bodyPr>
            <a:noAutofit/>
          </a:bodyPr>
          <a:lstStyle/>
          <a:p>
            <a:pPr marL="0" indent="0">
              <a:buNone/>
            </a:pPr>
            <a:r>
              <a:rPr lang="en-US" sz="2400" dirty="0"/>
              <a:t>Inductors are devices that can store magnetic energy. They store this energy by running a current through a multi-turn wire, often wound around some magnetic material.</a:t>
            </a:r>
          </a:p>
          <a:p>
            <a:pPr marL="0" indent="0">
              <a:buNone/>
            </a:pPr>
            <a:r>
              <a:rPr lang="en-US" sz="2400" dirty="0"/>
              <a:t>The symbol for an inductor is shown to the right.</a:t>
            </a:r>
          </a:p>
          <a:p>
            <a:pPr marL="0" indent="0">
              <a:buNone/>
            </a:pPr>
            <a:r>
              <a:rPr lang="en-US" sz="2400" dirty="0"/>
              <a:t>The inductance L is the ratio of the total magnetic flux through the coil surface to the current through the coil: L= </a:t>
            </a:r>
            <a:r>
              <a:rPr lang="en-US" sz="2400" dirty="0">
                <a:latin typeface="Symbol" pitchFamily="18" charset="2"/>
              </a:rPr>
              <a:t>Y</a:t>
            </a:r>
            <a:r>
              <a:rPr lang="en-US" sz="2400" dirty="0"/>
              <a:t>(t)/</a:t>
            </a:r>
            <a:r>
              <a:rPr lang="en-US" sz="2400" dirty="0" err="1"/>
              <a:t>i</a:t>
            </a:r>
            <a:r>
              <a:rPr lang="en-US" sz="2400" dirty="0"/>
              <a:t>(t). The inductance is a constant that depends only on the properties of the inductor: its size, shape, and material composition. Inductance has the units of </a:t>
            </a:r>
            <a:r>
              <a:rPr lang="en-US" sz="2400" dirty="0" err="1"/>
              <a:t>Henries</a:t>
            </a:r>
            <a:r>
              <a:rPr lang="en-US" sz="2400" dirty="0"/>
              <a:t> (H) where H = </a:t>
            </a:r>
            <a:r>
              <a:rPr lang="en-US" sz="2400" dirty="0" err="1"/>
              <a:t>Webers</a:t>
            </a:r>
            <a:r>
              <a:rPr lang="en-US" sz="2400" dirty="0"/>
              <a:t>  / Amps = Volts * seconds / Amps.</a:t>
            </a:r>
          </a:p>
          <a:p>
            <a:pPr marL="0" indent="0">
              <a:buNone/>
            </a:pPr>
            <a:r>
              <a:rPr lang="en-US" sz="2400" dirty="0"/>
              <a:t>The terminal relationship is: v(t) = L di/</a:t>
            </a:r>
            <a:r>
              <a:rPr lang="en-US" sz="2400" dirty="0" err="1"/>
              <a:t>dt.</a:t>
            </a:r>
            <a:endParaRPr lang="en-US" sz="2400" dirty="0"/>
          </a:p>
        </p:txBody>
      </p:sp>
      <p:pic>
        <p:nvPicPr>
          <p:cNvPr id="614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496300" y="1066800"/>
            <a:ext cx="381000" cy="46264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483780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Inductors, Part II</a:t>
            </a:r>
          </a:p>
        </p:txBody>
      </p:sp>
      <p:sp>
        <p:nvSpPr>
          <p:cNvPr id="3" name="Content Placeholder 2"/>
          <p:cNvSpPr>
            <a:spLocks noGrp="1"/>
          </p:cNvSpPr>
          <p:nvPr>
            <p:ph idx="1"/>
          </p:nvPr>
        </p:nvSpPr>
        <p:spPr/>
        <p:txBody>
          <a:bodyPr>
            <a:normAutofit fontScale="92500"/>
          </a:bodyPr>
          <a:lstStyle/>
          <a:p>
            <a:pPr marL="0" indent="0">
              <a:buNone/>
            </a:pPr>
            <a:r>
              <a:rPr lang="en-US" dirty="0"/>
              <a:t>The power into an inductor is p(t) = L </a:t>
            </a:r>
            <a:r>
              <a:rPr lang="en-US" dirty="0" err="1"/>
              <a:t>i</a:t>
            </a:r>
            <a:r>
              <a:rPr lang="en-US" dirty="0"/>
              <a:t>(t) di/</a:t>
            </a:r>
            <a:r>
              <a:rPr lang="en-US" dirty="0" err="1"/>
              <a:t>dt</a:t>
            </a:r>
            <a:r>
              <a:rPr lang="en-US" dirty="0"/>
              <a:t>, which can be positive or negative.</a:t>
            </a:r>
          </a:p>
          <a:p>
            <a:pPr marL="0" indent="0">
              <a:buNone/>
            </a:pPr>
            <a:r>
              <a:rPr lang="en-US" dirty="0"/>
              <a:t>The energy stored in an inductor is U(t) = L </a:t>
            </a:r>
            <a:r>
              <a:rPr lang="en-US" dirty="0" err="1"/>
              <a:t>i</a:t>
            </a:r>
            <a:r>
              <a:rPr lang="en-US" dirty="0"/>
              <a:t>(t)</a:t>
            </a:r>
            <a:r>
              <a:rPr lang="en-US" baseline="30000" dirty="0"/>
              <a:t>2</a:t>
            </a:r>
            <a:r>
              <a:rPr lang="en-US" dirty="0"/>
              <a:t> / 2.</a:t>
            </a:r>
          </a:p>
          <a:p>
            <a:pPr marL="0" indent="0">
              <a:buNone/>
            </a:pPr>
            <a:r>
              <a:rPr lang="en-US" dirty="0"/>
              <a:t>If we only allow finite amounts of power, the current through an inductor must be continuous</a:t>
            </a:r>
          </a:p>
          <a:p>
            <a:pPr marL="0" indent="0">
              <a:buNone/>
            </a:pPr>
            <a:r>
              <a:rPr lang="en-US" dirty="0"/>
              <a:t>In addition to the inductance, the amount of current an inductor can carry is an important quantity when looking to choose an inductor for an application.</a:t>
            </a:r>
          </a:p>
          <a:p>
            <a:endParaRPr lang="en-US" dirty="0"/>
          </a:p>
        </p:txBody>
      </p:sp>
    </p:spTree>
    <p:extLst>
      <p:ext uri="{BB962C8B-B14F-4D97-AF65-F5344CB8AC3E}">
        <p14:creationId xmlns:p14="http://schemas.microsoft.com/office/powerpoint/2010/main" val="37254276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362200"/>
            <a:ext cx="7772400" cy="1470025"/>
          </a:xfrm>
        </p:spPr>
        <p:txBody>
          <a:bodyPr>
            <a:normAutofit fontScale="90000"/>
          </a:bodyPr>
          <a:lstStyle/>
          <a:p>
            <a:r>
              <a:rPr lang="en-US" sz="4400" b="1" dirty="0"/>
              <a:t>Terminal Relationships</a:t>
            </a:r>
            <a:br>
              <a:rPr lang="en-US" dirty="0"/>
            </a:br>
            <a:r>
              <a:rPr lang="en-US" dirty="0"/>
              <a:t>Part 3: Ideal, Independent Voltage and Current Sources	</a:t>
            </a:r>
          </a:p>
        </p:txBody>
      </p:sp>
      <p:sp>
        <p:nvSpPr>
          <p:cNvPr id="4" name="Subtitle 2"/>
          <p:cNvSpPr txBox="1">
            <a:spLocks/>
          </p:cNvSpPr>
          <p:nvPr/>
        </p:nvSpPr>
        <p:spPr>
          <a:xfrm>
            <a:off x="1295400" y="533400"/>
            <a:ext cx="6400800" cy="121920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dirty="0"/>
              <a:t>ENEE 205</a:t>
            </a:r>
          </a:p>
        </p:txBody>
      </p:sp>
    </p:spTree>
    <p:extLst>
      <p:ext uri="{BB962C8B-B14F-4D97-AF65-F5344CB8AC3E}">
        <p14:creationId xmlns:p14="http://schemas.microsoft.com/office/powerpoint/2010/main" val="38314848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15962"/>
          </a:xfrm>
        </p:spPr>
        <p:txBody>
          <a:bodyPr>
            <a:normAutofit fontScale="90000"/>
          </a:bodyPr>
          <a:lstStyle/>
          <a:p>
            <a:r>
              <a:rPr lang="en-US" dirty="0"/>
              <a:t>Ideal Independent Voltage Sources</a:t>
            </a:r>
          </a:p>
        </p:txBody>
      </p:sp>
      <p:sp>
        <p:nvSpPr>
          <p:cNvPr id="3" name="Content Placeholder 2"/>
          <p:cNvSpPr>
            <a:spLocks noGrp="1"/>
          </p:cNvSpPr>
          <p:nvPr>
            <p:ph idx="1"/>
          </p:nvPr>
        </p:nvSpPr>
        <p:spPr>
          <a:xfrm>
            <a:off x="333103" y="868362"/>
            <a:ext cx="8305800" cy="3505200"/>
          </a:xfrm>
        </p:spPr>
        <p:txBody>
          <a:bodyPr>
            <a:noAutofit/>
          </a:bodyPr>
          <a:lstStyle/>
          <a:p>
            <a:pPr marL="0" indent="0">
              <a:buNone/>
            </a:pPr>
            <a:r>
              <a:rPr lang="en-US" sz="2400" dirty="0"/>
              <a:t>General symbol:	DC (constant) voltage source symbol:</a:t>
            </a:r>
          </a:p>
          <a:p>
            <a:pPr marL="0" indent="0">
              <a:buNone/>
            </a:pPr>
            <a:endParaRPr lang="en-US" sz="2400" dirty="0"/>
          </a:p>
          <a:p>
            <a:pPr marL="0" indent="0">
              <a:spcBef>
                <a:spcPts val="1800"/>
              </a:spcBef>
              <a:buNone/>
            </a:pPr>
            <a:r>
              <a:rPr lang="en-US" sz="2400" dirty="0"/>
              <a:t>A voltage source is defined by a specific equation for the time-dependence of the voltage across the two terminals: v(t) = ….</a:t>
            </a:r>
          </a:p>
          <a:p>
            <a:pPr marL="0" indent="0">
              <a:buNone/>
            </a:pPr>
            <a:r>
              <a:rPr lang="en-US" sz="2400" dirty="0"/>
              <a:t>Voltage sources can be divided into two types: periodic and non-periodic. We will look at both types, but focus on one special periodic voltage source: the AC (sinusoidal) source: </a:t>
            </a:r>
          </a:p>
          <a:p>
            <a:pPr marL="0" indent="0">
              <a:buNone/>
            </a:pPr>
            <a:r>
              <a:rPr lang="en-US" sz="2400" dirty="0"/>
              <a:t>v(t) =V</a:t>
            </a:r>
            <a:r>
              <a:rPr lang="en-US" sz="2400" baseline="-25000" dirty="0"/>
              <a:t>o</a:t>
            </a:r>
            <a:r>
              <a:rPr lang="en-US" sz="2400" dirty="0"/>
              <a:t> cos (</a:t>
            </a:r>
            <a:r>
              <a:rPr lang="en-US" sz="2400" dirty="0" err="1">
                <a:latin typeface="Symbol" pitchFamily="18" charset="2"/>
              </a:rPr>
              <a:t>w</a:t>
            </a:r>
            <a:r>
              <a:rPr lang="en-US" sz="2400" dirty="0" err="1"/>
              <a:t>t</a:t>
            </a:r>
            <a:r>
              <a:rPr lang="en-US" sz="2400" dirty="0"/>
              <a:t> + </a:t>
            </a:r>
            <a:r>
              <a:rPr lang="en-US" sz="2400" dirty="0">
                <a:latin typeface="Symbol" pitchFamily="18" charset="2"/>
              </a:rPr>
              <a:t>f</a:t>
            </a:r>
            <a:r>
              <a:rPr lang="en-US" sz="2400" dirty="0"/>
              <a:t>). In this formula, </a:t>
            </a:r>
            <a:r>
              <a:rPr lang="en-US" sz="2400" dirty="0">
                <a:sym typeface="Symbol" panose="05050102010706020507" pitchFamily="18" charset="2"/>
              </a:rPr>
              <a:t> </a:t>
            </a:r>
            <a:r>
              <a:rPr lang="en-US" sz="2400" dirty="0"/>
              <a:t>is the angular frequency of the oscillation and </a:t>
            </a:r>
            <a:r>
              <a:rPr lang="en-US" sz="2400" dirty="0">
                <a:latin typeface="Symbol" pitchFamily="18" charset="2"/>
              </a:rPr>
              <a:t>f</a:t>
            </a:r>
            <a:r>
              <a:rPr lang="en-US" sz="2400" dirty="0"/>
              <a:t> is the initial phase angle.</a:t>
            </a:r>
          </a:p>
          <a:p>
            <a:pPr marL="0" indent="0">
              <a:buNone/>
            </a:pPr>
            <a:r>
              <a:rPr lang="en-US" sz="2400" dirty="0"/>
              <a:t>A DC source has no time dependence: v(t) = V</a:t>
            </a:r>
            <a:r>
              <a:rPr lang="en-US" sz="2400" baseline="-25000" dirty="0"/>
              <a:t>o</a:t>
            </a:r>
            <a:r>
              <a:rPr lang="en-US" sz="2400" dirty="0"/>
              <a:t>. One could think of it as a sinusoidal source with </a:t>
            </a:r>
            <a:r>
              <a:rPr lang="en-US" sz="2400" dirty="0">
                <a:latin typeface="Symbol" pitchFamily="18" charset="2"/>
              </a:rPr>
              <a:t>w</a:t>
            </a:r>
            <a:r>
              <a:rPr lang="en-US" sz="2400" dirty="0"/>
              <a:t>=0.</a:t>
            </a:r>
          </a:p>
          <a:p>
            <a:pPr marL="0" indent="0">
              <a:buNone/>
            </a:pPr>
            <a:r>
              <a:rPr lang="en-US" sz="2000" dirty="0">
                <a:solidFill>
                  <a:srgbClr val="FFFF00"/>
                </a:solidFill>
              </a:rPr>
              <a:t>The general symbol for a voltage source is shown in the upper left corner. For a DC course, we can ALSO use the symbol in the upper right corner.</a:t>
            </a:r>
          </a:p>
        </p:txBody>
      </p: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5513832" y="1061592"/>
            <a:ext cx="533400" cy="10454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8"/>
          <p:cNvPicPr>
            <a:picLocks noChangeAspect="1"/>
          </p:cNvPicPr>
          <p:nvPr/>
        </p:nvPicPr>
        <p:blipFill>
          <a:blip r:embed="rId3"/>
          <a:stretch>
            <a:fillRect/>
          </a:stretch>
        </p:blipFill>
        <p:spPr>
          <a:xfrm>
            <a:off x="609600" y="1317624"/>
            <a:ext cx="1600200" cy="533400"/>
          </a:xfrm>
          <a:prstGeom prst="rect">
            <a:avLst/>
          </a:prstGeom>
        </p:spPr>
      </p:pic>
    </p:spTree>
    <p:extLst>
      <p:ext uri="{BB962C8B-B14F-4D97-AF65-F5344CB8AC3E}">
        <p14:creationId xmlns:p14="http://schemas.microsoft.com/office/powerpoint/2010/main" val="1362358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769" y="200910"/>
            <a:ext cx="8807631" cy="777240"/>
          </a:xfrm>
        </p:spPr>
        <p:txBody>
          <a:bodyPr>
            <a:noAutofit/>
          </a:bodyPr>
          <a:lstStyle/>
          <a:p>
            <a:r>
              <a:rPr lang="en-US" sz="3600" dirty="0"/>
              <a:t>What makes a voltage source ideal and independent?</a:t>
            </a:r>
          </a:p>
        </p:txBody>
      </p:sp>
      <p:sp>
        <p:nvSpPr>
          <p:cNvPr id="3" name="Content Placeholder 2"/>
          <p:cNvSpPr>
            <a:spLocks noGrp="1"/>
          </p:cNvSpPr>
          <p:nvPr>
            <p:ph idx="1"/>
          </p:nvPr>
        </p:nvSpPr>
        <p:spPr>
          <a:xfrm>
            <a:off x="265611" y="1066800"/>
            <a:ext cx="8229600" cy="4525963"/>
          </a:xfrm>
        </p:spPr>
        <p:txBody>
          <a:bodyPr>
            <a:noAutofit/>
          </a:bodyPr>
          <a:lstStyle/>
          <a:p>
            <a:pPr marL="0" indent="0">
              <a:buNone/>
            </a:pPr>
            <a:r>
              <a:rPr lang="en-US" sz="2400" dirty="0"/>
              <a:t>Ideal: The voltage across the source’s terminals is given by the equation for v(t) and does NOT depend on the current passing through the source.</a:t>
            </a:r>
          </a:p>
          <a:p>
            <a:pPr marL="0" indent="0">
              <a:buNone/>
            </a:pPr>
            <a:endParaRPr lang="en-US" sz="2400" dirty="0"/>
          </a:p>
          <a:p>
            <a:pPr marL="0" indent="0">
              <a:buNone/>
            </a:pPr>
            <a:r>
              <a:rPr lang="en-US" sz="2400" dirty="0"/>
              <a:t>Independent: The voltage across the source’s terminals is given by the equation for v(t) and does NOT depend on any other voltage or current in the circuit to which it is connected.</a:t>
            </a:r>
          </a:p>
          <a:p>
            <a:pPr marL="0" indent="0">
              <a:buNone/>
            </a:pPr>
            <a:endParaRPr lang="en-US" sz="2400" dirty="0"/>
          </a:p>
          <a:p>
            <a:pPr marL="0" indent="0">
              <a:buNone/>
            </a:pPr>
            <a:r>
              <a:rPr lang="en-US" sz="2400" dirty="0">
                <a:solidFill>
                  <a:schemeClr val="accent1">
                    <a:lumMod val="50000"/>
                  </a:schemeClr>
                </a:solidFill>
              </a:rPr>
              <a:t>No </a:t>
            </a:r>
            <a:r>
              <a:rPr lang="en-US" sz="2400" i="1" dirty="0">
                <a:solidFill>
                  <a:schemeClr val="accent1">
                    <a:lumMod val="50000"/>
                  </a:schemeClr>
                </a:solidFill>
              </a:rPr>
              <a:t>real</a:t>
            </a:r>
            <a:r>
              <a:rPr lang="en-US" sz="2400" dirty="0">
                <a:solidFill>
                  <a:schemeClr val="accent1">
                    <a:lumMod val="50000"/>
                  </a:schemeClr>
                </a:solidFill>
              </a:rPr>
              <a:t> voltage source is ideal – otherwise one could produce infinite power with infinite current. However, we will use the symbols to represent ideal voltage sources, and when we talk about non-ideal sources later in the course, we will model them as a combination of two components: an ideal voltage source plus some passive component.</a:t>
            </a: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458200" y="2728913"/>
            <a:ext cx="473820" cy="9286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58200" y="978150"/>
            <a:ext cx="626493" cy="1384050"/>
          </a:xfrm>
          <a:prstGeom prst="rect">
            <a:avLst/>
          </a:prstGeom>
          <a:noFill/>
        </p:spPr>
      </p:pic>
    </p:spTree>
    <p:extLst>
      <p:ext uri="{BB962C8B-B14F-4D97-AF65-F5344CB8AC3E}">
        <p14:creationId xmlns:p14="http://schemas.microsoft.com/office/powerpoint/2010/main" val="6668285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5043"/>
            <a:ext cx="8229600" cy="713157"/>
          </a:xfrm>
        </p:spPr>
        <p:txBody>
          <a:bodyPr>
            <a:normAutofit fontScale="90000"/>
          </a:bodyPr>
          <a:lstStyle/>
          <a:p>
            <a:r>
              <a:rPr lang="en-US" dirty="0"/>
              <a:t>Ideal independent current sources</a:t>
            </a:r>
          </a:p>
        </p:txBody>
      </p:sp>
      <p:sp>
        <p:nvSpPr>
          <p:cNvPr id="3" name="Content Placeholder 2"/>
          <p:cNvSpPr>
            <a:spLocks noGrp="1"/>
          </p:cNvSpPr>
          <p:nvPr>
            <p:ph idx="1"/>
          </p:nvPr>
        </p:nvSpPr>
        <p:spPr>
          <a:xfrm>
            <a:off x="609600" y="838200"/>
            <a:ext cx="7924800" cy="3886200"/>
          </a:xfrm>
        </p:spPr>
        <p:txBody>
          <a:bodyPr>
            <a:noAutofit/>
          </a:bodyPr>
          <a:lstStyle/>
          <a:p>
            <a:pPr marL="0" indent="0">
              <a:buNone/>
            </a:pPr>
            <a:r>
              <a:rPr lang="en-US" sz="2400" dirty="0"/>
              <a:t> </a:t>
            </a:r>
          </a:p>
        </p:txBody>
      </p:sp>
      <p:pic>
        <p:nvPicPr>
          <p:cNvPr id="3075"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86657" y="805765"/>
            <a:ext cx="1304937" cy="3838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228600" y="685800"/>
            <a:ext cx="8686800" cy="5632311"/>
          </a:xfrm>
          <a:prstGeom prst="rect">
            <a:avLst/>
          </a:prstGeom>
        </p:spPr>
        <p:txBody>
          <a:bodyPr wrap="square">
            <a:spAutoFit/>
          </a:bodyPr>
          <a:lstStyle/>
          <a:p>
            <a:r>
              <a:rPr lang="en-US" sz="2400" dirty="0"/>
              <a:t>General symbol:		</a:t>
            </a:r>
          </a:p>
          <a:p>
            <a:endParaRPr lang="en-US" sz="2400" dirty="0"/>
          </a:p>
          <a:p>
            <a:r>
              <a:rPr lang="en-US" sz="2400" dirty="0"/>
              <a:t>A current source is defined by a specific equation for the time-dependence of the current  through the source: </a:t>
            </a:r>
            <a:r>
              <a:rPr lang="en-US" sz="2400" dirty="0" err="1"/>
              <a:t>i</a:t>
            </a:r>
            <a:r>
              <a:rPr lang="en-US" sz="2400" dirty="0"/>
              <a:t>(t) = ….</a:t>
            </a:r>
          </a:p>
          <a:p>
            <a:r>
              <a:rPr lang="en-US" sz="2400" dirty="0"/>
              <a:t>Current sources can be divided into two types: periodic and non-periodic. We will look at both types, but focus on one special periodic current source: the AC (sinusoidal) source: </a:t>
            </a:r>
          </a:p>
          <a:p>
            <a:r>
              <a:rPr lang="en-US" sz="2400" dirty="0" err="1"/>
              <a:t>i</a:t>
            </a:r>
            <a:r>
              <a:rPr lang="en-US" sz="2400" dirty="0"/>
              <a:t>(t) =I</a:t>
            </a:r>
            <a:r>
              <a:rPr lang="en-US" sz="2400" baseline="-25000" dirty="0"/>
              <a:t>o</a:t>
            </a:r>
            <a:r>
              <a:rPr lang="en-US" sz="2400" dirty="0"/>
              <a:t> cos (</a:t>
            </a:r>
            <a:r>
              <a:rPr lang="en-US" sz="2400" dirty="0" err="1">
                <a:latin typeface="Symbol" pitchFamily="18" charset="2"/>
              </a:rPr>
              <a:t>w</a:t>
            </a:r>
            <a:r>
              <a:rPr lang="en-US" sz="2400" dirty="0" err="1"/>
              <a:t>t</a:t>
            </a:r>
            <a:r>
              <a:rPr lang="en-US" sz="2400" dirty="0"/>
              <a:t> + </a:t>
            </a:r>
            <a:r>
              <a:rPr lang="en-US" sz="2400" dirty="0">
                <a:latin typeface="Symbol" pitchFamily="18" charset="2"/>
              </a:rPr>
              <a:t>f</a:t>
            </a:r>
            <a:r>
              <a:rPr lang="en-US" sz="2400" dirty="0"/>
              <a:t>). In this formula, </a:t>
            </a:r>
            <a:r>
              <a:rPr lang="en-US" sz="2400" dirty="0">
                <a:sym typeface="Symbol" panose="05050102010706020507" pitchFamily="18" charset="2"/>
              </a:rPr>
              <a:t> </a:t>
            </a:r>
            <a:r>
              <a:rPr lang="en-US" sz="2400" dirty="0"/>
              <a:t>is the angular frequency of the oscillation and </a:t>
            </a:r>
            <a:r>
              <a:rPr lang="en-US" sz="2400" dirty="0">
                <a:latin typeface="Symbol" pitchFamily="18" charset="2"/>
              </a:rPr>
              <a:t>f</a:t>
            </a:r>
            <a:r>
              <a:rPr lang="en-US" sz="2400" dirty="0"/>
              <a:t> is the initial phase angle.</a:t>
            </a:r>
          </a:p>
          <a:p>
            <a:r>
              <a:rPr lang="en-US" sz="2400" dirty="0"/>
              <a:t>The general symbol for a current source is shown above. The arrow denotes the direction of the current. There is no separate symbol for a DC current source, one simply uses the general symbol and the formula: </a:t>
            </a:r>
            <a:r>
              <a:rPr lang="en-US" sz="2400" dirty="0" err="1"/>
              <a:t>i</a:t>
            </a:r>
            <a:r>
              <a:rPr lang="en-US" sz="2400" dirty="0"/>
              <a:t>(t) =I</a:t>
            </a:r>
            <a:r>
              <a:rPr lang="en-US" sz="2400" baseline="-25000" dirty="0"/>
              <a:t>o</a:t>
            </a:r>
            <a:r>
              <a:rPr lang="en-US" sz="2400" dirty="0"/>
              <a:t> .</a:t>
            </a:r>
          </a:p>
          <a:p>
            <a:r>
              <a:rPr lang="en-US" sz="2400" dirty="0">
                <a:solidFill>
                  <a:srgbClr val="7030A0"/>
                </a:solidFill>
              </a:rPr>
              <a:t>Interesting Fact: An automatic crossover power supply is one that can function as either a voltage or a current supply.</a:t>
            </a:r>
          </a:p>
        </p:txBody>
      </p:sp>
    </p:spTree>
    <p:extLst>
      <p:ext uri="{BB962C8B-B14F-4D97-AF65-F5344CB8AC3E}">
        <p14:creationId xmlns:p14="http://schemas.microsoft.com/office/powerpoint/2010/main" val="13381814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4800"/>
            <a:ext cx="7520940" cy="1066800"/>
          </a:xfrm>
        </p:spPr>
        <p:txBody>
          <a:bodyPr>
            <a:noAutofit/>
          </a:bodyPr>
          <a:lstStyle/>
          <a:p>
            <a:r>
              <a:rPr lang="en-US" sz="3600" dirty="0"/>
              <a:t>What makes a current source ideal and independent?</a:t>
            </a:r>
          </a:p>
        </p:txBody>
      </p:sp>
      <p:sp>
        <p:nvSpPr>
          <p:cNvPr id="3" name="Content Placeholder 2"/>
          <p:cNvSpPr>
            <a:spLocks noGrp="1"/>
          </p:cNvSpPr>
          <p:nvPr>
            <p:ph idx="1"/>
          </p:nvPr>
        </p:nvSpPr>
        <p:spPr>
          <a:xfrm>
            <a:off x="347662" y="1371600"/>
            <a:ext cx="8229600" cy="4525963"/>
          </a:xfrm>
        </p:spPr>
        <p:txBody>
          <a:bodyPr>
            <a:noAutofit/>
          </a:bodyPr>
          <a:lstStyle/>
          <a:p>
            <a:pPr marL="0" indent="0">
              <a:buNone/>
            </a:pPr>
            <a:r>
              <a:rPr lang="en-US" sz="2400" dirty="0"/>
              <a:t>Ideal: The current through the source is given by the equation for </a:t>
            </a:r>
            <a:r>
              <a:rPr lang="en-US" sz="2400" dirty="0" err="1"/>
              <a:t>i</a:t>
            </a:r>
            <a:r>
              <a:rPr lang="en-US" sz="2400" dirty="0"/>
              <a:t>(t) and does NOT depend on the voltage across the source.</a:t>
            </a:r>
          </a:p>
          <a:p>
            <a:pPr marL="0" indent="0">
              <a:buNone/>
            </a:pPr>
            <a:endParaRPr lang="en-US" sz="2400" dirty="0"/>
          </a:p>
          <a:p>
            <a:pPr marL="0" indent="0">
              <a:buNone/>
            </a:pPr>
            <a:r>
              <a:rPr lang="en-US" sz="2400" dirty="0"/>
              <a:t>Independent: The current through the source is given by the equation for </a:t>
            </a:r>
            <a:r>
              <a:rPr lang="en-US" sz="2400" dirty="0" err="1"/>
              <a:t>i</a:t>
            </a:r>
            <a:r>
              <a:rPr lang="en-US" sz="2400" dirty="0"/>
              <a:t>(t) and does NOT depend on any other voltage or current in the circuit to which it is connected.</a:t>
            </a:r>
          </a:p>
          <a:p>
            <a:pPr marL="0" indent="0">
              <a:buNone/>
            </a:pPr>
            <a:endParaRPr lang="en-US" sz="2400" dirty="0"/>
          </a:p>
          <a:p>
            <a:pPr marL="0" indent="0">
              <a:buNone/>
            </a:pPr>
            <a:r>
              <a:rPr lang="en-US" sz="2400" dirty="0">
                <a:solidFill>
                  <a:schemeClr val="accent1">
                    <a:lumMod val="50000"/>
                  </a:schemeClr>
                </a:solidFill>
              </a:rPr>
              <a:t>No </a:t>
            </a:r>
            <a:r>
              <a:rPr lang="en-US" sz="2400" i="1" dirty="0">
                <a:solidFill>
                  <a:schemeClr val="accent1">
                    <a:lumMod val="50000"/>
                  </a:schemeClr>
                </a:solidFill>
              </a:rPr>
              <a:t>real</a:t>
            </a:r>
            <a:r>
              <a:rPr lang="en-US" sz="2400" dirty="0">
                <a:solidFill>
                  <a:schemeClr val="accent1">
                    <a:lumMod val="50000"/>
                  </a:schemeClr>
                </a:solidFill>
              </a:rPr>
              <a:t> current source is ideal – otherwise one could produce infinite power with infinite voltage. However, we will use the symbols to represent ideal current sources, and when we talk about non-ideal sources later in the course, we will model them as a combination of two components: an ideal current source plus some passive component.</a:t>
            </a:r>
          </a:p>
        </p:txBody>
      </p:sp>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59140" y="2286000"/>
            <a:ext cx="491658" cy="16716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283968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4400" b="1" dirty="0"/>
              <a:t>Terminal Relationships</a:t>
            </a:r>
            <a:br>
              <a:rPr lang="en-US" sz="4400" b="1" dirty="0"/>
            </a:br>
            <a:r>
              <a:rPr lang="en-US" b="1" dirty="0"/>
              <a:t>Part 4: Wires, Switches, and Semiconductor Devices</a:t>
            </a:r>
            <a:endParaRPr lang="en-US" dirty="0"/>
          </a:p>
        </p:txBody>
      </p:sp>
      <p:sp>
        <p:nvSpPr>
          <p:cNvPr id="4" name="Subtitle 2"/>
          <p:cNvSpPr txBox="1">
            <a:spLocks/>
          </p:cNvSpPr>
          <p:nvPr/>
        </p:nvSpPr>
        <p:spPr>
          <a:xfrm>
            <a:off x="1295400" y="533400"/>
            <a:ext cx="6400800" cy="121920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dirty="0"/>
              <a:t>ENEE 205</a:t>
            </a:r>
          </a:p>
        </p:txBody>
      </p:sp>
    </p:spTree>
    <p:extLst>
      <p:ext uri="{BB962C8B-B14F-4D97-AF65-F5344CB8AC3E}">
        <p14:creationId xmlns:p14="http://schemas.microsoft.com/office/powerpoint/2010/main" val="5376556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dirty="0"/>
              <a:t>Circuit Quantities</a:t>
            </a:r>
          </a:p>
        </p:txBody>
      </p:sp>
      <p:sp>
        <p:nvSpPr>
          <p:cNvPr id="3" name="Content Placeholder 2"/>
          <p:cNvSpPr>
            <a:spLocks noGrp="1"/>
          </p:cNvSpPr>
          <p:nvPr>
            <p:ph idx="1"/>
          </p:nvPr>
        </p:nvSpPr>
        <p:spPr>
          <a:xfrm>
            <a:off x="914400" y="1417638"/>
            <a:ext cx="7520940" cy="5029200"/>
          </a:xfrm>
        </p:spPr>
        <p:txBody>
          <a:bodyPr>
            <a:normAutofit lnSpcReduction="10000"/>
          </a:bodyPr>
          <a:lstStyle/>
          <a:p>
            <a:pPr marL="0" indent="0">
              <a:buNone/>
            </a:pPr>
            <a:r>
              <a:rPr lang="en-US" sz="3200" dirty="0"/>
              <a:t>Quantity	Symbol	Units</a:t>
            </a:r>
          </a:p>
          <a:p>
            <a:pPr marL="0" indent="0">
              <a:buNone/>
            </a:pPr>
            <a:r>
              <a:rPr lang="en-US" sz="3200" dirty="0"/>
              <a:t>Charge	q(t)		Coulombs (C)</a:t>
            </a:r>
          </a:p>
          <a:p>
            <a:pPr marL="0" indent="0">
              <a:buNone/>
            </a:pPr>
            <a:r>
              <a:rPr lang="en-US" sz="3200" dirty="0"/>
              <a:t>Current	</a:t>
            </a:r>
            <a:r>
              <a:rPr lang="en-US" sz="3200" dirty="0" err="1"/>
              <a:t>i</a:t>
            </a:r>
            <a:r>
              <a:rPr lang="en-US" sz="3200" dirty="0"/>
              <a:t>(t)		Amperes (A)</a:t>
            </a:r>
          </a:p>
          <a:p>
            <a:pPr marL="0" indent="0">
              <a:buNone/>
            </a:pPr>
            <a:r>
              <a:rPr lang="en-US" sz="3200" dirty="0"/>
              <a:t>Energy	U(t)		Joules (J)</a:t>
            </a:r>
          </a:p>
          <a:p>
            <a:pPr marL="0" indent="0">
              <a:buNone/>
            </a:pPr>
            <a:r>
              <a:rPr lang="en-US" sz="3200" dirty="0"/>
              <a:t>Power	p(t)		Watts (W)</a:t>
            </a:r>
          </a:p>
          <a:p>
            <a:pPr marL="0" indent="0">
              <a:buNone/>
            </a:pPr>
            <a:r>
              <a:rPr lang="en-US" sz="3200" dirty="0"/>
              <a:t>Voltage	v(t)		Volts (V)</a:t>
            </a:r>
          </a:p>
          <a:p>
            <a:pPr marL="0" indent="0">
              <a:buNone/>
            </a:pPr>
            <a:endParaRPr lang="en-US" sz="3200" dirty="0"/>
          </a:p>
          <a:p>
            <a:pPr marL="0" indent="0">
              <a:buNone/>
            </a:pPr>
            <a:r>
              <a:rPr lang="en-US" sz="3200" dirty="0">
                <a:solidFill>
                  <a:srgbClr val="FFFF00"/>
                </a:solidFill>
              </a:rPr>
              <a:t>Electric and Magnetic Fields (not used directly in course)</a:t>
            </a:r>
          </a:p>
        </p:txBody>
      </p:sp>
    </p:spTree>
    <p:extLst>
      <p:ext uri="{BB962C8B-B14F-4D97-AF65-F5344CB8AC3E}">
        <p14:creationId xmlns:p14="http://schemas.microsoft.com/office/powerpoint/2010/main" val="2899131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1288"/>
            <a:ext cx="8229600" cy="715736"/>
          </a:xfrm>
        </p:spPr>
        <p:txBody>
          <a:bodyPr>
            <a:normAutofit fontScale="90000"/>
          </a:bodyPr>
          <a:lstStyle/>
          <a:p>
            <a:r>
              <a:rPr lang="en-US" dirty="0"/>
              <a:t>Other common components</a:t>
            </a:r>
          </a:p>
        </p:txBody>
      </p:sp>
      <p:sp>
        <p:nvSpPr>
          <p:cNvPr id="3" name="Content Placeholder 2"/>
          <p:cNvSpPr>
            <a:spLocks noGrp="1"/>
          </p:cNvSpPr>
          <p:nvPr>
            <p:ph idx="1"/>
          </p:nvPr>
        </p:nvSpPr>
        <p:spPr>
          <a:xfrm>
            <a:off x="457200" y="1143000"/>
            <a:ext cx="8229600" cy="5334000"/>
          </a:xfrm>
        </p:spPr>
        <p:txBody>
          <a:bodyPr>
            <a:normAutofit fontScale="85000" lnSpcReduction="20000"/>
          </a:bodyPr>
          <a:lstStyle/>
          <a:p>
            <a:pPr marL="0" indent="0">
              <a:buNone/>
            </a:pPr>
            <a:r>
              <a:rPr lang="en-US" dirty="0">
                <a:solidFill>
                  <a:srgbClr val="FF0000"/>
                </a:solidFill>
              </a:rPr>
              <a:t>wire </a:t>
            </a:r>
            <a:r>
              <a:rPr lang="en-US" dirty="0"/>
              <a:t>– metal used to connect components together – there is zero voltage difference between any two points along the same wire, so a wire is like a zero ohm resistor.  A zero ohm path is also sometimes called a short. A short has zero voltage across it, but can have any current flowing through it.</a:t>
            </a:r>
          </a:p>
          <a:p>
            <a:pPr marL="0" indent="0">
              <a:buNone/>
            </a:pPr>
            <a:endParaRPr lang="en-US" dirty="0"/>
          </a:p>
          <a:p>
            <a:pPr marL="0" indent="0">
              <a:buNone/>
            </a:pPr>
            <a:endParaRPr lang="en-US" dirty="0"/>
          </a:p>
          <a:p>
            <a:pPr marL="0" indent="0">
              <a:buNone/>
            </a:pPr>
            <a:r>
              <a:rPr lang="en-US" dirty="0">
                <a:solidFill>
                  <a:srgbClr val="FF0000"/>
                </a:solidFill>
              </a:rPr>
              <a:t>switch</a:t>
            </a:r>
            <a:r>
              <a:rPr lang="en-US" dirty="0"/>
              <a:t> – these components have two states – open and closed. The figure will indicate in which state they start (in this picture closed) and will also indicate at what time they change to the other state. An ideal switch acts like a short when it is closed, and like an infinite resistance path when it is open. An open has zero current flow but can have any voltage difference across the two terminals.</a:t>
            </a:r>
          </a:p>
        </p:txBody>
      </p:sp>
      <p:pic>
        <p:nvPicPr>
          <p:cNvPr id="5123"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851899"/>
            <a:ext cx="914400" cy="222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4"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8849" y="3200400"/>
            <a:ext cx="945152" cy="6991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41529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715962"/>
          </a:xfrm>
        </p:spPr>
        <p:txBody>
          <a:bodyPr>
            <a:normAutofit fontScale="90000"/>
          </a:bodyPr>
          <a:lstStyle/>
          <a:p>
            <a:r>
              <a:rPr lang="en-US" dirty="0"/>
              <a:t>Semiconductor devices</a:t>
            </a:r>
          </a:p>
        </p:txBody>
      </p:sp>
      <p:sp>
        <p:nvSpPr>
          <p:cNvPr id="3" name="Content Placeholder 2"/>
          <p:cNvSpPr>
            <a:spLocks noGrp="1"/>
          </p:cNvSpPr>
          <p:nvPr>
            <p:ph idx="1"/>
          </p:nvPr>
        </p:nvSpPr>
        <p:spPr>
          <a:xfrm>
            <a:off x="266700" y="990600"/>
            <a:ext cx="8458200" cy="5257800"/>
          </a:xfrm>
        </p:spPr>
        <p:txBody>
          <a:bodyPr>
            <a:noAutofit/>
          </a:bodyPr>
          <a:lstStyle/>
          <a:p>
            <a:pPr marL="0" indent="0">
              <a:buNone/>
            </a:pPr>
            <a:r>
              <a:rPr lang="en-US" sz="2800" dirty="0"/>
              <a:t>Semiconductor devices are devices who have current flowing through non-metal materials (the semi-conductors)</a:t>
            </a:r>
          </a:p>
          <a:p>
            <a:pPr marL="0" indent="0">
              <a:buNone/>
            </a:pPr>
            <a:r>
              <a:rPr lang="en-US" sz="2800" dirty="0"/>
              <a:t>Semi conductor devices act quite differently from devices whose current flows only through metal. As the name implies, there properties are somewhere in between those of metals and insulators. Typical semiconductor materials include: Silicon, germanium, gallium-arsenide, etc.</a:t>
            </a:r>
          </a:p>
          <a:p>
            <a:pPr marL="0" indent="0">
              <a:buNone/>
            </a:pPr>
            <a:r>
              <a:rPr lang="en-US" sz="2800" dirty="0"/>
              <a:t>Unlike in metals, the moving charge in semiconductors may be negative OR positive charges (only negative charges – electrons – move in metals).</a:t>
            </a:r>
          </a:p>
        </p:txBody>
      </p:sp>
    </p:spTree>
    <p:extLst>
      <p:ext uri="{BB962C8B-B14F-4D97-AF65-F5344CB8AC3E}">
        <p14:creationId xmlns:p14="http://schemas.microsoft.com/office/powerpoint/2010/main" val="33597859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Semiconductor devices, part II </a:t>
            </a:r>
          </a:p>
        </p:txBody>
      </p:sp>
      <p:sp>
        <p:nvSpPr>
          <p:cNvPr id="3" name="Content Placeholder 2"/>
          <p:cNvSpPr>
            <a:spLocks noGrp="1"/>
          </p:cNvSpPr>
          <p:nvPr>
            <p:ph idx="1"/>
          </p:nvPr>
        </p:nvSpPr>
        <p:spPr/>
        <p:txBody>
          <a:bodyPr>
            <a:normAutofit lnSpcReduction="10000"/>
          </a:bodyPr>
          <a:lstStyle/>
          <a:p>
            <a:pPr marL="0" indent="0">
              <a:buNone/>
            </a:pPr>
            <a:r>
              <a:rPr lang="en-US" dirty="0"/>
              <a:t>Pure semiconductors are not usually useful – one generally “dopes” the material with some impurity. Some doping results in “p” material – material where moving positive charges dominate. Other doping results in “n” material – material where moving negative charges dominate. </a:t>
            </a:r>
          </a:p>
          <a:p>
            <a:pPr marL="0" indent="0">
              <a:buNone/>
            </a:pPr>
            <a:r>
              <a:rPr lang="en-US" dirty="0"/>
              <a:t>Most semiconductor devices are made with combinations of “p” and “n”-type materials.</a:t>
            </a:r>
          </a:p>
        </p:txBody>
      </p:sp>
    </p:spTree>
    <p:extLst>
      <p:ext uri="{BB962C8B-B14F-4D97-AF65-F5344CB8AC3E}">
        <p14:creationId xmlns:p14="http://schemas.microsoft.com/office/powerpoint/2010/main" val="15344184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15962"/>
          </a:xfrm>
        </p:spPr>
        <p:txBody>
          <a:bodyPr>
            <a:normAutofit fontScale="90000"/>
          </a:bodyPr>
          <a:lstStyle/>
          <a:p>
            <a:r>
              <a:rPr lang="en-US" dirty="0"/>
              <a:t>Semi-conductor devices – the diode</a:t>
            </a:r>
          </a:p>
        </p:txBody>
      </p:sp>
      <p:sp>
        <p:nvSpPr>
          <p:cNvPr id="3" name="Content Placeholder 2"/>
          <p:cNvSpPr>
            <a:spLocks noGrp="1"/>
          </p:cNvSpPr>
          <p:nvPr>
            <p:ph idx="1"/>
          </p:nvPr>
        </p:nvSpPr>
        <p:spPr>
          <a:xfrm>
            <a:off x="457200" y="857476"/>
            <a:ext cx="8153400" cy="4171724"/>
          </a:xfrm>
        </p:spPr>
        <p:txBody>
          <a:bodyPr>
            <a:normAutofit fontScale="47500" lnSpcReduction="20000"/>
          </a:bodyPr>
          <a:lstStyle/>
          <a:p>
            <a:pPr marL="0" indent="0">
              <a:buNone/>
            </a:pPr>
            <a:r>
              <a:rPr lang="en-US" sz="5100" dirty="0"/>
              <a:t>The diode – a diode is formed by joining one “p” type block with one “n” type block. This device only allows current to flow in one direction – from left to right in the figure below.</a:t>
            </a:r>
          </a:p>
          <a:p>
            <a:pPr marL="0" indent="0">
              <a:buNone/>
            </a:pPr>
            <a:r>
              <a:rPr lang="en-US" sz="5100" dirty="0"/>
              <a:t>The symbol for the diode is shown below the block diagram. The arrow part of the symbol indicates the allowed direction for the current. The reference polarity should always be picked as shown.</a:t>
            </a:r>
          </a:p>
          <a:p>
            <a:pPr marL="0" indent="0">
              <a:buNone/>
            </a:pPr>
            <a:r>
              <a:rPr lang="en-US" sz="5100" dirty="0"/>
              <a:t>We will consider only IDEAL diodes in this course. An ideal diode acts like an automatic switch. If current tries to flow in the allowed direction, the diode acts like a closed switch (i.e. a short). If one tried to pass current in the opposite direction, the diode would act like an open and </a:t>
            </a:r>
            <a:r>
              <a:rPr lang="en-US" sz="5100" dirty="0" err="1"/>
              <a:t>v</a:t>
            </a:r>
            <a:r>
              <a:rPr lang="en-US" sz="5100" baseline="-25000" dirty="0" err="1"/>
              <a:t>d</a:t>
            </a:r>
            <a:r>
              <a:rPr lang="en-US" sz="5100" dirty="0"/>
              <a:t> would become negative with no current flow.</a:t>
            </a:r>
          </a:p>
        </p:txBody>
      </p:sp>
      <p:pic>
        <p:nvPicPr>
          <p:cNvPr id="614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15163" y="4786266"/>
            <a:ext cx="1743075" cy="1562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457200" y="4905102"/>
            <a:ext cx="6705600" cy="1200329"/>
          </a:xfrm>
          <a:prstGeom prst="rect">
            <a:avLst/>
          </a:prstGeom>
        </p:spPr>
        <p:txBody>
          <a:bodyPr wrap="square">
            <a:spAutoFit/>
          </a:bodyPr>
          <a:lstStyle/>
          <a:p>
            <a:r>
              <a:rPr lang="en-US" sz="2400" dirty="0"/>
              <a:t>The diode is the only nonlinear device we will consider in this course – but we will talk about the consequences of that property later.</a:t>
            </a:r>
          </a:p>
        </p:txBody>
      </p:sp>
    </p:spTree>
    <p:extLst>
      <p:ext uri="{BB962C8B-B14F-4D97-AF65-F5344CB8AC3E}">
        <p14:creationId xmlns:p14="http://schemas.microsoft.com/office/powerpoint/2010/main" val="27020244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6720" y="133958"/>
            <a:ext cx="8305800" cy="1143000"/>
          </a:xfrm>
        </p:spPr>
        <p:txBody>
          <a:bodyPr>
            <a:normAutofit/>
          </a:bodyPr>
          <a:lstStyle/>
          <a:p>
            <a:r>
              <a:rPr lang="en-US" sz="3600" dirty="0"/>
              <a:t>Semi-conductor devices – the transistor</a:t>
            </a:r>
          </a:p>
        </p:txBody>
      </p:sp>
      <p:sp>
        <p:nvSpPr>
          <p:cNvPr id="3" name="Content Placeholder 2"/>
          <p:cNvSpPr>
            <a:spLocks noGrp="1"/>
          </p:cNvSpPr>
          <p:nvPr>
            <p:ph idx="1"/>
          </p:nvPr>
        </p:nvSpPr>
        <p:spPr>
          <a:xfrm>
            <a:off x="304800" y="1100628"/>
            <a:ext cx="8458200" cy="3852372"/>
          </a:xfrm>
        </p:spPr>
        <p:txBody>
          <a:bodyPr>
            <a:normAutofit/>
          </a:bodyPr>
          <a:lstStyle/>
          <a:p>
            <a:pPr marL="0" indent="0">
              <a:buNone/>
            </a:pPr>
            <a:r>
              <a:rPr lang="en-US" sz="2400" dirty="0"/>
              <a:t>Transistors usually operate in one of two modes </a:t>
            </a:r>
          </a:p>
          <a:p>
            <a:pPr marL="0" indent="0">
              <a:buNone/>
            </a:pPr>
            <a:r>
              <a:rPr lang="en-US" sz="2400" dirty="0"/>
              <a:t>– </a:t>
            </a:r>
            <a:r>
              <a:rPr lang="en-US" sz="2400" dirty="0">
                <a:solidFill>
                  <a:srgbClr val="FF0000"/>
                </a:solidFill>
              </a:rPr>
              <a:t>digital</a:t>
            </a:r>
            <a:r>
              <a:rPr lang="en-US" sz="2400" dirty="0"/>
              <a:t>, where transistors are either  “on” or “off”</a:t>
            </a:r>
          </a:p>
          <a:p>
            <a:pPr marL="0" indent="0">
              <a:buNone/>
            </a:pPr>
            <a:r>
              <a:rPr lang="en-US" sz="2400" dirty="0"/>
              <a:t>– </a:t>
            </a:r>
            <a:r>
              <a:rPr lang="en-US" sz="2400" dirty="0">
                <a:solidFill>
                  <a:srgbClr val="FF0000"/>
                </a:solidFill>
              </a:rPr>
              <a:t>analog</a:t>
            </a:r>
            <a:r>
              <a:rPr lang="en-US" sz="2400" dirty="0"/>
              <a:t>, where transistors act in a linear way.</a:t>
            </a:r>
          </a:p>
          <a:p>
            <a:pPr marL="0" indent="0">
              <a:buNone/>
            </a:pPr>
            <a:r>
              <a:rPr lang="en-US" sz="2400" dirty="0"/>
              <a:t>For a Bipolar-Junction (BJT), no current will flow from the collector (C) to the emitter (E), unless some current is injected into the base (B). The collector current is linearly proportional to the base current in the analog regime.</a:t>
            </a:r>
          </a:p>
        </p:txBody>
      </p:sp>
      <p:pic>
        <p:nvPicPr>
          <p:cNvPr id="717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40655" y="3657600"/>
            <a:ext cx="3552825" cy="28289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481149" y="3886200"/>
            <a:ext cx="4572000" cy="2308324"/>
          </a:xfrm>
          <a:prstGeom prst="rect">
            <a:avLst/>
          </a:prstGeom>
        </p:spPr>
        <p:txBody>
          <a:bodyPr>
            <a:spAutoFit/>
          </a:bodyPr>
          <a:lstStyle/>
          <a:p>
            <a:r>
              <a:rPr lang="en-US" sz="2400" dirty="0"/>
              <a:t>For a MOSFET, no current will flow from the source (S) to the drain (D), unless some voltage is applied to the gate (G). The source current is linearly proportional to the gate voltage in the analog regime.</a:t>
            </a:r>
          </a:p>
        </p:txBody>
      </p:sp>
    </p:spTree>
    <p:extLst>
      <p:ext uri="{BB962C8B-B14F-4D97-AF65-F5344CB8AC3E}">
        <p14:creationId xmlns:p14="http://schemas.microsoft.com/office/powerpoint/2010/main" val="32572773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825990"/>
          </a:xfrm>
        </p:spPr>
        <p:txBody>
          <a:bodyPr/>
          <a:lstStyle/>
          <a:p>
            <a:r>
              <a:rPr lang="en-US" dirty="0"/>
              <a:t>Ideal dependent sources</a:t>
            </a:r>
          </a:p>
        </p:txBody>
      </p:sp>
      <p:sp>
        <p:nvSpPr>
          <p:cNvPr id="3" name="Content Placeholder 2"/>
          <p:cNvSpPr>
            <a:spLocks noGrp="1"/>
          </p:cNvSpPr>
          <p:nvPr>
            <p:ph idx="1"/>
          </p:nvPr>
        </p:nvSpPr>
        <p:spPr>
          <a:xfrm>
            <a:off x="514350" y="1066800"/>
            <a:ext cx="7962900" cy="4800600"/>
          </a:xfrm>
        </p:spPr>
        <p:txBody>
          <a:bodyPr>
            <a:noAutofit/>
          </a:bodyPr>
          <a:lstStyle/>
          <a:p>
            <a:pPr marL="0" indent="0">
              <a:buNone/>
            </a:pPr>
            <a:r>
              <a:rPr lang="en-US" sz="2400" dirty="0"/>
              <a:t>Dependent sources are used to model transistors and combinations of transistors and other components. They come in four varieties:</a:t>
            </a:r>
          </a:p>
          <a:p>
            <a:pPr>
              <a:buFont typeface="+mj-lt"/>
              <a:buAutoNum type="arabicPeriod"/>
            </a:pPr>
            <a:r>
              <a:rPr lang="en-US" sz="2400" dirty="0"/>
              <a:t>Current-controlled current sources</a:t>
            </a:r>
          </a:p>
          <a:p>
            <a:pPr>
              <a:buFont typeface="+mj-lt"/>
              <a:buAutoNum type="arabicPeriod"/>
            </a:pPr>
            <a:r>
              <a:rPr lang="en-US" sz="2400" dirty="0"/>
              <a:t>Voltage-controlled current sources</a:t>
            </a:r>
          </a:p>
          <a:p>
            <a:pPr>
              <a:buFont typeface="+mj-lt"/>
              <a:buAutoNum type="arabicPeriod"/>
            </a:pPr>
            <a:r>
              <a:rPr lang="en-US" sz="2400" dirty="0"/>
              <a:t>Current-controlled voltage sources</a:t>
            </a:r>
          </a:p>
          <a:p>
            <a:pPr>
              <a:buFont typeface="+mj-lt"/>
              <a:buAutoNum type="arabicPeriod"/>
            </a:pPr>
            <a:r>
              <a:rPr lang="en-US" sz="2400" dirty="0"/>
              <a:t>Voltage-controlled voltage sources</a:t>
            </a:r>
          </a:p>
          <a:p>
            <a:pPr marL="0" indent="0">
              <a:buNone/>
            </a:pPr>
            <a:r>
              <a:rPr lang="en-US" sz="2400" dirty="0"/>
              <a:t>There are only two different symbols for dependent sources:</a:t>
            </a:r>
          </a:p>
          <a:p>
            <a:pPr marL="0" indent="0">
              <a:buNone/>
            </a:pPr>
            <a:r>
              <a:rPr lang="en-US" sz="2400" dirty="0"/>
              <a:t>There will ALWAYS be an equation given, similar to a terminal relationship, that tells you the dependent source’s voltage or current in terms of some other voltage or current in the circuit.</a:t>
            </a:r>
          </a:p>
        </p:txBody>
      </p:sp>
      <p:pic>
        <p:nvPicPr>
          <p:cNvPr id="921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62600" y="1981200"/>
            <a:ext cx="2607664" cy="1905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377980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15962"/>
          </a:xfrm>
        </p:spPr>
        <p:txBody>
          <a:bodyPr>
            <a:normAutofit fontScale="90000"/>
          </a:bodyPr>
          <a:lstStyle/>
          <a:p>
            <a:r>
              <a:rPr lang="en-US" dirty="0"/>
              <a:t>The ideal op-amp</a:t>
            </a:r>
          </a:p>
        </p:txBody>
      </p:sp>
      <p:sp>
        <p:nvSpPr>
          <p:cNvPr id="3" name="Content Placeholder 2"/>
          <p:cNvSpPr>
            <a:spLocks noGrp="1"/>
          </p:cNvSpPr>
          <p:nvPr>
            <p:ph idx="1"/>
          </p:nvPr>
        </p:nvSpPr>
        <p:spPr>
          <a:xfrm>
            <a:off x="385354" y="778914"/>
            <a:ext cx="8373291" cy="3623772"/>
          </a:xfrm>
        </p:spPr>
        <p:txBody>
          <a:bodyPr>
            <a:noAutofit/>
          </a:bodyPr>
          <a:lstStyle/>
          <a:p>
            <a:pPr marL="0" indent="0">
              <a:buNone/>
            </a:pPr>
            <a:r>
              <a:rPr lang="en-US" sz="2400" dirty="0"/>
              <a:t>The operational amplifier, or op-amp, is a voltage-controlled, voltage source. It’s symbol is shown below:</a:t>
            </a:r>
          </a:p>
          <a:p>
            <a:pPr marL="0" indent="0">
              <a:buNone/>
            </a:pPr>
            <a:endParaRPr lang="en-US" sz="2400" dirty="0"/>
          </a:p>
          <a:p>
            <a:pPr marL="0" indent="0">
              <a:buNone/>
            </a:pPr>
            <a:endParaRPr lang="en-US" sz="2400" dirty="0"/>
          </a:p>
          <a:p>
            <a:pPr marL="0" indent="0">
              <a:buNone/>
            </a:pPr>
            <a:endParaRPr lang="en-US" sz="2400" dirty="0"/>
          </a:p>
          <a:p>
            <a:pPr marL="0" indent="0">
              <a:buNone/>
            </a:pPr>
            <a:r>
              <a:rPr lang="en-US" sz="2400" dirty="0"/>
              <a:t>The output voltage is proportional to the voltage difference between the inverting and non-inverting terminals.</a:t>
            </a:r>
          </a:p>
          <a:p>
            <a:pPr marL="0" indent="0">
              <a:buNone/>
            </a:pPr>
            <a:r>
              <a:rPr lang="en-US" sz="2400" dirty="0"/>
              <a:t>There are three ideal op-amp assumptions: (1) the gain of the op-amp is infinite, (2) the resistance between the two input terminals is infinite, and (3) the output terminal has zero resistance.</a:t>
            </a:r>
          </a:p>
          <a:p>
            <a:pPr marL="0" indent="0">
              <a:buNone/>
            </a:pPr>
            <a:r>
              <a:rPr lang="en-US" sz="2400" dirty="0"/>
              <a:t>Important consequences of these ideal assumptions are: (1) no current flows into either input terminal and (2) there is zero voltage difference between the two input terminals. These consequences will be needed to solve op-amp problems later.</a:t>
            </a:r>
          </a:p>
        </p:txBody>
      </p:sp>
      <p:pic>
        <p:nvPicPr>
          <p:cNvPr id="819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90800" y="1676400"/>
            <a:ext cx="3263348"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946325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400" b="1" dirty="0"/>
              <a:t>Terminal Relationships</a:t>
            </a:r>
            <a:br>
              <a:rPr lang="en-US" dirty="0"/>
            </a:br>
            <a:r>
              <a:rPr lang="en-US" dirty="0"/>
              <a:t>Part 5: Sample Problems	</a:t>
            </a:r>
          </a:p>
        </p:txBody>
      </p:sp>
      <p:sp>
        <p:nvSpPr>
          <p:cNvPr id="4" name="Subtitle 2"/>
          <p:cNvSpPr txBox="1">
            <a:spLocks/>
          </p:cNvSpPr>
          <p:nvPr/>
        </p:nvSpPr>
        <p:spPr>
          <a:xfrm>
            <a:off x="1295400" y="533400"/>
            <a:ext cx="6400800" cy="121920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dirty="0"/>
              <a:t>ENEE 205</a:t>
            </a:r>
          </a:p>
        </p:txBody>
      </p:sp>
    </p:spTree>
    <p:extLst>
      <p:ext uri="{BB962C8B-B14F-4D97-AF65-F5344CB8AC3E}">
        <p14:creationId xmlns:p14="http://schemas.microsoft.com/office/powerpoint/2010/main" val="18292625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365760"/>
            <a:ext cx="7520940" cy="929640"/>
          </a:xfrm>
        </p:spPr>
        <p:txBody>
          <a:bodyPr>
            <a:noAutofit/>
          </a:bodyPr>
          <a:lstStyle/>
          <a:p>
            <a:r>
              <a:rPr lang="en-US" sz="3600" dirty="0"/>
              <a:t>Examples of terminal relationships for Resistors, capacitors, and inductors</a:t>
            </a:r>
          </a:p>
        </p:txBody>
      </p:sp>
      <p:sp>
        <p:nvSpPr>
          <p:cNvPr id="3" name="Content Placeholder 2"/>
          <p:cNvSpPr>
            <a:spLocks noGrp="1"/>
          </p:cNvSpPr>
          <p:nvPr>
            <p:ph idx="1"/>
          </p:nvPr>
        </p:nvSpPr>
        <p:spPr>
          <a:xfrm>
            <a:off x="851263" y="1447800"/>
            <a:ext cx="7520940" cy="3579849"/>
          </a:xfrm>
        </p:spPr>
        <p:txBody>
          <a:bodyPr>
            <a:normAutofit/>
          </a:bodyPr>
          <a:lstStyle/>
          <a:p>
            <a:pPr marL="0" indent="0">
              <a:buNone/>
            </a:pPr>
            <a:r>
              <a:rPr lang="en-US" sz="2400" dirty="0">
                <a:solidFill>
                  <a:schemeClr val="tx2">
                    <a:lumMod val="50000"/>
                  </a:schemeClr>
                </a:solidFill>
              </a:rPr>
              <a:t>The voltage across a component is v(t) = 10cos(100t) V. Plot the current through the component if it is a (a) 50 </a:t>
            </a:r>
            <a:r>
              <a:rPr lang="en-US" sz="2400" dirty="0">
                <a:solidFill>
                  <a:schemeClr val="tx2">
                    <a:lumMod val="50000"/>
                  </a:schemeClr>
                </a:solidFill>
                <a:sym typeface="Symbol" panose="05050102010706020507" pitchFamily="18" charset="2"/>
              </a:rPr>
              <a:t> </a:t>
            </a:r>
            <a:r>
              <a:rPr lang="en-US" sz="2400" dirty="0">
                <a:solidFill>
                  <a:schemeClr val="tx2">
                    <a:lumMod val="50000"/>
                  </a:schemeClr>
                </a:solidFill>
              </a:rPr>
              <a:t>resistor, (b) 100 </a:t>
            </a:r>
            <a:r>
              <a:rPr lang="en-US" sz="2400" dirty="0">
                <a:solidFill>
                  <a:schemeClr val="tx2">
                    <a:lumMod val="50000"/>
                  </a:schemeClr>
                </a:solidFill>
                <a:latin typeface="Symbol" panose="05050102010706020507" pitchFamily="18" charset="2"/>
              </a:rPr>
              <a:t>m</a:t>
            </a:r>
            <a:r>
              <a:rPr lang="en-US" sz="2400" dirty="0">
                <a:solidFill>
                  <a:schemeClr val="tx2">
                    <a:lumMod val="50000"/>
                  </a:schemeClr>
                </a:solidFill>
              </a:rPr>
              <a:t>F capacitor, or (c) 20 </a:t>
            </a:r>
            <a:r>
              <a:rPr lang="en-US" sz="2400" dirty="0" err="1">
                <a:solidFill>
                  <a:schemeClr val="tx2">
                    <a:lumMod val="50000"/>
                  </a:schemeClr>
                </a:solidFill>
              </a:rPr>
              <a:t>mH</a:t>
            </a:r>
            <a:r>
              <a:rPr lang="en-US" sz="2400" dirty="0">
                <a:solidFill>
                  <a:schemeClr val="tx2">
                    <a:lumMod val="50000"/>
                  </a:schemeClr>
                </a:solidFill>
              </a:rPr>
              <a:t> inductor. </a:t>
            </a:r>
            <a:r>
              <a:rPr lang="en-US" sz="2400" i="1" dirty="0">
                <a:solidFill>
                  <a:srgbClr val="FF0000"/>
                </a:solidFill>
              </a:rPr>
              <a:t>Calculate the instantaneous power for each component.</a:t>
            </a:r>
          </a:p>
        </p:txBody>
      </p:sp>
    </p:spTree>
    <p:extLst>
      <p:ext uri="{BB962C8B-B14F-4D97-AF65-F5344CB8AC3E}">
        <p14:creationId xmlns:p14="http://schemas.microsoft.com/office/powerpoint/2010/main" val="41159300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15962"/>
          </a:xfrm>
        </p:spPr>
        <p:txBody>
          <a:bodyPr>
            <a:normAutofit fontScale="90000"/>
          </a:bodyPr>
          <a:lstStyle/>
          <a:p>
            <a:r>
              <a:rPr lang="en-US" dirty="0"/>
              <a:t>Problem Answer for a </a:t>
            </a:r>
            <a:r>
              <a:rPr lang="en-US" dirty="0">
                <a:solidFill>
                  <a:srgbClr val="FFFF00"/>
                </a:solidFill>
              </a:rPr>
              <a:t>resistor</a:t>
            </a:r>
          </a:p>
        </p:txBody>
      </p:sp>
      <p:sp>
        <p:nvSpPr>
          <p:cNvPr id="3" name="Content Placeholder 2"/>
          <p:cNvSpPr>
            <a:spLocks noGrp="1"/>
          </p:cNvSpPr>
          <p:nvPr>
            <p:ph idx="1"/>
          </p:nvPr>
        </p:nvSpPr>
        <p:spPr>
          <a:xfrm>
            <a:off x="437606" y="990600"/>
            <a:ext cx="8477794" cy="3124200"/>
          </a:xfrm>
        </p:spPr>
        <p:txBody>
          <a:bodyPr>
            <a:normAutofit/>
          </a:bodyPr>
          <a:lstStyle/>
          <a:p>
            <a:pPr marL="0" indent="0">
              <a:buNone/>
            </a:pPr>
            <a:r>
              <a:rPr lang="en-US" sz="2800" dirty="0">
                <a:solidFill>
                  <a:schemeClr val="tx2">
                    <a:lumMod val="50000"/>
                  </a:schemeClr>
                </a:solidFill>
              </a:rPr>
              <a:t>The voltage across the resistor is v(t) = 10cos(100t) V. </a:t>
            </a:r>
          </a:p>
          <a:p>
            <a:pPr marL="0" indent="0">
              <a:buNone/>
            </a:pPr>
            <a:r>
              <a:rPr lang="en-US" sz="2800" dirty="0">
                <a:solidFill>
                  <a:schemeClr val="tx2">
                    <a:lumMod val="50000"/>
                  </a:schemeClr>
                </a:solidFill>
              </a:rPr>
              <a:t>The current through the 50 </a:t>
            </a:r>
            <a:r>
              <a:rPr lang="en-US" sz="2800" dirty="0">
                <a:solidFill>
                  <a:schemeClr val="tx2">
                    <a:lumMod val="50000"/>
                  </a:schemeClr>
                </a:solidFill>
                <a:sym typeface="Symbol" panose="05050102010706020507" pitchFamily="18" charset="2"/>
              </a:rPr>
              <a:t> resistor is </a:t>
            </a:r>
          </a:p>
          <a:p>
            <a:pPr marL="0" indent="0">
              <a:buNone/>
            </a:pPr>
            <a:endParaRPr lang="en-US" sz="2800" dirty="0">
              <a:solidFill>
                <a:schemeClr val="tx2">
                  <a:lumMod val="50000"/>
                </a:schemeClr>
              </a:solidFill>
              <a:sym typeface="Symbol" panose="05050102010706020507" pitchFamily="18" charset="2"/>
            </a:endParaRPr>
          </a:p>
          <a:p>
            <a:pPr marL="0" indent="0" algn="ctr">
              <a:buNone/>
            </a:pPr>
            <a:r>
              <a:rPr lang="en-US" sz="2800" dirty="0" err="1">
                <a:solidFill>
                  <a:schemeClr val="accent1">
                    <a:lumMod val="50000"/>
                  </a:schemeClr>
                </a:solidFill>
              </a:rPr>
              <a:t>i</a:t>
            </a:r>
            <a:r>
              <a:rPr lang="en-US" sz="2800" dirty="0">
                <a:solidFill>
                  <a:schemeClr val="accent1">
                    <a:lumMod val="50000"/>
                  </a:schemeClr>
                </a:solidFill>
              </a:rPr>
              <a:t>(t) = v(t)/50</a:t>
            </a:r>
          </a:p>
          <a:p>
            <a:pPr marL="0" indent="0">
              <a:buNone/>
            </a:pPr>
            <a:r>
              <a:rPr lang="en-US" sz="2800" dirty="0">
                <a:solidFill>
                  <a:schemeClr val="accent1">
                    <a:lumMod val="50000"/>
                  </a:schemeClr>
                </a:solidFill>
              </a:rPr>
              <a:t>thus:</a:t>
            </a:r>
          </a:p>
          <a:p>
            <a:pPr marL="0" indent="0" algn="ctr">
              <a:buNone/>
            </a:pPr>
            <a:r>
              <a:rPr lang="en-US" sz="2800" dirty="0" err="1">
                <a:solidFill>
                  <a:schemeClr val="tx2">
                    <a:lumMod val="50000"/>
                  </a:schemeClr>
                </a:solidFill>
              </a:rPr>
              <a:t>i</a:t>
            </a:r>
            <a:r>
              <a:rPr lang="en-US" sz="2800" dirty="0">
                <a:solidFill>
                  <a:schemeClr val="tx2">
                    <a:lumMod val="50000"/>
                  </a:schemeClr>
                </a:solidFill>
              </a:rPr>
              <a:t>(t) = 200cos(100t) mA</a:t>
            </a:r>
            <a:endParaRPr lang="en-US" sz="2800" dirty="0">
              <a:solidFill>
                <a:schemeClr val="accent1">
                  <a:lumMod val="50000"/>
                </a:schemeClr>
              </a:solidFill>
            </a:endParaRPr>
          </a:p>
          <a:p>
            <a:endParaRPr lang="en-US" sz="2800" dirty="0"/>
          </a:p>
        </p:txBody>
      </p:sp>
    </p:spTree>
    <p:extLst>
      <p:ext uri="{BB962C8B-B14F-4D97-AF65-F5344CB8AC3E}">
        <p14:creationId xmlns:p14="http://schemas.microsoft.com/office/powerpoint/2010/main" val="1805470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normAutofit/>
          </a:bodyPr>
          <a:lstStyle/>
          <a:p>
            <a:r>
              <a:rPr lang="en-US" dirty="0"/>
              <a:t>quantity PREFIXES</a:t>
            </a:r>
          </a:p>
        </p:txBody>
      </p:sp>
      <p:sp>
        <p:nvSpPr>
          <p:cNvPr id="3" name="Content Placeholder 2"/>
          <p:cNvSpPr>
            <a:spLocks noGrp="1"/>
          </p:cNvSpPr>
          <p:nvPr>
            <p:ph idx="1"/>
          </p:nvPr>
        </p:nvSpPr>
        <p:spPr>
          <a:xfrm>
            <a:off x="492034" y="990600"/>
            <a:ext cx="8194766" cy="5486400"/>
          </a:xfrm>
        </p:spPr>
        <p:txBody>
          <a:bodyPr>
            <a:noAutofit/>
          </a:bodyPr>
          <a:lstStyle/>
          <a:p>
            <a:pPr marL="0" indent="0">
              <a:buNone/>
            </a:pPr>
            <a:r>
              <a:rPr lang="en-US" sz="2400" dirty="0"/>
              <a:t>Circuit quantities can vary over many orders of magnitude, so prefixes are often convenient to use. For example, the charge of one electron is very small:</a:t>
            </a:r>
          </a:p>
          <a:p>
            <a:pPr marL="0" indent="0">
              <a:buNone/>
            </a:pPr>
            <a:r>
              <a:rPr lang="en-US" sz="2400" dirty="0"/>
              <a:t>Q= -1.602 x 10</a:t>
            </a:r>
            <a:r>
              <a:rPr lang="en-US" sz="2400" baseline="30000" dirty="0"/>
              <a:t>-19 </a:t>
            </a:r>
            <a:r>
              <a:rPr lang="en-US" sz="2400" dirty="0"/>
              <a:t>C  - this could be written as -0.1602 </a:t>
            </a:r>
            <a:r>
              <a:rPr lang="en-US" sz="2400" dirty="0" err="1"/>
              <a:t>aC</a:t>
            </a:r>
            <a:r>
              <a:rPr lang="en-US" sz="2400" dirty="0"/>
              <a:t>, where the “a” stands for 10</a:t>
            </a:r>
            <a:r>
              <a:rPr lang="en-US" sz="2400" baseline="30000" dirty="0"/>
              <a:t>-18</a:t>
            </a:r>
          </a:p>
          <a:p>
            <a:pPr marL="0" indent="0">
              <a:buNone/>
            </a:pPr>
            <a:endParaRPr lang="en-US" sz="2400" dirty="0"/>
          </a:p>
          <a:p>
            <a:pPr marL="0" indent="0">
              <a:buNone/>
            </a:pPr>
            <a:r>
              <a:rPr lang="en-US" sz="2400" dirty="0"/>
              <a:t>The list of prefixes that is most useful for us is:</a:t>
            </a:r>
          </a:p>
          <a:p>
            <a:pPr marL="0" indent="0">
              <a:buNone/>
            </a:pPr>
            <a:r>
              <a:rPr lang="en-US" sz="2400" dirty="0"/>
              <a:t>p = </a:t>
            </a:r>
            <a:r>
              <a:rPr lang="en-US" sz="2400" dirty="0" err="1"/>
              <a:t>pico</a:t>
            </a:r>
            <a:r>
              <a:rPr lang="en-US" sz="2400" dirty="0"/>
              <a:t> = 10 </a:t>
            </a:r>
            <a:r>
              <a:rPr lang="en-US" sz="2400" baseline="30000" dirty="0"/>
              <a:t>-12		</a:t>
            </a:r>
            <a:r>
              <a:rPr lang="en-US" sz="2400" dirty="0"/>
              <a:t>k = kilo = 10 </a:t>
            </a:r>
            <a:r>
              <a:rPr lang="en-US" sz="2400" baseline="30000" dirty="0"/>
              <a:t>3</a:t>
            </a:r>
          </a:p>
          <a:p>
            <a:pPr marL="0" indent="0">
              <a:buNone/>
            </a:pPr>
            <a:r>
              <a:rPr lang="en-US" sz="2400" dirty="0"/>
              <a:t>n = </a:t>
            </a:r>
            <a:r>
              <a:rPr lang="en-US" sz="2400" dirty="0" err="1"/>
              <a:t>nano</a:t>
            </a:r>
            <a:r>
              <a:rPr lang="en-US" sz="2400" dirty="0"/>
              <a:t> = 10 </a:t>
            </a:r>
            <a:r>
              <a:rPr lang="en-US" sz="2400" baseline="30000" dirty="0"/>
              <a:t>-9		</a:t>
            </a:r>
            <a:r>
              <a:rPr lang="en-US" sz="2400" dirty="0"/>
              <a:t>M = mega = 10 </a:t>
            </a:r>
            <a:r>
              <a:rPr lang="en-US" sz="2400" baseline="30000" dirty="0"/>
              <a:t>6</a:t>
            </a:r>
          </a:p>
          <a:p>
            <a:pPr marL="0" indent="0">
              <a:buNone/>
            </a:pPr>
            <a:r>
              <a:rPr lang="en-US" sz="2400" dirty="0">
                <a:latin typeface="Symbol" pitchFamily="18" charset="2"/>
              </a:rPr>
              <a:t>m</a:t>
            </a:r>
            <a:r>
              <a:rPr lang="en-US" sz="2400" dirty="0"/>
              <a:t> = micro = 10 </a:t>
            </a:r>
            <a:r>
              <a:rPr lang="en-US" sz="2400" baseline="30000" dirty="0"/>
              <a:t>-6			</a:t>
            </a:r>
          </a:p>
          <a:p>
            <a:pPr marL="0" indent="0">
              <a:buNone/>
            </a:pPr>
            <a:r>
              <a:rPr lang="en-US" sz="2400" dirty="0"/>
              <a:t>m = </a:t>
            </a:r>
            <a:r>
              <a:rPr lang="en-US" sz="2400" dirty="0" err="1"/>
              <a:t>milli</a:t>
            </a:r>
            <a:r>
              <a:rPr lang="en-US" sz="2400" dirty="0"/>
              <a:t> = 10</a:t>
            </a:r>
            <a:r>
              <a:rPr lang="en-US" sz="2400" baseline="30000" dirty="0"/>
              <a:t> -3</a:t>
            </a:r>
          </a:p>
          <a:p>
            <a:pPr marL="0" indent="0">
              <a:buNone/>
            </a:pPr>
            <a:r>
              <a:rPr lang="en-US" sz="2400" dirty="0"/>
              <a:t>It is o.k. to write a number in any of three ways:	</a:t>
            </a:r>
          </a:p>
          <a:p>
            <a:pPr marL="0" indent="0">
              <a:buNone/>
            </a:pPr>
            <a:r>
              <a:rPr lang="en-US" sz="2400" dirty="0"/>
              <a:t>			1,234 A = 1.234 kA = 1.234x10</a:t>
            </a:r>
            <a:r>
              <a:rPr lang="en-US" sz="2400" baseline="30000" dirty="0"/>
              <a:t> 3 </a:t>
            </a:r>
            <a:r>
              <a:rPr lang="en-US" sz="2400" dirty="0"/>
              <a:t>A</a:t>
            </a:r>
          </a:p>
        </p:txBody>
      </p:sp>
    </p:spTree>
    <p:extLst>
      <p:ext uri="{BB962C8B-B14F-4D97-AF65-F5344CB8AC3E}">
        <p14:creationId xmlns:p14="http://schemas.microsoft.com/office/powerpoint/2010/main" val="13842942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15962"/>
          </a:xfrm>
        </p:spPr>
        <p:txBody>
          <a:bodyPr>
            <a:normAutofit fontScale="90000"/>
          </a:bodyPr>
          <a:lstStyle/>
          <a:p>
            <a:r>
              <a:rPr lang="en-US" dirty="0"/>
              <a:t>Problem Answer for a </a:t>
            </a:r>
            <a:r>
              <a:rPr lang="en-US" dirty="0">
                <a:solidFill>
                  <a:srgbClr val="FFFF00"/>
                </a:solidFill>
              </a:rPr>
              <a:t>capacitor</a:t>
            </a:r>
          </a:p>
        </p:txBody>
      </p:sp>
      <p:sp>
        <p:nvSpPr>
          <p:cNvPr id="3" name="Content Placeholder 2"/>
          <p:cNvSpPr>
            <a:spLocks noGrp="1"/>
          </p:cNvSpPr>
          <p:nvPr>
            <p:ph idx="1"/>
          </p:nvPr>
        </p:nvSpPr>
        <p:spPr>
          <a:xfrm>
            <a:off x="437606" y="990600"/>
            <a:ext cx="8477794" cy="3124200"/>
          </a:xfrm>
        </p:spPr>
        <p:txBody>
          <a:bodyPr>
            <a:normAutofit/>
          </a:bodyPr>
          <a:lstStyle/>
          <a:p>
            <a:pPr marL="0" indent="0">
              <a:buNone/>
            </a:pPr>
            <a:r>
              <a:rPr lang="en-US" sz="2400" dirty="0">
                <a:solidFill>
                  <a:schemeClr val="tx2">
                    <a:lumMod val="50000"/>
                  </a:schemeClr>
                </a:solidFill>
              </a:rPr>
              <a:t>The voltage across the capacitor is v(t) = 10cos(100t) V. </a:t>
            </a:r>
          </a:p>
          <a:p>
            <a:pPr marL="0" indent="0">
              <a:buNone/>
            </a:pPr>
            <a:r>
              <a:rPr lang="en-US" sz="2400" dirty="0">
                <a:solidFill>
                  <a:schemeClr val="tx2">
                    <a:lumMod val="50000"/>
                  </a:schemeClr>
                </a:solidFill>
              </a:rPr>
              <a:t>The current through the 100 </a:t>
            </a:r>
            <a:r>
              <a:rPr lang="en-US" sz="2400" dirty="0">
                <a:solidFill>
                  <a:schemeClr val="tx2">
                    <a:lumMod val="50000"/>
                  </a:schemeClr>
                </a:solidFill>
                <a:latin typeface="Symbol" panose="05050102010706020507" pitchFamily="18" charset="2"/>
              </a:rPr>
              <a:t>m</a:t>
            </a:r>
            <a:r>
              <a:rPr lang="en-US" sz="2400" dirty="0">
                <a:solidFill>
                  <a:schemeClr val="tx2">
                    <a:lumMod val="50000"/>
                  </a:schemeClr>
                </a:solidFill>
              </a:rPr>
              <a:t>F capacitor </a:t>
            </a:r>
            <a:r>
              <a:rPr lang="en-US" sz="2400" dirty="0">
                <a:solidFill>
                  <a:schemeClr val="tx2">
                    <a:lumMod val="50000"/>
                  </a:schemeClr>
                </a:solidFill>
                <a:sym typeface="Symbol" panose="05050102010706020507" pitchFamily="18" charset="2"/>
              </a:rPr>
              <a:t>is </a:t>
            </a:r>
          </a:p>
          <a:p>
            <a:pPr marL="0" indent="0">
              <a:buNone/>
            </a:pPr>
            <a:endParaRPr lang="en-US" sz="2400" dirty="0">
              <a:solidFill>
                <a:schemeClr val="tx2">
                  <a:lumMod val="50000"/>
                </a:schemeClr>
              </a:solidFill>
              <a:sym typeface="Symbol" panose="05050102010706020507" pitchFamily="18" charset="2"/>
            </a:endParaRPr>
          </a:p>
          <a:p>
            <a:pPr marL="0" indent="0" algn="ctr">
              <a:buNone/>
            </a:pPr>
            <a:r>
              <a:rPr lang="en-US" sz="2400" dirty="0" err="1">
                <a:solidFill>
                  <a:schemeClr val="accent1">
                    <a:lumMod val="50000"/>
                  </a:schemeClr>
                </a:solidFill>
              </a:rPr>
              <a:t>i</a:t>
            </a:r>
            <a:r>
              <a:rPr lang="en-US" sz="2400" dirty="0">
                <a:solidFill>
                  <a:schemeClr val="accent1">
                    <a:lumMod val="50000"/>
                  </a:schemeClr>
                </a:solidFill>
              </a:rPr>
              <a:t>(t) = C dv(t)/dt=10</a:t>
            </a:r>
            <a:r>
              <a:rPr lang="en-US" sz="2400" baseline="30000" dirty="0">
                <a:solidFill>
                  <a:schemeClr val="accent1">
                    <a:lumMod val="50000"/>
                  </a:schemeClr>
                </a:solidFill>
              </a:rPr>
              <a:t>-4</a:t>
            </a:r>
            <a:r>
              <a:rPr lang="en-US" sz="2400" dirty="0">
                <a:solidFill>
                  <a:schemeClr val="accent1">
                    <a:lumMod val="50000"/>
                  </a:schemeClr>
                </a:solidFill>
              </a:rPr>
              <a:t>x(-1000sin(100t)) A </a:t>
            </a:r>
          </a:p>
          <a:p>
            <a:pPr marL="0" indent="0">
              <a:buNone/>
            </a:pPr>
            <a:r>
              <a:rPr lang="en-US" sz="2400" dirty="0">
                <a:solidFill>
                  <a:schemeClr val="accent1">
                    <a:lumMod val="50000"/>
                  </a:schemeClr>
                </a:solidFill>
              </a:rPr>
              <a:t>thus:</a:t>
            </a:r>
          </a:p>
          <a:p>
            <a:pPr marL="0" indent="0" algn="ctr">
              <a:buNone/>
            </a:pPr>
            <a:r>
              <a:rPr lang="en-US" sz="2400" dirty="0" err="1">
                <a:solidFill>
                  <a:schemeClr val="tx2">
                    <a:lumMod val="50000"/>
                  </a:schemeClr>
                </a:solidFill>
              </a:rPr>
              <a:t>i</a:t>
            </a:r>
            <a:r>
              <a:rPr lang="en-US" sz="2400" dirty="0">
                <a:solidFill>
                  <a:schemeClr val="tx2">
                    <a:lumMod val="50000"/>
                  </a:schemeClr>
                </a:solidFill>
              </a:rPr>
              <a:t>(t) = -100sin(100t) mA</a:t>
            </a:r>
            <a:endParaRPr lang="en-US" sz="2400" dirty="0">
              <a:solidFill>
                <a:schemeClr val="accent1">
                  <a:lumMod val="50000"/>
                </a:schemeClr>
              </a:solidFill>
            </a:endParaRPr>
          </a:p>
          <a:p>
            <a:pPr marL="0" indent="0">
              <a:buNone/>
            </a:pPr>
            <a:endParaRPr lang="en-US" sz="2400" dirty="0">
              <a:solidFill>
                <a:schemeClr val="accent1">
                  <a:lumMod val="50000"/>
                </a:schemeClr>
              </a:solidFill>
            </a:endParaRPr>
          </a:p>
          <a:p>
            <a:pPr marL="0" indent="0">
              <a:buNone/>
            </a:pPr>
            <a:endParaRPr lang="en-US" dirty="0">
              <a:solidFill>
                <a:schemeClr val="accent1">
                  <a:lumMod val="50000"/>
                </a:schemeClr>
              </a:solidFill>
            </a:endParaRPr>
          </a:p>
          <a:p>
            <a:pPr marL="0" indent="0">
              <a:buNone/>
            </a:pPr>
            <a:endParaRPr lang="en-US" dirty="0">
              <a:solidFill>
                <a:schemeClr val="accent1">
                  <a:lumMod val="50000"/>
                </a:schemeClr>
              </a:solidFill>
            </a:endParaRPr>
          </a:p>
          <a:p>
            <a:endParaRPr lang="en-US" dirty="0"/>
          </a:p>
        </p:txBody>
      </p:sp>
    </p:spTree>
    <p:extLst>
      <p:ext uri="{BB962C8B-B14F-4D97-AF65-F5344CB8AC3E}">
        <p14:creationId xmlns:p14="http://schemas.microsoft.com/office/powerpoint/2010/main" val="37181643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15962"/>
          </a:xfrm>
        </p:spPr>
        <p:txBody>
          <a:bodyPr>
            <a:normAutofit fontScale="90000"/>
          </a:bodyPr>
          <a:lstStyle/>
          <a:p>
            <a:r>
              <a:rPr lang="en-US" dirty="0"/>
              <a:t>Problem Answer for an </a:t>
            </a:r>
            <a:r>
              <a:rPr lang="en-US" dirty="0">
                <a:solidFill>
                  <a:srgbClr val="FFFF00"/>
                </a:solidFill>
              </a:rPr>
              <a:t>inductor</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37606" y="990600"/>
                <a:ext cx="8477794" cy="3124200"/>
              </a:xfrm>
            </p:spPr>
            <p:txBody>
              <a:bodyPr>
                <a:normAutofit/>
              </a:bodyPr>
              <a:lstStyle/>
              <a:p>
                <a:pPr marL="0" indent="0">
                  <a:buNone/>
                </a:pPr>
                <a:r>
                  <a:rPr lang="en-US" sz="2400" dirty="0">
                    <a:solidFill>
                      <a:schemeClr val="tx2">
                        <a:lumMod val="50000"/>
                      </a:schemeClr>
                    </a:solidFill>
                  </a:rPr>
                  <a:t>The voltage across the inductor is v(t) = 10cos(100t) V. </a:t>
                </a:r>
              </a:p>
              <a:p>
                <a:pPr marL="0" indent="0">
                  <a:buNone/>
                </a:pPr>
                <a:r>
                  <a:rPr lang="en-US" sz="2400" dirty="0">
                    <a:solidFill>
                      <a:schemeClr val="tx2">
                        <a:lumMod val="50000"/>
                      </a:schemeClr>
                    </a:solidFill>
                  </a:rPr>
                  <a:t>The current through the 20 </a:t>
                </a:r>
                <a:r>
                  <a:rPr lang="en-US" sz="2400" dirty="0" err="1">
                    <a:solidFill>
                      <a:schemeClr val="tx2">
                        <a:lumMod val="50000"/>
                      </a:schemeClr>
                    </a:solidFill>
                  </a:rPr>
                  <a:t>mH</a:t>
                </a:r>
                <a:r>
                  <a:rPr lang="en-US" sz="2400" dirty="0">
                    <a:solidFill>
                      <a:schemeClr val="tx2">
                        <a:lumMod val="50000"/>
                      </a:schemeClr>
                    </a:solidFill>
                  </a:rPr>
                  <a:t> inductor </a:t>
                </a:r>
                <a:r>
                  <a:rPr lang="en-US" sz="2400" dirty="0">
                    <a:solidFill>
                      <a:schemeClr val="tx2">
                        <a:lumMod val="50000"/>
                      </a:schemeClr>
                    </a:solidFill>
                    <a:sym typeface="Symbol" panose="05050102010706020507" pitchFamily="18" charset="2"/>
                  </a:rPr>
                  <a:t>is </a:t>
                </a:r>
              </a:p>
              <a:p>
                <a:pPr marL="0" indent="0">
                  <a:buNone/>
                </a:pPr>
                <a:endParaRPr lang="en-US" sz="2400" dirty="0">
                  <a:solidFill>
                    <a:schemeClr val="tx2">
                      <a:lumMod val="50000"/>
                    </a:schemeClr>
                  </a:solidFill>
                  <a:sym typeface="Symbol" panose="05050102010706020507" pitchFamily="18" charset="2"/>
                </a:endParaRPr>
              </a:p>
              <a:p>
                <a:pPr marL="0" indent="0" algn="ctr">
                  <a:buNone/>
                </a:pPr>
                <a:r>
                  <a:rPr lang="en-US" sz="2400" dirty="0">
                    <a:solidFill>
                      <a:schemeClr val="accent1">
                        <a:lumMod val="50000"/>
                      </a:schemeClr>
                    </a:solidFill>
                  </a:rPr>
                  <a:t>i(t) = </a:t>
                </a:r>
                <a14:m>
                  <m:oMath xmlns:m="http://schemas.openxmlformats.org/officeDocument/2006/math">
                    <m:f>
                      <m:fPr>
                        <m:ctrlPr>
                          <a:rPr lang="en-US" sz="2400" i="1">
                            <a:solidFill>
                              <a:schemeClr val="accent1">
                                <a:lumMod val="50000"/>
                              </a:schemeClr>
                            </a:solidFill>
                            <a:latin typeface="Cambria Math" panose="02040503050406030204" pitchFamily="18" charset="0"/>
                          </a:rPr>
                        </m:ctrlPr>
                      </m:fPr>
                      <m:num>
                        <m:r>
                          <a:rPr lang="en-US" sz="2400" i="1">
                            <a:solidFill>
                              <a:schemeClr val="accent1">
                                <a:lumMod val="50000"/>
                              </a:schemeClr>
                            </a:solidFill>
                            <a:latin typeface="Cambria Math" panose="02040503050406030204" pitchFamily="18" charset="0"/>
                          </a:rPr>
                          <m:t>1</m:t>
                        </m:r>
                      </m:num>
                      <m:den>
                        <m:r>
                          <a:rPr lang="en-US" sz="2400" i="1">
                            <a:solidFill>
                              <a:schemeClr val="accent1">
                                <a:lumMod val="50000"/>
                              </a:schemeClr>
                            </a:solidFill>
                            <a:latin typeface="Cambria Math" panose="02040503050406030204" pitchFamily="18" charset="0"/>
                          </a:rPr>
                          <m:t>𝐿</m:t>
                        </m:r>
                      </m:den>
                    </m:f>
                    <m:nary>
                      <m:naryPr>
                        <m:ctrlPr>
                          <a:rPr lang="en-US" sz="2400" i="1">
                            <a:solidFill>
                              <a:schemeClr val="accent1">
                                <a:lumMod val="50000"/>
                              </a:schemeClr>
                            </a:solidFill>
                            <a:latin typeface="Cambria Math" panose="02040503050406030204" pitchFamily="18" charset="0"/>
                          </a:rPr>
                        </m:ctrlPr>
                      </m:naryPr>
                      <m:sub>
                        <m:r>
                          <m:rPr>
                            <m:brk m:alnAt="23"/>
                          </m:rPr>
                          <a:rPr lang="en-US" sz="2400" i="1">
                            <a:solidFill>
                              <a:schemeClr val="accent1">
                                <a:lumMod val="50000"/>
                              </a:schemeClr>
                            </a:solidFill>
                            <a:latin typeface="Cambria Math" panose="02040503050406030204" pitchFamily="18" charset="0"/>
                          </a:rPr>
                          <m:t>0</m:t>
                        </m:r>
                      </m:sub>
                      <m:sup>
                        <m:r>
                          <a:rPr lang="en-US" sz="2400" i="1">
                            <a:solidFill>
                              <a:schemeClr val="accent1">
                                <a:lumMod val="50000"/>
                              </a:schemeClr>
                            </a:solidFill>
                            <a:latin typeface="Cambria Math" panose="02040503050406030204" pitchFamily="18" charset="0"/>
                          </a:rPr>
                          <m:t>𝑡</m:t>
                        </m:r>
                      </m:sup>
                      <m:e>
                        <m:r>
                          <a:rPr lang="en-US" sz="2400" i="1">
                            <a:solidFill>
                              <a:schemeClr val="accent1">
                                <a:lumMod val="50000"/>
                              </a:schemeClr>
                            </a:solidFill>
                            <a:latin typeface="Cambria Math" panose="02040503050406030204" pitchFamily="18" charset="0"/>
                          </a:rPr>
                          <m:t>𝑣</m:t>
                        </m:r>
                        <m:d>
                          <m:dPr>
                            <m:ctrlPr>
                              <a:rPr lang="en-US" sz="2400" i="1">
                                <a:solidFill>
                                  <a:schemeClr val="accent1">
                                    <a:lumMod val="50000"/>
                                  </a:schemeClr>
                                </a:solidFill>
                                <a:latin typeface="Cambria Math" panose="02040503050406030204" pitchFamily="18" charset="0"/>
                              </a:rPr>
                            </m:ctrlPr>
                          </m:dPr>
                          <m:e>
                            <m:r>
                              <a:rPr lang="en-US" sz="2400" i="1">
                                <a:solidFill>
                                  <a:schemeClr val="accent1">
                                    <a:lumMod val="50000"/>
                                  </a:schemeClr>
                                </a:solidFill>
                                <a:latin typeface="Cambria Math" panose="02040503050406030204" pitchFamily="18" charset="0"/>
                                <a:ea typeface="Cambria Math" panose="02040503050406030204" pitchFamily="18" charset="0"/>
                              </a:rPr>
                              <m:t>𝜏</m:t>
                            </m:r>
                          </m:e>
                        </m:d>
                        <m:r>
                          <a:rPr lang="en-US" sz="2400" i="1">
                            <a:solidFill>
                              <a:schemeClr val="accent1">
                                <a:lumMod val="50000"/>
                              </a:schemeClr>
                            </a:solidFill>
                            <a:latin typeface="Cambria Math" panose="02040503050406030204" pitchFamily="18" charset="0"/>
                          </a:rPr>
                          <m:t>𝑑</m:t>
                        </m:r>
                        <m:r>
                          <a:rPr lang="en-US" sz="2400" i="1">
                            <a:solidFill>
                              <a:schemeClr val="accent1">
                                <a:lumMod val="50000"/>
                              </a:schemeClr>
                            </a:solidFill>
                            <a:latin typeface="Cambria Math" panose="02040503050406030204" pitchFamily="18" charset="0"/>
                            <a:ea typeface="Cambria Math" panose="02040503050406030204" pitchFamily="18" charset="0"/>
                          </a:rPr>
                          <m:t>𝜏</m:t>
                        </m:r>
                      </m:e>
                    </m:nary>
                  </m:oMath>
                </a14:m>
                <a:r>
                  <a:rPr lang="en-US" sz="2400" dirty="0">
                    <a:solidFill>
                      <a:schemeClr val="accent1">
                        <a:lumMod val="50000"/>
                      </a:schemeClr>
                    </a:solidFill>
                  </a:rPr>
                  <a:t>, and let’s assume </a:t>
                </a:r>
                <a:r>
                  <a:rPr lang="en-US" sz="2400" dirty="0" err="1">
                    <a:solidFill>
                      <a:schemeClr val="accent1">
                        <a:lumMod val="50000"/>
                      </a:schemeClr>
                    </a:solidFill>
                  </a:rPr>
                  <a:t>i</a:t>
                </a:r>
                <a:r>
                  <a:rPr lang="en-US" sz="2400" dirty="0">
                    <a:solidFill>
                      <a:schemeClr val="accent1">
                        <a:lumMod val="50000"/>
                      </a:schemeClr>
                    </a:solidFill>
                  </a:rPr>
                  <a:t>(0)=0 A</a:t>
                </a:r>
              </a:p>
              <a:p>
                <a:pPr marL="0" indent="0">
                  <a:buNone/>
                </a:pPr>
                <a:r>
                  <a:rPr lang="en-US" sz="2400" dirty="0">
                    <a:solidFill>
                      <a:schemeClr val="accent1">
                        <a:lumMod val="50000"/>
                      </a:schemeClr>
                    </a:solidFill>
                  </a:rPr>
                  <a:t>thus:</a:t>
                </a:r>
              </a:p>
              <a:p>
                <a:pPr marL="0" indent="0" algn="ctr">
                  <a:buNone/>
                </a:pPr>
                <a:r>
                  <a:rPr lang="en-US" sz="2400" dirty="0">
                    <a:solidFill>
                      <a:schemeClr val="accent1">
                        <a:lumMod val="50000"/>
                      </a:schemeClr>
                    </a:solidFill>
                  </a:rPr>
                  <a:t>i(t) = </a:t>
                </a:r>
                <a14:m>
                  <m:oMath xmlns:m="http://schemas.openxmlformats.org/officeDocument/2006/math">
                    <m:r>
                      <a:rPr lang="en-US" sz="2400" b="0" i="1" smtClean="0">
                        <a:solidFill>
                          <a:schemeClr val="accent1">
                            <a:lumMod val="50000"/>
                          </a:schemeClr>
                        </a:solidFill>
                        <a:latin typeface="Cambria Math" panose="02040503050406030204" pitchFamily="18" charset="0"/>
                      </a:rPr>
                      <m:t>500</m:t>
                    </m:r>
                    <m:nary>
                      <m:naryPr>
                        <m:ctrlPr>
                          <a:rPr lang="en-US" sz="2400" i="1">
                            <a:solidFill>
                              <a:schemeClr val="accent1">
                                <a:lumMod val="50000"/>
                              </a:schemeClr>
                            </a:solidFill>
                            <a:latin typeface="Cambria Math" panose="02040503050406030204" pitchFamily="18" charset="0"/>
                          </a:rPr>
                        </m:ctrlPr>
                      </m:naryPr>
                      <m:sub>
                        <m:r>
                          <m:rPr>
                            <m:brk m:alnAt="23"/>
                          </m:rPr>
                          <a:rPr lang="en-US" sz="2400" i="1">
                            <a:solidFill>
                              <a:schemeClr val="accent1">
                                <a:lumMod val="50000"/>
                              </a:schemeClr>
                            </a:solidFill>
                            <a:latin typeface="Cambria Math" panose="02040503050406030204" pitchFamily="18" charset="0"/>
                          </a:rPr>
                          <m:t>0</m:t>
                        </m:r>
                      </m:sub>
                      <m:sup>
                        <m:r>
                          <a:rPr lang="en-US" sz="2400" i="1">
                            <a:solidFill>
                              <a:schemeClr val="accent1">
                                <a:lumMod val="50000"/>
                              </a:schemeClr>
                            </a:solidFill>
                            <a:latin typeface="Cambria Math" panose="02040503050406030204" pitchFamily="18" charset="0"/>
                          </a:rPr>
                          <m:t>𝑡</m:t>
                        </m:r>
                      </m:sup>
                      <m:e>
                        <m:r>
                          <a:rPr lang="en-US" sz="2400" b="0" i="1" smtClean="0">
                            <a:solidFill>
                              <a:schemeClr val="accent1">
                                <a:lumMod val="50000"/>
                              </a:schemeClr>
                            </a:solidFill>
                            <a:latin typeface="Cambria Math" panose="02040503050406030204" pitchFamily="18" charset="0"/>
                          </a:rPr>
                          <m:t>𝑐𝑜𝑠</m:t>
                        </m:r>
                        <m:d>
                          <m:dPr>
                            <m:ctrlPr>
                              <a:rPr lang="en-US" sz="2400" i="1">
                                <a:solidFill>
                                  <a:schemeClr val="accent1">
                                    <a:lumMod val="50000"/>
                                  </a:schemeClr>
                                </a:solidFill>
                                <a:latin typeface="Cambria Math" panose="02040503050406030204" pitchFamily="18" charset="0"/>
                              </a:rPr>
                            </m:ctrlPr>
                          </m:dPr>
                          <m:e>
                            <m:r>
                              <a:rPr lang="en-US" sz="2400" b="0" i="1" smtClean="0">
                                <a:solidFill>
                                  <a:schemeClr val="accent1">
                                    <a:lumMod val="50000"/>
                                  </a:schemeClr>
                                </a:solidFill>
                                <a:latin typeface="Cambria Math" panose="02040503050406030204" pitchFamily="18" charset="0"/>
                              </a:rPr>
                              <m:t>100</m:t>
                            </m:r>
                            <m:r>
                              <a:rPr lang="en-US" sz="2400" i="1">
                                <a:solidFill>
                                  <a:schemeClr val="accent1">
                                    <a:lumMod val="50000"/>
                                  </a:schemeClr>
                                </a:solidFill>
                                <a:latin typeface="Cambria Math" panose="02040503050406030204" pitchFamily="18" charset="0"/>
                                <a:ea typeface="Cambria Math" panose="02040503050406030204" pitchFamily="18" charset="0"/>
                              </a:rPr>
                              <m:t>𝜏</m:t>
                            </m:r>
                          </m:e>
                        </m:d>
                        <m:r>
                          <a:rPr lang="en-US" sz="2400" i="1">
                            <a:solidFill>
                              <a:schemeClr val="accent1">
                                <a:lumMod val="50000"/>
                              </a:schemeClr>
                            </a:solidFill>
                            <a:latin typeface="Cambria Math" panose="02040503050406030204" pitchFamily="18" charset="0"/>
                          </a:rPr>
                          <m:t>𝑑</m:t>
                        </m:r>
                        <m:r>
                          <a:rPr lang="en-US" sz="2400" i="1">
                            <a:solidFill>
                              <a:schemeClr val="accent1">
                                <a:lumMod val="50000"/>
                              </a:schemeClr>
                            </a:solidFill>
                            <a:latin typeface="Cambria Math" panose="02040503050406030204" pitchFamily="18" charset="0"/>
                            <a:ea typeface="Cambria Math" panose="02040503050406030204" pitchFamily="18" charset="0"/>
                          </a:rPr>
                          <m:t>𝜏</m:t>
                        </m:r>
                      </m:e>
                    </m:nary>
                    <m:r>
                      <a:rPr lang="en-US" sz="2400" b="0" i="1" smtClean="0">
                        <a:solidFill>
                          <a:schemeClr val="accent1">
                            <a:lumMod val="50000"/>
                          </a:schemeClr>
                        </a:solidFill>
                        <a:latin typeface="Cambria Math" panose="02040503050406030204" pitchFamily="18" charset="0"/>
                        <a:ea typeface="Cambria Math" panose="02040503050406030204" pitchFamily="18" charset="0"/>
                      </a:rPr>
                      <m:t>=5</m:t>
                    </m:r>
                    <m:func>
                      <m:funcPr>
                        <m:ctrlPr>
                          <a:rPr lang="en-US" sz="2400" b="0" i="1" smtClean="0">
                            <a:solidFill>
                              <a:schemeClr val="accent1">
                                <a:lumMod val="50000"/>
                              </a:schemeClr>
                            </a:solidFill>
                            <a:latin typeface="Cambria Math" panose="02040503050406030204" pitchFamily="18" charset="0"/>
                            <a:ea typeface="Cambria Math" panose="02040503050406030204" pitchFamily="18" charset="0"/>
                          </a:rPr>
                        </m:ctrlPr>
                      </m:funcPr>
                      <m:fName>
                        <m:r>
                          <m:rPr>
                            <m:sty m:val="p"/>
                          </m:rPr>
                          <a:rPr lang="en-US" sz="2400" b="0" i="0" smtClean="0">
                            <a:solidFill>
                              <a:schemeClr val="accent1">
                                <a:lumMod val="50000"/>
                              </a:schemeClr>
                            </a:solidFill>
                            <a:latin typeface="Cambria Math" panose="02040503050406030204" pitchFamily="18" charset="0"/>
                            <a:ea typeface="Cambria Math" panose="02040503050406030204" pitchFamily="18" charset="0"/>
                          </a:rPr>
                          <m:t>sin</m:t>
                        </m:r>
                      </m:fName>
                      <m:e>
                        <m:d>
                          <m:dPr>
                            <m:ctrlPr>
                              <a:rPr lang="en-US" sz="2400" b="0" i="1" smtClean="0">
                                <a:solidFill>
                                  <a:schemeClr val="accent1">
                                    <a:lumMod val="50000"/>
                                  </a:schemeClr>
                                </a:solidFill>
                                <a:latin typeface="Cambria Math" panose="02040503050406030204" pitchFamily="18" charset="0"/>
                                <a:ea typeface="Cambria Math" panose="02040503050406030204" pitchFamily="18" charset="0"/>
                              </a:rPr>
                            </m:ctrlPr>
                          </m:dPr>
                          <m:e>
                            <m:r>
                              <a:rPr lang="en-US" sz="2400" b="0" i="1" smtClean="0">
                                <a:solidFill>
                                  <a:schemeClr val="accent1">
                                    <a:lumMod val="50000"/>
                                  </a:schemeClr>
                                </a:solidFill>
                                <a:latin typeface="Cambria Math" panose="02040503050406030204" pitchFamily="18" charset="0"/>
                                <a:ea typeface="Cambria Math" panose="02040503050406030204" pitchFamily="18" charset="0"/>
                              </a:rPr>
                              <m:t>100</m:t>
                            </m:r>
                            <m:r>
                              <a:rPr lang="en-US" sz="2400" b="0" i="1" smtClean="0">
                                <a:solidFill>
                                  <a:schemeClr val="accent1">
                                    <a:lumMod val="50000"/>
                                  </a:schemeClr>
                                </a:solidFill>
                                <a:latin typeface="Cambria Math" panose="02040503050406030204" pitchFamily="18" charset="0"/>
                                <a:ea typeface="Cambria Math" panose="02040503050406030204" pitchFamily="18" charset="0"/>
                              </a:rPr>
                              <m:t>𝑡</m:t>
                            </m:r>
                          </m:e>
                        </m:d>
                      </m:e>
                    </m:func>
                    <m:r>
                      <a:rPr lang="en-US" sz="2400" b="0" i="1" smtClean="0">
                        <a:solidFill>
                          <a:schemeClr val="accent1">
                            <a:lumMod val="50000"/>
                          </a:schemeClr>
                        </a:solidFill>
                        <a:latin typeface="Cambria Math" panose="02040503050406030204" pitchFamily="18" charset="0"/>
                        <a:ea typeface="Cambria Math" panose="02040503050406030204" pitchFamily="18" charset="0"/>
                      </a:rPr>
                      <m:t>𝐴</m:t>
                    </m:r>
                  </m:oMath>
                </a14:m>
                <a:endParaRPr lang="en-US" dirty="0">
                  <a:solidFill>
                    <a:schemeClr val="accent1">
                      <a:lumMod val="50000"/>
                    </a:schemeClr>
                  </a:solidFill>
                </a:endParaRPr>
              </a:p>
              <a:p>
                <a:pPr marL="0" indent="0">
                  <a:buNone/>
                </a:pPr>
                <a:endParaRPr lang="en-US" dirty="0">
                  <a:solidFill>
                    <a:schemeClr val="accent1">
                      <a:lumMod val="50000"/>
                    </a:schemeClr>
                  </a:solidFill>
                </a:endParaRPr>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37606" y="990600"/>
                <a:ext cx="8477794" cy="3124200"/>
              </a:xfrm>
              <a:blipFill rotWithShape="0">
                <a:blip r:embed="rId2"/>
                <a:stretch>
                  <a:fillRect l="-1150" t="-1563"/>
                </a:stretch>
              </a:blipFill>
            </p:spPr>
            <p:txBody>
              <a:bodyPr/>
              <a:lstStyle/>
              <a:p>
                <a:r>
                  <a:rPr lang="en-US">
                    <a:noFill/>
                  </a:rPr>
                  <a:t> </a:t>
                </a:r>
              </a:p>
            </p:txBody>
          </p:sp>
        </mc:Fallback>
      </mc:AlternateContent>
    </p:spTree>
    <p:extLst>
      <p:ext uri="{BB962C8B-B14F-4D97-AF65-F5344CB8AC3E}">
        <p14:creationId xmlns:p14="http://schemas.microsoft.com/office/powerpoint/2010/main" val="35546435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365760"/>
            <a:ext cx="7520940" cy="929640"/>
          </a:xfrm>
        </p:spPr>
        <p:txBody>
          <a:bodyPr>
            <a:noAutofit/>
          </a:bodyPr>
          <a:lstStyle/>
          <a:p>
            <a:r>
              <a:rPr lang="en-US" sz="3600" dirty="0">
                <a:solidFill>
                  <a:schemeClr val="tx2">
                    <a:lumMod val="50000"/>
                  </a:schemeClr>
                </a:solidFill>
              </a:rPr>
              <a:t>Examples of terminal relationships for Resistors, capacitors, and inductors</a:t>
            </a:r>
          </a:p>
        </p:txBody>
      </p:sp>
      <p:sp>
        <p:nvSpPr>
          <p:cNvPr id="3" name="Content Placeholder 2"/>
          <p:cNvSpPr>
            <a:spLocks noGrp="1"/>
          </p:cNvSpPr>
          <p:nvPr>
            <p:ph idx="1"/>
          </p:nvPr>
        </p:nvSpPr>
        <p:spPr>
          <a:xfrm>
            <a:off x="381000" y="1371601"/>
            <a:ext cx="8534400" cy="1676400"/>
          </a:xfrm>
        </p:spPr>
        <p:txBody>
          <a:bodyPr>
            <a:normAutofit lnSpcReduction="10000"/>
          </a:bodyPr>
          <a:lstStyle/>
          <a:p>
            <a:pPr marL="0" indent="0">
              <a:buNone/>
            </a:pPr>
            <a:r>
              <a:rPr lang="en-US" sz="2400" dirty="0">
                <a:solidFill>
                  <a:schemeClr val="accent1">
                    <a:lumMod val="50000"/>
                  </a:schemeClr>
                </a:solidFill>
              </a:rPr>
              <a:t>The voltage across a component is 	v(t) = 	5000t V for 0&lt;t&lt; 1ms </a:t>
            </a:r>
          </a:p>
          <a:p>
            <a:pPr marL="0" indent="0">
              <a:buNone/>
            </a:pPr>
            <a:r>
              <a:rPr lang="en-US" sz="2400" dirty="0">
                <a:solidFill>
                  <a:schemeClr val="accent1">
                    <a:lumMod val="50000"/>
                  </a:schemeClr>
                </a:solidFill>
              </a:rPr>
              <a:t>				and	v(t) = 	5 V   for t &gt;1 ms</a:t>
            </a:r>
          </a:p>
          <a:p>
            <a:pPr marL="0" indent="0">
              <a:buNone/>
            </a:pPr>
            <a:r>
              <a:rPr lang="en-US" sz="2400" dirty="0">
                <a:solidFill>
                  <a:schemeClr val="accent1">
                    <a:lumMod val="50000"/>
                  </a:schemeClr>
                </a:solidFill>
              </a:rPr>
              <a:t>Plot the current through the component if it is a </a:t>
            </a:r>
            <a:r>
              <a:rPr lang="en-US" sz="2400" dirty="0">
                <a:solidFill>
                  <a:schemeClr val="tx2">
                    <a:lumMod val="50000"/>
                  </a:schemeClr>
                </a:solidFill>
              </a:rPr>
              <a:t>(a) 50 </a:t>
            </a:r>
            <a:r>
              <a:rPr lang="en-US" sz="2400" dirty="0">
                <a:solidFill>
                  <a:schemeClr val="tx2">
                    <a:lumMod val="50000"/>
                  </a:schemeClr>
                </a:solidFill>
                <a:sym typeface="Symbol" panose="05050102010706020507" pitchFamily="18" charset="2"/>
              </a:rPr>
              <a:t> </a:t>
            </a:r>
            <a:r>
              <a:rPr lang="en-US" sz="2400" dirty="0">
                <a:solidFill>
                  <a:schemeClr val="tx2">
                    <a:lumMod val="50000"/>
                  </a:schemeClr>
                </a:solidFill>
              </a:rPr>
              <a:t>resistor, (b) 100 </a:t>
            </a:r>
            <a:r>
              <a:rPr lang="en-US" sz="2400" dirty="0">
                <a:solidFill>
                  <a:schemeClr val="tx2">
                    <a:lumMod val="50000"/>
                  </a:schemeClr>
                </a:solidFill>
                <a:latin typeface="Symbol" panose="05050102010706020507" pitchFamily="18" charset="2"/>
              </a:rPr>
              <a:t>m</a:t>
            </a:r>
            <a:r>
              <a:rPr lang="en-US" sz="2400" dirty="0">
                <a:solidFill>
                  <a:schemeClr val="tx2">
                    <a:lumMod val="50000"/>
                  </a:schemeClr>
                </a:solidFill>
              </a:rPr>
              <a:t>F capacitor, or (c) 20 </a:t>
            </a:r>
            <a:r>
              <a:rPr lang="en-US" sz="2400" dirty="0" err="1">
                <a:solidFill>
                  <a:schemeClr val="tx2">
                    <a:lumMod val="50000"/>
                  </a:schemeClr>
                </a:solidFill>
              </a:rPr>
              <a:t>mH</a:t>
            </a:r>
            <a:r>
              <a:rPr lang="en-US" sz="2400" dirty="0">
                <a:solidFill>
                  <a:schemeClr val="tx2">
                    <a:lumMod val="50000"/>
                  </a:schemeClr>
                </a:solidFill>
              </a:rPr>
              <a:t> inductor. </a:t>
            </a:r>
            <a:endParaRPr lang="en-US" sz="2400" dirty="0">
              <a:solidFill>
                <a:schemeClr val="accent1">
                  <a:lumMod val="50000"/>
                </a:schemeClr>
              </a:solidFill>
            </a:endParaRPr>
          </a:p>
        </p:txBody>
      </p:sp>
    </p:spTree>
    <p:extLst>
      <p:ext uri="{BB962C8B-B14F-4D97-AF65-F5344CB8AC3E}">
        <p14:creationId xmlns:p14="http://schemas.microsoft.com/office/powerpoint/2010/main" val="39613265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15962"/>
          </a:xfrm>
        </p:spPr>
        <p:txBody>
          <a:bodyPr>
            <a:normAutofit fontScale="90000"/>
          </a:bodyPr>
          <a:lstStyle/>
          <a:p>
            <a:r>
              <a:rPr lang="en-US" dirty="0"/>
              <a:t>Problem answer for a </a:t>
            </a:r>
            <a:r>
              <a:rPr lang="en-US" dirty="0">
                <a:solidFill>
                  <a:srgbClr val="FFFF00"/>
                </a:solidFill>
              </a:rPr>
              <a:t>resistor</a:t>
            </a:r>
          </a:p>
        </p:txBody>
      </p:sp>
      <p:sp>
        <p:nvSpPr>
          <p:cNvPr id="3" name="Content Placeholder 2"/>
          <p:cNvSpPr>
            <a:spLocks noGrp="1"/>
          </p:cNvSpPr>
          <p:nvPr>
            <p:ph idx="1"/>
          </p:nvPr>
        </p:nvSpPr>
        <p:spPr>
          <a:xfrm>
            <a:off x="437606" y="990600"/>
            <a:ext cx="8477794" cy="3124200"/>
          </a:xfrm>
        </p:spPr>
        <p:txBody>
          <a:bodyPr>
            <a:normAutofit/>
          </a:bodyPr>
          <a:lstStyle/>
          <a:p>
            <a:pPr marL="0" indent="0">
              <a:buNone/>
            </a:pPr>
            <a:r>
              <a:rPr lang="en-US" sz="2400" dirty="0">
                <a:solidFill>
                  <a:schemeClr val="accent1">
                    <a:lumMod val="50000"/>
                  </a:schemeClr>
                </a:solidFill>
              </a:rPr>
              <a:t>The voltage across the resistor is 	v(t) = 	5000t V for 0&lt;t&lt; 1ms </a:t>
            </a:r>
          </a:p>
          <a:p>
            <a:pPr marL="0" indent="0">
              <a:buNone/>
            </a:pPr>
            <a:r>
              <a:rPr lang="en-US" sz="2400" dirty="0">
                <a:solidFill>
                  <a:schemeClr val="accent1">
                    <a:lumMod val="50000"/>
                  </a:schemeClr>
                </a:solidFill>
              </a:rPr>
              <a:t>				and	v(t) = 	5 V   for t &gt;1 </a:t>
            </a:r>
            <a:r>
              <a:rPr lang="en-US" sz="2400" dirty="0" err="1">
                <a:solidFill>
                  <a:schemeClr val="accent1">
                    <a:lumMod val="50000"/>
                  </a:schemeClr>
                </a:solidFill>
              </a:rPr>
              <a:t>ms</a:t>
            </a:r>
            <a:endParaRPr lang="en-US" sz="2400" dirty="0">
              <a:solidFill>
                <a:schemeClr val="accent1">
                  <a:lumMod val="50000"/>
                </a:schemeClr>
              </a:solidFill>
            </a:endParaRPr>
          </a:p>
          <a:p>
            <a:pPr marL="0" indent="0">
              <a:buNone/>
            </a:pPr>
            <a:endParaRPr lang="en-US" sz="2400" dirty="0">
              <a:solidFill>
                <a:schemeClr val="accent1">
                  <a:lumMod val="50000"/>
                </a:schemeClr>
              </a:solidFill>
            </a:endParaRPr>
          </a:p>
          <a:p>
            <a:pPr marL="0" indent="0">
              <a:buNone/>
            </a:pPr>
            <a:r>
              <a:rPr lang="en-US" sz="2400" dirty="0">
                <a:solidFill>
                  <a:schemeClr val="accent1">
                    <a:lumMod val="50000"/>
                  </a:schemeClr>
                </a:solidFill>
              </a:rPr>
              <a:t>So the current is: </a:t>
            </a:r>
            <a:r>
              <a:rPr lang="en-US" sz="2400" dirty="0" err="1">
                <a:solidFill>
                  <a:schemeClr val="accent1">
                    <a:lumMod val="50000"/>
                  </a:schemeClr>
                </a:solidFill>
              </a:rPr>
              <a:t>i</a:t>
            </a:r>
            <a:r>
              <a:rPr lang="en-US" sz="2400" dirty="0">
                <a:solidFill>
                  <a:schemeClr val="accent1">
                    <a:lumMod val="50000"/>
                  </a:schemeClr>
                </a:solidFill>
              </a:rPr>
              <a:t>(t) = v(t)/50, thus</a:t>
            </a:r>
          </a:p>
          <a:p>
            <a:pPr marL="0" indent="0">
              <a:buNone/>
            </a:pPr>
            <a:r>
              <a:rPr lang="en-US" sz="2400" dirty="0">
                <a:solidFill>
                  <a:schemeClr val="accent1">
                    <a:lumMod val="50000"/>
                  </a:schemeClr>
                </a:solidFill>
              </a:rPr>
              <a:t>The current through the resistor is 	</a:t>
            </a:r>
            <a:r>
              <a:rPr lang="en-US" sz="2400" dirty="0" err="1">
                <a:solidFill>
                  <a:schemeClr val="accent1">
                    <a:lumMod val="50000"/>
                  </a:schemeClr>
                </a:solidFill>
              </a:rPr>
              <a:t>i</a:t>
            </a:r>
            <a:r>
              <a:rPr lang="en-US" sz="2400" dirty="0">
                <a:solidFill>
                  <a:schemeClr val="accent1">
                    <a:lumMod val="50000"/>
                  </a:schemeClr>
                </a:solidFill>
              </a:rPr>
              <a:t>(t) = 	100t A for 0&lt;t&lt; 1ms </a:t>
            </a:r>
          </a:p>
          <a:p>
            <a:pPr marL="0" indent="0">
              <a:buNone/>
            </a:pPr>
            <a:r>
              <a:rPr lang="en-US" sz="2400" dirty="0">
                <a:solidFill>
                  <a:schemeClr val="accent1">
                    <a:lumMod val="50000"/>
                  </a:schemeClr>
                </a:solidFill>
              </a:rPr>
              <a:t>				and	</a:t>
            </a:r>
            <a:r>
              <a:rPr lang="en-US" sz="2400" dirty="0" err="1">
                <a:solidFill>
                  <a:schemeClr val="accent1">
                    <a:lumMod val="50000"/>
                  </a:schemeClr>
                </a:solidFill>
              </a:rPr>
              <a:t>i</a:t>
            </a:r>
            <a:r>
              <a:rPr lang="en-US" sz="2400" dirty="0">
                <a:solidFill>
                  <a:schemeClr val="accent1">
                    <a:lumMod val="50000"/>
                  </a:schemeClr>
                </a:solidFill>
              </a:rPr>
              <a:t>(t) = 	100 mA   for t &gt;1 </a:t>
            </a:r>
            <a:r>
              <a:rPr lang="en-US" sz="2400" dirty="0" err="1">
                <a:solidFill>
                  <a:schemeClr val="accent1">
                    <a:lumMod val="50000"/>
                  </a:schemeClr>
                </a:solidFill>
              </a:rPr>
              <a:t>ms</a:t>
            </a:r>
            <a:endParaRPr lang="en-US" sz="2400" dirty="0">
              <a:solidFill>
                <a:schemeClr val="accent1">
                  <a:lumMod val="50000"/>
                </a:schemeClr>
              </a:solidFill>
            </a:endParaRPr>
          </a:p>
          <a:p>
            <a:pPr marL="0" indent="0">
              <a:buNone/>
            </a:pPr>
            <a:endParaRPr lang="en-US" sz="2400" dirty="0">
              <a:solidFill>
                <a:schemeClr val="accent1">
                  <a:lumMod val="50000"/>
                </a:schemeClr>
              </a:solidFill>
            </a:endParaRPr>
          </a:p>
          <a:p>
            <a:pPr marL="0" indent="0">
              <a:buNone/>
            </a:pPr>
            <a:endParaRPr lang="en-US" dirty="0">
              <a:solidFill>
                <a:schemeClr val="accent1">
                  <a:lumMod val="50000"/>
                </a:schemeClr>
              </a:solidFill>
            </a:endParaRPr>
          </a:p>
          <a:p>
            <a:pPr marL="0" indent="0">
              <a:buNone/>
            </a:pPr>
            <a:endParaRPr lang="en-US" dirty="0">
              <a:solidFill>
                <a:schemeClr val="accent1">
                  <a:lumMod val="50000"/>
                </a:schemeClr>
              </a:solidFill>
            </a:endParaRPr>
          </a:p>
          <a:p>
            <a:endParaRPr lang="en-US" dirty="0"/>
          </a:p>
        </p:txBody>
      </p:sp>
    </p:spTree>
    <p:extLst>
      <p:ext uri="{BB962C8B-B14F-4D97-AF65-F5344CB8AC3E}">
        <p14:creationId xmlns:p14="http://schemas.microsoft.com/office/powerpoint/2010/main" val="377535877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15962"/>
          </a:xfrm>
        </p:spPr>
        <p:txBody>
          <a:bodyPr>
            <a:normAutofit fontScale="90000"/>
          </a:bodyPr>
          <a:lstStyle/>
          <a:p>
            <a:r>
              <a:rPr lang="en-US" dirty="0"/>
              <a:t>Problem answer for a </a:t>
            </a:r>
            <a:r>
              <a:rPr lang="en-US" dirty="0">
                <a:solidFill>
                  <a:srgbClr val="FFFF00"/>
                </a:solidFill>
              </a:rPr>
              <a:t>capacitor</a:t>
            </a:r>
          </a:p>
        </p:txBody>
      </p:sp>
      <p:sp>
        <p:nvSpPr>
          <p:cNvPr id="3" name="Content Placeholder 2"/>
          <p:cNvSpPr>
            <a:spLocks noGrp="1"/>
          </p:cNvSpPr>
          <p:nvPr>
            <p:ph idx="1"/>
          </p:nvPr>
        </p:nvSpPr>
        <p:spPr>
          <a:xfrm>
            <a:off x="437606" y="990600"/>
            <a:ext cx="8477794" cy="3124200"/>
          </a:xfrm>
        </p:spPr>
        <p:txBody>
          <a:bodyPr>
            <a:normAutofit/>
          </a:bodyPr>
          <a:lstStyle/>
          <a:p>
            <a:pPr marL="0" indent="0">
              <a:buNone/>
            </a:pPr>
            <a:r>
              <a:rPr lang="en-US" sz="2400" dirty="0">
                <a:solidFill>
                  <a:schemeClr val="accent1">
                    <a:lumMod val="50000"/>
                  </a:schemeClr>
                </a:solidFill>
              </a:rPr>
              <a:t>The voltage across the resistor is 	v(t) = 	5000t V for 0&lt;t&lt; 1ms </a:t>
            </a:r>
          </a:p>
          <a:p>
            <a:pPr marL="0" indent="0">
              <a:buNone/>
            </a:pPr>
            <a:r>
              <a:rPr lang="en-US" sz="2400" dirty="0">
                <a:solidFill>
                  <a:schemeClr val="accent1">
                    <a:lumMod val="50000"/>
                  </a:schemeClr>
                </a:solidFill>
              </a:rPr>
              <a:t>				and	v(t) = 	5 V   for t &gt;1 </a:t>
            </a:r>
            <a:r>
              <a:rPr lang="en-US" sz="2400" dirty="0" err="1">
                <a:solidFill>
                  <a:schemeClr val="accent1">
                    <a:lumMod val="50000"/>
                  </a:schemeClr>
                </a:solidFill>
              </a:rPr>
              <a:t>ms</a:t>
            </a:r>
            <a:endParaRPr lang="en-US" sz="2400" dirty="0">
              <a:solidFill>
                <a:schemeClr val="accent1">
                  <a:lumMod val="50000"/>
                </a:schemeClr>
              </a:solidFill>
            </a:endParaRPr>
          </a:p>
          <a:p>
            <a:pPr marL="0" indent="0">
              <a:buNone/>
            </a:pPr>
            <a:endParaRPr lang="en-US" sz="2400" dirty="0">
              <a:solidFill>
                <a:schemeClr val="accent1">
                  <a:lumMod val="50000"/>
                </a:schemeClr>
              </a:solidFill>
            </a:endParaRPr>
          </a:p>
          <a:p>
            <a:pPr marL="0" indent="0">
              <a:buNone/>
            </a:pPr>
            <a:r>
              <a:rPr lang="en-US" sz="2400" dirty="0">
                <a:solidFill>
                  <a:schemeClr val="accent1">
                    <a:lumMod val="50000"/>
                  </a:schemeClr>
                </a:solidFill>
              </a:rPr>
              <a:t>So the current is: </a:t>
            </a:r>
            <a:r>
              <a:rPr lang="en-US" sz="2400" dirty="0" err="1">
                <a:solidFill>
                  <a:schemeClr val="accent1">
                    <a:lumMod val="50000"/>
                  </a:schemeClr>
                </a:solidFill>
              </a:rPr>
              <a:t>i</a:t>
            </a:r>
            <a:r>
              <a:rPr lang="en-US" sz="2400" dirty="0">
                <a:solidFill>
                  <a:schemeClr val="accent1">
                    <a:lumMod val="50000"/>
                  </a:schemeClr>
                </a:solidFill>
              </a:rPr>
              <a:t>(t) = C dv(t)/</a:t>
            </a:r>
            <a:r>
              <a:rPr lang="en-US" sz="2400" dirty="0" err="1">
                <a:solidFill>
                  <a:schemeClr val="accent1">
                    <a:lumMod val="50000"/>
                  </a:schemeClr>
                </a:solidFill>
              </a:rPr>
              <a:t>dt</a:t>
            </a:r>
            <a:r>
              <a:rPr lang="en-US" sz="2400" dirty="0">
                <a:solidFill>
                  <a:schemeClr val="accent1">
                    <a:lumMod val="50000"/>
                  </a:schemeClr>
                </a:solidFill>
              </a:rPr>
              <a:t>, thus</a:t>
            </a:r>
          </a:p>
          <a:p>
            <a:pPr marL="0" indent="0">
              <a:buNone/>
            </a:pPr>
            <a:r>
              <a:rPr lang="en-US" sz="2400" dirty="0">
                <a:solidFill>
                  <a:schemeClr val="accent1">
                    <a:lumMod val="50000"/>
                  </a:schemeClr>
                </a:solidFill>
              </a:rPr>
              <a:t>The current through the resistor is 	</a:t>
            </a:r>
            <a:r>
              <a:rPr lang="en-US" sz="2400" dirty="0" err="1">
                <a:solidFill>
                  <a:schemeClr val="accent1">
                    <a:lumMod val="50000"/>
                  </a:schemeClr>
                </a:solidFill>
              </a:rPr>
              <a:t>i</a:t>
            </a:r>
            <a:r>
              <a:rPr lang="en-US" sz="2400" dirty="0">
                <a:solidFill>
                  <a:schemeClr val="accent1">
                    <a:lumMod val="50000"/>
                  </a:schemeClr>
                </a:solidFill>
              </a:rPr>
              <a:t>(t) = 	500 mA for 0&lt;t&lt; 1ms </a:t>
            </a:r>
          </a:p>
          <a:p>
            <a:pPr marL="0" indent="0">
              <a:buNone/>
            </a:pPr>
            <a:r>
              <a:rPr lang="en-US" sz="2400" dirty="0">
                <a:solidFill>
                  <a:schemeClr val="accent1">
                    <a:lumMod val="50000"/>
                  </a:schemeClr>
                </a:solidFill>
              </a:rPr>
              <a:t>				and	</a:t>
            </a:r>
            <a:r>
              <a:rPr lang="en-US" sz="2400" dirty="0" err="1">
                <a:solidFill>
                  <a:schemeClr val="accent1">
                    <a:lumMod val="50000"/>
                  </a:schemeClr>
                </a:solidFill>
              </a:rPr>
              <a:t>i</a:t>
            </a:r>
            <a:r>
              <a:rPr lang="en-US" sz="2400" dirty="0">
                <a:solidFill>
                  <a:schemeClr val="accent1">
                    <a:lumMod val="50000"/>
                  </a:schemeClr>
                </a:solidFill>
              </a:rPr>
              <a:t>(t) = 	0 mA   for t &gt;1 </a:t>
            </a:r>
            <a:r>
              <a:rPr lang="en-US" sz="2400" dirty="0" err="1">
                <a:solidFill>
                  <a:schemeClr val="accent1">
                    <a:lumMod val="50000"/>
                  </a:schemeClr>
                </a:solidFill>
              </a:rPr>
              <a:t>ms</a:t>
            </a:r>
            <a:endParaRPr lang="en-US" sz="2400" dirty="0">
              <a:solidFill>
                <a:schemeClr val="accent1">
                  <a:lumMod val="50000"/>
                </a:schemeClr>
              </a:solidFill>
            </a:endParaRPr>
          </a:p>
          <a:p>
            <a:pPr marL="0" indent="0">
              <a:buNone/>
            </a:pPr>
            <a:endParaRPr lang="en-US" sz="2400" dirty="0">
              <a:solidFill>
                <a:schemeClr val="accent1">
                  <a:lumMod val="50000"/>
                </a:schemeClr>
              </a:solidFill>
            </a:endParaRPr>
          </a:p>
          <a:p>
            <a:pPr marL="0" indent="0">
              <a:buNone/>
            </a:pPr>
            <a:endParaRPr lang="en-US" dirty="0">
              <a:solidFill>
                <a:schemeClr val="accent1">
                  <a:lumMod val="50000"/>
                </a:schemeClr>
              </a:solidFill>
            </a:endParaRPr>
          </a:p>
          <a:p>
            <a:pPr marL="0" indent="0">
              <a:buNone/>
            </a:pPr>
            <a:endParaRPr lang="en-US" dirty="0">
              <a:solidFill>
                <a:schemeClr val="accent1">
                  <a:lumMod val="50000"/>
                </a:schemeClr>
              </a:solidFill>
            </a:endParaRPr>
          </a:p>
          <a:p>
            <a:endParaRPr lang="en-US" dirty="0"/>
          </a:p>
        </p:txBody>
      </p:sp>
    </p:spTree>
    <p:extLst>
      <p:ext uri="{BB962C8B-B14F-4D97-AF65-F5344CB8AC3E}">
        <p14:creationId xmlns:p14="http://schemas.microsoft.com/office/powerpoint/2010/main" val="86287461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15962"/>
          </a:xfrm>
        </p:spPr>
        <p:txBody>
          <a:bodyPr>
            <a:normAutofit fontScale="90000"/>
          </a:bodyPr>
          <a:lstStyle/>
          <a:p>
            <a:r>
              <a:rPr lang="en-US" dirty="0"/>
              <a:t>Problem answer for an </a:t>
            </a:r>
            <a:r>
              <a:rPr lang="en-US" dirty="0">
                <a:solidFill>
                  <a:srgbClr val="FFFF00"/>
                </a:solidFill>
              </a:rPr>
              <a:t>inductor</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437606" y="990600"/>
                <a:ext cx="8477794" cy="4876800"/>
              </a:xfrm>
            </p:spPr>
            <p:txBody>
              <a:bodyPr>
                <a:normAutofit fontScale="92500" lnSpcReduction="10000"/>
              </a:bodyPr>
              <a:lstStyle/>
              <a:p>
                <a:pPr marL="0" indent="0">
                  <a:buNone/>
                </a:pPr>
                <a:r>
                  <a:rPr lang="en-US" sz="2400" dirty="0">
                    <a:solidFill>
                      <a:schemeClr val="accent1">
                        <a:lumMod val="50000"/>
                      </a:schemeClr>
                    </a:solidFill>
                  </a:rPr>
                  <a:t>The voltage across the resistor is 	v(t) = 	5000t V for 0&lt;t&lt; 1ms </a:t>
                </a:r>
              </a:p>
              <a:p>
                <a:pPr marL="0" indent="0">
                  <a:buNone/>
                </a:pPr>
                <a:r>
                  <a:rPr lang="en-US" sz="2400" dirty="0">
                    <a:solidFill>
                      <a:schemeClr val="accent1">
                        <a:lumMod val="50000"/>
                      </a:schemeClr>
                    </a:solidFill>
                  </a:rPr>
                  <a:t>				and	v(t) = 	5 V   for t &gt;1 </a:t>
                </a:r>
                <a:r>
                  <a:rPr lang="en-US" sz="2400" dirty="0" err="1">
                    <a:solidFill>
                      <a:schemeClr val="accent1">
                        <a:lumMod val="50000"/>
                      </a:schemeClr>
                    </a:solidFill>
                  </a:rPr>
                  <a:t>ms</a:t>
                </a:r>
                <a:endParaRPr lang="en-US" sz="2400" dirty="0">
                  <a:solidFill>
                    <a:schemeClr val="accent1">
                      <a:lumMod val="50000"/>
                    </a:schemeClr>
                  </a:solidFill>
                </a:endParaRPr>
              </a:p>
              <a:p>
                <a:pPr marL="0" indent="0">
                  <a:buNone/>
                </a:pPr>
                <a:endParaRPr lang="en-US" sz="2400" dirty="0">
                  <a:solidFill>
                    <a:schemeClr val="accent1">
                      <a:lumMod val="50000"/>
                    </a:schemeClr>
                  </a:solidFill>
                </a:endParaRPr>
              </a:p>
              <a:p>
                <a:pPr marL="0" indent="0">
                  <a:buNone/>
                </a:pPr>
                <a:r>
                  <a:rPr lang="en-US" sz="2400" dirty="0">
                    <a:solidFill>
                      <a:schemeClr val="accent1">
                        <a:lumMod val="50000"/>
                      </a:schemeClr>
                    </a:solidFill>
                  </a:rPr>
                  <a:t>So the current is: </a:t>
                </a:r>
                <a:r>
                  <a:rPr lang="en-US" sz="2400" dirty="0" err="1">
                    <a:solidFill>
                      <a:schemeClr val="accent1">
                        <a:lumMod val="50000"/>
                      </a:schemeClr>
                    </a:solidFill>
                  </a:rPr>
                  <a:t>i</a:t>
                </a:r>
                <a:r>
                  <a:rPr lang="en-US" sz="2400" dirty="0">
                    <a:solidFill>
                      <a:schemeClr val="accent1">
                        <a:lumMod val="50000"/>
                      </a:schemeClr>
                    </a:solidFill>
                  </a:rPr>
                  <a:t>(t) = </a:t>
                </a:r>
                <a14:m>
                  <m:oMath xmlns:m="http://schemas.openxmlformats.org/officeDocument/2006/math">
                    <m:f>
                      <m:fPr>
                        <m:ctrlPr>
                          <a:rPr lang="en-US" sz="2400" i="1" smtClean="0">
                            <a:solidFill>
                              <a:schemeClr val="accent1">
                                <a:lumMod val="50000"/>
                              </a:schemeClr>
                            </a:solidFill>
                            <a:latin typeface="Cambria Math" panose="02040503050406030204" pitchFamily="18" charset="0"/>
                          </a:rPr>
                        </m:ctrlPr>
                      </m:fPr>
                      <m:num>
                        <m:r>
                          <a:rPr lang="en-US" sz="2400" b="0" i="1" smtClean="0">
                            <a:solidFill>
                              <a:schemeClr val="accent1">
                                <a:lumMod val="50000"/>
                              </a:schemeClr>
                            </a:solidFill>
                            <a:latin typeface="Cambria Math" panose="02040503050406030204" pitchFamily="18" charset="0"/>
                          </a:rPr>
                          <m:t>1</m:t>
                        </m:r>
                      </m:num>
                      <m:den>
                        <m:r>
                          <a:rPr lang="en-US" sz="2400" b="0" i="1" smtClean="0">
                            <a:solidFill>
                              <a:schemeClr val="accent1">
                                <a:lumMod val="50000"/>
                              </a:schemeClr>
                            </a:solidFill>
                            <a:latin typeface="Cambria Math" panose="02040503050406030204" pitchFamily="18" charset="0"/>
                          </a:rPr>
                          <m:t>𝐿</m:t>
                        </m:r>
                      </m:den>
                    </m:f>
                    <m:nary>
                      <m:naryPr>
                        <m:ctrlPr>
                          <a:rPr lang="en-US" sz="2400" i="1" smtClean="0">
                            <a:solidFill>
                              <a:schemeClr val="accent1">
                                <a:lumMod val="50000"/>
                              </a:schemeClr>
                            </a:solidFill>
                            <a:latin typeface="Cambria Math" panose="02040503050406030204" pitchFamily="18" charset="0"/>
                          </a:rPr>
                        </m:ctrlPr>
                      </m:naryPr>
                      <m:sub>
                        <m:r>
                          <m:rPr>
                            <m:brk m:alnAt="23"/>
                          </m:rPr>
                          <a:rPr lang="en-US" sz="2400" b="0" i="1" smtClean="0">
                            <a:solidFill>
                              <a:schemeClr val="accent1">
                                <a:lumMod val="50000"/>
                              </a:schemeClr>
                            </a:solidFill>
                            <a:latin typeface="Cambria Math" panose="02040503050406030204" pitchFamily="18" charset="0"/>
                          </a:rPr>
                          <m:t>0</m:t>
                        </m:r>
                      </m:sub>
                      <m:sup>
                        <m:r>
                          <a:rPr lang="en-US" sz="2400" b="0" i="1" smtClean="0">
                            <a:solidFill>
                              <a:schemeClr val="accent1">
                                <a:lumMod val="50000"/>
                              </a:schemeClr>
                            </a:solidFill>
                            <a:latin typeface="Cambria Math" panose="02040503050406030204" pitchFamily="18" charset="0"/>
                          </a:rPr>
                          <m:t>𝑡</m:t>
                        </m:r>
                      </m:sup>
                      <m:e>
                        <m:r>
                          <a:rPr lang="en-US" sz="2400" b="0" i="1" smtClean="0">
                            <a:solidFill>
                              <a:schemeClr val="accent1">
                                <a:lumMod val="50000"/>
                              </a:schemeClr>
                            </a:solidFill>
                            <a:latin typeface="Cambria Math" panose="02040503050406030204" pitchFamily="18" charset="0"/>
                          </a:rPr>
                          <m:t>𝑣</m:t>
                        </m:r>
                        <m:d>
                          <m:dPr>
                            <m:ctrlPr>
                              <a:rPr lang="en-US" sz="2400" b="0" i="1" smtClean="0">
                                <a:solidFill>
                                  <a:schemeClr val="accent1">
                                    <a:lumMod val="50000"/>
                                  </a:schemeClr>
                                </a:solidFill>
                                <a:latin typeface="Cambria Math" panose="02040503050406030204" pitchFamily="18" charset="0"/>
                              </a:rPr>
                            </m:ctrlPr>
                          </m:dPr>
                          <m:e>
                            <m:r>
                              <a:rPr lang="en-US" sz="2400" b="0" i="1" smtClean="0">
                                <a:solidFill>
                                  <a:schemeClr val="accent1">
                                    <a:lumMod val="50000"/>
                                  </a:schemeClr>
                                </a:solidFill>
                                <a:latin typeface="Cambria Math" panose="02040503050406030204" pitchFamily="18" charset="0"/>
                                <a:ea typeface="Cambria Math" panose="02040503050406030204" pitchFamily="18" charset="0"/>
                              </a:rPr>
                              <m:t>𝜏</m:t>
                            </m:r>
                          </m:e>
                        </m:d>
                        <m:r>
                          <a:rPr lang="en-US" sz="2400" b="0" i="1" smtClean="0">
                            <a:solidFill>
                              <a:schemeClr val="accent1">
                                <a:lumMod val="50000"/>
                              </a:schemeClr>
                            </a:solidFill>
                            <a:latin typeface="Cambria Math" panose="02040503050406030204" pitchFamily="18" charset="0"/>
                          </a:rPr>
                          <m:t>𝑑</m:t>
                        </m:r>
                        <m:r>
                          <a:rPr lang="en-US" sz="2400" b="0" i="1" smtClean="0">
                            <a:solidFill>
                              <a:schemeClr val="accent1">
                                <a:lumMod val="50000"/>
                              </a:schemeClr>
                            </a:solidFill>
                            <a:latin typeface="Cambria Math" panose="02040503050406030204" pitchFamily="18" charset="0"/>
                            <a:ea typeface="Cambria Math" panose="02040503050406030204" pitchFamily="18" charset="0"/>
                          </a:rPr>
                          <m:t>𝜏</m:t>
                        </m:r>
                      </m:e>
                    </m:nary>
                  </m:oMath>
                </a14:m>
                <a:r>
                  <a:rPr lang="en-US" sz="2400" dirty="0">
                    <a:solidFill>
                      <a:schemeClr val="accent1">
                        <a:lumMod val="50000"/>
                      </a:schemeClr>
                    </a:solidFill>
                  </a:rPr>
                  <a:t>, and let’s assume </a:t>
                </a:r>
                <a:r>
                  <a:rPr lang="en-US" sz="2400" dirty="0" err="1">
                    <a:solidFill>
                      <a:schemeClr val="accent1">
                        <a:lumMod val="50000"/>
                      </a:schemeClr>
                    </a:solidFill>
                  </a:rPr>
                  <a:t>i</a:t>
                </a:r>
                <a:r>
                  <a:rPr lang="en-US" sz="2400" dirty="0">
                    <a:solidFill>
                      <a:schemeClr val="accent1">
                        <a:lumMod val="50000"/>
                      </a:schemeClr>
                    </a:solidFill>
                  </a:rPr>
                  <a:t>(0)=0 A</a:t>
                </a:r>
              </a:p>
              <a:p>
                <a:pPr marL="0" indent="0">
                  <a:buNone/>
                </a:pPr>
                <a:r>
                  <a:rPr lang="en-US" sz="2400" dirty="0">
                    <a:solidFill>
                      <a:schemeClr val="accent1">
                        <a:lumMod val="50000"/>
                      </a:schemeClr>
                    </a:solidFill>
                  </a:rPr>
                  <a:t>For 0&lt;t&lt; 1ms:</a:t>
                </a:r>
              </a:p>
              <a:p>
                <a:pPr marL="0" indent="0">
                  <a:buNone/>
                </a:pPr>
                <a14:m>
                  <m:oMathPara xmlns:m="http://schemas.openxmlformats.org/officeDocument/2006/math">
                    <m:oMathParaPr>
                      <m:jc m:val="centerGroup"/>
                    </m:oMathParaPr>
                    <m:oMath xmlns:m="http://schemas.openxmlformats.org/officeDocument/2006/math">
                      <m:r>
                        <a:rPr lang="en-US" sz="2400" b="0" i="1" smtClean="0">
                          <a:solidFill>
                            <a:schemeClr val="accent1">
                              <a:lumMod val="50000"/>
                            </a:schemeClr>
                          </a:solidFill>
                          <a:latin typeface="Cambria Math" panose="02040503050406030204" pitchFamily="18" charset="0"/>
                        </a:rPr>
                        <m:t>𝑖</m:t>
                      </m:r>
                      <m:d>
                        <m:dPr>
                          <m:ctrlPr>
                            <a:rPr lang="en-US" sz="2400" b="0" i="1" smtClean="0">
                              <a:solidFill>
                                <a:schemeClr val="accent1">
                                  <a:lumMod val="50000"/>
                                </a:schemeClr>
                              </a:solidFill>
                              <a:latin typeface="Cambria Math" panose="02040503050406030204" pitchFamily="18" charset="0"/>
                            </a:rPr>
                          </m:ctrlPr>
                        </m:dPr>
                        <m:e>
                          <m:r>
                            <a:rPr lang="en-US" sz="2400" b="0" i="1" smtClean="0">
                              <a:solidFill>
                                <a:schemeClr val="accent1">
                                  <a:lumMod val="50000"/>
                                </a:schemeClr>
                              </a:solidFill>
                              <a:latin typeface="Cambria Math" panose="02040503050406030204" pitchFamily="18" charset="0"/>
                            </a:rPr>
                            <m:t>𝑡</m:t>
                          </m:r>
                        </m:e>
                      </m:d>
                      <m:r>
                        <a:rPr lang="en-US" sz="2400" b="0" i="1" smtClean="0">
                          <a:solidFill>
                            <a:schemeClr val="accent1">
                              <a:lumMod val="50000"/>
                            </a:schemeClr>
                          </a:solidFill>
                          <a:latin typeface="Cambria Math" panose="02040503050406030204" pitchFamily="18" charset="0"/>
                        </a:rPr>
                        <m:t>=</m:t>
                      </m:r>
                      <m:r>
                        <a:rPr lang="en-US" sz="2400" b="0" i="1" smtClean="0">
                          <a:solidFill>
                            <a:schemeClr val="accent1">
                              <a:lumMod val="50000"/>
                            </a:schemeClr>
                          </a:solidFill>
                          <a:latin typeface="Cambria Math" panose="02040503050406030204" pitchFamily="18" charset="0"/>
                        </a:rPr>
                        <m:t>𝑖</m:t>
                      </m:r>
                      <m:d>
                        <m:dPr>
                          <m:ctrlPr>
                            <a:rPr lang="en-US" sz="2400" b="0" i="1" smtClean="0">
                              <a:solidFill>
                                <a:schemeClr val="accent1">
                                  <a:lumMod val="50000"/>
                                </a:schemeClr>
                              </a:solidFill>
                              <a:latin typeface="Cambria Math" panose="02040503050406030204" pitchFamily="18" charset="0"/>
                            </a:rPr>
                          </m:ctrlPr>
                        </m:dPr>
                        <m:e>
                          <m:r>
                            <a:rPr lang="en-US" sz="2400" b="0" i="1" smtClean="0">
                              <a:solidFill>
                                <a:schemeClr val="accent1">
                                  <a:lumMod val="50000"/>
                                </a:schemeClr>
                              </a:solidFill>
                              <a:latin typeface="Cambria Math" panose="02040503050406030204" pitchFamily="18" charset="0"/>
                            </a:rPr>
                            <m:t>0</m:t>
                          </m:r>
                        </m:e>
                      </m:d>
                      <m:r>
                        <a:rPr lang="en-US" sz="2400" b="0" i="1" smtClean="0">
                          <a:solidFill>
                            <a:schemeClr val="accent1">
                              <a:lumMod val="50000"/>
                            </a:schemeClr>
                          </a:solidFill>
                          <a:latin typeface="Cambria Math" panose="02040503050406030204" pitchFamily="18" charset="0"/>
                        </a:rPr>
                        <m:t>+50</m:t>
                      </m:r>
                      <m:nary>
                        <m:naryPr>
                          <m:ctrlPr>
                            <a:rPr lang="en-US" sz="2400" i="1">
                              <a:solidFill>
                                <a:schemeClr val="accent1">
                                  <a:lumMod val="50000"/>
                                </a:schemeClr>
                              </a:solidFill>
                              <a:latin typeface="Cambria Math" panose="02040503050406030204" pitchFamily="18" charset="0"/>
                            </a:rPr>
                          </m:ctrlPr>
                        </m:naryPr>
                        <m:sub>
                          <m:r>
                            <m:rPr>
                              <m:brk m:alnAt="23"/>
                            </m:rPr>
                            <a:rPr lang="en-US" sz="2400" i="1">
                              <a:solidFill>
                                <a:schemeClr val="accent1">
                                  <a:lumMod val="50000"/>
                                </a:schemeClr>
                              </a:solidFill>
                              <a:latin typeface="Cambria Math" panose="02040503050406030204" pitchFamily="18" charset="0"/>
                            </a:rPr>
                            <m:t>0</m:t>
                          </m:r>
                        </m:sub>
                        <m:sup>
                          <m:r>
                            <a:rPr lang="en-US" sz="2400" i="1">
                              <a:solidFill>
                                <a:schemeClr val="accent1">
                                  <a:lumMod val="50000"/>
                                </a:schemeClr>
                              </a:solidFill>
                              <a:latin typeface="Cambria Math" panose="02040503050406030204" pitchFamily="18" charset="0"/>
                            </a:rPr>
                            <m:t>𝑡</m:t>
                          </m:r>
                        </m:sup>
                        <m:e>
                          <m:r>
                            <a:rPr lang="en-US" sz="2400" b="0" i="1" smtClean="0">
                              <a:solidFill>
                                <a:schemeClr val="accent1">
                                  <a:lumMod val="50000"/>
                                </a:schemeClr>
                              </a:solidFill>
                              <a:latin typeface="Cambria Math" panose="02040503050406030204" pitchFamily="18" charset="0"/>
                            </a:rPr>
                            <m:t>5000</m:t>
                          </m:r>
                          <m:r>
                            <a:rPr lang="en-US" sz="2400" b="0" i="1" smtClean="0">
                              <a:solidFill>
                                <a:schemeClr val="accent1">
                                  <a:lumMod val="50000"/>
                                </a:schemeClr>
                              </a:solidFill>
                              <a:latin typeface="Cambria Math" panose="02040503050406030204" pitchFamily="18" charset="0"/>
                              <a:ea typeface="Cambria Math" panose="02040503050406030204" pitchFamily="18" charset="0"/>
                            </a:rPr>
                            <m:t>𝜏</m:t>
                          </m:r>
                          <m:r>
                            <a:rPr lang="en-US" sz="2400" i="1">
                              <a:solidFill>
                                <a:schemeClr val="accent1">
                                  <a:lumMod val="50000"/>
                                </a:schemeClr>
                              </a:solidFill>
                              <a:latin typeface="Cambria Math" panose="02040503050406030204" pitchFamily="18" charset="0"/>
                            </a:rPr>
                            <m:t>𝑑</m:t>
                          </m:r>
                          <m:r>
                            <a:rPr lang="en-US" sz="2400" i="1">
                              <a:solidFill>
                                <a:schemeClr val="accent1">
                                  <a:lumMod val="50000"/>
                                </a:schemeClr>
                              </a:solidFill>
                              <a:latin typeface="Cambria Math" panose="02040503050406030204" pitchFamily="18" charset="0"/>
                              <a:ea typeface="Cambria Math" panose="02040503050406030204" pitchFamily="18" charset="0"/>
                            </a:rPr>
                            <m:t>𝜏</m:t>
                          </m:r>
                          <m:r>
                            <a:rPr lang="en-US" sz="2400" b="0" i="1" smtClean="0">
                              <a:solidFill>
                                <a:schemeClr val="accent1">
                                  <a:lumMod val="50000"/>
                                </a:schemeClr>
                              </a:solidFill>
                              <a:latin typeface="Cambria Math" panose="02040503050406030204" pitchFamily="18" charset="0"/>
                              <a:ea typeface="Cambria Math" panose="02040503050406030204" pitchFamily="18" charset="0"/>
                            </a:rPr>
                            <m:t>=250000</m:t>
                          </m:r>
                          <m:f>
                            <m:fPr>
                              <m:ctrlPr>
                                <a:rPr lang="en-US" sz="2400" b="0" i="1" smtClean="0">
                                  <a:solidFill>
                                    <a:schemeClr val="accent1">
                                      <a:lumMod val="50000"/>
                                    </a:schemeClr>
                                  </a:solidFill>
                                  <a:latin typeface="Cambria Math" panose="02040503050406030204" pitchFamily="18" charset="0"/>
                                  <a:ea typeface="Cambria Math" panose="02040503050406030204" pitchFamily="18" charset="0"/>
                                </a:rPr>
                              </m:ctrlPr>
                            </m:fPr>
                            <m:num>
                              <m:sSup>
                                <m:sSupPr>
                                  <m:ctrlPr>
                                    <a:rPr lang="en-US" sz="2400" b="0" i="1" smtClean="0">
                                      <a:solidFill>
                                        <a:schemeClr val="accent1">
                                          <a:lumMod val="50000"/>
                                        </a:schemeClr>
                                      </a:solidFill>
                                      <a:latin typeface="Cambria Math" panose="02040503050406030204" pitchFamily="18" charset="0"/>
                                      <a:ea typeface="Cambria Math" panose="02040503050406030204" pitchFamily="18" charset="0"/>
                                    </a:rPr>
                                  </m:ctrlPr>
                                </m:sSupPr>
                                <m:e>
                                  <m:r>
                                    <a:rPr lang="en-US" sz="2400" b="0" i="1" smtClean="0">
                                      <a:solidFill>
                                        <a:schemeClr val="accent1">
                                          <a:lumMod val="50000"/>
                                        </a:schemeClr>
                                      </a:solidFill>
                                      <a:latin typeface="Cambria Math" panose="02040503050406030204" pitchFamily="18" charset="0"/>
                                      <a:ea typeface="Cambria Math" panose="02040503050406030204" pitchFamily="18" charset="0"/>
                                    </a:rPr>
                                    <m:t>𝑡</m:t>
                                  </m:r>
                                </m:e>
                                <m:sup>
                                  <m:r>
                                    <a:rPr lang="en-US" sz="2400" b="0" i="1" smtClean="0">
                                      <a:solidFill>
                                        <a:schemeClr val="accent1">
                                          <a:lumMod val="50000"/>
                                        </a:schemeClr>
                                      </a:solidFill>
                                      <a:latin typeface="Cambria Math" panose="02040503050406030204" pitchFamily="18" charset="0"/>
                                      <a:ea typeface="Cambria Math" panose="02040503050406030204" pitchFamily="18" charset="0"/>
                                    </a:rPr>
                                    <m:t>2</m:t>
                                  </m:r>
                                </m:sup>
                              </m:sSup>
                            </m:num>
                            <m:den>
                              <m:r>
                                <a:rPr lang="en-US" sz="2400" b="0" i="1" smtClean="0">
                                  <a:solidFill>
                                    <a:schemeClr val="accent1">
                                      <a:lumMod val="50000"/>
                                    </a:schemeClr>
                                  </a:solidFill>
                                  <a:latin typeface="Cambria Math" panose="02040503050406030204" pitchFamily="18" charset="0"/>
                                  <a:ea typeface="Cambria Math" panose="02040503050406030204" pitchFamily="18" charset="0"/>
                                </a:rPr>
                                <m:t>2</m:t>
                              </m:r>
                            </m:den>
                          </m:f>
                        </m:e>
                      </m:nary>
                      <m:r>
                        <a:rPr lang="en-US" sz="2400" b="0" i="1" smtClean="0">
                          <a:solidFill>
                            <a:schemeClr val="accent1">
                              <a:lumMod val="50000"/>
                            </a:schemeClr>
                          </a:solidFill>
                          <a:latin typeface="Cambria Math" panose="02040503050406030204" pitchFamily="18" charset="0"/>
                          <a:ea typeface="Cambria Math" panose="02040503050406030204" pitchFamily="18" charset="0"/>
                        </a:rPr>
                        <m:t>=125</m:t>
                      </m:r>
                      <m:sSup>
                        <m:sSupPr>
                          <m:ctrlPr>
                            <a:rPr lang="en-US" sz="2400" b="0" i="1" smtClean="0">
                              <a:solidFill>
                                <a:schemeClr val="accent1">
                                  <a:lumMod val="50000"/>
                                </a:schemeClr>
                              </a:solidFill>
                              <a:latin typeface="Cambria Math" panose="02040503050406030204" pitchFamily="18" charset="0"/>
                              <a:ea typeface="Cambria Math" panose="02040503050406030204" pitchFamily="18" charset="0"/>
                            </a:rPr>
                          </m:ctrlPr>
                        </m:sSupPr>
                        <m:e>
                          <m:r>
                            <a:rPr lang="en-US" sz="2400" b="0" i="1" smtClean="0">
                              <a:solidFill>
                                <a:schemeClr val="accent1">
                                  <a:lumMod val="50000"/>
                                </a:schemeClr>
                              </a:solidFill>
                              <a:latin typeface="Cambria Math" panose="02040503050406030204" pitchFamily="18" charset="0"/>
                              <a:ea typeface="Cambria Math" panose="02040503050406030204" pitchFamily="18" charset="0"/>
                            </a:rPr>
                            <m:t>𝑡</m:t>
                          </m:r>
                        </m:e>
                        <m:sup>
                          <m:r>
                            <a:rPr lang="en-US" sz="2400" b="0" i="1" smtClean="0">
                              <a:solidFill>
                                <a:schemeClr val="accent1">
                                  <a:lumMod val="50000"/>
                                </a:schemeClr>
                              </a:solidFill>
                              <a:latin typeface="Cambria Math" panose="02040503050406030204" pitchFamily="18" charset="0"/>
                              <a:ea typeface="Cambria Math" panose="02040503050406030204" pitchFamily="18" charset="0"/>
                            </a:rPr>
                            <m:t>2</m:t>
                          </m:r>
                        </m:sup>
                      </m:sSup>
                      <m:r>
                        <a:rPr lang="en-US" sz="2400" b="0" i="1" smtClean="0">
                          <a:solidFill>
                            <a:schemeClr val="accent1">
                              <a:lumMod val="50000"/>
                            </a:schemeClr>
                          </a:solidFill>
                          <a:latin typeface="Cambria Math" panose="02040503050406030204" pitchFamily="18" charset="0"/>
                          <a:ea typeface="Cambria Math" panose="02040503050406030204" pitchFamily="18" charset="0"/>
                        </a:rPr>
                        <m:t> </m:t>
                      </m:r>
                      <m:r>
                        <a:rPr lang="en-US" sz="2400" b="0" i="1" smtClean="0">
                          <a:solidFill>
                            <a:schemeClr val="accent1">
                              <a:lumMod val="50000"/>
                            </a:schemeClr>
                          </a:solidFill>
                          <a:latin typeface="Cambria Math" panose="02040503050406030204" pitchFamily="18" charset="0"/>
                          <a:ea typeface="Cambria Math" panose="02040503050406030204" pitchFamily="18" charset="0"/>
                        </a:rPr>
                        <m:t>𝑘𝐴</m:t>
                      </m:r>
                    </m:oMath>
                  </m:oMathPara>
                </a14:m>
                <a:endParaRPr lang="en-US" sz="2400" b="0" dirty="0">
                  <a:solidFill>
                    <a:schemeClr val="accent1">
                      <a:lumMod val="50000"/>
                    </a:schemeClr>
                  </a:solidFill>
                  <a:ea typeface="Cambria Math" panose="02040503050406030204" pitchFamily="18" charset="0"/>
                </a:endParaRPr>
              </a:p>
              <a:p>
                <a:pPr marL="0" indent="0">
                  <a:buNone/>
                </a:pPr>
                <a:r>
                  <a:rPr lang="en-US" sz="2400" dirty="0">
                    <a:solidFill>
                      <a:schemeClr val="accent1">
                        <a:lumMod val="50000"/>
                      </a:schemeClr>
                    </a:solidFill>
                  </a:rPr>
                  <a:t>Note that </a:t>
                </a:r>
                <a:r>
                  <a:rPr lang="en-US" sz="2400" dirty="0" err="1">
                    <a:solidFill>
                      <a:schemeClr val="accent1">
                        <a:lumMod val="50000"/>
                      </a:schemeClr>
                    </a:solidFill>
                  </a:rPr>
                  <a:t>i</a:t>
                </a:r>
                <a:r>
                  <a:rPr lang="en-US" sz="2400" dirty="0">
                    <a:solidFill>
                      <a:schemeClr val="accent1">
                        <a:lumMod val="50000"/>
                      </a:schemeClr>
                    </a:solidFill>
                  </a:rPr>
                  <a:t>(1 </a:t>
                </a:r>
                <a:r>
                  <a:rPr lang="en-US" sz="2400" dirty="0" err="1">
                    <a:solidFill>
                      <a:schemeClr val="accent1">
                        <a:lumMod val="50000"/>
                      </a:schemeClr>
                    </a:solidFill>
                  </a:rPr>
                  <a:t>ms</a:t>
                </a:r>
                <a:r>
                  <a:rPr lang="en-US" sz="2400" dirty="0">
                    <a:solidFill>
                      <a:schemeClr val="accent1">
                        <a:lumMod val="50000"/>
                      </a:schemeClr>
                    </a:solidFill>
                  </a:rPr>
                  <a:t>) = 125 mA</a:t>
                </a:r>
              </a:p>
              <a:p>
                <a:pPr marL="0" indent="0">
                  <a:buNone/>
                </a:pPr>
                <a:endParaRPr lang="en-US" sz="2400" dirty="0">
                  <a:solidFill>
                    <a:schemeClr val="accent1">
                      <a:lumMod val="50000"/>
                    </a:schemeClr>
                  </a:solidFill>
                </a:endParaRPr>
              </a:p>
              <a:p>
                <a:pPr marL="0" indent="0">
                  <a:buNone/>
                </a:pPr>
                <a:r>
                  <a:rPr lang="en-US" sz="2400" dirty="0">
                    <a:solidFill>
                      <a:schemeClr val="accent1">
                        <a:lumMod val="50000"/>
                      </a:schemeClr>
                    </a:solidFill>
                  </a:rPr>
                  <a:t>For t&gt; 1ms:</a:t>
                </a:r>
              </a:p>
              <a:p>
                <a:pPr marL="0" indent="0">
                  <a:buNone/>
                </a:pPr>
                <a14:m>
                  <m:oMathPara xmlns:m="http://schemas.openxmlformats.org/officeDocument/2006/math">
                    <m:oMathParaPr>
                      <m:jc m:val="centerGroup"/>
                    </m:oMathParaPr>
                    <m:oMath xmlns:m="http://schemas.openxmlformats.org/officeDocument/2006/math">
                      <m:r>
                        <a:rPr lang="en-US" sz="2400" i="1">
                          <a:solidFill>
                            <a:schemeClr val="accent1">
                              <a:lumMod val="50000"/>
                            </a:schemeClr>
                          </a:solidFill>
                          <a:latin typeface="Cambria Math" panose="02040503050406030204" pitchFamily="18" charset="0"/>
                        </a:rPr>
                        <m:t>𝑖</m:t>
                      </m:r>
                      <m:d>
                        <m:dPr>
                          <m:ctrlPr>
                            <a:rPr lang="en-US" sz="2400" i="1">
                              <a:solidFill>
                                <a:schemeClr val="accent1">
                                  <a:lumMod val="50000"/>
                                </a:schemeClr>
                              </a:solidFill>
                              <a:latin typeface="Cambria Math" panose="02040503050406030204" pitchFamily="18" charset="0"/>
                            </a:rPr>
                          </m:ctrlPr>
                        </m:dPr>
                        <m:e>
                          <m:r>
                            <a:rPr lang="en-US" sz="2400" i="1">
                              <a:solidFill>
                                <a:schemeClr val="accent1">
                                  <a:lumMod val="50000"/>
                                </a:schemeClr>
                              </a:solidFill>
                              <a:latin typeface="Cambria Math" panose="02040503050406030204" pitchFamily="18" charset="0"/>
                            </a:rPr>
                            <m:t>𝑡</m:t>
                          </m:r>
                        </m:e>
                      </m:d>
                      <m:r>
                        <a:rPr lang="en-US" sz="2400" i="1">
                          <a:solidFill>
                            <a:schemeClr val="accent1">
                              <a:lumMod val="50000"/>
                            </a:schemeClr>
                          </a:solidFill>
                          <a:latin typeface="Cambria Math" panose="02040503050406030204" pitchFamily="18" charset="0"/>
                        </a:rPr>
                        <m:t>=</m:t>
                      </m:r>
                      <m:r>
                        <a:rPr lang="en-US" sz="2400" i="1">
                          <a:solidFill>
                            <a:schemeClr val="accent1">
                              <a:lumMod val="50000"/>
                            </a:schemeClr>
                          </a:solidFill>
                          <a:latin typeface="Cambria Math" panose="02040503050406030204" pitchFamily="18" charset="0"/>
                        </a:rPr>
                        <m:t>𝑖</m:t>
                      </m:r>
                      <m:d>
                        <m:dPr>
                          <m:ctrlPr>
                            <a:rPr lang="en-US" sz="2400" i="1">
                              <a:solidFill>
                                <a:schemeClr val="accent1">
                                  <a:lumMod val="50000"/>
                                </a:schemeClr>
                              </a:solidFill>
                              <a:latin typeface="Cambria Math" panose="02040503050406030204" pitchFamily="18" charset="0"/>
                            </a:rPr>
                          </m:ctrlPr>
                        </m:dPr>
                        <m:e>
                          <m:r>
                            <a:rPr lang="en-US" sz="2400" b="0" i="1" smtClean="0">
                              <a:solidFill>
                                <a:schemeClr val="accent1">
                                  <a:lumMod val="50000"/>
                                </a:schemeClr>
                              </a:solidFill>
                              <a:latin typeface="Cambria Math" panose="02040503050406030204" pitchFamily="18" charset="0"/>
                            </a:rPr>
                            <m:t>1 </m:t>
                          </m:r>
                          <m:r>
                            <a:rPr lang="en-US" sz="2400" b="0" i="1" smtClean="0">
                              <a:solidFill>
                                <a:schemeClr val="accent1">
                                  <a:lumMod val="50000"/>
                                </a:schemeClr>
                              </a:solidFill>
                              <a:latin typeface="Cambria Math" panose="02040503050406030204" pitchFamily="18" charset="0"/>
                            </a:rPr>
                            <m:t>𝑚𝑠</m:t>
                          </m:r>
                        </m:e>
                      </m:d>
                      <m:r>
                        <a:rPr lang="en-US" sz="2400" i="1">
                          <a:solidFill>
                            <a:schemeClr val="accent1">
                              <a:lumMod val="50000"/>
                            </a:schemeClr>
                          </a:solidFill>
                          <a:latin typeface="Cambria Math" panose="02040503050406030204" pitchFamily="18" charset="0"/>
                        </a:rPr>
                        <m:t>+50</m:t>
                      </m:r>
                      <m:nary>
                        <m:naryPr>
                          <m:ctrlPr>
                            <a:rPr lang="en-US" sz="2400" i="1">
                              <a:solidFill>
                                <a:schemeClr val="accent1">
                                  <a:lumMod val="50000"/>
                                </a:schemeClr>
                              </a:solidFill>
                              <a:latin typeface="Cambria Math" panose="02040503050406030204" pitchFamily="18" charset="0"/>
                            </a:rPr>
                          </m:ctrlPr>
                        </m:naryPr>
                        <m:sub>
                          <m:r>
                            <a:rPr lang="en-US" sz="2400" b="0" i="1" smtClean="0">
                              <a:solidFill>
                                <a:schemeClr val="accent1">
                                  <a:lumMod val="50000"/>
                                </a:schemeClr>
                              </a:solidFill>
                              <a:latin typeface="Cambria Math" panose="02040503050406030204" pitchFamily="18" charset="0"/>
                            </a:rPr>
                            <m:t>1 </m:t>
                          </m:r>
                          <m:r>
                            <a:rPr lang="en-US" sz="2400" b="0" i="1" smtClean="0">
                              <a:solidFill>
                                <a:schemeClr val="accent1">
                                  <a:lumMod val="50000"/>
                                </a:schemeClr>
                              </a:solidFill>
                              <a:latin typeface="Cambria Math" panose="02040503050406030204" pitchFamily="18" charset="0"/>
                            </a:rPr>
                            <m:t>𝑚𝑠</m:t>
                          </m:r>
                        </m:sub>
                        <m:sup>
                          <m:r>
                            <a:rPr lang="en-US" sz="2400" i="1">
                              <a:solidFill>
                                <a:schemeClr val="accent1">
                                  <a:lumMod val="50000"/>
                                </a:schemeClr>
                              </a:solidFill>
                              <a:latin typeface="Cambria Math" panose="02040503050406030204" pitchFamily="18" charset="0"/>
                            </a:rPr>
                            <m:t>𝑡</m:t>
                          </m:r>
                        </m:sup>
                        <m:e>
                          <m:r>
                            <a:rPr lang="en-US" sz="2400" i="1">
                              <a:solidFill>
                                <a:schemeClr val="accent1">
                                  <a:lumMod val="50000"/>
                                </a:schemeClr>
                              </a:solidFill>
                              <a:latin typeface="Cambria Math" panose="02040503050406030204" pitchFamily="18" charset="0"/>
                            </a:rPr>
                            <m:t>5</m:t>
                          </m:r>
                          <m:r>
                            <a:rPr lang="en-US" sz="2400" i="1">
                              <a:solidFill>
                                <a:schemeClr val="accent1">
                                  <a:lumMod val="50000"/>
                                </a:schemeClr>
                              </a:solidFill>
                              <a:latin typeface="Cambria Math" panose="02040503050406030204" pitchFamily="18" charset="0"/>
                            </a:rPr>
                            <m:t>𝑑</m:t>
                          </m:r>
                          <m:r>
                            <a:rPr lang="en-US" sz="2400" i="1">
                              <a:solidFill>
                                <a:schemeClr val="accent1">
                                  <a:lumMod val="50000"/>
                                </a:schemeClr>
                              </a:solidFill>
                              <a:latin typeface="Cambria Math" panose="02040503050406030204" pitchFamily="18" charset="0"/>
                              <a:ea typeface="Cambria Math" panose="02040503050406030204" pitchFamily="18" charset="0"/>
                            </a:rPr>
                            <m:t>𝜏</m:t>
                          </m:r>
                          <m:r>
                            <a:rPr lang="en-US" sz="2400" i="1">
                              <a:solidFill>
                                <a:schemeClr val="accent1">
                                  <a:lumMod val="50000"/>
                                </a:schemeClr>
                              </a:solidFill>
                              <a:latin typeface="Cambria Math" panose="02040503050406030204" pitchFamily="18" charset="0"/>
                              <a:ea typeface="Cambria Math" panose="02040503050406030204" pitchFamily="18" charset="0"/>
                            </a:rPr>
                            <m:t>=250</m:t>
                          </m:r>
                          <m:d>
                            <m:dPr>
                              <m:ctrlPr>
                                <a:rPr lang="en-US" sz="2400" i="1" smtClean="0">
                                  <a:solidFill>
                                    <a:schemeClr val="accent1">
                                      <a:lumMod val="50000"/>
                                    </a:schemeClr>
                                  </a:solidFill>
                                  <a:latin typeface="Cambria Math" panose="02040503050406030204" pitchFamily="18" charset="0"/>
                                  <a:ea typeface="Cambria Math" panose="02040503050406030204" pitchFamily="18" charset="0"/>
                                </a:rPr>
                              </m:ctrlPr>
                            </m:dPr>
                            <m:e>
                              <m:r>
                                <a:rPr lang="en-US" sz="2400" b="0" i="1" smtClean="0">
                                  <a:solidFill>
                                    <a:schemeClr val="accent1">
                                      <a:lumMod val="50000"/>
                                    </a:schemeClr>
                                  </a:solidFill>
                                  <a:latin typeface="Cambria Math" panose="02040503050406030204" pitchFamily="18" charset="0"/>
                                  <a:ea typeface="Cambria Math" panose="02040503050406030204" pitchFamily="18" charset="0"/>
                                </a:rPr>
                                <m:t>𝑡</m:t>
                              </m:r>
                              <m:r>
                                <a:rPr lang="en-US" sz="2400" b="0" i="1" smtClean="0">
                                  <a:solidFill>
                                    <a:schemeClr val="accent1">
                                      <a:lumMod val="50000"/>
                                    </a:schemeClr>
                                  </a:solidFill>
                                  <a:latin typeface="Cambria Math" panose="02040503050406030204" pitchFamily="18" charset="0"/>
                                  <a:ea typeface="Cambria Math" panose="02040503050406030204" pitchFamily="18" charset="0"/>
                                </a:rPr>
                                <m:t>−.001</m:t>
                              </m:r>
                            </m:e>
                          </m:d>
                        </m:e>
                      </m:nary>
                      <m:r>
                        <a:rPr lang="en-US" sz="2400" i="1">
                          <a:solidFill>
                            <a:schemeClr val="accent1">
                              <a:lumMod val="50000"/>
                            </a:schemeClr>
                          </a:solidFill>
                          <a:latin typeface="Cambria Math" panose="02040503050406030204" pitchFamily="18" charset="0"/>
                          <a:ea typeface="Cambria Math" panose="02040503050406030204" pitchFamily="18" charset="0"/>
                        </a:rPr>
                        <m:t>=</m:t>
                      </m:r>
                      <m:r>
                        <a:rPr lang="en-US" sz="2400" b="0" i="1" smtClean="0">
                          <a:solidFill>
                            <a:schemeClr val="accent1">
                              <a:lumMod val="50000"/>
                            </a:schemeClr>
                          </a:solidFill>
                          <a:latin typeface="Cambria Math" panose="02040503050406030204" pitchFamily="18" charset="0"/>
                          <a:ea typeface="Cambria Math" panose="02040503050406030204" pitchFamily="18" charset="0"/>
                        </a:rPr>
                        <m:t>(250</m:t>
                      </m:r>
                      <m:r>
                        <a:rPr lang="en-US" sz="2400" b="0" i="1" smtClean="0">
                          <a:solidFill>
                            <a:schemeClr val="accent1">
                              <a:lumMod val="50000"/>
                            </a:schemeClr>
                          </a:solidFill>
                          <a:latin typeface="Cambria Math" panose="02040503050406030204" pitchFamily="18" charset="0"/>
                          <a:ea typeface="Cambria Math" panose="02040503050406030204" pitchFamily="18" charset="0"/>
                        </a:rPr>
                        <m:t>𝑡</m:t>
                      </m:r>
                      <m:r>
                        <a:rPr lang="en-US" sz="2400" b="0" i="1" smtClean="0">
                          <a:solidFill>
                            <a:schemeClr val="accent1">
                              <a:lumMod val="50000"/>
                            </a:schemeClr>
                          </a:solidFill>
                          <a:latin typeface="Cambria Math" panose="02040503050406030204" pitchFamily="18" charset="0"/>
                          <a:ea typeface="Cambria Math" panose="02040503050406030204" pitchFamily="18" charset="0"/>
                        </a:rPr>
                        <m:t>−.125) </m:t>
                      </m:r>
                      <m:r>
                        <a:rPr lang="en-US" sz="2400" b="0" i="1" smtClean="0">
                          <a:solidFill>
                            <a:schemeClr val="accent1">
                              <a:lumMod val="50000"/>
                            </a:schemeClr>
                          </a:solidFill>
                          <a:latin typeface="Cambria Math" panose="02040503050406030204" pitchFamily="18" charset="0"/>
                          <a:ea typeface="Cambria Math" panose="02040503050406030204" pitchFamily="18" charset="0"/>
                        </a:rPr>
                        <m:t>𝐴</m:t>
                      </m:r>
                    </m:oMath>
                  </m:oMathPara>
                </a14:m>
                <a:endParaRPr lang="en-US" sz="2400" dirty="0">
                  <a:solidFill>
                    <a:schemeClr val="accent1">
                      <a:lumMod val="50000"/>
                    </a:schemeClr>
                  </a:solidFill>
                  <a:ea typeface="Cambria Math" panose="02040503050406030204" pitchFamily="18" charset="0"/>
                </a:endParaRPr>
              </a:p>
              <a:p>
                <a:pPr marL="0" indent="0">
                  <a:buNone/>
                </a:pPr>
                <a:endParaRPr lang="en-US" sz="2400" dirty="0">
                  <a:solidFill>
                    <a:schemeClr val="accent1">
                      <a:lumMod val="50000"/>
                    </a:schemeClr>
                  </a:solidFill>
                </a:endParaRPr>
              </a:p>
              <a:p>
                <a:pPr marL="0" indent="0">
                  <a:buNone/>
                </a:pPr>
                <a:endParaRPr lang="en-US" dirty="0">
                  <a:solidFill>
                    <a:schemeClr val="accent1">
                      <a:lumMod val="50000"/>
                    </a:schemeClr>
                  </a:solidFill>
                </a:endParaRPr>
              </a:p>
              <a:p>
                <a:pPr marL="0" indent="0">
                  <a:buNone/>
                </a:pPr>
                <a:endParaRPr lang="en-US" dirty="0">
                  <a:solidFill>
                    <a:schemeClr val="accent1">
                      <a:lumMod val="50000"/>
                    </a:schemeClr>
                  </a:solidFill>
                </a:endParaRPr>
              </a:p>
              <a:p>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437606" y="990600"/>
                <a:ext cx="8477794" cy="4876800"/>
              </a:xfrm>
              <a:blipFill>
                <a:blip r:embed="rId2"/>
                <a:stretch>
                  <a:fillRect l="-935" t="-1625"/>
                </a:stretch>
              </a:blipFill>
            </p:spPr>
            <p:txBody>
              <a:bodyPr/>
              <a:lstStyle/>
              <a:p>
                <a:r>
                  <a:rPr lang="en-US">
                    <a:noFill/>
                  </a:rPr>
                  <a:t> </a:t>
                </a:r>
              </a:p>
            </p:txBody>
          </p:sp>
        </mc:Fallback>
      </mc:AlternateContent>
    </p:spTree>
    <p:extLst>
      <p:ext uri="{BB962C8B-B14F-4D97-AF65-F5344CB8AC3E}">
        <p14:creationId xmlns:p14="http://schemas.microsoft.com/office/powerpoint/2010/main" val="169839439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365760"/>
            <a:ext cx="7520940" cy="929640"/>
          </a:xfrm>
        </p:spPr>
        <p:txBody>
          <a:bodyPr>
            <a:noAutofit/>
          </a:bodyPr>
          <a:lstStyle/>
          <a:p>
            <a:r>
              <a:rPr lang="en-US" sz="3600" dirty="0">
                <a:solidFill>
                  <a:schemeClr val="accent1">
                    <a:lumMod val="50000"/>
                  </a:schemeClr>
                </a:solidFill>
              </a:rPr>
              <a:t>Examples of terminal relationships for Resistors, capacitors, and inductors</a:t>
            </a:r>
          </a:p>
        </p:txBody>
      </p:sp>
      <p:sp>
        <p:nvSpPr>
          <p:cNvPr id="3" name="Content Placeholder 2"/>
          <p:cNvSpPr>
            <a:spLocks noGrp="1"/>
          </p:cNvSpPr>
          <p:nvPr>
            <p:ph idx="1"/>
          </p:nvPr>
        </p:nvSpPr>
        <p:spPr>
          <a:xfrm>
            <a:off x="838200" y="1371601"/>
            <a:ext cx="7520940" cy="2895600"/>
          </a:xfrm>
        </p:spPr>
        <p:txBody>
          <a:bodyPr>
            <a:normAutofit/>
          </a:bodyPr>
          <a:lstStyle/>
          <a:p>
            <a:pPr marL="0" indent="0">
              <a:buNone/>
            </a:pPr>
            <a:r>
              <a:rPr lang="en-US" sz="2400" dirty="0">
                <a:solidFill>
                  <a:schemeClr val="accent1">
                    <a:lumMod val="50000"/>
                  </a:schemeClr>
                </a:solidFill>
              </a:rPr>
              <a:t>A passive component has the following voltage applied across it and the associated current flowing through it. For this voltage - current combination, </a:t>
            </a:r>
            <a:r>
              <a:rPr lang="en-US" sz="2400" i="1" dirty="0">
                <a:solidFill>
                  <a:schemeClr val="accent1">
                    <a:lumMod val="50000"/>
                  </a:schemeClr>
                </a:solidFill>
              </a:rPr>
              <a:t>state</a:t>
            </a:r>
            <a:r>
              <a:rPr lang="en-US" sz="2400" dirty="0">
                <a:solidFill>
                  <a:schemeClr val="accent1">
                    <a:lumMod val="50000"/>
                  </a:schemeClr>
                </a:solidFill>
              </a:rPr>
              <a:t> whether the component is a resistor, a capacitor or an inductor, </a:t>
            </a:r>
            <a:r>
              <a:rPr lang="en-US" sz="2400" i="1" dirty="0">
                <a:solidFill>
                  <a:schemeClr val="accent1">
                    <a:lumMod val="50000"/>
                  </a:schemeClr>
                </a:solidFill>
              </a:rPr>
              <a:t>and</a:t>
            </a:r>
            <a:r>
              <a:rPr lang="en-US" sz="2400" dirty="0">
                <a:solidFill>
                  <a:schemeClr val="accent1">
                    <a:lumMod val="50000"/>
                  </a:schemeClr>
                </a:solidFill>
              </a:rPr>
              <a:t> give the corresponding value of resistance, capacitance, or inductance.</a:t>
            </a:r>
          </a:p>
          <a:p>
            <a:pPr marL="0" indent="0">
              <a:buNone/>
            </a:pPr>
            <a:r>
              <a:rPr lang="de-DE" sz="2400" dirty="0">
                <a:solidFill>
                  <a:srgbClr val="FF0000"/>
                </a:solidFill>
              </a:rPr>
              <a:t>		v(t) =	20t  mV   	i(t)= 10 mA</a:t>
            </a:r>
            <a:endParaRPr lang="en-US" sz="2400" dirty="0">
              <a:solidFill>
                <a:srgbClr val="FF0000"/>
              </a:solidFill>
            </a:endParaRPr>
          </a:p>
        </p:txBody>
      </p:sp>
    </p:spTree>
    <p:extLst>
      <p:ext uri="{BB962C8B-B14F-4D97-AF65-F5344CB8AC3E}">
        <p14:creationId xmlns:p14="http://schemas.microsoft.com/office/powerpoint/2010/main" val="293587999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15962"/>
          </a:xfrm>
        </p:spPr>
        <p:txBody>
          <a:bodyPr>
            <a:normAutofit fontScale="90000"/>
          </a:bodyPr>
          <a:lstStyle/>
          <a:p>
            <a:r>
              <a:rPr lang="en-US" dirty="0"/>
              <a:t>Problem answer</a:t>
            </a:r>
          </a:p>
        </p:txBody>
      </p:sp>
      <p:sp>
        <p:nvSpPr>
          <p:cNvPr id="3" name="Content Placeholder 2"/>
          <p:cNvSpPr>
            <a:spLocks noGrp="1"/>
          </p:cNvSpPr>
          <p:nvPr>
            <p:ph idx="1"/>
          </p:nvPr>
        </p:nvSpPr>
        <p:spPr>
          <a:xfrm>
            <a:off x="461554" y="914400"/>
            <a:ext cx="8305800" cy="5715000"/>
          </a:xfrm>
        </p:spPr>
        <p:txBody>
          <a:bodyPr>
            <a:normAutofit/>
          </a:bodyPr>
          <a:lstStyle/>
          <a:p>
            <a:pPr marL="0" indent="0">
              <a:buNone/>
            </a:pPr>
            <a:r>
              <a:rPr lang="en-US" sz="2400" dirty="0">
                <a:solidFill>
                  <a:srgbClr val="FF0000"/>
                </a:solidFill>
              </a:rPr>
              <a:t>The parameter R, C, or L must be a positive constant:</a:t>
            </a:r>
          </a:p>
          <a:p>
            <a:pPr marL="0" indent="0">
              <a:buNone/>
            </a:pPr>
            <a:r>
              <a:rPr lang="en-US" sz="2400" dirty="0" err="1">
                <a:solidFill>
                  <a:schemeClr val="accent1">
                    <a:lumMod val="50000"/>
                  </a:schemeClr>
                </a:solidFill>
              </a:rPr>
              <a:t>v</a:t>
            </a:r>
            <a:r>
              <a:rPr lang="en-US" sz="2400" baseline="-25000" dirty="0" err="1">
                <a:solidFill>
                  <a:schemeClr val="accent1">
                    <a:lumMod val="50000"/>
                  </a:schemeClr>
                </a:solidFill>
              </a:rPr>
              <a:t>R</a:t>
            </a:r>
            <a:r>
              <a:rPr lang="en-US" sz="2400" dirty="0">
                <a:solidFill>
                  <a:schemeClr val="accent1">
                    <a:lumMod val="50000"/>
                  </a:schemeClr>
                </a:solidFill>
              </a:rPr>
              <a:t>(t) = </a:t>
            </a:r>
            <a:r>
              <a:rPr lang="en-US" sz="2400" dirty="0" err="1">
                <a:solidFill>
                  <a:schemeClr val="accent1">
                    <a:lumMod val="50000"/>
                  </a:schemeClr>
                </a:solidFill>
              </a:rPr>
              <a:t>i</a:t>
            </a:r>
            <a:r>
              <a:rPr lang="en-US" sz="2400" baseline="-25000" dirty="0" err="1">
                <a:solidFill>
                  <a:schemeClr val="accent1">
                    <a:lumMod val="50000"/>
                  </a:schemeClr>
                </a:solidFill>
              </a:rPr>
              <a:t>R</a:t>
            </a:r>
            <a:r>
              <a:rPr lang="en-US" sz="2400" dirty="0">
                <a:solidFill>
                  <a:schemeClr val="accent1">
                    <a:lumMod val="50000"/>
                  </a:schemeClr>
                </a:solidFill>
              </a:rPr>
              <a:t>(t) R</a:t>
            </a:r>
          </a:p>
          <a:p>
            <a:pPr marL="0" indent="0">
              <a:buNone/>
            </a:pPr>
            <a:r>
              <a:rPr lang="en-US" sz="2400" dirty="0" err="1">
                <a:solidFill>
                  <a:schemeClr val="accent1">
                    <a:lumMod val="50000"/>
                  </a:schemeClr>
                </a:solidFill>
              </a:rPr>
              <a:t>i</a:t>
            </a:r>
            <a:r>
              <a:rPr lang="en-US" sz="2400" baseline="-25000" dirty="0" err="1">
                <a:solidFill>
                  <a:schemeClr val="accent1">
                    <a:lumMod val="50000"/>
                  </a:schemeClr>
                </a:solidFill>
              </a:rPr>
              <a:t>c</a:t>
            </a:r>
            <a:r>
              <a:rPr lang="en-US" sz="2400" dirty="0">
                <a:solidFill>
                  <a:schemeClr val="accent1">
                    <a:lumMod val="50000"/>
                  </a:schemeClr>
                </a:solidFill>
              </a:rPr>
              <a:t>(t) = C </a:t>
            </a:r>
            <a:r>
              <a:rPr lang="en-US" sz="2400" dirty="0" err="1">
                <a:solidFill>
                  <a:schemeClr val="accent1">
                    <a:lumMod val="50000"/>
                  </a:schemeClr>
                </a:solidFill>
              </a:rPr>
              <a:t>dv</a:t>
            </a:r>
            <a:r>
              <a:rPr lang="en-US" sz="2400" baseline="-25000" dirty="0" err="1">
                <a:solidFill>
                  <a:schemeClr val="accent1">
                    <a:lumMod val="50000"/>
                  </a:schemeClr>
                </a:solidFill>
              </a:rPr>
              <a:t>c</a:t>
            </a:r>
            <a:r>
              <a:rPr lang="en-US" sz="2400" dirty="0">
                <a:solidFill>
                  <a:schemeClr val="accent1">
                    <a:lumMod val="50000"/>
                  </a:schemeClr>
                </a:solidFill>
              </a:rPr>
              <a:t>/</a:t>
            </a:r>
            <a:r>
              <a:rPr lang="en-US" sz="2400" dirty="0" err="1">
                <a:solidFill>
                  <a:schemeClr val="accent1">
                    <a:lumMod val="50000"/>
                  </a:schemeClr>
                </a:solidFill>
              </a:rPr>
              <a:t>dt</a:t>
            </a:r>
            <a:endParaRPr lang="en-US" sz="2400" dirty="0">
              <a:solidFill>
                <a:schemeClr val="accent1">
                  <a:lumMod val="50000"/>
                </a:schemeClr>
              </a:solidFill>
            </a:endParaRPr>
          </a:p>
          <a:p>
            <a:pPr marL="0" indent="0">
              <a:buNone/>
            </a:pPr>
            <a:r>
              <a:rPr lang="en-US" sz="2400" dirty="0" err="1">
                <a:solidFill>
                  <a:schemeClr val="accent1">
                    <a:lumMod val="50000"/>
                  </a:schemeClr>
                </a:solidFill>
              </a:rPr>
              <a:t>v</a:t>
            </a:r>
            <a:r>
              <a:rPr lang="en-US" sz="2400" baseline="-25000" dirty="0" err="1">
                <a:solidFill>
                  <a:schemeClr val="accent1">
                    <a:lumMod val="50000"/>
                  </a:schemeClr>
                </a:solidFill>
              </a:rPr>
              <a:t>L</a:t>
            </a:r>
            <a:r>
              <a:rPr lang="en-US" sz="2400" dirty="0">
                <a:solidFill>
                  <a:schemeClr val="accent1">
                    <a:lumMod val="50000"/>
                  </a:schemeClr>
                </a:solidFill>
              </a:rPr>
              <a:t>(t) = L </a:t>
            </a:r>
            <a:r>
              <a:rPr lang="en-US" sz="2400" dirty="0" err="1">
                <a:solidFill>
                  <a:schemeClr val="accent1">
                    <a:lumMod val="50000"/>
                  </a:schemeClr>
                </a:solidFill>
              </a:rPr>
              <a:t>di</a:t>
            </a:r>
            <a:r>
              <a:rPr lang="en-US" sz="2400" baseline="-25000" dirty="0" err="1">
                <a:solidFill>
                  <a:schemeClr val="accent1">
                    <a:lumMod val="50000"/>
                  </a:schemeClr>
                </a:solidFill>
              </a:rPr>
              <a:t>L</a:t>
            </a:r>
            <a:r>
              <a:rPr lang="en-US" sz="2400" dirty="0">
                <a:solidFill>
                  <a:schemeClr val="accent1">
                    <a:lumMod val="50000"/>
                  </a:schemeClr>
                </a:solidFill>
              </a:rPr>
              <a:t>/</a:t>
            </a:r>
            <a:r>
              <a:rPr lang="en-US" sz="2400" dirty="0" err="1">
                <a:solidFill>
                  <a:schemeClr val="accent1">
                    <a:lumMod val="50000"/>
                  </a:schemeClr>
                </a:solidFill>
              </a:rPr>
              <a:t>dt</a:t>
            </a:r>
            <a:endParaRPr lang="en-US" sz="2400" dirty="0">
              <a:solidFill>
                <a:schemeClr val="accent1">
                  <a:lumMod val="50000"/>
                </a:schemeClr>
              </a:solidFill>
            </a:endParaRPr>
          </a:p>
          <a:p>
            <a:pPr marL="0" indent="0">
              <a:buNone/>
            </a:pPr>
            <a:r>
              <a:rPr lang="en-US" sz="2400" dirty="0">
                <a:solidFill>
                  <a:schemeClr val="accent1">
                    <a:lumMod val="50000"/>
                  </a:schemeClr>
                </a:solidFill>
              </a:rPr>
              <a:t>OR</a:t>
            </a:r>
          </a:p>
          <a:p>
            <a:pPr marL="0" indent="0">
              <a:buNone/>
            </a:pPr>
            <a:r>
              <a:rPr lang="en-US" sz="2400" dirty="0">
                <a:solidFill>
                  <a:schemeClr val="accent1">
                    <a:lumMod val="50000"/>
                  </a:schemeClr>
                </a:solidFill>
              </a:rPr>
              <a:t>R = </a:t>
            </a:r>
            <a:r>
              <a:rPr lang="en-US" sz="2400" dirty="0" err="1">
                <a:solidFill>
                  <a:schemeClr val="accent1">
                    <a:lumMod val="50000"/>
                  </a:schemeClr>
                </a:solidFill>
              </a:rPr>
              <a:t>v</a:t>
            </a:r>
            <a:r>
              <a:rPr lang="en-US" sz="2400" baseline="-25000" dirty="0" err="1">
                <a:solidFill>
                  <a:schemeClr val="accent1">
                    <a:lumMod val="50000"/>
                  </a:schemeClr>
                </a:solidFill>
              </a:rPr>
              <a:t>R</a:t>
            </a:r>
            <a:r>
              <a:rPr lang="en-US" sz="2400" dirty="0">
                <a:solidFill>
                  <a:schemeClr val="accent1">
                    <a:lumMod val="50000"/>
                  </a:schemeClr>
                </a:solidFill>
              </a:rPr>
              <a:t>(t) / </a:t>
            </a:r>
            <a:r>
              <a:rPr lang="en-US" sz="2400" dirty="0" err="1">
                <a:solidFill>
                  <a:schemeClr val="accent1">
                    <a:lumMod val="50000"/>
                  </a:schemeClr>
                </a:solidFill>
              </a:rPr>
              <a:t>i</a:t>
            </a:r>
            <a:r>
              <a:rPr lang="en-US" sz="2400" baseline="-25000" dirty="0" err="1">
                <a:solidFill>
                  <a:schemeClr val="accent1">
                    <a:lumMod val="50000"/>
                  </a:schemeClr>
                </a:solidFill>
              </a:rPr>
              <a:t>R</a:t>
            </a:r>
            <a:r>
              <a:rPr lang="en-US" sz="2400" dirty="0">
                <a:solidFill>
                  <a:schemeClr val="accent1">
                    <a:lumMod val="50000"/>
                  </a:schemeClr>
                </a:solidFill>
              </a:rPr>
              <a:t>(t) 		= 20 t / 10 = 2t (NOT a constant!)</a:t>
            </a:r>
          </a:p>
          <a:p>
            <a:pPr marL="0" indent="0">
              <a:buNone/>
            </a:pPr>
            <a:r>
              <a:rPr lang="en-US" sz="2400" dirty="0">
                <a:solidFill>
                  <a:schemeClr val="accent1">
                    <a:lumMod val="50000"/>
                  </a:schemeClr>
                </a:solidFill>
              </a:rPr>
              <a:t>C = </a:t>
            </a:r>
            <a:r>
              <a:rPr lang="en-US" sz="2400" dirty="0" err="1">
                <a:solidFill>
                  <a:schemeClr val="accent1">
                    <a:lumMod val="50000"/>
                  </a:schemeClr>
                </a:solidFill>
              </a:rPr>
              <a:t>i</a:t>
            </a:r>
            <a:r>
              <a:rPr lang="en-US" sz="2400" baseline="-25000" dirty="0" err="1">
                <a:solidFill>
                  <a:schemeClr val="accent1">
                    <a:lumMod val="50000"/>
                  </a:schemeClr>
                </a:solidFill>
              </a:rPr>
              <a:t>c</a:t>
            </a:r>
            <a:r>
              <a:rPr lang="en-US" sz="2400" dirty="0">
                <a:solidFill>
                  <a:schemeClr val="accent1">
                    <a:lumMod val="50000"/>
                  </a:schemeClr>
                </a:solidFill>
              </a:rPr>
              <a:t>(t) / </a:t>
            </a:r>
            <a:r>
              <a:rPr lang="en-US" sz="2400" dirty="0" err="1">
                <a:solidFill>
                  <a:schemeClr val="accent1">
                    <a:lumMod val="50000"/>
                  </a:schemeClr>
                </a:solidFill>
              </a:rPr>
              <a:t>dv</a:t>
            </a:r>
            <a:r>
              <a:rPr lang="en-US" sz="2400" baseline="-25000" dirty="0" err="1">
                <a:solidFill>
                  <a:schemeClr val="accent1">
                    <a:lumMod val="50000"/>
                  </a:schemeClr>
                </a:solidFill>
              </a:rPr>
              <a:t>c</a:t>
            </a:r>
            <a:r>
              <a:rPr lang="en-US" sz="2400" dirty="0">
                <a:solidFill>
                  <a:schemeClr val="accent1">
                    <a:lumMod val="50000"/>
                  </a:schemeClr>
                </a:solidFill>
              </a:rPr>
              <a:t>/</a:t>
            </a:r>
            <a:r>
              <a:rPr lang="en-US" sz="2400" dirty="0" err="1">
                <a:solidFill>
                  <a:schemeClr val="accent1">
                    <a:lumMod val="50000"/>
                  </a:schemeClr>
                </a:solidFill>
              </a:rPr>
              <a:t>dt</a:t>
            </a:r>
            <a:r>
              <a:rPr lang="en-US" sz="2400" dirty="0">
                <a:solidFill>
                  <a:schemeClr val="accent1">
                    <a:lumMod val="50000"/>
                  </a:schemeClr>
                </a:solidFill>
              </a:rPr>
              <a:t>	= 10 / 20 = 0.5 (Positive constant!)</a:t>
            </a:r>
          </a:p>
          <a:p>
            <a:pPr marL="0" indent="0">
              <a:buNone/>
            </a:pPr>
            <a:r>
              <a:rPr lang="en-US" sz="2400" dirty="0">
                <a:solidFill>
                  <a:schemeClr val="accent1">
                    <a:lumMod val="50000"/>
                  </a:schemeClr>
                </a:solidFill>
              </a:rPr>
              <a:t>L = </a:t>
            </a:r>
            <a:r>
              <a:rPr lang="en-US" sz="2400" dirty="0" err="1">
                <a:solidFill>
                  <a:schemeClr val="accent1">
                    <a:lumMod val="50000"/>
                  </a:schemeClr>
                </a:solidFill>
              </a:rPr>
              <a:t>v</a:t>
            </a:r>
            <a:r>
              <a:rPr lang="en-US" sz="2400" baseline="-25000" dirty="0" err="1">
                <a:solidFill>
                  <a:schemeClr val="accent1">
                    <a:lumMod val="50000"/>
                  </a:schemeClr>
                </a:solidFill>
              </a:rPr>
              <a:t>L</a:t>
            </a:r>
            <a:r>
              <a:rPr lang="en-US" sz="2400" dirty="0">
                <a:solidFill>
                  <a:schemeClr val="accent1">
                    <a:lumMod val="50000"/>
                  </a:schemeClr>
                </a:solidFill>
              </a:rPr>
              <a:t>(t) / </a:t>
            </a:r>
            <a:r>
              <a:rPr lang="en-US" sz="2400" dirty="0" err="1">
                <a:solidFill>
                  <a:schemeClr val="accent1">
                    <a:lumMod val="50000"/>
                  </a:schemeClr>
                </a:solidFill>
              </a:rPr>
              <a:t>di</a:t>
            </a:r>
            <a:r>
              <a:rPr lang="en-US" sz="2400" baseline="-25000" dirty="0" err="1">
                <a:solidFill>
                  <a:schemeClr val="accent1">
                    <a:lumMod val="50000"/>
                  </a:schemeClr>
                </a:solidFill>
              </a:rPr>
              <a:t>L</a:t>
            </a:r>
            <a:r>
              <a:rPr lang="en-US" sz="2400" dirty="0">
                <a:solidFill>
                  <a:schemeClr val="accent1">
                    <a:lumMod val="50000"/>
                  </a:schemeClr>
                </a:solidFill>
              </a:rPr>
              <a:t>/</a:t>
            </a:r>
            <a:r>
              <a:rPr lang="en-US" sz="2400" dirty="0" err="1">
                <a:solidFill>
                  <a:schemeClr val="accent1">
                    <a:lumMod val="50000"/>
                  </a:schemeClr>
                </a:solidFill>
              </a:rPr>
              <a:t>dt</a:t>
            </a:r>
            <a:r>
              <a:rPr lang="en-US" sz="2400" dirty="0">
                <a:solidFill>
                  <a:schemeClr val="accent1">
                    <a:lumMod val="50000"/>
                  </a:schemeClr>
                </a:solidFill>
              </a:rPr>
              <a:t>	= 20 t / 0 = infinity (Not a number)</a:t>
            </a:r>
          </a:p>
          <a:p>
            <a:pPr marL="0" indent="0">
              <a:buNone/>
            </a:pPr>
            <a:endParaRPr lang="en-US" sz="2400" dirty="0">
              <a:solidFill>
                <a:schemeClr val="accent1">
                  <a:lumMod val="50000"/>
                </a:schemeClr>
              </a:solidFill>
            </a:endParaRPr>
          </a:p>
          <a:p>
            <a:pPr marL="0" indent="0">
              <a:buNone/>
            </a:pPr>
            <a:r>
              <a:rPr lang="en-US" sz="2400" dirty="0">
                <a:solidFill>
                  <a:srgbClr val="FF0000"/>
                </a:solidFill>
              </a:rPr>
              <a:t>So the unknown component is a capacitor with C = 0.5 F!</a:t>
            </a:r>
          </a:p>
          <a:p>
            <a:pPr marL="0" indent="0">
              <a:buNone/>
            </a:pPr>
            <a:endParaRPr lang="en-US" dirty="0">
              <a:solidFill>
                <a:schemeClr val="accent1">
                  <a:lumMod val="50000"/>
                </a:schemeClr>
              </a:solidFill>
            </a:endParaRPr>
          </a:p>
          <a:p>
            <a:endParaRPr lang="en-US" dirty="0"/>
          </a:p>
        </p:txBody>
      </p:sp>
    </p:spTree>
    <p:extLst>
      <p:ext uri="{BB962C8B-B14F-4D97-AF65-F5344CB8AC3E}">
        <p14:creationId xmlns:p14="http://schemas.microsoft.com/office/powerpoint/2010/main" val="23461583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365760"/>
            <a:ext cx="7520940" cy="929640"/>
          </a:xfrm>
        </p:spPr>
        <p:txBody>
          <a:bodyPr>
            <a:normAutofit fontScale="90000"/>
          </a:bodyPr>
          <a:lstStyle/>
          <a:p>
            <a:r>
              <a:rPr lang="en-US" sz="3600" dirty="0"/>
              <a:t>Examples of terminal relationships for Resistors, capacitors, and inductors</a:t>
            </a:r>
          </a:p>
        </p:txBody>
      </p:sp>
      <p:sp>
        <p:nvSpPr>
          <p:cNvPr id="3" name="Content Placeholder 2"/>
          <p:cNvSpPr>
            <a:spLocks noGrp="1"/>
          </p:cNvSpPr>
          <p:nvPr>
            <p:ph idx="1"/>
          </p:nvPr>
        </p:nvSpPr>
        <p:spPr>
          <a:xfrm>
            <a:off x="533400" y="1371600"/>
            <a:ext cx="8229600" cy="5029200"/>
          </a:xfrm>
        </p:spPr>
        <p:txBody>
          <a:bodyPr>
            <a:normAutofit fontScale="77500" lnSpcReduction="20000"/>
          </a:bodyPr>
          <a:lstStyle/>
          <a:p>
            <a:pPr marL="0" marR="0" indent="0">
              <a:spcBef>
                <a:spcPts val="600"/>
              </a:spcBef>
              <a:spcAft>
                <a:spcPts val="600"/>
              </a:spcAft>
              <a:buNone/>
            </a:pPr>
            <a:r>
              <a:rPr lang="en-US" sz="3100" dirty="0">
                <a:solidFill>
                  <a:schemeClr val="accent1">
                    <a:lumMod val="50000"/>
                  </a:schemeClr>
                </a:solidFill>
              </a:rPr>
              <a:t> </a:t>
            </a:r>
            <a:r>
              <a:rPr lang="en-US" sz="3100" dirty="0">
                <a:solidFill>
                  <a:schemeClr val="accent1">
                    <a:lumMod val="50000"/>
                  </a:schemeClr>
                </a:solidFill>
                <a:latin typeface="Calibri"/>
                <a:ea typeface="Calibri"/>
                <a:cs typeface="Times New Roman"/>
              </a:rPr>
              <a:t> You are given a mystery box that has some component in it (either R,  L or C), and you are asked to find out what type of component it is, and what the component value is. You have a current source that you can connect to the two terminals of the box that has the current dependence (assuming that t=0 is the time that the current source is connected):</a:t>
            </a:r>
          </a:p>
          <a:p>
            <a:pPr marL="0" marR="0" indent="0" algn="ctr">
              <a:spcBef>
                <a:spcPts val="600"/>
              </a:spcBef>
              <a:spcAft>
                <a:spcPts val="600"/>
              </a:spcAft>
              <a:buNone/>
            </a:pPr>
            <a:r>
              <a:rPr lang="en-US" sz="3100" dirty="0" err="1">
                <a:solidFill>
                  <a:schemeClr val="accent1">
                    <a:lumMod val="50000"/>
                  </a:schemeClr>
                </a:solidFill>
                <a:latin typeface="Calibri"/>
                <a:ea typeface="Calibri"/>
                <a:cs typeface="Times New Roman"/>
              </a:rPr>
              <a:t>i</a:t>
            </a:r>
            <a:r>
              <a:rPr lang="en-US" sz="3100" dirty="0">
                <a:solidFill>
                  <a:schemeClr val="accent1">
                    <a:lumMod val="50000"/>
                  </a:schemeClr>
                </a:solidFill>
                <a:latin typeface="Calibri"/>
                <a:ea typeface="Calibri"/>
                <a:cs typeface="Times New Roman"/>
              </a:rPr>
              <a:t>(t) = 10-10*exp(-5t)  </a:t>
            </a:r>
            <a:r>
              <a:rPr lang="en-US" sz="3100" dirty="0" err="1">
                <a:solidFill>
                  <a:schemeClr val="accent1">
                    <a:lumMod val="50000"/>
                  </a:schemeClr>
                </a:solidFill>
                <a:latin typeface="Calibri"/>
                <a:ea typeface="Calibri"/>
                <a:cs typeface="Times New Roman"/>
              </a:rPr>
              <a:t>mA</a:t>
            </a:r>
            <a:endParaRPr lang="en-US" sz="3100" dirty="0">
              <a:solidFill>
                <a:schemeClr val="accent1">
                  <a:lumMod val="50000"/>
                </a:schemeClr>
              </a:solidFill>
              <a:latin typeface="Calibri"/>
              <a:ea typeface="Calibri"/>
              <a:cs typeface="Times New Roman"/>
            </a:endParaRPr>
          </a:p>
          <a:p>
            <a:pPr marL="0" marR="0" indent="0">
              <a:spcBef>
                <a:spcPts val="600"/>
              </a:spcBef>
              <a:spcAft>
                <a:spcPts val="600"/>
              </a:spcAft>
              <a:buNone/>
            </a:pPr>
            <a:r>
              <a:rPr lang="en-US" sz="3100" dirty="0">
                <a:solidFill>
                  <a:schemeClr val="accent1">
                    <a:lumMod val="50000"/>
                  </a:schemeClr>
                </a:solidFill>
                <a:latin typeface="Calibri"/>
                <a:ea typeface="Calibri"/>
                <a:cs typeface="Times New Roman"/>
              </a:rPr>
              <a:t>You plan to measure the voltage starting at t=0, but just after you connect the source, John phones you to ask what you think about Jasmine. After a minute, you hang up on him and get back to your mystery box. The voltmeter is reading a constant  0V. Can you still figure out what kind of component it is?   If so, what is in the box? If not, why not?	</a:t>
            </a:r>
          </a:p>
          <a:p>
            <a:endParaRPr lang="en-US" dirty="0">
              <a:solidFill>
                <a:schemeClr val="bg1"/>
              </a:solidFill>
            </a:endParaRPr>
          </a:p>
          <a:p>
            <a:endParaRPr lang="en-US" dirty="0">
              <a:solidFill>
                <a:schemeClr val="bg1"/>
              </a:solidFill>
            </a:endParaRPr>
          </a:p>
        </p:txBody>
      </p:sp>
    </p:spTree>
    <p:extLst>
      <p:ext uri="{BB962C8B-B14F-4D97-AF65-F5344CB8AC3E}">
        <p14:creationId xmlns:p14="http://schemas.microsoft.com/office/powerpoint/2010/main" val="130999365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15962"/>
          </a:xfrm>
        </p:spPr>
        <p:txBody>
          <a:bodyPr>
            <a:normAutofit fontScale="90000"/>
          </a:bodyPr>
          <a:lstStyle/>
          <a:p>
            <a:r>
              <a:rPr lang="en-US" dirty="0"/>
              <a:t>Problem answer</a:t>
            </a:r>
          </a:p>
        </p:txBody>
      </p:sp>
      <p:sp>
        <p:nvSpPr>
          <p:cNvPr id="3" name="Content Placeholder 2"/>
          <p:cNvSpPr>
            <a:spLocks noGrp="1"/>
          </p:cNvSpPr>
          <p:nvPr>
            <p:ph idx="1"/>
          </p:nvPr>
        </p:nvSpPr>
        <p:spPr>
          <a:xfrm>
            <a:off x="437606" y="990600"/>
            <a:ext cx="4084320" cy="3124200"/>
          </a:xfrm>
        </p:spPr>
        <p:txBody>
          <a:bodyPr/>
          <a:lstStyle/>
          <a:p>
            <a:pPr marL="0" indent="0">
              <a:buNone/>
            </a:pPr>
            <a:r>
              <a:rPr lang="en-US" dirty="0">
                <a:solidFill>
                  <a:schemeClr val="accent1">
                    <a:lumMod val="50000"/>
                  </a:schemeClr>
                </a:solidFill>
              </a:rPr>
              <a:t>Terminal relationships:</a:t>
            </a:r>
          </a:p>
          <a:p>
            <a:pPr marL="0" indent="0">
              <a:buNone/>
            </a:pPr>
            <a:r>
              <a:rPr lang="en-US" dirty="0" err="1">
                <a:solidFill>
                  <a:schemeClr val="accent1">
                    <a:lumMod val="50000"/>
                  </a:schemeClr>
                </a:solidFill>
              </a:rPr>
              <a:t>v</a:t>
            </a:r>
            <a:r>
              <a:rPr lang="en-US" baseline="-25000" dirty="0" err="1">
                <a:solidFill>
                  <a:schemeClr val="accent1">
                    <a:lumMod val="50000"/>
                  </a:schemeClr>
                </a:solidFill>
              </a:rPr>
              <a:t>R</a:t>
            </a:r>
            <a:r>
              <a:rPr lang="en-US" dirty="0">
                <a:solidFill>
                  <a:schemeClr val="accent1">
                    <a:lumMod val="50000"/>
                  </a:schemeClr>
                </a:solidFill>
              </a:rPr>
              <a:t>(t) = </a:t>
            </a:r>
            <a:r>
              <a:rPr lang="en-US" dirty="0" err="1">
                <a:solidFill>
                  <a:schemeClr val="accent1">
                    <a:lumMod val="50000"/>
                  </a:schemeClr>
                </a:solidFill>
              </a:rPr>
              <a:t>i</a:t>
            </a:r>
            <a:r>
              <a:rPr lang="en-US" baseline="-25000" dirty="0" err="1">
                <a:solidFill>
                  <a:schemeClr val="accent1">
                    <a:lumMod val="50000"/>
                  </a:schemeClr>
                </a:solidFill>
              </a:rPr>
              <a:t>R</a:t>
            </a:r>
            <a:r>
              <a:rPr lang="en-US" dirty="0">
                <a:solidFill>
                  <a:schemeClr val="accent1">
                    <a:lumMod val="50000"/>
                  </a:schemeClr>
                </a:solidFill>
              </a:rPr>
              <a:t>(t) R</a:t>
            </a:r>
          </a:p>
          <a:p>
            <a:pPr marL="0" indent="0">
              <a:buNone/>
            </a:pPr>
            <a:r>
              <a:rPr lang="en-US" dirty="0" err="1">
                <a:solidFill>
                  <a:schemeClr val="accent1">
                    <a:lumMod val="50000"/>
                  </a:schemeClr>
                </a:solidFill>
              </a:rPr>
              <a:t>i</a:t>
            </a:r>
            <a:r>
              <a:rPr lang="en-US" baseline="-25000" dirty="0" err="1">
                <a:solidFill>
                  <a:schemeClr val="accent1">
                    <a:lumMod val="50000"/>
                  </a:schemeClr>
                </a:solidFill>
              </a:rPr>
              <a:t>c</a:t>
            </a:r>
            <a:r>
              <a:rPr lang="en-US" dirty="0">
                <a:solidFill>
                  <a:schemeClr val="accent1">
                    <a:lumMod val="50000"/>
                  </a:schemeClr>
                </a:solidFill>
              </a:rPr>
              <a:t>(t) = C </a:t>
            </a:r>
            <a:r>
              <a:rPr lang="en-US" dirty="0" err="1">
                <a:solidFill>
                  <a:schemeClr val="accent1">
                    <a:lumMod val="50000"/>
                  </a:schemeClr>
                </a:solidFill>
              </a:rPr>
              <a:t>dv</a:t>
            </a:r>
            <a:r>
              <a:rPr lang="en-US" baseline="-25000" dirty="0" err="1">
                <a:solidFill>
                  <a:schemeClr val="accent1">
                    <a:lumMod val="50000"/>
                  </a:schemeClr>
                </a:solidFill>
              </a:rPr>
              <a:t>c</a:t>
            </a:r>
            <a:r>
              <a:rPr lang="en-US" dirty="0">
                <a:solidFill>
                  <a:schemeClr val="accent1">
                    <a:lumMod val="50000"/>
                  </a:schemeClr>
                </a:solidFill>
              </a:rPr>
              <a:t>/</a:t>
            </a:r>
            <a:r>
              <a:rPr lang="en-US" dirty="0" err="1">
                <a:solidFill>
                  <a:schemeClr val="accent1">
                    <a:lumMod val="50000"/>
                  </a:schemeClr>
                </a:solidFill>
              </a:rPr>
              <a:t>dt</a:t>
            </a:r>
            <a:endParaRPr lang="en-US" dirty="0">
              <a:solidFill>
                <a:schemeClr val="accent1">
                  <a:lumMod val="50000"/>
                </a:schemeClr>
              </a:solidFill>
            </a:endParaRPr>
          </a:p>
          <a:p>
            <a:pPr marL="0" indent="0">
              <a:buNone/>
            </a:pPr>
            <a:r>
              <a:rPr lang="en-US" dirty="0" err="1">
                <a:solidFill>
                  <a:schemeClr val="accent1">
                    <a:lumMod val="50000"/>
                  </a:schemeClr>
                </a:solidFill>
              </a:rPr>
              <a:t>v</a:t>
            </a:r>
            <a:r>
              <a:rPr lang="en-US" baseline="-25000" dirty="0" err="1">
                <a:solidFill>
                  <a:schemeClr val="accent1">
                    <a:lumMod val="50000"/>
                  </a:schemeClr>
                </a:solidFill>
              </a:rPr>
              <a:t>L</a:t>
            </a:r>
            <a:r>
              <a:rPr lang="en-US" dirty="0">
                <a:solidFill>
                  <a:schemeClr val="accent1">
                    <a:lumMod val="50000"/>
                  </a:schemeClr>
                </a:solidFill>
              </a:rPr>
              <a:t>(t) = L </a:t>
            </a:r>
            <a:r>
              <a:rPr lang="en-US" dirty="0" err="1">
                <a:solidFill>
                  <a:schemeClr val="accent1">
                    <a:lumMod val="50000"/>
                  </a:schemeClr>
                </a:solidFill>
              </a:rPr>
              <a:t>di</a:t>
            </a:r>
            <a:r>
              <a:rPr lang="en-US" baseline="-25000" dirty="0" err="1">
                <a:solidFill>
                  <a:schemeClr val="accent1">
                    <a:lumMod val="50000"/>
                  </a:schemeClr>
                </a:solidFill>
              </a:rPr>
              <a:t>L</a:t>
            </a:r>
            <a:r>
              <a:rPr lang="en-US" dirty="0">
                <a:solidFill>
                  <a:schemeClr val="accent1">
                    <a:lumMod val="50000"/>
                  </a:schemeClr>
                </a:solidFill>
              </a:rPr>
              <a:t>/</a:t>
            </a:r>
            <a:r>
              <a:rPr lang="en-US" dirty="0" err="1">
                <a:solidFill>
                  <a:schemeClr val="accent1">
                    <a:lumMod val="50000"/>
                  </a:schemeClr>
                </a:solidFill>
              </a:rPr>
              <a:t>dt</a:t>
            </a:r>
            <a:endParaRPr lang="en-US" dirty="0">
              <a:solidFill>
                <a:schemeClr val="accent1">
                  <a:lumMod val="50000"/>
                </a:schemeClr>
              </a:solidFill>
            </a:endParaRPr>
          </a:p>
          <a:p>
            <a:endParaRPr lang="en-US" dirty="0"/>
          </a:p>
        </p:txBody>
      </p:sp>
      <p:sp>
        <p:nvSpPr>
          <p:cNvPr id="4" name="Content Placeholder 2"/>
          <p:cNvSpPr txBox="1">
            <a:spLocks/>
          </p:cNvSpPr>
          <p:nvPr/>
        </p:nvSpPr>
        <p:spPr>
          <a:xfrm>
            <a:off x="3810000" y="1989138"/>
            <a:ext cx="4876800" cy="44958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2600" dirty="0">
                <a:solidFill>
                  <a:srgbClr val="7030A0"/>
                </a:solidFill>
              </a:rPr>
              <a:t>After just a few seconds, the current sources puts out a constant 10 mA.</a:t>
            </a:r>
          </a:p>
          <a:p>
            <a:pPr marL="0" indent="0">
              <a:buFont typeface="Arial" panose="020B0604020202020204" pitchFamily="34" charset="0"/>
              <a:buNone/>
            </a:pPr>
            <a:r>
              <a:rPr lang="en-US" sz="2600" dirty="0">
                <a:solidFill>
                  <a:srgbClr val="7030A0"/>
                </a:solidFill>
              </a:rPr>
              <a:t>A resistor would have a constant, nonzero voltage.</a:t>
            </a:r>
          </a:p>
          <a:p>
            <a:pPr marL="0" indent="0">
              <a:buFont typeface="Arial" panose="020B0604020202020204" pitchFamily="34" charset="0"/>
              <a:buNone/>
            </a:pPr>
            <a:r>
              <a:rPr lang="en-US" sz="2600" dirty="0">
                <a:solidFill>
                  <a:srgbClr val="7030A0"/>
                </a:solidFill>
              </a:rPr>
              <a:t>A capacitor would have a linearly-increasing voltage.</a:t>
            </a:r>
          </a:p>
          <a:p>
            <a:pPr marL="0" indent="0">
              <a:buFont typeface="Arial" panose="020B0604020202020204" pitchFamily="34" charset="0"/>
              <a:buNone/>
            </a:pPr>
            <a:r>
              <a:rPr lang="en-US" sz="2600" dirty="0">
                <a:solidFill>
                  <a:srgbClr val="FF0000"/>
                </a:solidFill>
              </a:rPr>
              <a:t>The unknown component is an inductor, since a constant current results in zero voltage.</a:t>
            </a:r>
          </a:p>
        </p:txBody>
      </p:sp>
    </p:spTree>
    <p:extLst>
      <p:ext uri="{BB962C8B-B14F-4D97-AF65-F5344CB8AC3E}">
        <p14:creationId xmlns:p14="http://schemas.microsoft.com/office/powerpoint/2010/main" val="1994875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sz="3600" dirty="0"/>
              <a:t>Reference Directions</a:t>
            </a:r>
          </a:p>
        </p:txBody>
      </p:sp>
      <p:sp>
        <p:nvSpPr>
          <p:cNvPr id="4" name="Content Placeholder 3"/>
          <p:cNvSpPr>
            <a:spLocks noGrp="1"/>
          </p:cNvSpPr>
          <p:nvPr>
            <p:ph sz="half" idx="2"/>
          </p:nvPr>
        </p:nvSpPr>
        <p:spPr>
          <a:xfrm>
            <a:off x="457200" y="1371600"/>
            <a:ext cx="6858000" cy="4572000"/>
          </a:xfrm>
        </p:spPr>
        <p:txBody>
          <a:bodyPr>
            <a:normAutofit/>
          </a:bodyPr>
          <a:lstStyle/>
          <a:p>
            <a:pPr marL="0" indent="0">
              <a:buNone/>
            </a:pPr>
            <a:r>
              <a:rPr lang="en-US" dirty="0"/>
              <a:t>Terminal: A metal contact on an electric component that is used to connect it to other components in the circuit, usually by attaching a wire to it.</a:t>
            </a:r>
          </a:p>
          <a:p>
            <a:pPr marL="0" indent="0">
              <a:buNone/>
            </a:pPr>
            <a:endParaRPr lang="en-US" dirty="0"/>
          </a:p>
          <a:p>
            <a:pPr marL="0" indent="0">
              <a:buNone/>
            </a:pPr>
            <a:r>
              <a:rPr lang="en-US" dirty="0"/>
              <a:t>Reference Directions: an arbitrarily assigned direction for current or polarity for a voltage that is used to decide if a quantity is positive or negative. For example, if a current is positive, that means it flows in the direction of the arrow on the drawing. If the current is negative, it is actually flowing in the opposite direction.</a:t>
            </a:r>
          </a:p>
        </p:txBody>
      </p: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67600" y="1219200"/>
            <a:ext cx="1464890" cy="4343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064414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a:t>Active and Passive devices</a:t>
            </a:r>
          </a:p>
        </p:txBody>
      </p:sp>
      <p:sp>
        <p:nvSpPr>
          <p:cNvPr id="3" name="Content Placeholder 2"/>
          <p:cNvSpPr>
            <a:spLocks noGrp="1"/>
          </p:cNvSpPr>
          <p:nvPr>
            <p:ph idx="1"/>
          </p:nvPr>
        </p:nvSpPr>
        <p:spPr>
          <a:xfrm>
            <a:off x="304800" y="931817"/>
            <a:ext cx="7094220" cy="5181600"/>
          </a:xfrm>
        </p:spPr>
        <p:txBody>
          <a:bodyPr>
            <a:noAutofit/>
          </a:bodyPr>
          <a:lstStyle/>
          <a:p>
            <a:pPr marL="0" indent="0">
              <a:buNone/>
            </a:pPr>
            <a:r>
              <a:rPr lang="en-US" sz="2400" dirty="0"/>
              <a:t>A passive device is one which does not generate electric energy – examples are resistors, inductors, capacitors, diodes and transistors.</a:t>
            </a:r>
          </a:p>
          <a:p>
            <a:pPr marL="0" indent="0">
              <a:buNone/>
            </a:pPr>
            <a:r>
              <a:rPr lang="en-US" sz="2400" dirty="0"/>
              <a:t>An active device does generate electric energy, converting it from some other form of energy, like batteries or solar cells. We call active devices </a:t>
            </a:r>
            <a:r>
              <a:rPr lang="en-US" sz="2400" i="1" dirty="0"/>
              <a:t>sources</a:t>
            </a:r>
            <a:r>
              <a:rPr lang="en-US" sz="2400" dirty="0"/>
              <a:t>.</a:t>
            </a:r>
          </a:p>
          <a:p>
            <a:pPr marL="0" indent="0">
              <a:buNone/>
            </a:pPr>
            <a:r>
              <a:rPr lang="en-US" sz="2400" dirty="0"/>
              <a:t>Passive sign convention: For passive components, we agree to coordinate the voltage and current reference directions, so that the reference current is always entering the positive polarity terminal of the reference voltage (or leaving the negative terminal).</a:t>
            </a:r>
          </a:p>
          <a:p>
            <a:pPr marL="0" indent="0">
              <a:buNone/>
            </a:pPr>
            <a:r>
              <a:rPr lang="en-US" sz="2400" dirty="0"/>
              <a:t>For sources, we may or may not use the passive sign convention, </a:t>
            </a:r>
            <a:r>
              <a:rPr lang="en-US" sz="2400" dirty="0">
                <a:solidFill>
                  <a:srgbClr val="FF0000"/>
                </a:solidFill>
              </a:rPr>
              <a:t>so always pay attention to instructions!</a:t>
            </a: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15200" y="1600200"/>
            <a:ext cx="1722782" cy="3962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98499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25990"/>
          </a:xfrm>
        </p:spPr>
        <p:txBody>
          <a:bodyPr/>
          <a:lstStyle/>
          <a:p>
            <a:r>
              <a:rPr lang="en-US" dirty="0"/>
              <a:t>Constituent relations</a:t>
            </a:r>
          </a:p>
        </p:txBody>
      </p:sp>
      <p:sp>
        <p:nvSpPr>
          <p:cNvPr id="3" name="Content Placeholder 2"/>
          <p:cNvSpPr>
            <a:spLocks noGrp="1"/>
          </p:cNvSpPr>
          <p:nvPr>
            <p:ph idx="1"/>
          </p:nvPr>
        </p:nvSpPr>
        <p:spPr>
          <a:xfrm>
            <a:off x="381000" y="1100628"/>
            <a:ext cx="8305800" cy="5300172"/>
          </a:xfrm>
        </p:spPr>
        <p:txBody>
          <a:bodyPr>
            <a:noAutofit/>
          </a:bodyPr>
          <a:lstStyle/>
          <a:p>
            <a:pPr marL="0" indent="0">
              <a:buNone/>
            </a:pPr>
            <a:r>
              <a:rPr lang="en-US" sz="2400" dirty="0"/>
              <a:t>Voltage is work per unit charge:  v(t) = U(t)/q(t)</a:t>
            </a:r>
          </a:p>
          <a:p>
            <a:pPr marL="0" indent="0">
              <a:buNone/>
            </a:pPr>
            <a:r>
              <a:rPr lang="en-US" sz="2400" dirty="0"/>
              <a:t>Current is the time rate of change of charge:  </a:t>
            </a:r>
            <a:r>
              <a:rPr lang="en-US" sz="2400" dirty="0" err="1"/>
              <a:t>i</a:t>
            </a:r>
            <a:r>
              <a:rPr lang="en-US" sz="2400" dirty="0"/>
              <a:t>(t) = </a:t>
            </a:r>
            <a:r>
              <a:rPr lang="en-US" sz="2400" dirty="0" err="1"/>
              <a:t>dq</a:t>
            </a:r>
            <a:r>
              <a:rPr lang="en-US" sz="2400" dirty="0"/>
              <a:t>/</a:t>
            </a:r>
            <a:r>
              <a:rPr lang="en-US" sz="2400" dirty="0" err="1"/>
              <a:t>dt</a:t>
            </a:r>
            <a:endParaRPr lang="en-US" sz="2400" dirty="0"/>
          </a:p>
          <a:p>
            <a:pPr marL="0" indent="0">
              <a:buNone/>
            </a:pPr>
            <a:r>
              <a:rPr lang="en-US" sz="2400" dirty="0"/>
              <a:t>Power is the time rate of change of energy:  p(t) = </a:t>
            </a:r>
            <a:r>
              <a:rPr lang="en-US" sz="2400" dirty="0" err="1"/>
              <a:t>dU</a:t>
            </a:r>
            <a:r>
              <a:rPr lang="en-US" sz="2400" dirty="0"/>
              <a:t>/</a:t>
            </a:r>
            <a:r>
              <a:rPr lang="en-US" sz="2400" dirty="0" err="1"/>
              <a:t>dt</a:t>
            </a:r>
            <a:endParaRPr lang="en-US" sz="2400" dirty="0"/>
          </a:p>
          <a:p>
            <a:pPr marL="0" indent="0">
              <a:buNone/>
            </a:pPr>
            <a:r>
              <a:rPr lang="en-US" sz="2400" dirty="0"/>
              <a:t>For two-terminal devices, power can be shown to be:</a:t>
            </a:r>
          </a:p>
          <a:p>
            <a:pPr marL="0" indent="0">
              <a:buNone/>
            </a:pPr>
            <a:r>
              <a:rPr lang="en-US" sz="2400" dirty="0"/>
              <a:t>		p(t) = v(t) * </a:t>
            </a:r>
            <a:r>
              <a:rPr lang="en-US" sz="2400" dirty="0" err="1"/>
              <a:t>i</a:t>
            </a:r>
            <a:r>
              <a:rPr lang="en-US" sz="2400" dirty="0"/>
              <a:t>(t)</a:t>
            </a:r>
          </a:p>
          <a:p>
            <a:pPr marL="0" indent="0">
              <a:buNone/>
            </a:pPr>
            <a:r>
              <a:rPr lang="en-US" sz="2400" dirty="0"/>
              <a:t>Comments: </a:t>
            </a:r>
          </a:p>
          <a:p>
            <a:pPr marL="0" indent="0">
              <a:buNone/>
            </a:pPr>
            <a:r>
              <a:rPr lang="en-US" sz="2400" dirty="0"/>
              <a:t>(1) 	If you use the passive sign convention, then </a:t>
            </a:r>
          </a:p>
          <a:p>
            <a:pPr marL="0" indent="0">
              <a:buNone/>
            </a:pPr>
            <a:r>
              <a:rPr lang="en-US" sz="2400" dirty="0"/>
              <a:t>	p(t)</a:t>
            </a:r>
            <a:r>
              <a:rPr lang="en-US" sz="2400" dirty="0">
                <a:solidFill>
                  <a:srgbClr val="FF0000"/>
                </a:solidFill>
              </a:rPr>
              <a:t>&gt;</a:t>
            </a:r>
            <a:r>
              <a:rPr lang="en-US" sz="2400" dirty="0"/>
              <a:t>0 means that power is flowing </a:t>
            </a:r>
            <a:r>
              <a:rPr lang="en-US" sz="2400" dirty="0">
                <a:solidFill>
                  <a:srgbClr val="FF0000"/>
                </a:solidFill>
              </a:rPr>
              <a:t>into</a:t>
            </a:r>
            <a:r>
              <a:rPr lang="en-US" sz="2400" dirty="0"/>
              <a:t> the component, 	p(t)</a:t>
            </a:r>
            <a:r>
              <a:rPr lang="en-US" sz="2400" dirty="0">
                <a:solidFill>
                  <a:schemeClr val="accent6">
                    <a:lumMod val="50000"/>
                  </a:schemeClr>
                </a:solidFill>
              </a:rPr>
              <a:t>&lt;</a:t>
            </a:r>
            <a:r>
              <a:rPr lang="en-US" sz="2400" dirty="0"/>
              <a:t>0 means that power is flowing </a:t>
            </a:r>
            <a:r>
              <a:rPr lang="en-US" sz="2400" dirty="0">
                <a:solidFill>
                  <a:schemeClr val="accent6">
                    <a:lumMod val="50000"/>
                  </a:schemeClr>
                </a:solidFill>
              </a:rPr>
              <a:t>out</a:t>
            </a:r>
            <a:r>
              <a:rPr lang="en-US" sz="2400" dirty="0"/>
              <a:t> of the component.</a:t>
            </a:r>
          </a:p>
          <a:p>
            <a:pPr marL="0" indent="0">
              <a:buNone/>
            </a:pPr>
            <a:r>
              <a:rPr lang="en-US" sz="2400" dirty="0"/>
              <a:t>(2)	We will always look to find currents and voltages in a circuit first, and then use constituent relations to find any other desired circuit quantity.</a:t>
            </a:r>
          </a:p>
        </p:txBody>
      </p:sp>
      <p:pic>
        <p:nvPicPr>
          <p:cNvPr id="3075"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3800" y="381000"/>
            <a:ext cx="1464365" cy="33680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164807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831975"/>
          </a:xfrm>
        </p:spPr>
        <p:txBody>
          <a:bodyPr>
            <a:normAutofit fontScale="90000"/>
          </a:bodyPr>
          <a:lstStyle/>
          <a:p>
            <a:r>
              <a:rPr lang="en-US" sz="4400" b="1" dirty="0"/>
              <a:t>Terminal Relationships</a:t>
            </a:r>
            <a:br>
              <a:rPr lang="en-US" dirty="0"/>
            </a:br>
            <a:r>
              <a:rPr lang="en-US" dirty="0"/>
              <a:t>Part 2: Equations for resistors, inductors, and capacitors	</a:t>
            </a:r>
          </a:p>
        </p:txBody>
      </p:sp>
      <p:sp>
        <p:nvSpPr>
          <p:cNvPr id="4" name="Subtitle 2"/>
          <p:cNvSpPr txBox="1">
            <a:spLocks/>
          </p:cNvSpPr>
          <p:nvPr/>
        </p:nvSpPr>
        <p:spPr>
          <a:xfrm>
            <a:off x="1295400" y="533400"/>
            <a:ext cx="6400800" cy="121920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dirty="0"/>
              <a:t>ENEE 205</a:t>
            </a:r>
          </a:p>
        </p:txBody>
      </p:sp>
    </p:spTree>
    <p:extLst>
      <p:ext uri="{BB962C8B-B14F-4D97-AF65-F5344CB8AC3E}">
        <p14:creationId xmlns:p14="http://schemas.microsoft.com/office/powerpoint/2010/main" val="37719383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a:t>Terminal Relationships</a:t>
            </a:r>
          </a:p>
        </p:txBody>
      </p:sp>
      <p:sp>
        <p:nvSpPr>
          <p:cNvPr id="3" name="Content Placeholder 2"/>
          <p:cNvSpPr>
            <a:spLocks noGrp="1"/>
          </p:cNvSpPr>
          <p:nvPr>
            <p:ph idx="1"/>
          </p:nvPr>
        </p:nvSpPr>
        <p:spPr>
          <a:xfrm>
            <a:off x="381000" y="1066800"/>
            <a:ext cx="8229600" cy="5562600"/>
          </a:xfrm>
        </p:spPr>
        <p:txBody>
          <a:bodyPr>
            <a:noAutofit/>
          </a:bodyPr>
          <a:lstStyle/>
          <a:p>
            <a:pPr marL="0" indent="0">
              <a:buNone/>
            </a:pPr>
            <a:r>
              <a:rPr lang="en-US" sz="2400" dirty="0"/>
              <a:t>A terminal relationship is an equation linking the current entering a component to the voltage across a component. </a:t>
            </a:r>
          </a:p>
          <a:p>
            <a:pPr marL="0" indent="0">
              <a:buNone/>
            </a:pPr>
            <a:r>
              <a:rPr lang="en-US" sz="2400" dirty="0"/>
              <a:t>A terminal relationship depends only on the internal properties of a component: its size, shape, and material composition. It does not depend on anything that might be connected to the component. The relationships are for ideal components, so there is always a set of assumptions that need to be true in order for the relationship to hold. In this class, we will assume that our components are always ideal, and therefore almost always the assumptions are automatically satisfied.</a:t>
            </a:r>
          </a:p>
          <a:p>
            <a:pPr marL="0" indent="0">
              <a:buNone/>
            </a:pPr>
            <a:r>
              <a:rPr lang="en-US" sz="2400" dirty="0">
                <a:solidFill>
                  <a:srgbClr val="FFFF00"/>
                </a:solidFill>
              </a:rPr>
              <a:t>Terminal relationships will give us one-half of the equations that we need to solve for all voltages and currents in a circuit.  The other half will come from Kirchhoff’s Laws!</a:t>
            </a:r>
          </a:p>
        </p:txBody>
      </p:sp>
    </p:spTree>
    <p:extLst>
      <p:ext uri="{BB962C8B-B14F-4D97-AF65-F5344CB8AC3E}">
        <p14:creationId xmlns:p14="http://schemas.microsoft.com/office/powerpoint/2010/main" val="21987952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a:t>The Resistor</a:t>
            </a:r>
          </a:p>
        </p:txBody>
      </p:sp>
      <p:sp>
        <p:nvSpPr>
          <p:cNvPr id="3" name="Content Placeholder 2"/>
          <p:cNvSpPr>
            <a:spLocks noGrp="1"/>
          </p:cNvSpPr>
          <p:nvPr>
            <p:ph idx="1"/>
          </p:nvPr>
        </p:nvSpPr>
        <p:spPr>
          <a:xfrm>
            <a:off x="457200" y="1066800"/>
            <a:ext cx="7543800" cy="5410200"/>
          </a:xfrm>
        </p:spPr>
        <p:txBody>
          <a:bodyPr>
            <a:normAutofit fontScale="70000" lnSpcReduction="20000"/>
          </a:bodyPr>
          <a:lstStyle/>
          <a:p>
            <a:pPr marL="0" indent="0">
              <a:buNone/>
            </a:pPr>
            <a:r>
              <a:rPr lang="en-US" sz="3400" dirty="0"/>
              <a:t>Resistors  are devices that do not store any energy – they only convert electric energy into heat!</a:t>
            </a:r>
          </a:p>
          <a:p>
            <a:pPr marL="0" indent="0">
              <a:buNone/>
            </a:pPr>
            <a:r>
              <a:rPr lang="en-US" sz="3400" dirty="0"/>
              <a:t>The symbol for a resistor is shown to the right.</a:t>
            </a:r>
          </a:p>
          <a:p>
            <a:pPr marL="0" indent="0">
              <a:buNone/>
            </a:pPr>
            <a:r>
              <a:rPr lang="en-US" sz="3400" dirty="0"/>
              <a:t>The terminal relationship for a resistor is known as Ohm’s Law:</a:t>
            </a:r>
          </a:p>
          <a:p>
            <a:pPr marL="0" indent="0">
              <a:buNone/>
            </a:pPr>
            <a:r>
              <a:rPr lang="en-US" sz="3400" dirty="0"/>
              <a:t>			v(t) = </a:t>
            </a:r>
            <a:r>
              <a:rPr lang="en-US" sz="3400" dirty="0" err="1"/>
              <a:t>i</a:t>
            </a:r>
            <a:r>
              <a:rPr lang="en-US" sz="3400" dirty="0"/>
              <a:t>(t) R</a:t>
            </a:r>
          </a:p>
          <a:p>
            <a:pPr marL="0" indent="0">
              <a:buNone/>
            </a:pPr>
            <a:r>
              <a:rPr lang="en-US" sz="3400" dirty="0"/>
              <a:t>This law assumes the passive sign convention was used. R is the Resistance of the resistor and its units are Ohms (</a:t>
            </a:r>
            <a:r>
              <a:rPr lang="en-US" sz="3400" dirty="0">
                <a:latin typeface="Symbol" pitchFamily="18" charset="2"/>
              </a:rPr>
              <a:t>W</a:t>
            </a:r>
            <a:r>
              <a:rPr lang="en-US" sz="3400" dirty="0"/>
              <a:t>), where </a:t>
            </a:r>
            <a:r>
              <a:rPr lang="en-US" sz="3400" dirty="0">
                <a:latin typeface="Symbol" pitchFamily="18" charset="2"/>
              </a:rPr>
              <a:t>W</a:t>
            </a:r>
            <a:r>
              <a:rPr lang="en-US" sz="3400" dirty="0"/>
              <a:t> = Volts/Amps.</a:t>
            </a:r>
          </a:p>
          <a:p>
            <a:pPr marL="0" indent="0">
              <a:buNone/>
            </a:pPr>
            <a:r>
              <a:rPr lang="en-US" sz="3400" dirty="0"/>
              <a:t>Plugging Ohm’s Law into the power equation yields:</a:t>
            </a:r>
          </a:p>
          <a:p>
            <a:pPr marL="0" indent="0">
              <a:buNone/>
            </a:pPr>
            <a:r>
              <a:rPr lang="en-US" sz="3400" dirty="0"/>
              <a:t>			p(t) = R </a:t>
            </a:r>
            <a:r>
              <a:rPr lang="en-US" sz="3400" dirty="0" err="1"/>
              <a:t>i</a:t>
            </a:r>
            <a:r>
              <a:rPr lang="en-US" sz="3400" dirty="0"/>
              <a:t>(t)</a:t>
            </a:r>
            <a:r>
              <a:rPr lang="en-US" sz="3400" baseline="30000" dirty="0"/>
              <a:t>2</a:t>
            </a:r>
            <a:r>
              <a:rPr lang="en-US" sz="3400" dirty="0"/>
              <a:t> = v(t)</a:t>
            </a:r>
            <a:r>
              <a:rPr lang="en-US" sz="3400" baseline="30000" dirty="0"/>
              <a:t>2</a:t>
            </a:r>
            <a:r>
              <a:rPr lang="en-US" sz="3400" dirty="0"/>
              <a:t> / R = G v(t)</a:t>
            </a:r>
            <a:r>
              <a:rPr lang="en-US" sz="3400" baseline="30000" dirty="0"/>
              <a:t>2</a:t>
            </a:r>
            <a:r>
              <a:rPr lang="en-US" sz="3400" dirty="0"/>
              <a:t>  </a:t>
            </a:r>
          </a:p>
          <a:p>
            <a:pPr marL="0" indent="0">
              <a:buNone/>
            </a:pPr>
            <a:r>
              <a:rPr lang="en-US" sz="3400" dirty="0"/>
              <a:t>where the conductance G is defined by G=1/R. G has the units of mhos!</a:t>
            </a:r>
          </a:p>
          <a:p>
            <a:pPr marL="0" indent="0">
              <a:buNone/>
            </a:pPr>
            <a:r>
              <a:rPr lang="en-US" sz="3400" dirty="0"/>
              <a:t>In addition to the resistance, the amount of power a resistor can dissipate is an important quantity when looking to choose a resistor for an application.</a:t>
            </a:r>
          </a:p>
          <a:p>
            <a:endParaRPr lang="en-US" dirty="0"/>
          </a:p>
          <a:p>
            <a:endParaRPr lang="en-US" dirty="0"/>
          </a:p>
        </p:txBody>
      </p:sp>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05800" y="1676400"/>
            <a:ext cx="457200" cy="29893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810465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TM03457510[[fn=Savon]]</Template>
  <TotalTime>1081</TotalTime>
  <Words>4021</Words>
  <Application>Microsoft Office PowerPoint</Application>
  <PresentationFormat>On-screen Show (4:3)</PresentationFormat>
  <Paragraphs>241</Paragraphs>
  <Slides>39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39</vt:i4>
      </vt:variant>
    </vt:vector>
  </HeadingPairs>
  <TitlesOfParts>
    <vt:vector size="44" baseType="lpstr">
      <vt:lpstr>Arial</vt:lpstr>
      <vt:lpstr>Calibri</vt:lpstr>
      <vt:lpstr>Cambria Math</vt:lpstr>
      <vt:lpstr>Symbol</vt:lpstr>
      <vt:lpstr>Office Theme</vt:lpstr>
      <vt:lpstr>Terminal Relationships Part 1: Basic circuit quantities and definitions </vt:lpstr>
      <vt:lpstr>Circuit Quantities</vt:lpstr>
      <vt:lpstr>quantity PREFIXES</vt:lpstr>
      <vt:lpstr>Reference Directions</vt:lpstr>
      <vt:lpstr>Active and Passive devices</vt:lpstr>
      <vt:lpstr>Constituent relations</vt:lpstr>
      <vt:lpstr>Terminal Relationships Part 2: Equations for resistors, inductors, and capacitors </vt:lpstr>
      <vt:lpstr>Terminal Relationships</vt:lpstr>
      <vt:lpstr>The Resistor</vt:lpstr>
      <vt:lpstr>The Capacitor</vt:lpstr>
      <vt:lpstr>Capacitors, part II</vt:lpstr>
      <vt:lpstr>The Inductor</vt:lpstr>
      <vt:lpstr>Inductors, Part II</vt:lpstr>
      <vt:lpstr>Terminal Relationships Part 3: Ideal, Independent Voltage and Current Sources </vt:lpstr>
      <vt:lpstr>Ideal Independent Voltage Sources</vt:lpstr>
      <vt:lpstr>What makes a voltage source ideal and independent?</vt:lpstr>
      <vt:lpstr>Ideal independent current sources</vt:lpstr>
      <vt:lpstr>What makes a current source ideal and independent?</vt:lpstr>
      <vt:lpstr>Terminal Relationships Part 4: Wires, Switches, and Semiconductor Devices</vt:lpstr>
      <vt:lpstr>Other common components</vt:lpstr>
      <vt:lpstr>Semiconductor devices</vt:lpstr>
      <vt:lpstr>Semiconductor devices, part II </vt:lpstr>
      <vt:lpstr>Semi-conductor devices – the diode</vt:lpstr>
      <vt:lpstr>Semi-conductor devices – the transistor</vt:lpstr>
      <vt:lpstr>Ideal dependent sources</vt:lpstr>
      <vt:lpstr>The ideal op-amp</vt:lpstr>
      <vt:lpstr>Terminal Relationships Part 5: Sample Problems </vt:lpstr>
      <vt:lpstr>Examples of terminal relationships for Resistors, capacitors, and inductors</vt:lpstr>
      <vt:lpstr>Problem Answer for a resistor</vt:lpstr>
      <vt:lpstr>Problem Answer for a capacitor</vt:lpstr>
      <vt:lpstr>Problem Answer for an inductor</vt:lpstr>
      <vt:lpstr>Examples of terminal relationships for Resistors, capacitors, and inductors</vt:lpstr>
      <vt:lpstr>Problem answer for a resistor</vt:lpstr>
      <vt:lpstr>Problem answer for a capacitor</vt:lpstr>
      <vt:lpstr>Problem answer for an inductor</vt:lpstr>
      <vt:lpstr>Examples of terminal relationships for Resistors, capacitors, and inductors</vt:lpstr>
      <vt:lpstr>Problem answer</vt:lpstr>
      <vt:lpstr>Examples of terminal relationships for Resistors, capacitors, and inductors</vt:lpstr>
      <vt:lpstr>Problem answer</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1 - Crash Course in C</dc:title>
  <dc:creator>Wes</dc:creator>
  <cp:lastModifiedBy>Evan Lawson-Munoz</cp:lastModifiedBy>
  <cp:revision>113</cp:revision>
  <dcterms:created xsi:type="dcterms:W3CDTF">2014-03-05T01:50:33Z</dcterms:created>
  <dcterms:modified xsi:type="dcterms:W3CDTF">2020-09-08T14:59:19Z</dcterms:modified>
</cp:coreProperties>
</file>