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88" r:id="rId1"/>
  </p:sldMasterIdLst>
  <p:notesMasterIdLst>
    <p:notesMasterId r:id="rId23"/>
  </p:notesMasterIdLst>
  <p:sldIdLst>
    <p:sldId id="276" r:id="rId2"/>
    <p:sldId id="257" r:id="rId3"/>
    <p:sldId id="281" r:id="rId4"/>
    <p:sldId id="269" r:id="rId5"/>
    <p:sldId id="282" r:id="rId6"/>
    <p:sldId id="261" r:id="rId7"/>
    <p:sldId id="259" r:id="rId8"/>
    <p:sldId id="277" r:id="rId9"/>
    <p:sldId id="262" r:id="rId10"/>
    <p:sldId id="273" r:id="rId11"/>
    <p:sldId id="275" r:id="rId12"/>
    <p:sldId id="271" r:id="rId13"/>
    <p:sldId id="270" r:id="rId14"/>
    <p:sldId id="265" r:id="rId15"/>
    <p:sldId id="278" r:id="rId16"/>
    <p:sldId id="284" r:id="rId17"/>
    <p:sldId id="279" r:id="rId18"/>
    <p:sldId id="280" r:id="rId19"/>
    <p:sldId id="285" r:id="rId20"/>
    <p:sldId id="286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4808F-8241-47E1-9FCC-5AB4C7A350AE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293D6-51C7-4725-8E2A-0883201A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440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93D6-51C7-4725-8E2A-0883201A08E9}" type="slidenum">
              <a:rPr lang="en-US" smtClean="0"/>
              <a:pPr/>
              <a:t>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3B3-E581-4ED2-AFF0-7D0E954646E2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B25F-0C51-448D-8A06-81B17247C4F0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D066-CE74-4F61-A5DE-6C87E5A92772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400800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F0F1-520E-440C-B6AD-E3F66017ADB5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0E3A0-9C33-4E6E-A64E-3952FAF0FDF5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C09F03-87E4-49CF-9968-028C0B52C98F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0326769-9890-4F48-81AF-8F09FDBB4CFF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23DF-F0C1-4FB0-8771-6FDDE036B1E7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B2E0-8822-4AFB-8075-124E60F89B3E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5614-669B-4B81-AE71-D2D4CB2567A1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D9FC945-14EA-4A46-84B3-331D0860E99A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82000" y="6492240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Min-Max Multi-Depot Vehicle Routing Problem: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Three-Stage Heuristic and Computational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704" y="4343400"/>
            <a:ext cx="7854696" cy="22098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X. Wang, B. Golden, and E. </a:t>
            </a:r>
            <a:r>
              <a:rPr lang="en-US" dirty="0" err="1" smtClean="0">
                <a:solidFill>
                  <a:schemeClr val="tx1"/>
                </a:solidFill>
              </a:rPr>
              <a:t>Wasil</a:t>
            </a:r>
            <a:endParaRPr lang="en-US" dirty="0" smtClean="0">
              <a:solidFill>
                <a:schemeClr val="tx1"/>
              </a:solidFill>
            </a:endParaRP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POMS -May 4, 2013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05400" y="3886200"/>
            <a:ext cx="4038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Phase 2: Local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/>
          <a:lstStyle/>
          <a:p>
            <a:r>
              <a:rPr lang="en-US" dirty="0" smtClean="0"/>
              <a:t>Step 1. From the maximal route, identify the customer to remove (savings estimation)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localsearchillustration.png"/>
          <p:cNvPicPr>
            <a:picLocks noChangeAspect="1"/>
          </p:cNvPicPr>
          <p:nvPr/>
        </p:nvPicPr>
        <p:blipFill rotWithShape="1">
          <a:blip r:embed="rId2" cstate="print"/>
          <a:srcRect l="15454" t="8424" r="31818" b="13883"/>
          <a:stretch/>
        </p:blipFill>
        <p:spPr>
          <a:xfrm>
            <a:off x="533400" y="3352800"/>
            <a:ext cx="3733799" cy="2307568"/>
          </a:xfrm>
          <a:prstGeom prst="rect">
            <a:avLst/>
          </a:prstGeom>
        </p:spPr>
      </p:pic>
      <p:pic>
        <p:nvPicPr>
          <p:cNvPr id="7" name="Picture 6" descr="localsearchillustration2.png"/>
          <p:cNvPicPr>
            <a:picLocks noChangeAspect="1"/>
          </p:cNvPicPr>
          <p:nvPr/>
        </p:nvPicPr>
        <p:blipFill rotWithShape="1">
          <a:blip r:embed="rId3" cstate="print"/>
          <a:srcRect l="16234" t="6025" r="32078" b="19043"/>
          <a:stretch/>
        </p:blipFill>
        <p:spPr>
          <a:xfrm>
            <a:off x="4648200" y="3200400"/>
            <a:ext cx="3810000" cy="23166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14400" y="5715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Customer to remove</a:t>
            </a:r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57266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Savings estimation</a:t>
            </a:r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Phase 2: Local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Step 2. Identify the route to insert the removed customer (cost estimation)</a:t>
            </a:r>
          </a:p>
          <a:p>
            <a:endParaRPr lang="en-US" dirty="0" smtClean="0"/>
          </a:p>
          <a:p>
            <a:r>
              <a:rPr lang="en-US" dirty="0" smtClean="0"/>
              <a:t>Step 3. Try inserting the customer in the cheapest way</a:t>
            </a:r>
          </a:p>
          <a:p>
            <a:pPr lvl="1"/>
            <a:r>
              <a:rPr lang="en-US" sz="2400" dirty="0" smtClean="0"/>
              <a:t>Successful – go back to Step 1</a:t>
            </a:r>
          </a:p>
          <a:p>
            <a:pPr lvl="1"/>
            <a:r>
              <a:rPr lang="en-US" sz="2400" dirty="0" smtClean="0"/>
              <a:t>Unsuccessful – try moving another customer</a:t>
            </a:r>
          </a:p>
          <a:p>
            <a:endParaRPr lang="en-US" dirty="0" smtClean="0"/>
          </a:p>
          <a:p>
            <a:r>
              <a:rPr lang="en-US" dirty="0" smtClean="0"/>
              <a:t>Step 4. Stop if we have tried to move every customer on the maximal route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Phase 3</a:t>
            </a:r>
            <a:r>
              <a:rPr lang="en-US" dirty="0"/>
              <a:t>:</a:t>
            </a:r>
            <a:r>
              <a:rPr lang="en-US" dirty="0" smtClean="0"/>
              <a:t> Perturbation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/>
          <a:lstStyle/>
          <a:p>
            <a:r>
              <a:rPr lang="en-US" dirty="0" smtClean="0"/>
              <a:t>Perturb the locations of the depots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Content Placeholder 7" descr="ptbillustration.png"/>
          <p:cNvPicPr>
            <a:picLocks noChangeAspect="1"/>
          </p:cNvPicPr>
          <p:nvPr/>
        </p:nvPicPr>
        <p:blipFill rotWithShape="1">
          <a:blip r:embed="rId2" cstate="print"/>
          <a:srcRect l="33694" t="5589" r="22006"/>
          <a:stretch/>
        </p:blipFill>
        <p:spPr>
          <a:xfrm>
            <a:off x="381000" y="2819400"/>
            <a:ext cx="3645725" cy="3258787"/>
          </a:xfrm>
          <a:prstGeom prst="rect">
            <a:avLst/>
          </a:prstGeom>
        </p:spPr>
      </p:pic>
      <p:pic>
        <p:nvPicPr>
          <p:cNvPr id="7" name="Content Placeholder 4" descr="ptbillustration2.png"/>
          <p:cNvPicPr>
            <a:picLocks noChangeAspect="1"/>
          </p:cNvPicPr>
          <p:nvPr/>
        </p:nvPicPr>
        <p:blipFill rotWithShape="1">
          <a:blip r:embed="rId3" cstate="print"/>
          <a:srcRect l="29076" t="5104" r="22006" b="15079"/>
          <a:stretch/>
        </p:blipFill>
        <p:spPr>
          <a:xfrm>
            <a:off x="4724400" y="2819400"/>
            <a:ext cx="4025735" cy="2755076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3962400" y="4038600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Phase </a:t>
            </a:r>
            <a:r>
              <a:rPr lang="en-US" altLang="zh-CN" dirty="0"/>
              <a:t>3: Perturbation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488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Solve the new problem</a:t>
            </a:r>
          </a:p>
          <a:p>
            <a:endParaRPr lang="en-US" dirty="0" smtClean="0"/>
          </a:p>
          <a:p>
            <a:r>
              <a:rPr lang="en-US" dirty="0" smtClean="0"/>
              <a:t>Set the depots back the their original positions</a:t>
            </a:r>
          </a:p>
          <a:p>
            <a:endParaRPr lang="en-US" dirty="0" smtClean="0"/>
          </a:p>
          <a:p>
            <a:r>
              <a:rPr lang="en-US" dirty="0" smtClean="0"/>
              <a:t>Solve the problem and update the solution</a:t>
            </a:r>
          </a:p>
          <a:p>
            <a:endParaRPr lang="en-US" dirty="0" smtClean="0"/>
          </a:p>
          <a:p>
            <a:r>
              <a:rPr lang="en-US" dirty="0" smtClean="0"/>
              <a:t>Repeat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Computational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20 test problems</a:t>
            </a:r>
          </a:p>
          <a:p>
            <a:pPr lvl="1"/>
            <a:r>
              <a:rPr lang="en-US" dirty="0" smtClean="0"/>
              <a:t>10 – 500 customers</a:t>
            </a:r>
          </a:p>
          <a:p>
            <a:pPr lvl="1"/>
            <a:r>
              <a:rPr lang="en-US" dirty="0" smtClean="0"/>
              <a:t>3 – 20 depots</a:t>
            </a:r>
          </a:p>
          <a:p>
            <a:pPr lvl="1"/>
            <a:r>
              <a:rPr lang="en-US" dirty="0" smtClean="0"/>
              <a:t>Problems have uniform and non-uniform customer locations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MD used an Intel Pentium CPU with 2.20 GHz processor</a:t>
            </a:r>
          </a:p>
          <a:p>
            <a:endParaRPr lang="en-US" dirty="0" smtClean="0"/>
          </a:p>
          <a:p>
            <a:r>
              <a:rPr lang="en-US" dirty="0" smtClean="0"/>
              <a:t>Code for LB required a 32-bit machine (Intel Core i5 with 2.40 GHz processor)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Computational Results</a:t>
            </a:r>
            <a:endParaRPr lang="en-US" dirty="0"/>
          </a:p>
        </p:txBody>
      </p:sp>
      <p:pic>
        <p:nvPicPr>
          <p:cNvPr id="7" name="Content Placeholder 6" descr="problemillustra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62200"/>
            <a:ext cx="8229600" cy="392803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1992868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MM8 (3 depots, 200 customers, 2 vehicles)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Computational Results</a:t>
            </a:r>
            <a:endParaRPr lang="en-US" dirty="0"/>
          </a:p>
        </p:txBody>
      </p:sp>
      <p:pic>
        <p:nvPicPr>
          <p:cNvPr id="9" name="Content Placeholder 8" descr="solutionillustra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62200"/>
            <a:ext cx="8229600" cy="392803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1992868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 MM8 (3 depots, 200 customers, 2 vehicles)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Computational Results</a:t>
            </a:r>
            <a:br>
              <a:rPr lang="en-US" dirty="0" smtClean="0"/>
            </a:br>
            <a:r>
              <a:rPr lang="en-US" sz="2200" dirty="0" smtClean="0">
                <a:solidFill>
                  <a:schemeClr val="tx1"/>
                </a:solidFill>
              </a:rPr>
              <a:t>Uniform Customer Locations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0888"/>
            <a:ext cx="8229600" cy="4325112"/>
          </a:xfrm>
        </p:spPr>
        <p:txBody>
          <a:bodyPr/>
          <a:lstStyle/>
          <a:p>
            <a:r>
              <a:rPr lang="en-US" sz="1600" dirty="0" smtClean="0"/>
              <a:t>MD outperforms the LB-based heuristic by 10.7% on average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2533591"/>
              </p:ext>
            </p:extLst>
          </p:nvPr>
        </p:nvGraphicFramePr>
        <p:xfrm>
          <a:off x="914401" y="2201424"/>
          <a:ext cx="7315201" cy="427557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302707"/>
                <a:gridCol w="1170036"/>
                <a:gridCol w="1030310"/>
                <a:gridCol w="1133341"/>
                <a:gridCol w="975267"/>
                <a:gridCol w="1703540"/>
              </a:tblGrid>
              <a:tr h="295382">
                <a:tc rowSpan="2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Identifier</a:t>
                      </a:r>
                      <a:endParaRPr lang="en-US" sz="12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LB</a:t>
                      </a:r>
                      <a:endParaRPr lang="en-US" sz="12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MD</a:t>
                      </a:r>
                      <a:endParaRPr lang="en-US" sz="12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Improvement (%)</a:t>
                      </a:r>
                      <a:endParaRPr lang="en-US" sz="12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Objective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25400" cmpd="sng">
                      <a:noFill/>
                    </a:lnL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Time (s)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Objective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Time (s)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R w="25400" cmpd="sng"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MM2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149.225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38.2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131.431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2.80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11.92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265.349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61.4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236.174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8.20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10.99</a:t>
                      </a:r>
                      <a:endParaRPr lang="en-US" sz="1400" dirty="0"/>
                    </a:p>
                  </a:txBody>
                  <a:tcPr anchor="ctr"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222.071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14.5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189.016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0.74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14.88</a:t>
                      </a:r>
                      <a:endParaRPr lang="en-US" sz="1400" dirty="0"/>
                    </a:p>
                  </a:txBody>
                  <a:tcPr anchor="ctr"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242.730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73.2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215.269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12.56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11.31</a:t>
                      </a:r>
                      <a:endParaRPr lang="en-US" sz="1400" dirty="0"/>
                    </a:p>
                  </a:txBody>
                  <a:tcPr anchor="ctr"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MM10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197.594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32.9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197.869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1.33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-0.14</a:t>
                      </a:r>
                      <a:endParaRPr lang="en-US" sz="1400" dirty="0"/>
                    </a:p>
                  </a:txBody>
                  <a:tcPr anchor="ctr"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119.658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78.5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111.067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0.65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7.18</a:t>
                      </a:r>
                    </a:p>
                  </a:txBody>
                  <a:tcPr anchor="ctr"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MM12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114.826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37.9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81.300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0.86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29.20</a:t>
                      </a:r>
                      <a:endParaRPr lang="en-US" sz="1400" dirty="0"/>
                    </a:p>
                  </a:txBody>
                  <a:tcPr anchor="ctr"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MM13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138.823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35.8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125.268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2.55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9.76</a:t>
                      </a:r>
                      <a:endParaRPr lang="en-US" sz="1400" dirty="0"/>
                    </a:p>
                  </a:txBody>
                  <a:tcPr anchor="ctr"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MM14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146.492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35.5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134.476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3.67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8.20</a:t>
                      </a:r>
                      <a:endParaRPr lang="en-US" sz="1400" dirty="0"/>
                    </a:p>
                  </a:txBody>
                  <a:tcPr anchor="ctr"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MM15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110.963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41.0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100.074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1.80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9.81</a:t>
                      </a:r>
                      <a:endParaRPr lang="en-US" sz="1400" dirty="0"/>
                    </a:p>
                  </a:txBody>
                  <a:tcPr anchor="ctr"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MM16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115.744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60.2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104.125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3.92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10.04</a:t>
                      </a:r>
                      <a:endParaRPr lang="en-US" sz="1400" dirty="0"/>
                    </a:p>
                  </a:txBody>
                  <a:tcPr anchor="ctr"/>
                </a:tc>
              </a:tr>
              <a:tr h="3054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MM18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439.606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68.4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415.777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91.00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5.42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Computational Results</a:t>
            </a:r>
            <a:br>
              <a:rPr lang="en-US" dirty="0" smtClean="0"/>
            </a:br>
            <a:r>
              <a:rPr lang="en-US" sz="2200" dirty="0" smtClean="0">
                <a:solidFill>
                  <a:schemeClr val="tx1"/>
                </a:solidFill>
              </a:rPr>
              <a:t>Non-uniform Customer Locations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0888"/>
            <a:ext cx="8229600" cy="4325112"/>
          </a:xfrm>
        </p:spPr>
        <p:txBody>
          <a:bodyPr/>
          <a:lstStyle/>
          <a:p>
            <a:r>
              <a:rPr lang="en-US" sz="1600" dirty="0" smtClean="0"/>
              <a:t>MD outperforms the LB-based heuristic by 16.2% on average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1000104493"/>
              </p:ext>
            </p:extLst>
          </p:nvPr>
        </p:nvGraphicFramePr>
        <p:xfrm>
          <a:off x="990599" y="2190750"/>
          <a:ext cx="7315201" cy="360045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90599"/>
                <a:gridCol w="1143000"/>
                <a:gridCol w="1066800"/>
                <a:gridCol w="1143000"/>
                <a:gridCol w="1066800"/>
                <a:gridCol w="1905002"/>
              </a:tblGrid>
              <a:tr h="381000">
                <a:tc rowSpan="2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Identifier</a:t>
                      </a:r>
                      <a:endParaRPr lang="en-US" sz="1200" dirty="0"/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LB</a:t>
                      </a:r>
                      <a:endParaRPr lang="en-US" sz="1200" dirty="0"/>
                    </a:p>
                  </a:txBody>
                  <a:tcPr anchor="b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MD</a:t>
                      </a:r>
                      <a:endParaRPr lang="en-US" sz="12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Improvement (%)</a:t>
                      </a:r>
                      <a:endParaRPr lang="en-US" sz="12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Objective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25400" cmpd="sng">
                      <a:noFill/>
                    </a:lnL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Time (s)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Objective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Time (s)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R w="25400" cmpd="sng"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MM4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569.453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43.9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488.254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57.7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14.26</a:t>
                      </a:r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MM5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398.970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40.2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330.195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7.7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17.24</a:t>
                      </a:r>
                      <a:endParaRPr lang="en-US" sz="1400" dirty="0"/>
                    </a:p>
                  </a:txBody>
                  <a:tcPr anchor="ctr"/>
                </a:tc>
              </a:tr>
              <a:tr h="4762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MM9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183.157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36.8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153.286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38.1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16.31</a:t>
                      </a:r>
                      <a:endParaRPr lang="en-US" sz="1400" dirty="0"/>
                    </a:p>
                  </a:txBody>
                  <a:tcPr anchor="ctr"/>
                </a:tc>
              </a:tr>
              <a:tr h="4762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MM17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325.708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56.8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253.765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84.4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22.09</a:t>
                      </a:r>
                      <a:endParaRPr lang="en-US" sz="1400" dirty="0"/>
                    </a:p>
                  </a:txBody>
                  <a:tcPr anchor="ctr"/>
                </a:tc>
              </a:tr>
              <a:tr h="4762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MM19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474.935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68.4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395.606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155.8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16.70</a:t>
                      </a:r>
                      <a:endParaRPr lang="en-US" sz="1400" dirty="0"/>
                    </a:p>
                  </a:txBody>
                  <a:tcPr anchor="ctr"/>
                </a:tc>
              </a:tr>
              <a:tr h="4762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MM20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385.297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92.1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344.309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74.2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10.64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Computational Results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/>
          <a:lstStyle/>
          <a:p>
            <a:r>
              <a:rPr lang="en-US" dirty="0" smtClean="0"/>
              <a:t>On all 20 problems, the running time for MD (596s) is much less than LB (943s)</a:t>
            </a:r>
          </a:p>
          <a:p>
            <a:endParaRPr lang="en-US" dirty="0" smtClean="0"/>
          </a:p>
          <a:p>
            <a:r>
              <a:rPr lang="en-US" dirty="0" smtClean="0"/>
              <a:t>Times for MD are between 0.65s and 156s with most times under 13s</a:t>
            </a:r>
          </a:p>
          <a:p>
            <a:endParaRPr lang="en-US" dirty="0" smtClean="0"/>
          </a:p>
          <a:p>
            <a:r>
              <a:rPr lang="en-US" dirty="0" smtClean="0"/>
              <a:t>Times for LB are between 6s and 92s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Overview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pPr marL="0" indent="-457200">
              <a:lnSpc>
                <a:spcPct val="150000"/>
              </a:lnSpc>
              <a:spcBef>
                <a:spcPts val="600"/>
              </a:spcBef>
            </a:pPr>
            <a:r>
              <a:rPr lang="en-US" dirty="0" smtClean="0"/>
              <a:t>Introduction</a:t>
            </a:r>
          </a:p>
          <a:p>
            <a:pPr marL="0" indent="-457200">
              <a:lnSpc>
                <a:spcPct val="150000"/>
              </a:lnSpc>
              <a:spcBef>
                <a:spcPts val="600"/>
              </a:spcBef>
            </a:pPr>
            <a:r>
              <a:rPr lang="en-US" dirty="0" smtClean="0"/>
              <a:t>Literature review</a:t>
            </a:r>
          </a:p>
          <a:p>
            <a:pPr marL="0" indent="-457200">
              <a:lnSpc>
                <a:spcPct val="150000"/>
              </a:lnSpc>
              <a:spcBef>
                <a:spcPts val="600"/>
              </a:spcBef>
            </a:pPr>
            <a:r>
              <a:rPr lang="en-US" dirty="0" smtClean="0"/>
              <a:t>Heuristic for solving the Min-Max MDVRP</a:t>
            </a:r>
          </a:p>
          <a:p>
            <a:pPr marL="0" indent="-457200">
              <a:lnSpc>
                <a:spcPct val="150000"/>
              </a:lnSpc>
              <a:spcBef>
                <a:spcPts val="600"/>
              </a:spcBef>
            </a:pPr>
            <a:r>
              <a:rPr lang="en-US" dirty="0" smtClean="0"/>
              <a:t>Computational results</a:t>
            </a:r>
          </a:p>
          <a:p>
            <a:pPr marL="0" indent="-457200">
              <a:lnSpc>
                <a:spcPct val="150000"/>
              </a:lnSpc>
              <a:spcBef>
                <a:spcPts val="600"/>
              </a:spcBef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Computational Results</a:t>
            </a:r>
            <a:endParaRPr lang="en-US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4000" y="2024181"/>
            <a:ext cx="5867400" cy="353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5638800"/>
            <a:ext cx="640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Contribution from improvement procedures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On the 20 test problems, MD outperforms the LB-based heuristic by 11.27% on average</a:t>
            </a:r>
          </a:p>
          <a:p>
            <a:endParaRPr lang="en-US" dirty="0" smtClean="0"/>
          </a:p>
          <a:p>
            <a:r>
              <a:rPr lang="en-US" dirty="0" smtClean="0"/>
              <a:t>In future work, we hope to apply MD to solve a real-world problem</a:t>
            </a:r>
          </a:p>
          <a:p>
            <a:endParaRPr lang="en-US" dirty="0" smtClean="0"/>
          </a:p>
          <a:p>
            <a:r>
              <a:rPr lang="en-US" dirty="0" smtClean="0"/>
              <a:t>We want to extend our heuristic to solve min-max problems with service times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511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The Min-Max Multi-Depot Vehicle Routing Problem</a:t>
            </a:r>
            <a:endParaRPr lang="en-US" sz="2600" dirty="0"/>
          </a:p>
        </p:txBody>
      </p:sp>
      <p:pic>
        <p:nvPicPr>
          <p:cNvPr id="6" name="Picture 5" descr="problemillustr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6000"/>
            <a:ext cx="9144000" cy="43644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zh-CN" sz="4400" dirty="0" smtClean="0"/>
              <a:t>Introduction</a:t>
            </a:r>
            <a:endParaRPr lang="zh-CN" alt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001000" cy="4325112"/>
          </a:xfrm>
        </p:spPr>
        <p:txBody>
          <a:bodyPr/>
          <a:lstStyle/>
          <a:p>
            <a:pPr marL="457200" indent="-457200">
              <a:spcBef>
                <a:spcPts val="0"/>
              </a:spcBef>
            </a:pPr>
            <a:r>
              <a:rPr lang="en-US" dirty="0" smtClean="0"/>
              <a:t>In the Multi-Depot VRP, the objective is to minimize the total distance traveled by all vehicles</a:t>
            </a:r>
          </a:p>
          <a:p>
            <a:pPr marL="457200" indent="-457200">
              <a:spcBef>
                <a:spcPts val="0"/>
              </a:spcBef>
            </a:pPr>
            <a:endParaRPr lang="en-US" dirty="0" smtClean="0"/>
          </a:p>
          <a:p>
            <a:pPr marL="457200" indent="-457200"/>
            <a:r>
              <a:rPr lang="en-US" dirty="0" smtClean="0"/>
              <a:t>In the Min-Max MDVRP, the objective is to minimize the maximum distance traveled by the vehicles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8" descr="solutionillustr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6000"/>
            <a:ext cx="9143999" cy="43644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5112"/>
          </a:xfrm>
        </p:spPr>
        <p:txBody>
          <a:bodyPr/>
          <a:lstStyle/>
          <a:p>
            <a:r>
              <a:rPr lang="en-US" dirty="0" smtClean="0"/>
              <a:t>The min-max objective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altLang="zh-CN" sz="4400" dirty="0" smtClean="0"/>
              <a:t>Introduction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3100" dirty="0" smtClean="0"/>
              <a:t>Why is the min-max objective important?</a:t>
            </a:r>
            <a:endParaRPr lang="zh-CN" alt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/>
          <a:lstStyle/>
          <a:p>
            <a:r>
              <a:rPr lang="en-US" dirty="0" smtClean="0"/>
              <a:t>Applications 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Disaster relief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efforts</a:t>
            </a:r>
          </a:p>
          <a:p>
            <a:pPr lvl="2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Serve all victims as soon as possible</a:t>
            </a:r>
          </a:p>
          <a:p>
            <a:pPr lvl="2"/>
            <a:endParaRPr lang="en-US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Computer networks</a:t>
            </a:r>
          </a:p>
          <a:p>
            <a:pPr lvl="2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Minimize maximum latency between a server and a client</a:t>
            </a:r>
          </a:p>
          <a:p>
            <a:pPr lvl="2"/>
            <a:endParaRPr lang="en-US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Workload balance</a:t>
            </a:r>
          </a:p>
          <a:p>
            <a:pPr lvl="2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Balance amount of work among drivers or across time horizon</a:t>
            </a:r>
          </a:p>
          <a:p>
            <a:pPr lvl="2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 err="1" smtClean="0"/>
              <a:t>Carlsson</a:t>
            </a:r>
            <a:r>
              <a:rPr lang="en-US" dirty="0" smtClean="0"/>
              <a:t> et al. (2007) proposed an LP-based balancing approach to solve the Min-Max MDVRP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Assignment of customers to vehicles by LP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TSP solved by Concorde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These steps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are repeated and the best feasible solution is returned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Solving the Min-Max MDVRP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develop a heuristic (denoted by MD)</a:t>
            </a:r>
          </a:p>
          <a:p>
            <a:endParaRPr lang="en-US" dirty="0" smtClean="0"/>
          </a:p>
          <a:p>
            <a:r>
              <a:rPr lang="en-US" dirty="0" smtClean="0"/>
              <a:t>MD has three phases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400" dirty="0" smtClean="0"/>
              <a:t>Initialization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400" dirty="0" smtClean="0"/>
              <a:t>Local search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400" dirty="0" smtClean="0"/>
              <a:t>Perturbation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Phase 1: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6934200" cy="43251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Assign customers evenly to vehicles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-457200"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457200" lvl="1" indent="-457200"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457200" lvl="1" indent="-457200"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Solve </a:t>
            </a:r>
            <a:r>
              <a:rPr lang="en-US" sz="2800" dirty="0">
                <a:solidFill>
                  <a:schemeClr val="tx1"/>
                </a:solidFill>
              </a:rPr>
              <a:t>a TSP on each route using the </a:t>
            </a:r>
            <a:r>
              <a:rPr lang="en-US" sz="2800" dirty="0" smtClean="0">
                <a:solidFill>
                  <a:schemeClr val="tx1"/>
                </a:solidFill>
              </a:rPr>
              <a:t>Lin-Kernighan </a:t>
            </a:r>
            <a:r>
              <a:rPr lang="en-US" sz="2800" dirty="0">
                <a:solidFill>
                  <a:schemeClr val="tx1"/>
                </a:solidFill>
              </a:rPr>
              <a:t>heuristic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676400" y="2530061"/>
          <a:ext cx="4953000" cy="2727739"/>
        </p:xfrm>
        <a:graphic>
          <a:graphicData uri="http://schemas.openxmlformats.org/presentationml/2006/ole">
            <p:oleObj spid="_x0000_s1035" name="Equation" r:id="rId3" imgW="2501640" imgH="1447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1076</TotalTime>
  <Words>676</Words>
  <Application>Microsoft Office PowerPoint</Application>
  <PresentationFormat>On-screen Show (4:3)</PresentationFormat>
  <Paragraphs>252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Urban</vt:lpstr>
      <vt:lpstr>Equation</vt:lpstr>
      <vt:lpstr>The Min-Max Multi-Depot Vehicle Routing Problem: Three-Stage Heuristic and Computational Results</vt:lpstr>
      <vt:lpstr>Overview</vt:lpstr>
      <vt:lpstr>Introduction</vt:lpstr>
      <vt:lpstr>Introduction</vt:lpstr>
      <vt:lpstr>Introduction</vt:lpstr>
      <vt:lpstr>Introduction Why is the min-max objective important?</vt:lpstr>
      <vt:lpstr>Literature Review</vt:lpstr>
      <vt:lpstr>Solving the Min-Max MDVRP</vt:lpstr>
      <vt:lpstr>Phase 1: Initialization</vt:lpstr>
      <vt:lpstr>Phase 2: Local Search</vt:lpstr>
      <vt:lpstr>Phase 2: Local Search</vt:lpstr>
      <vt:lpstr>Phase 3: Perturbation</vt:lpstr>
      <vt:lpstr>Phase 3: Perturbation</vt:lpstr>
      <vt:lpstr>Computational Results</vt:lpstr>
      <vt:lpstr>Computational Results</vt:lpstr>
      <vt:lpstr>Computational Results</vt:lpstr>
      <vt:lpstr>Computational Results Uniform Customer Locations</vt:lpstr>
      <vt:lpstr>Computational Results Non-uniform Customer Locations</vt:lpstr>
      <vt:lpstr>Computational Results</vt:lpstr>
      <vt:lpstr>Computational Results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the Min-Max  Multi-Depot Vehicle Routing Problem</dc:title>
  <dc:creator>Xingyin Wang</dc:creator>
  <cp:lastModifiedBy>Xingyin Wang</cp:lastModifiedBy>
  <cp:revision>134</cp:revision>
  <dcterms:created xsi:type="dcterms:W3CDTF">2006-08-16T00:00:00Z</dcterms:created>
  <dcterms:modified xsi:type="dcterms:W3CDTF">2013-04-29T14:01:59Z</dcterms:modified>
</cp:coreProperties>
</file>