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72" r:id="rId5"/>
    <p:sldId id="259" r:id="rId6"/>
    <p:sldId id="274" r:id="rId7"/>
    <p:sldId id="273" r:id="rId8"/>
    <p:sldId id="275" r:id="rId9"/>
    <p:sldId id="260" r:id="rId10"/>
    <p:sldId id="261" r:id="rId11"/>
    <p:sldId id="270" r:id="rId12"/>
    <p:sldId id="262" r:id="rId13"/>
    <p:sldId id="263" r:id="rId14"/>
    <p:sldId id="264" r:id="rId15"/>
    <p:sldId id="265" r:id="rId16"/>
    <p:sldId id="266" r:id="rId17"/>
    <p:sldId id="269" r:id="rId18"/>
    <p:sldId id="268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5FFF4-98B6-4D2C-97BE-961A2EDE884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99D65-0486-4A07-BD94-9FE9C8AEA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9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2C0E-F850-4790-98DA-7773BC800C12}" type="datetime1">
              <a:rPr lang="en-US" smtClean="0"/>
              <a:t>4/23/2013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156C2-4841-4ACC-88AE-1AA0163EE7B3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C95D7-BDE4-4FD4-BE31-52DF51AF7256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C037-E18D-4B54-A438-F7E2296AD161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47D98-0D6C-4D62-897E-15B0FA7B31C5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7B83-FD71-410D-897D-18BBB5867FBE}" type="datetime1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72B6-3725-41FE-99CD-995606CBA3E6}" type="datetime1">
              <a:rPr lang="en-US" smtClean="0"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A912-2678-4641-8FB2-FF78F8B7FA20}" type="datetime1">
              <a:rPr lang="en-US" smtClean="0"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C4EDF-90F7-4016-A795-5E4CBAD5B1B8}" type="datetime1">
              <a:rPr lang="en-US" smtClean="0"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177D-4267-4426-93AD-8753B3676E5F}" type="datetime1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BAF0-0371-4802-AD5E-183A6272DE4B}" type="datetime1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FAC300-263C-4528-943E-B4A49BAE067C}" type="datetime1">
              <a:rPr lang="en-US" smtClean="0"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349367-FF56-4269-9619-3F453D74424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700" dirty="0" smtClean="0"/>
              <a:t>Long-Range Triage: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Assessing Patient Risk From a Distance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David Anderson, </a:t>
            </a:r>
            <a:r>
              <a:rPr lang="en-US" dirty="0" err="1" smtClean="0"/>
              <a:t>Mangla</a:t>
            </a:r>
            <a:r>
              <a:rPr lang="en-US" dirty="0" smtClean="0"/>
              <a:t> </a:t>
            </a:r>
            <a:r>
              <a:rPr lang="en-US" dirty="0" err="1" smtClean="0"/>
              <a:t>Gulati</a:t>
            </a:r>
            <a:r>
              <a:rPr lang="en-US" dirty="0" smtClean="0"/>
              <a:t>, Bruce Golden, Ed </a:t>
            </a:r>
            <a:r>
              <a:rPr lang="en-US" dirty="0" err="1" smtClean="0"/>
              <a:t>Wasil</a:t>
            </a:r>
            <a:r>
              <a:rPr lang="en-US" dirty="0" smtClean="0"/>
              <a:t>, et al.</a:t>
            </a:r>
          </a:p>
          <a:p>
            <a:r>
              <a:rPr lang="en-US" dirty="0" smtClean="0"/>
              <a:t>University of Maryland</a:t>
            </a:r>
          </a:p>
          <a:p>
            <a:r>
              <a:rPr lang="en-US" dirty="0" smtClean="0"/>
              <a:t>College Park &amp; Baltimore, MD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2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Cutoff Model</a:t>
            </a:r>
          </a:p>
          <a:p>
            <a:pPr lvl="1"/>
            <a:r>
              <a:rPr lang="en-US" dirty="0" smtClean="0"/>
              <a:t>Simple, intuitive</a:t>
            </a:r>
          </a:p>
          <a:p>
            <a:r>
              <a:rPr lang="en-US" dirty="0" smtClean="0"/>
              <a:t>Logistic Regression</a:t>
            </a:r>
          </a:p>
          <a:p>
            <a:pPr lvl="1"/>
            <a:r>
              <a:rPr lang="en-US" dirty="0" smtClean="0"/>
              <a:t>Easy to interpret, better power</a:t>
            </a:r>
          </a:p>
          <a:p>
            <a:r>
              <a:rPr lang="en-US" dirty="0"/>
              <a:t>Naïve </a:t>
            </a:r>
            <a:r>
              <a:rPr lang="en-US" dirty="0" smtClean="0"/>
              <a:t>Bayes</a:t>
            </a:r>
          </a:p>
          <a:p>
            <a:pPr lvl="1"/>
            <a:r>
              <a:rPr lang="en-US" dirty="0" smtClean="0"/>
              <a:t>Slightly better results, more complicated</a:t>
            </a:r>
          </a:p>
          <a:p>
            <a:r>
              <a:rPr lang="en-US" dirty="0" smtClean="0"/>
              <a:t>Combination of </a:t>
            </a:r>
            <a:r>
              <a:rPr lang="en-US" dirty="0"/>
              <a:t>l</a:t>
            </a:r>
            <a:r>
              <a:rPr lang="en-US" dirty="0" smtClean="0"/>
              <a:t>ogistic </a:t>
            </a:r>
            <a:r>
              <a:rPr lang="en-US" dirty="0"/>
              <a:t>r</a:t>
            </a:r>
            <a:r>
              <a:rPr lang="en-US" dirty="0" smtClean="0"/>
              <a:t>egression and Naïve Bayes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552732"/>
              </p:ext>
            </p:extLst>
          </p:nvPr>
        </p:nvGraphicFramePr>
        <p:xfrm>
          <a:off x="457200" y="1828800"/>
          <a:ext cx="2438400" cy="1278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  <a:gridCol w="914400"/>
                <a:gridCol w="5334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Predicted0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Observed 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.807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.048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.110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.034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317483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HALT Binary Cutoff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295503"/>
              </p:ext>
            </p:extLst>
          </p:nvPr>
        </p:nvGraphicFramePr>
        <p:xfrm>
          <a:off x="5334000" y="1828800"/>
          <a:ext cx="2438400" cy="1278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/>
                <a:gridCol w="9144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Predicted0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Observed 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.807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.038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.113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.042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21086" y="3177025"/>
            <a:ext cx="250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6056" y="5192486"/>
            <a:ext cx="2558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Naïve Bayes Classifier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59186" y="521415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Combination Tool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851436"/>
              </p:ext>
            </p:extLst>
          </p:nvPr>
        </p:nvGraphicFramePr>
        <p:xfrm>
          <a:off x="533401" y="4040505"/>
          <a:ext cx="2666999" cy="1064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0636"/>
                <a:gridCol w="969818"/>
                <a:gridCol w="646545"/>
              </a:tblGrid>
              <a:tr h="49720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Predicted0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Observed 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.813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.038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.108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.042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862503"/>
              </p:ext>
            </p:extLst>
          </p:nvPr>
        </p:nvGraphicFramePr>
        <p:xfrm>
          <a:off x="5295900" y="3810000"/>
          <a:ext cx="2476500" cy="1278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  <a:gridCol w="914400"/>
                <a:gridCol w="571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Predicted0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Observed 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.781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.033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.139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.047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76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877254"/>
              </p:ext>
            </p:extLst>
          </p:nvPr>
        </p:nvGraphicFramePr>
        <p:xfrm>
          <a:off x="457200" y="1676400"/>
          <a:ext cx="8077199" cy="3429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9251"/>
                <a:gridCol w="799723"/>
                <a:gridCol w="799723"/>
                <a:gridCol w="879695"/>
                <a:gridCol w="799723"/>
                <a:gridCol w="1279556"/>
                <a:gridCol w="1359528"/>
              </a:tblGrid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Tool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True +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True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False +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False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Sensitivity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Specificity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Max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0.587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0.849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Logistic Regression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465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0.522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0.877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Naïve Bayes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0.522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0.883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HALT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935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0.411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0.88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HLT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0.89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ALT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947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0.891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LT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958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0.347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0.901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HAL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0.95</a:t>
                      </a:r>
                    </a:p>
                  </a:txBody>
                  <a:tcPr marL="9525" marR="9525" marT="9525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Book Antiqua"/>
                        </a:rPr>
                        <a:t>HAT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962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0.263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0.905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4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143000"/>
            <a:ext cx="6553200" cy="4876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6019800"/>
            <a:ext cx="739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ROC plots for Naïve Bayes (Red) and Logistic Regression (Blue)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False Positives vs. False Negatives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177660"/>
              </p:ext>
            </p:extLst>
          </p:nvPr>
        </p:nvGraphicFramePr>
        <p:xfrm>
          <a:off x="609600" y="1752600"/>
          <a:ext cx="7708899" cy="3171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199"/>
                <a:gridCol w="609600"/>
                <a:gridCol w="762000"/>
                <a:gridCol w="685800"/>
                <a:gridCol w="762000"/>
                <a:gridCol w="838200"/>
                <a:gridCol w="850900"/>
                <a:gridCol w="838200"/>
              </a:tblGrid>
              <a:tr h="5446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Model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Cost 1:1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Cost 3:1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Cost 5:1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Cost 10:1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Cost 20:1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Cost 50:1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Cost 100:1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  <a:tr h="2877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 dirty="0" smtClean="0">
                          <a:effectLst/>
                        </a:rPr>
                        <a:t>Combination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0.172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0.238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0.304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u="none" strike="noStrike" dirty="0">
                          <a:effectLst/>
                        </a:rPr>
                        <a:t>0.469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u="none" strike="noStrike" dirty="0">
                          <a:effectLst/>
                        </a:rPr>
                        <a:t>0.799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u="none" strike="noStrike" dirty="0">
                          <a:effectLst/>
                        </a:rPr>
                        <a:t>1.788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u="none" strike="noStrike" dirty="0">
                          <a:effectLst/>
                        </a:rPr>
                        <a:t>3.438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  <a:tr h="2971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>
                          <a:effectLst/>
                        </a:rPr>
                        <a:t>Naïve Bayes 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0.146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0.222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u="none" strike="noStrike" dirty="0">
                          <a:effectLst/>
                        </a:rPr>
                        <a:t>0.299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0.872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2.017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3.927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 dirty="0">
                          <a:effectLst/>
                        </a:rPr>
                        <a:t>Logistic Regression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>
                          <a:effectLst/>
                        </a:rPr>
                        <a:t>0.151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>
                          <a:effectLst/>
                        </a:rPr>
                        <a:t>0.227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0.304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0.495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0.877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>
                          <a:effectLst/>
                        </a:rPr>
                        <a:t>2.023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u="none" strike="noStrike" dirty="0">
                          <a:effectLst/>
                        </a:rPr>
                        <a:t>3.932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HALT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0.159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0.256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0.352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0.594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effectLst/>
                        </a:rPr>
                        <a:t>1.078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effectLst/>
                        </a:rPr>
                        <a:t>2.529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4.947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  <a:tr h="277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HLT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0.151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0.251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0.352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0.602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1.103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effectLst/>
                        </a:rPr>
                        <a:t>2.605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5.11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  <a:tr h="277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HAL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u="none" strike="noStrike" dirty="0">
                          <a:effectLst/>
                        </a:rPr>
                        <a:t>0.103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u="none" strike="noStrike" dirty="0">
                          <a:effectLst/>
                        </a:rPr>
                        <a:t>0.217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0.331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0.616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1.186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effectLst/>
                        </a:rPr>
                        <a:t>2.896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5.745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  <a:tr h="277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ALT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0.152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0.256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0.359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0.618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1.136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effectLst/>
                        </a:rPr>
                        <a:t>2.691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5.282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  <a:tr h="277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LT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0.144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0.251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0.358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0.626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1.162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effectLst/>
                        </a:rPr>
                        <a:t>2.768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effectLst/>
                        </a:rPr>
                        <a:t>5.445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  <a:tr h="277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HAT</a:t>
                      </a:r>
                      <a:endParaRPr lang="en-US" sz="1800" b="1" i="0" u="none" strike="noStrike">
                        <a:solidFill>
                          <a:srgbClr val="FFFFFF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0.148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0.269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0.692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1.296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effectLst/>
                        </a:rPr>
                        <a:t>3.11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effectLst/>
                        </a:rPr>
                        <a:t>6.132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49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Including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461560"/>
              </p:ext>
            </p:extLst>
          </p:nvPr>
        </p:nvGraphicFramePr>
        <p:xfrm>
          <a:off x="2057400" y="2133600"/>
          <a:ext cx="5029200" cy="1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2013"/>
                <a:gridCol w="1356424"/>
                <a:gridCol w="1460763"/>
              </a:tblGrid>
              <a:tr h="584200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Actual 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Actual  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2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Extended </a:t>
                      </a:r>
                      <a:r>
                        <a:rPr lang="en-US" sz="1800" dirty="0" err="1">
                          <a:effectLst/>
                        </a:rPr>
                        <a:t>Logit</a:t>
                      </a:r>
                      <a:r>
                        <a:rPr lang="en-US" sz="1800" dirty="0">
                          <a:effectLst/>
                        </a:rPr>
                        <a:t> 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434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20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Extended </a:t>
                      </a:r>
                      <a:r>
                        <a:rPr lang="en-US" sz="1800" dirty="0" err="1">
                          <a:effectLst/>
                        </a:rPr>
                        <a:t>Logit</a:t>
                      </a:r>
                      <a:r>
                        <a:rPr lang="en-US" sz="1800" dirty="0">
                          <a:effectLst/>
                        </a:rPr>
                        <a:t> 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403860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sensitivity of the model increases from 52.2% to 53.7%, while the specificity increases from 87.7% to 88.0%.  This translates to a decrease in “cost” of between 3.3% (1:1 ratio) and 6.7% (100:1 ratio).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5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Prospective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Currently collecting data for a prospective study</a:t>
            </a:r>
          </a:p>
          <a:p>
            <a:r>
              <a:rPr lang="en-US" dirty="0" smtClean="0"/>
              <a:t>34 patients treated so far</a:t>
            </a:r>
          </a:p>
          <a:p>
            <a:r>
              <a:rPr lang="en-US" dirty="0" smtClean="0"/>
              <a:t>6 classified as High Risk</a:t>
            </a:r>
          </a:p>
          <a:p>
            <a:pPr lvl="1"/>
            <a:r>
              <a:rPr lang="en-US" dirty="0" smtClean="0"/>
              <a:t>4 Discharged Home</a:t>
            </a:r>
          </a:p>
          <a:p>
            <a:pPr lvl="1"/>
            <a:r>
              <a:rPr lang="en-US" dirty="0" smtClean="0"/>
              <a:t>1 Died</a:t>
            </a:r>
          </a:p>
          <a:p>
            <a:pPr lvl="1"/>
            <a:r>
              <a:rPr lang="en-US" dirty="0" smtClean="0"/>
              <a:t>1 Transferred to a Skilled Nursing Facility</a:t>
            </a:r>
          </a:p>
          <a:p>
            <a:r>
              <a:rPr lang="en-US" dirty="0" smtClean="0"/>
              <a:t>28 classified as Low Risk</a:t>
            </a:r>
          </a:p>
          <a:p>
            <a:pPr lvl="1"/>
            <a:r>
              <a:rPr lang="en-US" dirty="0" smtClean="0"/>
              <a:t>26 discharged home</a:t>
            </a:r>
          </a:p>
          <a:p>
            <a:pPr lvl="1"/>
            <a:r>
              <a:rPr lang="en-US" dirty="0" smtClean="0"/>
              <a:t>1 ICU stay – colonoscopy perforated bowel</a:t>
            </a:r>
          </a:p>
          <a:p>
            <a:pPr lvl="1"/>
            <a:r>
              <a:rPr lang="en-US" dirty="0" smtClean="0"/>
              <a:t>1 transfer back to referring hospital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6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Simple, objective measures can be used to accurately predict risk</a:t>
            </a:r>
          </a:p>
          <a:p>
            <a:r>
              <a:rPr lang="en-US" dirty="0" smtClean="0"/>
              <a:t>This research will lead to a useful tool in </a:t>
            </a:r>
            <a:r>
              <a:rPr lang="en-US" smtClean="0"/>
              <a:t>helping to make </a:t>
            </a:r>
            <a:r>
              <a:rPr lang="en-US" dirty="0" smtClean="0"/>
              <a:t>admission decisions </a:t>
            </a:r>
            <a:r>
              <a:rPr lang="en-US" smtClean="0"/>
              <a:t>and predict </a:t>
            </a:r>
            <a:r>
              <a:rPr lang="en-US" dirty="0" smtClean="0"/>
              <a:t>resource usage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2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hope to implement the HALT tool as a standard part of the IHT process</a:t>
            </a:r>
          </a:p>
          <a:p>
            <a:r>
              <a:rPr lang="en-US" dirty="0" smtClean="0"/>
              <a:t>Better information about incoming patients</a:t>
            </a:r>
          </a:p>
          <a:p>
            <a:r>
              <a:rPr lang="en-US" dirty="0" smtClean="0"/>
              <a:t>Better resource management and utilization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1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n-US" dirty="0" smtClean="0"/>
              <a:t>danderson@rhsmith.umd.edu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Medicine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 range of diseases</a:t>
            </a:r>
          </a:p>
          <a:p>
            <a:r>
              <a:rPr lang="en-US" dirty="0" smtClean="0"/>
              <a:t>Patients often transferred to/from ICU</a:t>
            </a:r>
          </a:p>
          <a:p>
            <a:r>
              <a:rPr lang="en-US" dirty="0" smtClean="0"/>
              <a:t>Treated at UMMC by hospitalists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Inter-Hospital Transfer (IHT)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patients too severe for smaller hospitals</a:t>
            </a:r>
          </a:p>
          <a:p>
            <a:r>
              <a:rPr lang="en-US" dirty="0" smtClean="0"/>
              <a:t>UMMC often accepts these patients</a:t>
            </a:r>
          </a:p>
          <a:p>
            <a:r>
              <a:rPr lang="en-US" dirty="0" smtClean="0"/>
              <a:t>IHT patients tend to be higher acuity</a:t>
            </a:r>
          </a:p>
          <a:p>
            <a:pPr marL="585216" lvl="1" indent="0">
              <a:buNone/>
            </a:pPr>
            <a:endParaRPr lang="en-US" dirty="0" smtClean="0"/>
          </a:p>
          <a:p>
            <a:pPr marL="585216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Severity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905000"/>
            <a:ext cx="4303059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704935" y="1371600"/>
            <a:ext cx="4191000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lvl="0" indent="-41148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en-US" sz="2800" dirty="0">
                <a:solidFill>
                  <a:prstClr val="white"/>
                </a:solidFill>
              </a:rPr>
              <a:t>These patients put a strain on hospital resources</a:t>
            </a:r>
          </a:p>
          <a:p>
            <a:pPr marL="868680" lvl="1" indent="-283464">
              <a:spcBef>
                <a:spcPct val="20000"/>
              </a:spcBef>
              <a:buClr>
                <a:prstClr val="white"/>
              </a:buClr>
              <a:buSzPct val="80000"/>
              <a:buFont typeface="Wingdings 2"/>
              <a:buChar char=""/>
            </a:pPr>
            <a:r>
              <a:rPr lang="en-US" sz="2400" dirty="0">
                <a:solidFill>
                  <a:prstClr val="white"/>
                </a:solidFill>
              </a:rPr>
              <a:t>ICU space</a:t>
            </a:r>
          </a:p>
          <a:p>
            <a:pPr marL="868680" lvl="1" indent="-283464">
              <a:spcBef>
                <a:spcPct val="20000"/>
              </a:spcBef>
              <a:buClr>
                <a:prstClr val="white"/>
              </a:buClr>
              <a:buSzPct val="80000"/>
              <a:buFont typeface="Wingdings 2"/>
              <a:buChar char=""/>
            </a:pPr>
            <a:r>
              <a:rPr lang="en-US" sz="2400" dirty="0">
                <a:solidFill>
                  <a:prstClr val="white"/>
                </a:solidFill>
              </a:rPr>
              <a:t>Nurse time</a:t>
            </a:r>
          </a:p>
          <a:p>
            <a:pPr marL="548640" lvl="0" indent="-41148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en-US" sz="2800" dirty="0">
                <a:solidFill>
                  <a:prstClr val="white"/>
                </a:solidFill>
              </a:rPr>
              <a:t>Uncertainty in referring hospital’s assessment</a:t>
            </a:r>
          </a:p>
          <a:p>
            <a:pPr marL="868680" lvl="1" indent="-283464">
              <a:spcBef>
                <a:spcPct val="20000"/>
              </a:spcBef>
              <a:buClr>
                <a:prstClr val="white"/>
              </a:buClr>
              <a:buSzPct val="80000"/>
              <a:buFont typeface="Wingdings 2"/>
              <a:buChar char=""/>
            </a:pPr>
            <a:r>
              <a:rPr lang="en-US" sz="2400" dirty="0">
                <a:solidFill>
                  <a:prstClr val="white"/>
                </a:solidFill>
              </a:rPr>
              <a:t>Poor documentation</a:t>
            </a:r>
          </a:p>
          <a:p>
            <a:pPr marL="868680" lvl="1" indent="-283464">
              <a:spcBef>
                <a:spcPct val="20000"/>
              </a:spcBef>
              <a:buClr>
                <a:prstClr val="white"/>
              </a:buClr>
              <a:buSzPct val="80000"/>
              <a:buFont typeface="Wingdings 2"/>
              <a:buChar char=""/>
            </a:pPr>
            <a:r>
              <a:rPr lang="en-US" sz="2400" dirty="0">
                <a:solidFill>
                  <a:prstClr val="white"/>
                </a:solidFill>
              </a:rPr>
              <a:t>Incomplete/inaccurate information</a:t>
            </a:r>
          </a:p>
        </p:txBody>
      </p:sp>
    </p:spTree>
    <p:extLst>
      <p:ext uri="{BB962C8B-B14F-4D97-AF65-F5344CB8AC3E}">
        <p14:creationId xmlns:p14="http://schemas.microsoft.com/office/powerpoint/2010/main" val="20709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Risk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patient severity information needed</a:t>
            </a:r>
          </a:p>
          <a:p>
            <a:r>
              <a:rPr lang="en-US" dirty="0" smtClean="0"/>
              <a:t>Referring hospitals not always trusted</a:t>
            </a:r>
          </a:p>
          <a:p>
            <a:r>
              <a:rPr lang="en-US" dirty="0" smtClean="0"/>
              <a:t>Ideal tool is:</a:t>
            </a:r>
          </a:p>
          <a:p>
            <a:pPr lvl="1"/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Easy to understand</a:t>
            </a:r>
          </a:p>
          <a:p>
            <a:pPr lvl="1"/>
            <a:r>
              <a:rPr lang="en-US" dirty="0" smtClean="0"/>
              <a:t>Based on commonly used patient data</a:t>
            </a:r>
          </a:p>
          <a:p>
            <a:pPr lvl="1"/>
            <a:r>
              <a:rPr lang="en-US" dirty="0" smtClean="0"/>
              <a:t>Quick to compute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7800"/>
            <a:ext cx="5256809" cy="5243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467600" cy="5237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62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HALT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69929"/>
            <a:ext cx="6324600" cy="495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1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HALT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104822"/>
              </p:ext>
            </p:extLst>
          </p:nvPr>
        </p:nvGraphicFramePr>
        <p:xfrm>
          <a:off x="457200" y="1600200"/>
          <a:ext cx="8305800" cy="4496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600"/>
                <a:gridCol w="6172200"/>
              </a:tblGrid>
              <a:tr h="486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Feature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Description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24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 smtClean="0">
                          <a:effectLst/>
                        </a:rPr>
                        <a:t>H</a:t>
                      </a:r>
                      <a:r>
                        <a:rPr lang="en-US" sz="2400" dirty="0" smtClean="0">
                          <a:effectLst/>
                        </a:rPr>
                        <a:t>ypotension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Measured by mean arterial pressure.  Considered </a:t>
                      </a:r>
                      <a:r>
                        <a:rPr lang="en-US" sz="2400" dirty="0" smtClean="0">
                          <a:effectLst/>
                        </a:rPr>
                        <a:t>low if &lt; </a:t>
                      </a:r>
                      <a:r>
                        <a:rPr lang="en-US" sz="2400" dirty="0">
                          <a:effectLst/>
                        </a:rPr>
                        <a:t>65 mmHg.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24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>
                          <a:effectLst/>
                        </a:rPr>
                        <a:t>A</a:t>
                      </a:r>
                      <a:r>
                        <a:rPr lang="en-US" sz="2400" dirty="0">
                          <a:effectLst/>
                        </a:rPr>
                        <a:t>nemia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Measured by hemoglobin.  Considered low if &lt; 7 g/</a:t>
                      </a:r>
                      <a:r>
                        <a:rPr lang="en-US" sz="2400" dirty="0" err="1">
                          <a:effectLst/>
                        </a:rPr>
                        <a:t>dL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24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>
                          <a:effectLst/>
                        </a:rPr>
                        <a:t>L</a:t>
                      </a:r>
                      <a:r>
                        <a:rPr lang="en-US" sz="2400" dirty="0">
                          <a:effectLst/>
                        </a:rPr>
                        <a:t>eukocytosis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Measured by white blood cell count.  Considered high if &gt; 20,000 </a:t>
                      </a:r>
                      <a:r>
                        <a:rPr lang="en-US" sz="2400" dirty="0" smtClean="0">
                          <a:effectLst/>
                        </a:rPr>
                        <a:t>cells/</a:t>
                      </a:r>
                      <a:r>
                        <a:rPr lang="en-US" sz="2400" dirty="0" err="1" smtClean="0">
                          <a:effectLst/>
                        </a:rPr>
                        <a:t>mL</a:t>
                      </a:r>
                      <a:r>
                        <a:rPr lang="en-US" sz="2400" dirty="0" err="1">
                          <a:effectLst/>
                        </a:rPr>
                        <a:t>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24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>
                          <a:effectLst/>
                        </a:rPr>
                        <a:t>T</a:t>
                      </a:r>
                      <a:r>
                        <a:rPr lang="en-US" sz="2400" dirty="0">
                          <a:effectLst/>
                        </a:rPr>
                        <a:t>achycardia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Measured by pulse.  Considered high if </a:t>
                      </a:r>
                      <a:r>
                        <a:rPr lang="en-US" sz="2400" dirty="0" smtClean="0">
                          <a:effectLst/>
                        </a:rPr>
                        <a:t>      &gt; </a:t>
                      </a:r>
                      <a:r>
                        <a:rPr lang="en-US" sz="2400" dirty="0">
                          <a:effectLst/>
                        </a:rPr>
                        <a:t>100 beats per minute.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9367-FF56-4269-9619-3F453D7442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2489</TotalTime>
  <Words>660</Words>
  <Application>Microsoft Office PowerPoint</Application>
  <PresentationFormat>On-screen Show (4:3)</PresentationFormat>
  <Paragraphs>289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Long-Range Triage: Assessing Patient Risk From a Distance</vt:lpstr>
      <vt:lpstr>Internal Medicine</vt:lpstr>
      <vt:lpstr>Inter-Hospital Transfer (IHT)</vt:lpstr>
      <vt:lpstr>Higher Severity</vt:lpstr>
      <vt:lpstr>Objective Risk Assessment</vt:lpstr>
      <vt:lpstr>Patient Demographics</vt:lpstr>
      <vt:lpstr>Individual Factors</vt:lpstr>
      <vt:lpstr>Initial HALT Tool</vt:lpstr>
      <vt:lpstr>Description of HALT</vt:lpstr>
      <vt:lpstr>Methods</vt:lpstr>
      <vt:lpstr>Results</vt:lpstr>
      <vt:lpstr>Results</vt:lpstr>
      <vt:lpstr>ROC</vt:lpstr>
      <vt:lpstr>False Positives vs. False Negatives</vt:lpstr>
      <vt:lpstr>Including Age</vt:lpstr>
      <vt:lpstr>Prospective Study</vt:lpstr>
      <vt:lpstr>Conclusions</vt:lpstr>
      <vt:lpstr>Future Work</vt:lpstr>
      <vt:lpstr>Questions?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Long-Range Triage: Assessing Patient Risk From Distance</dc:title>
  <dc:creator>David</dc:creator>
  <cp:lastModifiedBy>David</cp:lastModifiedBy>
  <cp:revision>39</cp:revision>
  <dcterms:created xsi:type="dcterms:W3CDTF">2012-09-21T13:46:39Z</dcterms:created>
  <dcterms:modified xsi:type="dcterms:W3CDTF">2013-04-23T21:17:36Z</dcterms:modified>
</cp:coreProperties>
</file>