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65" r:id="rId4"/>
    <p:sldId id="263" r:id="rId5"/>
    <p:sldId id="272" r:id="rId6"/>
    <p:sldId id="273" r:id="rId7"/>
    <p:sldId id="267" r:id="rId8"/>
    <p:sldId id="268" r:id="rId9"/>
    <p:sldId id="266" r:id="rId10"/>
    <p:sldId id="270" r:id="rId11"/>
    <p:sldId id="271" r:id="rId12"/>
    <p:sldId id="269" r:id="rId13"/>
    <p:sldId id="257" r:id="rId14"/>
    <p:sldId id="258" r:id="rId15"/>
    <p:sldId id="259" r:id="rId16"/>
    <p:sldId id="260" r:id="rId17"/>
    <p:sldId id="261" r:id="rId18"/>
    <p:sldId id="262" r:id="rId19"/>
    <p:sldId id="274" r:id="rId20"/>
  </p:sldIdLst>
  <p:sldSz cx="9144000" cy="6858000" type="letter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D4FF"/>
    <a:srgbClr val="008000"/>
    <a:srgbClr val="005DA2"/>
    <a:srgbClr val="33CC33"/>
    <a:srgbClr val="3333FF"/>
    <a:srgbClr val="0033CC"/>
    <a:srgbClr val="00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2" autoAdjust="0"/>
    <p:restoredTop sz="97971" autoAdjust="0"/>
  </p:normalViewPr>
  <p:slideViewPr>
    <p:cSldViewPr snapToGrid="0">
      <p:cViewPr varScale="1">
        <p:scale>
          <a:sx n="126" d="100"/>
          <a:sy n="126" d="100"/>
        </p:scale>
        <p:origin x="106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51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2F77F5-57A5-4DEF-A0DA-C0F8DB1B4AB9}" type="datetimeFigureOut">
              <a:rPr lang="en-US"/>
              <a:pPr>
                <a:defRPr/>
              </a:pPr>
              <a:t>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5D2B63B-BAD2-488D-9586-B5CCBFE08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615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E45DD76-8F5F-49D4-9356-A9D3FEFA582A}" type="datetimeFigureOut">
              <a:rPr lang="en-US"/>
              <a:pPr>
                <a:defRPr/>
              </a:pPr>
              <a:t>2/14/2019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879D69-2A18-4B75-A218-C817D3EFC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46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322263"/>
            <a:ext cx="9144000" cy="533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8488" y="1366684"/>
            <a:ext cx="3965575" cy="45916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295" y="1366685"/>
            <a:ext cx="3967163" cy="45621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5342"/>
            <a:ext cx="3008313" cy="10811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55173"/>
            <a:ext cx="5111750" cy="44540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6220"/>
            <a:ext cx="3008313" cy="33331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0" y="322263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17523"/>
            <a:ext cx="5486400" cy="34100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0" y="322263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55700"/>
            <a:ext cx="9144000" cy="460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7688" y="1425575"/>
            <a:ext cx="8085137" cy="4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0"/>
            <a:ext cx="9144000" cy="1150938"/>
          </a:xfrm>
          <a:prstGeom prst="rect">
            <a:avLst/>
          </a:prstGeom>
          <a:gradFill>
            <a:gsLst>
              <a:gs pos="24000">
                <a:srgbClr val="004274"/>
              </a:gs>
              <a:gs pos="89999">
                <a:srgbClr val="005DA2"/>
              </a:gs>
              <a:gs pos="98000">
                <a:srgbClr val="004D86"/>
              </a:gs>
            </a:gsLst>
            <a:lin ang="27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8" descr="G:\Logos\UM_Logo.jp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74050" y="6016625"/>
            <a:ext cx="72231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322263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067175" y="6286500"/>
            <a:ext cx="12954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3B762347-A0C4-4CFE-A22B-72DDA1752E67}" type="slidenum">
              <a:rPr lang="en-US" sz="1600">
                <a:latin typeface="+mj-lt"/>
              </a:rPr>
              <a:pPr algn="ctr">
                <a:defRPr/>
              </a:pPr>
              <a:t>‹#›</a:t>
            </a:fld>
            <a:endParaRPr lang="en-US" dirty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392965" y="258575"/>
            <a:ext cx="8358070" cy="2057400"/>
          </a:xfrm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4800" dirty="0"/>
              <a:t>Putting your best .pptx forward</a:t>
            </a:r>
            <a:endParaRPr lang="en-US" sz="4800" dirty="0">
              <a:latin typeface="+mj-lt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350143" y="4753367"/>
            <a:ext cx="8431120" cy="989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000" kern="0" dirty="0">
                <a:solidFill>
                  <a:srgbClr val="0070C0"/>
                </a:solidFill>
                <a:latin typeface="+mj-lt"/>
                <a:ea typeface="+mj-ea"/>
                <a:cs typeface="Arial" pitchFamily="34" charset="0"/>
              </a:rPr>
              <a:t>Future Faculty Program Seminar</a:t>
            </a:r>
            <a:endParaRPr kumimoji="0" lang="en-US" sz="1800" i="0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pic>
        <p:nvPicPr>
          <p:cNvPr id="5" name="Picture 4" descr="primary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43481" y="5996314"/>
            <a:ext cx="3636024" cy="662133"/>
          </a:xfrm>
          <a:prstGeom prst="rect">
            <a:avLst/>
          </a:prstGeom>
        </p:spPr>
      </p:pic>
      <p:sp>
        <p:nvSpPr>
          <p:cNvPr id="6" name="Title 2"/>
          <p:cNvSpPr txBox="1">
            <a:spLocks/>
          </p:cNvSpPr>
          <p:nvPr/>
        </p:nvSpPr>
        <p:spPr bwMode="auto">
          <a:xfrm>
            <a:off x="209080" y="2735643"/>
            <a:ext cx="8730880" cy="176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2800" b="1" kern="0" dirty="0">
                <a:solidFill>
                  <a:srgbClr val="C00000"/>
                </a:solidFill>
                <a:latin typeface="+mj-lt"/>
                <a:ea typeface="+mj-ea"/>
                <a:cs typeface="Arial" pitchFamily="34" charset="0"/>
              </a:rPr>
              <a:t>Thomas E. Murphy</a:t>
            </a:r>
            <a:endParaRPr lang="en-US" sz="2800" b="1" kern="0" baseline="30000" dirty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 lvl="0" algn="ctr"/>
            <a:endParaRPr lang="en-US" sz="2800" b="1" kern="0" baseline="30000" dirty="0">
              <a:latin typeface="+mj-lt"/>
              <a:cs typeface="Arial" pitchFamily="34" charset="0"/>
            </a:endParaRPr>
          </a:p>
          <a:p>
            <a:pPr lvl="0" algn="ctr"/>
            <a:r>
              <a:rPr lang="en-US" sz="2800" b="1" kern="0" baseline="0" dirty="0">
                <a:latin typeface="+mj-lt"/>
                <a:ea typeface="+mj-ea"/>
                <a:cs typeface="Arial" pitchFamily="34" charset="0"/>
              </a:rPr>
              <a:t>Institute</a:t>
            </a:r>
            <a:r>
              <a:rPr lang="en-US" sz="2800" b="1" kern="0" dirty="0">
                <a:latin typeface="+mj-lt"/>
                <a:ea typeface="+mj-ea"/>
                <a:cs typeface="Arial" pitchFamily="34" charset="0"/>
              </a:rPr>
              <a:t> for Research in Electronics &amp; Applied Physics</a:t>
            </a:r>
          </a:p>
          <a:p>
            <a:pPr lvl="0" algn="ctr"/>
            <a:r>
              <a:rPr lang="en-US" sz="2800" b="1" kern="0" dirty="0">
                <a:latin typeface="+mj-lt"/>
                <a:ea typeface="+mj-ea"/>
                <a:cs typeface="Arial" pitchFamily="34" charset="0"/>
              </a:rPr>
              <a:t>Dept. of Electrical &amp; Computer Engineering</a:t>
            </a:r>
          </a:p>
          <a:p>
            <a:pPr lvl="0" algn="ctr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University of Maryland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69576" y="4805082"/>
            <a:ext cx="5145742" cy="519953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color effectively to convey meaning, but do not </a:t>
            </a:r>
            <a:r>
              <a:rPr lang="en-US" dirty="0">
                <a:solidFill>
                  <a:srgbClr val="008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>
                <a:solidFill>
                  <a:srgbClr val="7030A0"/>
                </a:solidFill>
              </a:rPr>
              <a:t>r</a:t>
            </a:r>
            <a:r>
              <a:rPr lang="en-US" dirty="0">
                <a:solidFill>
                  <a:srgbClr val="FFC000"/>
                </a:solidFill>
              </a:rPr>
              <a:t>u</a:t>
            </a:r>
            <a:r>
              <a:rPr lang="en-US" dirty="0">
                <a:solidFill>
                  <a:srgbClr val="005DA2"/>
                </a:solidFill>
              </a:rPr>
              <a:t>s</a:t>
            </a:r>
            <a:r>
              <a:rPr lang="en-US" dirty="0">
                <a:solidFill>
                  <a:srgbClr val="008000"/>
                </a:solidFill>
              </a:rPr>
              <a:t>e</a:t>
            </a:r>
          </a:p>
          <a:p>
            <a:r>
              <a:rPr lang="en-US" dirty="0">
                <a:solidFill>
                  <a:srgbClr val="008000"/>
                </a:solidFill>
              </a:rPr>
              <a:t>7-10% of males have </a:t>
            </a:r>
            <a:r>
              <a:rPr lang="en-US" dirty="0">
                <a:solidFill>
                  <a:srgbClr val="C00000"/>
                </a:solidFill>
              </a:rPr>
              <a:t>red</a:t>
            </a:r>
            <a:r>
              <a:rPr lang="en-US" dirty="0">
                <a:solidFill>
                  <a:srgbClr val="008000"/>
                </a:solidFill>
              </a:rPr>
              <a:t>-green </a:t>
            </a:r>
            <a:r>
              <a:rPr lang="en-US" dirty="0">
                <a:solidFill>
                  <a:srgbClr val="C00000"/>
                </a:solidFill>
              </a:rPr>
              <a:t>color</a:t>
            </a:r>
            <a:r>
              <a:rPr lang="en-US" dirty="0">
                <a:solidFill>
                  <a:srgbClr val="008000"/>
                </a:solidFill>
              </a:rPr>
              <a:t> vision </a:t>
            </a:r>
            <a:r>
              <a:rPr lang="en-US" dirty="0">
                <a:solidFill>
                  <a:srgbClr val="C00000"/>
                </a:solidFill>
              </a:rPr>
              <a:t>deficiency</a:t>
            </a:r>
          </a:p>
          <a:p>
            <a:r>
              <a:rPr lang="en-US" dirty="0">
                <a:solidFill>
                  <a:srgbClr val="5BD4FF"/>
                </a:solidFill>
              </a:rPr>
              <a:t>This is unreadable</a:t>
            </a:r>
          </a:p>
          <a:p>
            <a:r>
              <a:rPr lang="en-US" dirty="0">
                <a:solidFill>
                  <a:srgbClr val="FFFF00"/>
                </a:solidFill>
              </a:rPr>
              <a:t>So is this</a:t>
            </a:r>
          </a:p>
          <a:p>
            <a:r>
              <a:rPr lang="en-US" dirty="0">
                <a:solidFill>
                  <a:srgbClr val="FF0000"/>
                </a:solidFill>
              </a:rPr>
              <a:t>This is an assault on the retina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7688" y="1425575"/>
            <a:ext cx="8085137" cy="4503738"/>
          </a:xfrm>
        </p:spPr>
        <p:txBody>
          <a:bodyPr/>
          <a:lstStyle/>
          <a:p>
            <a:r>
              <a:rPr lang="en-US" dirty="0"/>
              <a:t>Never smaller than 18 point</a:t>
            </a:r>
          </a:p>
          <a:p>
            <a:r>
              <a:rPr lang="en-US" dirty="0"/>
              <a:t>AVOID EXCESSIVE USE OF ALL CAPS, EXCEPT IN TITLES</a:t>
            </a:r>
            <a:br>
              <a:rPr lang="en-US" dirty="0"/>
            </a:br>
            <a:r>
              <a:rPr lang="en-US" sz="2400" dirty="0"/>
              <a:t>(ALL CAPS is the text equivalent of YELLING)</a:t>
            </a:r>
            <a:endParaRPr lang="en-US" dirty="0"/>
          </a:p>
          <a:p>
            <a:r>
              <a:rPr lang="en-US" dirty="0">
                <a:latin typeface="Curlz MT" pitchFamily="82" charset="0"/>
              </a:rPr>
              <a:t>Avoid silly fonts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(you want to be taken seriously, right?)</a:t>
            </a:r>
          </a:p>
          <a:p>
            <a:r>
              <a:rPr lang="en-US" dirty="0"/>
              <a:t>Sans-serif fonts (Arial, etc) are easier to read</a:t>
            </a:r>
          </a:p>
          <a:p>
            <a:r>
              <a:rPr lang="en-US" dirty="0">
                <a:latin typeface="Adobe Caslon Pro" pitchFamily="18" charset="0"/>
                <a:cs typeface="Times New Roman" pitchFamily="18" charset="0"/>
              </a:rPr>
              <a:t>Serif fonts (Times, etc.) are better suited to print media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Fonts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useful or distracting, depending on how they are used</a:t>
            </a:r>
          </a:p>
          <a:p>
            <a:r>
              <a:rPr lang="en-US" dirty="0"/>
              <a:t>Animations can make it impossible to quickly page through your slides</a:t>
            </a:r>
          </a:p>
          <a:p>
            <a:r>
              <a:rPr lang="en-US" dirty="0"/>
              <a:t>Overlays and zoom animations make it hard to produce a meaningful hardcopy</a:t>
            </a:r>
          </a:p>
          <a:p>
            <a:r>
              <a:rPr lang="en-US" dirty="0"/>
              <a:t>Fancy slide transitions can be especially clichéd and distracting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8723" y="1312216"/>
            <a:ext cx="8085137" cy="4937440"/>
          </a:xfrm>
        </p:spPr>
        <p:txBody>
          <a:bodyPr/>
          <a:lstStyle/>
          <a:p>
            <a:r>
              <a:rPr lang="en-US" sz="2800" dirty="0"/>
              <a:t>Arrive early to venue</a:t>
            </a:r>
          </a:p>
          <a:p>
            <a:r>
              <a:rPr lang="en-US" sz="2800" dirty="0"/>
              <a:t>Ask about available AV equipment in advance</a:t>
            </a:r>
          </a:p>
          <a:p>
            <a:r>
              <a:rPr lang="en-US" sz="2800" dirty="0"/>
              <a:t>Bring your own power cord</a:t>
            </a:r>
          </a:p>
          <a:p>
            <a:r>
              <a:rPr lang="en-US" sz="2800" dirty="0"/>
              <a:t>Bring your own laptop</a:t>
            </a:r>
          </a:p>
          <a:p>
            <a:pPr lvl="1"/>
            <a:r>
              <a:rPr lang="en-US" sz="2400" dirty="0"/>
              <a:t>but always keep backup slides on </a:t>
            </a:r>
            <a:r>
              <a:rPr lang="en-US" sz="2400" dirty="0" err="1"/>
              <a:t>flashdrive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and also on a publicly accessible webpage</a:t>
            </a:r>
          </a:p>
          <a:p>
            <a:pPr lvl="1"/>
            <a:r>
              <a:rPr lang="en-US" sz="2400" dirty="0"/>
              <a:t>and have a PDF copy also available</a:t>
            </a:r>
          </a:p>
          <a:p>
            <a:r>
              <a:rPr lang="en-US" sz="2800" dirty="0"/>
              <a:t>Clean off your desktop</a:t>
            </a:r>
          </a:p>
          <a:p>
            <a:r>
              <a:rPr lang="en-US" sz="2800" dirty="0"/>
              <a:t>Disable screensaver and other background apps</a:t>
            </a:r>
          </a:p>
          <a:p>
            <a:r>
              <a:rPr lang="en-US" sz="2800" dirty="0"/>
              <a:t>Close your browser &amp; Email client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– Before the Talk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7688" y="1327333"/>
            <a:ext cx="8085137" cy="5050796"/>
          </a:xfrm>
        </p:spPr>
        <p:txBody>
          <a:bodyPr/>
          <a:lstStyle/>
          <a:p>
            <a:r>
              <a:rPr lang="en-US" sz="2800" dirty="0"/>
              <a:t>Embedded videos do not show</a:t>
            </a:r>
          </a:p>
          <a:p>
            <a:pPr lvl="1"/>
            <a:r>
              <a:rPr lang="en-US" sz="2000" dirty="0"/>
              <a:t>make sure your embedded videos do not require internet access</a:t>
            </a:r>
          </a:p>
          <a:p>
            <a:pPr lvl="1"/>
            <a:r>
              <a:rPr lang="en-US" sz="2000" dirty="0"/>
              <a:t>keep auxiliary video files in the same directory as your presentation.  Do not move or rename!</a:t>
            </a:r>
          </a:p>
          <a:p>
            <a:pPr lvl="1"/>
            <a:r>
              <a:rPr lang="en-US" sz="2000" dirty="0"/>
              <a:t>test everything in advance before your talk</a:t>
            </a:r>
          </a:p>
          <a:p>
            <a:r>
              <a:rPr lang="en-US" sz="2800" dirty="0"/>
              <a:t>VGA / DVI / HDMI incompatibility</a:t>
            </a:r>
          </a:p>
          <a:p>
            <a:pPr lvl="1"/>
            <a:r>
              <a:rPr lang="en-US" sz="2000" dirty="0"/>
              <a:t>15-pin VGA cables remain the most prevalent connection mechanism – bring your own adapter if your computer doesn’t have 15-pin VGA</a:t>
            </a:r>
          </a:p>
          <a:p>
            <a:pPr lvl="1"/>
            <a:r>
              <a:rPr lang="en-US" sz="2000" dirty="0"/>
              <a:t>Adjust your screen resolution to 1024x768</a:t>
            </a:r>
          </a:p>
          <a:p>
            <a:r>
              <a:rPr lang="en-US" sz="2800" dirty="0"/>
              <a:t>Missing fonts (especially equations!)</a:t>
            </a:r>
          </a:p>
          <a:p>
            <a:pPr lvl="1"/>
            <a:r>
              <a:rPr lang="en-US" sz="2000" dirty="0"/>
              <a:t>Avoid non-standard fonts where possible</a:t>
            </a:r>
          </a:p>
          <a:p>
            <a:pPr lvl="1"/>
            <a:r>
              <a:rPr lang="en-US" sz="2000" dirty="0"/>
              <a:t>For complex equations, consider converting to PNG/GIF</a:t>
            </a:r>
          </a:p>
          <a:p>
            <a:pPr lvl="1"/>
            <a:r>
              <a:rPr lang="en-US" sz="2000" dirty="0"/>
              <a:t>Have a PDF backup available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 (&amp; solutions)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7688" y="1297106"/>
            <a:ext cx="8085137" cy="4503738"/>
          </a:xfrm>
        </p:spPr>
        <p:txBody>
          <a:bodyPr/>
          <a:lstStyle/>
          <a:p>
            <a:r>
              <a:rPr lang="en-US" dirty="0"/>
              <a:t>Use a laser pointer, but use it sparingly</a:t>
            </a:r>
          </a:p>
          <a:p>
            <a:pPr lvl="1"/>
            <a:r>
              <a:rPr lang="en-US" dirty="0"/>
              <a:t>green is easier to see than red</a:t>
            </a:r>
          </a:p>
          <a:p>
            <a:pPr lvl="1"/>
            <a:r>
              <a:rPr lang="en-US" dirty="0"/>
              <a:t>avoid waving, gesturing, or other distracting movements (</a:t>
            </a:r>
            <a:r>
              <a:rPr lang="en-US" i="1" dirty="0"/>
              <a:t>this is not a laser light show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avoid pointing into the audience (esp. with green)</a:t>
            </a:r>
          </a:p>
          <a:p>
            <a:pPr lvl="1"/>
            <a:r>
              <a:rPr lang="en-US" dirty="0"/>
              <a:t>don’t use if you are far away from screen (use mouse instead)</a:t>
            </a:r>
          </a:p>
          <a:p>
            <a:r>
              <a:rPr lang="en-US" dirty="0"/>
              <a:t>USB remote Slide Advancer</a:t>
            </a:r>
          </a:p>
          <a:p>
            <a:r>
              <a:rPr lang="en-US" dirty="0"/>
              <a:t>Microphone – only if necessary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7688" y="1334890"/>
            <a:ext cx="8085137" cy="4786299"/>
          </a:xfrm>
        </p:spPr>
        <p:txBody>
          <a:bodyPr/>
          <a:lstStyle/>
          <a:p>
            <a:pPr>
              <a:buNone/>
            </a:pPr>
            <a:r>
              <a:rPr lang="en-US" sz="2400" b="1" dirty="0"/>
              <a:t>DURING YOUR TALK</a:t>
            </a:r>
          </a:p>
          <a:p>
            <a:r>
              <a:rPr lang="en-US" sz="2000" dirty="0"/>
              <a:t>Respond politely, but concisely</a:t>
            </a:r>
          </a:p>
          <a:p>
            <a:r>
              <a:rPr lang="en-US" sz="2000" dirty="0"/>
              <a:t>Don’t spend time answering a question that will be covered later</a:t>
            </a:r>
          </a:p>
          <a:p>
            <a:r>
              <a:rPr lang="en-US" sz="2000" dirty="0"/>
              <a:t>Invite the individual to ask again if you haven’t answered the question by the end</a:t>
            </a:r>
          </a:p>
          <a:p>
            <a:pPr>
              <a:buNone/>
            </a:pPr>
            <a:r>
              <a:rPr lang="en-US" sz="2400" b="1" dirty="0"/>
              <a:t>AFTER YOUR TALK</a:t>
            </a:r>
          </a:p>
          <a:p>
            <a:r>
              <a:rPr lang="en-US" sz="2000" dirty="0"/>
              <a:t>Repeat/rephrase the question (not everyone heard!)</a:t>
            </a:r>
          </a:p>
          <a:p>
            <a:r>
              <a:rPr lang="en-US" sz="2000" dirty="0"/>
              <a:t>Request clarification if necessary</a:t>
            </a:r>
          </a:p>
          <a:p>
            <a:r>
              <a:rPr lang="en-US" sz="2000" dirty="0"/>
              <a:t>Pause to think, if necessary, before responding</a:t>
            </a:r>
          </a:p>
          <a:p>
            <a:r>
              <a:rPr lang="en-US" sz="2000" dirty="0"/>
              <a:t>Answer directly, to the best of your ability</a:t>
            </a:r>
          </a:p>
          <a:p>
            <a:pPr lvl="1"/>
            <a:r>
              <a:rPr lang="en-US" sz="1800" dirty="0"/>
              <a:t>Be honest if you don’t know the answer.  </a:t>
            </a:r>
          </a:p>
          <a:p>
            <a:pPr lvl="1"/>
            <a:r>
              <a:rPr lang="en-US" sz="1800" dirty="0"/>
              <a:t>Do not speculate, equivocate, or condescend</a:t>
            </a:r>
          </a:p>
          <a:p>
            <a:pPr lvl="1"/>
            <a:r>
              <a:rPr lang="en-US" sz="1800" dirty="0"/>
              <a:t>Try not be defensive</a:t>
            </a:r>
            <a:endParaRPr lang="en-US" sz="20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Questions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4725" y="1236648"/>
            <a:ext cx="8591064" cy="5028125"/>
          </a:xfrm>
        </p:spPr>
        <p:txBody>
          <a:bodyPr/>
          <a:lstStyle/>
          <a:p>
            <a:r>
              <a:rPr lang="en-US" sz="2800" dirty="0"/>
              <a:t>“Are you aware of the work of [</a:t>
            </a:r>
            <a:r>
              <a:rPr lang="en-US" sz="2800" i="1" dirty="0">
                <a:solidFill>
                  <a:srgbClr val="FF0000"/>
                </a:solidFill>
              </a:rPr>
              <a:t>me, or my colleague/associate</a:t>
            </a:r>
            <a:r>
              <a:rPr lang="en-US" sz="2800" dirty="0"/>
              <a:t>] from [</a:t>
            </a:r>
            <a:r>
              <a:rPr lang="en-US" sz="2800" i="1" dirty="0">
                <a:solidFill>
                  <a:srgbClr val="FF0000"/>
                </a:solidFill>
              </a:rPr>
              <a:t>several years ago</a:t>
            </a:r>
            <a:r>
              <a:rPr lang="en-US" sz="2800" dirty="0"/>
              <a:t>]?”</a:t>
            </a:r>
          </a:p>
          <a:p>
            <a:r>
              <a:rPr lang="en-US" sz="2000" dirty="0">
                <a:solidFill>
                  <a:srgbClr val="008000"/>
                </a:solidFill>
              </a:rPr>
              <a:t>We try to stay informed about all of the related research in this area – thank you for pointing out one that may have escaped out attention.</a:t>
            </a:r>
            <a:endParaRPr lang="en-US" sz="2800" i="1" dirty="0">
              <a:solidFill>
                <a:srgbClr val="008000"/>
              </a:solidFill>
            </a:endParaRPr>
          </a:p>
          <a:p>
            <a:r>
              <a:rPr lang="en-US" sz="2800" dirty="0"/>
              <a:t>“Have you considered [</a:t>
            </a:r>
            <a:r>
              <a:rPr lang="en-US" sz="2800" i="1" dirty="0">
                <a:solidFill>
                  <a:srgbClr val="FF0000"/>
                </a:solidFill>
              </a:rPr>
              <a:t>something you obviously did not consider</a:t>
            </a:r>
            <a:r>
              <a:rPr lang="en-US" sz="2800" dirty="0"/>
              <a:t>]?”</a:t>
            </a:r>
          </a:p>
          <a:p>
            <a:r>
              <a:rPr lang="en-US" sz="2000" dirty="0">
                <a:solidFill>
                  <a:srgbClr val="008000"/>
                </a:solidFill>
              </a:rPr>
              <a:t>That is an excellent suggestion, and something that we will likely study/take up in the future.</a:t>
            </a:r>
            <a:endParaRPr lang="en-US" sz="2800" dirty="0">
              <a:solidFill>
                <a:srgbClr val="008000"/>
              </a:solidFill>
            </a:endParaRPr>
          </a:p>
          <a:p>
            <a:r>
              <a:rPr lang="en-US" sz="2800" dirty="0"/>
              <a:t>“I have two questions and a comment, the first of which has 2 parts.  Let me start by...”</a:t>
            </a:r>
          </a:p>
          <a:p>
            <a:r>
              <a:rPr lang="en-US" sz="2000" dirty="0">
                <a:solidFill>
                  <a:srgbClr val="008000"/>
                </a:solidFill>
              </a:rPr>
              <a:t>Let me try to answer your first question, and since I see many other hands raised, perhaps we can discuss the longer issues in the break...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7149"/>
            <a:ext cx="9144000" cy="533400"/>
          </a:xfrm>
        </p:spPr>
        <p:txBody>
          <a:bodyPr/>
          <a:lstStyle/>
          <a:p>
            <a:r>
              <a:rPr lang="en-US" sz="3600" dirty="0"/>
              <a:t>Handling Potentially Difficult, Annoying, </a:t>
            </a:r>
            <a:br>
              <a:rPr lang="en-US" sz="3600" dirty="0"/>
            </a:br>
            <a:r>
              <a:rPr lang="en-US" sz="3600" dirty="0"/>
              <a:t>or Confrontational Questions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4725" y="1595718"/>
            <a:ext cx="8591064" cy="4669055"/>
          </a:xfrm>
        </p:spPr>
        <p:txBody>
          <a:bodyPr/>
          <a:lstStyle/>
          <a:p>
            <a:r>
              <a:rPr lang="en-US" sz="2800" dirty="0"/>
              <a:t>Assume the best - most people are not out to get you</a:t>
            </a:r>
          </a:p>
          <a:p>
            <a:r>
              <a:rPr lang="en-US" sz="2800" dirty="0"/>
              <a:t>Listen to the person, and don’t interrupt, but direct your answer to the entire audience</a:t>
            </a:r>
          </a:p>
          <a:p>
            <a:r>
              <a:rPr lang="en-US" sz="2800" dirty="0"/>
              <a:t>Don’t end with “does that answer your question?”</a:t>
            </a:r>
          </a:p>
          <a:p>
            <a:r>
              <a:rPr lang="en-US" sz="2800" dirty="0"/>
              <a:t>Proceed </a:t>
            </a:r>
            <a:r>
              <a:rPr lang="en-US" sz="2800" i="1" dirty="0"/>
              <a:t>immediately</a:t>
            </a:r>
            <a:r>
              <a:rPr lang="en-US" sz="2800" dirty="0"/>
              <a:t> to the next question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7149"/>
            <a:ext cx="9144000" cy="533400"/>
          </a:xfrm>
        </p:spPr>
        <p:txBody>
          <a:bodyPr/>
          <a:lstStyle/>
          <a:p>
            <a:r>
              <a:rPr lang="en-US" sz="3600" dirty="0"/>
              <a:t>Handling Difficult, Annoying, </a:t>
            </a:r>
            <a:br>
              <a:rPr lang="en-US" sz="3600" dirty="0"/>
            </a:br>
            <a:r>
              <a:rPr lang="en-US" sz="3600" dirty="0"/>
              <a:t>or Confrontational Questions, cont.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OK to be nervous</a:t>
            </a:r>
            <a:br>
              <a:rPr lang="en-US" dirty="0"/>
            </a:br>
            <a:r>
              <a:rPr lang="en-US" dirty="0"/>
              <a:t>It is </a:t>
            </a:r>
            <a:r>
              <a:rPr lang="en-US" b="1" i="1" u="sng" dirty="0"/>
              <a:t>not</a:t>
            </a:r>
            <a:r>
              <a:rPr lang="en-US" dirty="0"/>
              <a:t> OK to be unprepared</a:t>
            </a:r>
          </a:p>
          <a:p>
            <a:r>
              <a:rPr lang="en-US" dirty="0"/>
              <a:t>It is better to run out of slides than to run out of time</a:t>
            </a:r>
          </a:p>
          <a:p>
            <a:r>
              <a:rPr lang="en-US" dirty="0"/>
              <a:t>Present only what the audience needs to know, not what would be nice to know</a:t>
            </a:r>
          </a:p>
          <a:p>
            <a:r>
              <a:rPr lang="en-US" dirty="0"/>
              <a:t>Prepare, but don’t memorize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Remarks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whom are giving this presentation?</a:t>
            </a:r>
            <a:br>
              <a:rPr lang="en-US" dirty="0"/>
            </a:br>
            <a:r>
              <a:rPr lang="en-US" sz="2800" b="1" i="1" u="sng" dirty="0">
                <a:solidFill>
                  <a:srgbClr val="008000"/>
                </a:solidFill>
              </a:rPr>
              <a:t>Examples</a:t>
            </a:r>
            <a:r>
              <a:rPr lang="en-US" sz="2800" i="1" dirty="0">
                <a:solidFill>
                  <a:srgbClr val="008000"/>
                </a:solidFill>
              </a:rPr>
              <a:t>:  scientific colleagues, high-school students, potential employers, venture capitalists, IREAP graduate students</a:t>
            </a:r>
            <a:br>
              <a:rPr lang="en-US" sz="2800" i="1" dirty="0">
                <a:solidFill>
                  <a:srgbClr val="008000"/>
                </a:solidFill>
              </a:rPr>
            </a:br>
            <a:r>
              <a:rPr lang="en-US" sz="2800" b="1" i="1" u="sng" dirty="0">
                <a:solidFill>
                  <a:srgbClr val="008000"/>
                </a:solidFill>
              </a:rPr>
              <a:t>Hint</a:t>
            </a:r>
            <a:r>
              <a:rPr lang="en-US" sz="2800" i="1" dirty="0">
                <a:solidFill>
                  <a:srgbClr val="008000"/>
                </a:solidFill>
              </a:rPr>
              <a:t>:  look at the conference program to find out who else will be speaking in your session.</a:t>
            </a:r>
            <a:endParaRPr lang="en-US" i="1" dirty="0">
              <a:solidFill>
                <a:srgbClr val="008000"/>
              </a:solidFill>
            </a:endParaRPr>
          </a:p>
          <a:p>
            <a:r>
              <a:rPr lang="en-US" dirty="0"/>
              <a:t>What do you want them to learn?</a:t>
            </a:r>
          </a:p>
          <a:p>
            <a:r>
              <a:rPr lang="en-US" dirty="0"/>
              <a:t>What background/knowledge do they already have?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your Audience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7688" y="1309034"/>
            <a:ext cx="8085137" cy="4374590"/>
          </a:xfrm>
        </p:spPr>
        <p:txBody>
          <a:bodyPr/>
          <a:lstStyle/>
          <a:p>
            <a:r>
              <a:rPr lang="en-US" dirty="0"/>
              <a:t>Plan for about 1 slide per minute</a:t>
            </a:r>
          </a:p>
          <a:p>
            <a:pPr lvl="1"/>
            <a:r>
              <a:rPr lang="en-US" dirty="0"/>
              <a:t>Don’t put in more slides than necessary</a:t>
            </a:r>
          </a:p>
          <a:p>
            <a:r>
              <a:rPr lang="en-US" dirty="0"/>
              <a:t>Whether you like it or not, learn to use PowerPoint (it is now standard)</a:t>
            </a:r>
          </a:p>
          <a:p>
            <a:r>
              <a:rPr lang="en-US" dirty="0"/>
              <a:t>3-7 bullets per page</a:t>
            </a:r>
          </a:p>
          <a:p>
            <a:r>
              <a:rPr lang="en-US" dirty="0"/>
              <a:t>Keep formatting consistent across slides</a:t>
            </a:r>
          </a:p>
          <a:p>
            <a:r>
              <a:rPr lang="en-US" sz="2800" dirty="0"/>
              <a:t>It is neither necessary, nor advisable to use full sentences in your bullet points.  And do not read your slides directly.</a:t>
            </a:r>
          </a:p>
          <a:p>
            <a:r>
              <a:rPr lang="en-US" dirty="0"/>
              <a:t>Check </a:t>
            </a:r>
            <a:r>
              <a:rPr lang="en-US" dirty="0" err="1"/>
              <a:t>speeling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your Presentation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Introduction:</a:t>
            </a:r>
            <a:br>
              <a:rPr lang="en-US" dirty="0"/>
            </a:br>
            <a:r>
              <a:rPr lang="en-US" i="1" dirty="0">
                <a:solidFill>
                  <a:srgbClr val="008000"/>
                </a:solidFill>
              </a:rPr>
              <a:t>Say what you are going to say</a:t>
            </a:r>
          </a:p>
          <a:p>
            <a:r>
              <a:rPr lang="en-US" dirty="0"/>
              <a:t>Talk:</a:t>
            </a:r>
            <a:br>
              <a:rPr lang="en-US" dirty="0"/>
            </a:br>
            <a:r>
              <a:rPr lang="en-US" i="1" dirty="0">
                <a:solidFill>
                  <a:srgbClr val="008000"/>
                </a:solidFill>
              </a:rPr>
              <a:t>Then say it</a:t>
            </a:r>
          </a:p>
          <a:p>
            <a:r>
              <a:rPr lang="en-US" dirty="0"/>
              <a:t>Conclusion:</a:t>
            </a:r>
            <a:br>
              <a:rPr lang="en-US" dirty="0"/>
            </a:br>
            <a:r>
              <a:rPr lang="en-US" i="1" dirty="0">
                <a:solidFill>
                  <a:srgbClr val="008000"/>
                </a:solidFill>
              </a:rPr>
              <a:t>Then say what you said</a:t>
            </a:r>
          </a:p>
          <a:p>
            <a:r>
              <a:rPr lang="en-US" dirty="0"/>
              <a:t>Avoid dramatic, surprise endings, etc.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Anotomy</a:t>
            </a:r>
            <a:r>
              <a:rPr lang="en-US" dirty="0"/>
              <a:t> of an Effective Presentation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slide should make one (and only one) point</a:t>
            </a:r>
          </a:p>
          <a:p>
            <a:r>
              <a:rPr lang="en-US" dirty="0"/>
              <a:t>Organize your slides logically to tell a cohesive story, from start to finish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Telling a Story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Talking for too long </a:t>
            </a:r>
            <a:br>
              <a:rPr lang="en-US" dirty="0"/>
            </a:br>
            <a:r>
              <a:rPr lang="en-US" dirty="0"/>
              <a:t>(exceeding your allowed time)</a:t>
            </a:r>
          </a:p>
          <a:p>
            <a:r>
              <a:rPr lang="en-US" dirty="0"/>
              <a:t>Text-heavy slides</a:t>
            </a:r>
          </a:p>
          <a:p>
            <a:r>
              <a:rPr lang="en-US" dirty="0"/>
              <a:t>Equation-laden slides (even worse than text)</a:t>
            </a:r>
          </a:p>
          <a:p>
            <a:r>
              <a:rPr lang="en-US" dirty="0"/>
              <a:t>Losing your audience</a:t>
            </a:r>
          </a:p>
          <a:p>
            <a:r>
              <a:rPr lang="en-US" dirty="0"/>
              <a:t>Reading your slides</a:t>
            </a:r>
          </a:p>
          <a:p>
            <a:r>
              <a:rPr lang="en-US" dirty="0"/>
              <a:t>Failure to cite sources and related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 Sins (for Technical Talks)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Practice your talk out loud</a:t>
            </a:r>
          </a:p>
          <a:p>
            <a:pPr lvl="1"/>
            <a:r>
              <a:rPr lang="en-US" sz="2400" dirty="0"/>
              <a:t>Have a friend or colleague listen</a:t>
            </a:r>
          </a:p>
          <a:p>
            <a:pPr lvl="1"/>
            <a:r>
              <a:rPr lang="en-US" sz="2400" dirty="0"/>
              <a:t>Time yourself</a:t>
            </a:r>
          </a:p>
          <a:p>
            <a:pPr lvl="1"/>
            <a:r>
              <a:rPr lang="en-US" sz="2400" dirty="0"/>
              <a:t>Videotape yourself</a:t>
            </a:r>
          </a:p>
          <a:p>
            <a:r>
              <a:rPr lang="en-US" sz="2800" dirty="0"/>
              <a:t>...but don’t over-rehearse</a:t>
            </a:r>
          </a:p>
          <a:p>
            <a:pPr lvl="1"/>
            <a:r>
              <a:rPr lang="en-US" sz="2400" dirty="0"/>
              <a:t>First rehearsal makes a BIG difference</a:t>
            </a:r>
          </a:p>
          <a:p>
            <a:pPr lvl="1"/>
            <a:r>
              <a:rPr lang="en-US" sz="2400" dirty="0"/>
              <a:t>Second rehearsal adds further improvement</a:t>
            </a:r>
          </a:p>
          <a:p>
            <a:pPr lvl="1"/>
            <a:r>
              <a:rPr lang="en-US" sz="2400" dirty="0"/>
              <a:t>After three, things start getting worse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Do not memorize your talk!</a:t>
            </a:r>
          </a:p>
          <a:p>
            <a:r>
              <a:rPr lang="en-US" sz="2800" dirty="0"/>
              <a:t>Look for opportunities to give talks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&amp; Rehearse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Dress appropriately – it shows respect for your audience</a:t>
            </a:r>
            <a:br>
              <a:rPr lang="en-US" dirty="0"/>
            </a:br>
            <a:r>
              <a:rPr lang="en-US" sz="2000" i="1" dirty="0">
                <a:solidFill>
                  <a:srgbClr val="008000"/>
                </a:solidFill>
              </a:rPr>
              <a:t>(Nobody will remember that you were the only one wearing a tie, but folks will be talking about the sleeveless Metallica T-shirt for months.)</a:t>
            </a:r>
            <a:endParaRPr lang="en-US" sz="2400" i="1" dirty="0">
              <a:solidFill>
                <a:srgbClr val="008000"/>
              </a:solidFill>
            </a:endParaRPr>
          </a:p>
          <a:p>
            <a:r>
              <a:rPr lang="en-US" dirty="0"/>
              <a:t>Steve Jobs never stood behind a podium</a:t>
            </a:r>
          </a:p>
          <a:p>
            <a:r>
              <a:rPr lang="en-US" dirty="0"/>
              <a:t>Make eye contact – engage your audience</a:t>
            </a:r>
          </a:p>
          <a:p>
            <a:r>
              <a:rPr lang="en-US" dirty="0"/>
              <a:t>Keep your head up, and speak clearly</a:t>
            </a:r>
          </a:p>
          <a:p>
            <a:r>
              <a:rPr lang="en-US" dirty="0"/>
              <a:t>Vary your pitch</a:t>
            </a:r>
          </a:p>
          <a:p>
            <a:r>
              <a:rPr lang="en-US" dirty="0"/>
              <a:t>Show enthusiasm (but don’t force it – be yourself)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Language and Etiquette 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Raw, unprocessed </a:t>
            </a:r>
            <a:r>
              <a:rPr lang="en-US" sz="2800" dirty="0" err="1"/>
              <a:t>Matlab</a:t>
            </a:r>
            <a:r>
              <a:rPr lang="en-US" sz="2800" dirty="0"/>
              <a:t> plots are easily spotted and often poorly formatted</a:t>
            </a:r>
          </a:p>
          <a:p>
            <a:r>
              <a:rPr lang="en-US" sz="2800" dirty="0"/>
              <a:t>MS Excel is especially ill-suited for scientific data</a:t>
            </a:r>
          </a:p>
          <a:p>
            <a:r>
              <a:rPr lang="en-US" sz="2800" dirty="0"/>
              <a:t>Become proficient with a good scientific plotting program (Origin, etc.), and a good graphic editing program (Illustrator, Photoshop)</a:t>
            </a:r>
          </a:p>
          <a:p>
            <a:r>
              <a:rPr lang="en-US" sz="2800" dirty="0"/>
              <a:t>Figures from print manuscripts usually need to be reformatted for presentation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Figures, Charts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5897</TotalTime>
  <Words>900</Words>
  <Application>Microsoft Office PowerPoint</Application>
  <PresentationFormat>Letter Paper (8.5x11 in)</PresentationFormat>
  <Paragraphs>136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Adobe Caslon Pro</vt:lpstr>
      <vt:lpstr>Arial</vt:lpstr>
      <vt:lpstr>Calibri</vt:lpstr>
      <vt:lpstr>Curlz MT</vt:lpstr>
      <vt:lpstr>Times New Roman</vt:lpstr>
      <vt:lpstr>Wingdings</vt:lpstr>
      <vt:lpstr>Blank Presentation</vt:lpstr>
      <vt:lpstr>Putting your best .pptx forward</vt:lpstr>
      <vt:lpstr>Know your Audience</vt:lpstr>
      <vt:lpstr>Preparing your Presentation</vt:lpstr>
      <vt:lpstr>Anotomy of an Effective Presentation</vt:lpstr>
      <vt:lpstr>Telling a Story</vt:lpstr>
      <vt:lpstr>Cardinal Sins (for Technical Talks)</vt:lpstr>
      <vt:lpstr>Practice &amp; Rehearse</vt:lpstr>
      <vt:lpstr>Body Language and Etiquette </vt:lpstr>
      <vt:lpstr>Figures, Charts</vt:lpstr>
      <vt:lpstr>Color</vt:lpstr>
      <vt:lpstr>Fonts</vt:lpstr>
      <vt:lpstr>Animations</vt:lpstr>
      <vt:lpstr>Preparation – Before the Talk</vt:lpstr>
      <vt:lpstr>Common Problems (&amp; solutions)</vt:lpstr>
      <vt:lpstr>Delivery</vt:lpstr>
      <vt:lpstr>Handling Questions</vt:lpstr>
      <vt:lpstr>Handling Potentially Difficult, Annoying,  or Confrontational Questions </vt:lpstr>
      <vt:lpstr>Handling Difficult, Annoying,  or Confrontational Questions, cont. </vt:lpstr>
      <vt:lpstr>Concluding Remarks</vt:lpstr>
    </vt:vector>
  </TitlesOfParts>
  <Company>LPS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LPS Presentation</dc:title>
  <dc:creator>LPS Researcher</dc:creator>
  <cp:lastModifiedBy>tem</cp:lastModifiedBy>
  <cp:revision>582</cp:revision>
  <cp:lastPrinted>1999-02-08T20:32:17Z</cp:lastPrinted>
  <dcterms:created xsi:type="dcterms:W3CDTF">1999-02-08T20:20:15Z</dcterms:created>
  <dcterms:modified xsi:type="dcterms:W3CDTF">2019-02-14T19:32:00Z</dcterms:modified>
</cp:coreProperties>
</file>