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57"/>
  </p:notesMasterIdLst>
  <p:handoutMasterIdLst>
    <p:handoutMasterId r:id="rId58"/>
  </p:handoutMasterIdLst>
  <p:sldIdLst>
    <p:sldId id="307" r:id="rId2"/>
    <p:sldId id="446" r:id="rId3"/>
    <p:sldId id="453" r:id="rId4"/>
    <p:sldId id="407" r:id="rId5"/>
    <p:sldId id="405" r:id="rId6"/>
    <p:sldId id="364" r:id="rId7"/>
    <p:sldId id="450" r:id="rId8"/>
    <p:sldId id="411" r:id="rId9"/>
    <p:sldId id="574" r:id="rId10"/>
    <p:sldId id="447" r:id="rId11"/>
    <p:sldId id="423" r:id="rId12"/>
    <p:sldId id="422" r:id="rId13"/>
    <p:sldId id="414" r:id="rId14"/>
    <p:sldId id="436" r:id="rId15"/>
    <p:sldId id="443" r:id="rId16"/>
    <p:sldId id="448" r:id="rId17"/>
    <p:sldId id="451" r:id="rId18"/>
    <p:sldId id="572" r:id="rId19"/>
    <p:sldId id="420" r:id="rId20"/>
    <p:sldId id="413" r:id="rId21"/>
    <p:sldId id="426" r:id="rId22"/>
    <p:sldId id="425" r:id="rId23"/>
    <p:sldId id="370" r:id="rId24"/>
    <p:sldId id="371" r:id="rId25"/>
    <p:sldId id="427" r:id="rId26"/>
    <p:sldId id="377" r:id="rId27"/>
    <p:sldId id="452" r:id="rId28"/>
    <p:sldId id="573" r:id="rId29"/>
    <p:sldId id="465" r:id="rId30"/>
    <p:sldId id="333" r:id="rId31"/>
    <p:sldId id="455" r:id="rId32"/>
    <p:sldId id="460" r:id="rId33"/>
    <p:sldId id="461" r:id="rId34"/>
    <p:sldId id="462" r:id="rId35"/>
    <p:sldId id="459" r:id="rId36"/>
    <p:sldId id="463" r:id="rId37"/>
    <p:sldId id="456" r:id="rId38"/>
    <p:sldId id="464" r:id="rId39"/>
    <p:sldId id="575" r:id="rId40"/>
    <p:sldId id="471" r:id="rId41"/>
    <p:sldId id="470" r:id="rId42"/>
    <p:sldId id="571" r:id="rId43"/>
    <p:sldId id="472" r:id="rId44"/>
    <p:sldId id="466" r:id="rId45"/>
    <p:sldId id="467" r:id="rId46"/>
    <p:sldId id="468" r:id="rId47"/>
    <p:sldId id="469" r:id="rId48"/>
    <p:sldId id="576" r:id="rId49"/>
    <p:sldId id="353" r:id="rId50"/>
    <p:sldId id="337" r:id="rId51"/>
    <p:sldId id="412" r:id="rId52"/>
    <p:sldId id="264" r:id="rId53"/>
    <p:sldId id="279" r:id="rId54"/>
    <p:sldId id="260" r:id="rId55"/>
    <p:sldId id="261" r:id="rId56"/>
  </p:sldIdLst>
  <p:sldSz cx="9144000" cy="6858000" type="letter"/>
  <p:notesSz cx="6991350" cy="9280525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000" b="1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000" b="1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000" b="1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000" b="1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 useTimings="0">
    <p:present/>
    <p:sldAll/>
    <p:penClr>
      <a:srgbClr val="00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A0B7F6"/>
    <a:srgbClr val="D5FC90"/>
    <a:srgbClr val="00FF00"/>
    <a:srgbClr val="F95AB7"/>
    <a:srgbClr val="DC0081"/>
    <a:srgbClr val="60C900"/>
    <a:srgbClr val="00CC00"/>
    <a:srgbClr val="CCFFFF"/>
    <a:srgbClr val="A1B7F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916" autoAdjust="0"/>
    <p:restoredTop sz="94713"/>
  </p:normalViewPr>
  <p:slideViewPr>
    <p:cSldViewPr>
      <p:cViewPr varScale="1">
        <p:scale>
          <a:sx n="108" d="100"/>
          <a:sy n="108" d="100"/>
        </p:scale>
        <p:origin x="1976" y="1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41" d="100"/>
        <a:sy n="41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61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emf"/><Relationship Id="rId1" Type="http://schemas.openxmlformats.org/officeDocument/2006/relationships/image" Target="../media/image9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52.wmf"/></Relationships>
</file>

<file path=ppt/drawings/_rels/vmlDrawing11.v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2" Type="http://schemas.openxmlformats.org/officeDocument/2006/relationships/image" Target="../media/image56.emf"/><Relationship Id="rId1" Type="http://schemas.openxmlformats.org/officeDocument/2006/relationships/image" Target="../media/image55.png"/><Relationship Id="rId6" Type="http://schemas.openxmlformats.org/officeDocument/2006/relationships/image" Target="../media/image60.emf"/><Relationship Id="rId5" Type="http://schemas.openxmlformats.org/officeDocument/2006/relationships/image" Target="../media/image59.emf"/><Relationship Id="rId4" Type="http://schemas.openxmlformats.org/officeDocument/2006/relationships/image" Target="../media/image58.emf"/></Relationships>
</file>

<file path=ppt/drawings/_rels/vmlDrawing12.vml.rels><?xml version="1.0" encoding="UTF-8" standalone="yes"?>
<Relationships xmlns="http://schemas.openxmlformats.org/package/2006/relationships"><Relationship Id="rId2" Type="http://schemas.openxmlformats.org/officeDocument/2006/relationships/image" Target="../media/image62.emf"/><Relationship Id="rId1" Type="http://schemas.openxmlformats.org/officeDocument/2006/relationships/image" Target="../media/image61.png"/></Relationships>
</file>

<file path=ppt/drawings/_rels/vmlDrawing13.v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image" Target="../media/image63.png"/></Relationships>
</file>

<file path=ppt/drawings/_rels/vmlDrawing14.vml.rels><?xml version="1.0" encoding="UTF-8" standalone="yes"?>
<Relationships xmlns="http://schemas.openxmlformats.org/package/2006/relationships"><Relationship Id="rId2" Type="http://schemas.openxmlformats.org/officeDocument/2006/relationships/image" Target="../media/image66.emf"/><Relationship Id="rId1" Type="http://schemas.openxmlformats.org/officeDocument/2006/relationships/image" Target="../media/image65.emf"/></Relationships>
</file>

<file path=ppt/drawings/_rels/vmlDrawing15.vml.rels><?xml version="1.0" encoding="UTF-8" standalone="yes"?>
<Relationships xmlns="http://schemas.openxmlformats.org/package/2006/relationships"><Relationship Id="rId2" Type="http://schemas.openxmlformats.org/officeDocument/2006/relationships/image" Target="../media/image70.emf"/><Relationship Id="rId1" Type="http://schemas.openxmlformats.org/officeDocument/2006/relationships/image" Target="../media/image69.emf"/></Relationships>
</file>

<file path=ppt/drawings/_rels/vmlDrawing16.vml.rels><?xml version="1.0" encoding="UTF-8" standalone="yes"?>
<Relationships xmlns="http://schemas.openxmlformats.org/package/2006/relationships"><Relationship Id="rId2" Type="http://schemas.openxmlformats.org/officeDocument/2006/relationships/image" Target="../media/image75.emf"/><Relationship Id="rId1" Type="http://schemas.openxmlformats.org/officeDocument/2006/relationships/image" Target="../media/image74.e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77.emf"/></Relationships>
</file>

<file path=ppt/drawings/_rels/vmlDrawing18.vml.rels><?xml version="1.0" encoding="UTF-8" standalone="yes"?>
<Relationships xmlns="http://schemas.openxmlformats.org/package/2006/relationships"><Relationship Id="rId2" Type="http://schemas.openxmlformats.org/officeDocument/2006/relationships/image" Target="../media/image83.emf"/><Relationship Id="rId1" Type="http://schemas.openxmlformats.org/officeDocument/2006/relationships/image" Target="../media/image82.emf"/></Relationships>
</file>

<file path=ppt/drawings/_rels/vmlDrawing19.vml.rels><?xml version="1.0" encoding="UTF-8" standalone="yes"?>
<Relationships xmlns="http://schemas.openxmlformats.org/package/2006/relationships"><Relationship Id="rId2" Type="http://schemas.openxmlformats.org/officeDocument/2006/relationships/image" Target="../media/image86.emf"/><Relationship Id="rId1" Type="http://schemas.openxmlformats.org/officeDocument/2006/relationships/image" Target="../media/image57.e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emf"/><Relationship Id="rId1" Type="http://schemas.openxmlformats.org/officeDocument/2006/relationships/image" Target="../media/image13.emf"/></Relationships>
</file>

<file path=ppt/drawings/_rels/vmlDrawing20.vml.rels><?xml version="1.0" encoding="UTF-8" standalone="yes"?>
<Relationships xmlns="http://schemas.openxmlformats.org/package/2006/relationships"><Relationship Id="rId3" Type="http://schemas.openxmlformats.org/officeDocument/2006/relationships/image" Target="../media/image95.wmf"/><Relationship Id="rId2" Type="http://schemas.openxmlformats.org/officeDocument/2006/relationships/image" Target="../media/image94.wmf"/><Relationship Id="rId1" Type="http://schemas.openxmlformats.org/officeDocument/2006/relationships/image" Target="../media/image93.wmf"/><Relationship Id="rId5" Type="http://schemas.openxmlformats.org/officeDocument/2006/relationships/image" Target="../media/image97.wmf"/><Relationship Id="rId4" Type="http://schemas.openxmlformats.org/officeDocument/2006/relationships/image" Target="../media/image96.wmf"/></Relationships>
</file>

<file path=ppt/drawings/_rels/vmlDrawing21.v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2.emf"/><Relationship Id="rId1" Type="http://schemas.openxmlformats.org/officeDocument/2006/relationships/image" Target="../media/image31.emf"/></Relationships>
</file>

<file path=ppt/drawings/_rels/vmlDrawing22.v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image" Target="../media/image100.emf"/></Relationships>
</file>

<file path=ppt/drawings/_rels/vmlDrawing23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emf"/><Relationship Id="rId1" Type="http://schemas.openxmlformats.org/officeDocument/2006/relationships/image" Target="../media/image101.emf"/></Relationships>
</file>

<file path=ppt/drawings/_rels/vmlDrawing24.v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image" Target="../media/image31.emf"/></Relationships>
</file>

<file path=ppt/drawings/_rels/vmlDrawing25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emf"/><Relationship Id="rId1" Type="http://schemas.openxmlformats.org/officeDocument/2006/relationships/image" Target="../media/image106.emf"/></Relationships>
</file>

<file path=ppt/drawings/_rels/vmlDrawing26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emf"/><Relationship Id="rId1" Type="http://schemas.openxmlformats.org/officeDocument/2006/relationships/image" Target="../media/image108.emf"/></Relationships>
</file>

<file path=ppt/drawings/_rels/vmlDrawing27.v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emf"/><Relationship Id="rId1" Type="http://schemas.openxmlformats.org/officeDocument/2006/relationships/image" Target="../media/image113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e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2.emf"/><Relationship Id="rId1" Type="http://schemas.openxmlformats.org/officeDocument/2006/relationships/image" Target="../media/image31.e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37.emf"/><Relationship Id="rId1" Type="http://schemas.openxmlformats.org/officeDocument/2006/relationships/image" Target="../media/image36.emf"/><Relationship Id="rId6" Type="http://schemas.openxmlformats.org/officeDocument/2006/relationships/image" Target="../media/image41.emf"/><Relationship Id="rId5" Type="http://schemas.openxmlformats.org/officeDocument/2006/relationships/image" Target="../media/image40.emf"/><Relationship Id="rId4" Type="http://schemas.openxmlformats.org/officeDocument/2006/relationships/image" Target="../media/image39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42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43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44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45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-1588"/>
            <a:ext cx="3030538" cy="463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19053" tIns="0" rIns="19053" bIns="0" numCol="1" anchor="t" anchorCtr="0" compatLnSpc="1">
            <a:prstTxWarp prst="textNoShape">
              <a:avLst/>
            </a:prstTxWarp>
          </a:bodyPr>
          <a:lstStyle>
            <a:lvl1pPr>
              <a:defRPr sz="1000" b="0" i="1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60813" y="-1588"/>
            <a:ext cx="3030537" cy="463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19053" tIns="0" rIns="19053" bIns="0" numCol="1" anchor="t" anchorCtr="0" compatLnSpc="1">
            <a:prstTxWarp prst="textNoShape">
              <a:avLst/>
            </a:prstTxWarp>
          </a:bodyPr>
          <a:lstStyle>
            <a:lvl1pPr algn="r">
              <a:defRPr sz="1000" b="0" i="1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15388"/>
            <a:ext cx="3030538" cy="46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19053" tIns="0" rIns="19053" bIns="0" numCol="1" anchor="b" anchorCtr="0" compatLnSpc="1">
            <a:prstTxWarp prst="textNoShape">
              <a:avLst/>
            </a:prstTxWarp>
          </a:bodyPr>
          <a:lstStyle>
            <a:lvl1pPr>
              <a:defRPr sz="1000" b="0" i="1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60813" y="8815388"/>
            <a:ext cx="3030537" cy="46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19053" tIns="0" rIns="19053" bIns="0" numCol="1" anchor="b" anchorCtr="0" compatLnSpc="1">
            <a:prstTxWarp prst="textNoShape">
              <a:avLst/>
            </a:prstTxWarp>
          </a:bodyPr>
          <a:lstStyle>
            <a:lvl1pPr algn="r">
              <a:defRPr sz="1000" b="0" i="1">
                <a:cs typeface="+mn-cs"/>
              </a:defRPr>
            </a:lvl1pPr>
          </a:lstStyle>
          <a:p>
            <a:pPr>
              <a:defRPr/>
            </a:pPr>
            <a:fld id="{40173AF7-CD8C-1146-A792-A222D71CA15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3078" name="Rectangle 6"/>
          <p:cNvSpPr>
            <a:spLocks noChangeArrowheads="1"/>
          </p:cNvSpPr>
          <p:nvPr/>
        </p:nvSpPr>
        <p:spPr bwMode="auto">
          <a:xfrm>
            <a:off x="6529388" y="8882063"/>
            <a:ext cx="39211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2091" tIns="46045" rIns="92091" bIns="46045" anchor="ctr">
            <a:spAutoFit/>
          </a:bodyPr>
          <a:lstStyle/>
          <a:p>
            <a:pPr algn="r">
              <a:defRPr/>
            </a:pPr>
            <a:fld id="{144A6197-5576-6948-AC5B-6BE7837A58AC}" type="slidenum">
              <a:rPr lang="en-US" sz="1400" b="0">
                <a:cs typeface="+mn-cs"/>
              </a:rPr>
              <a:pPr algn="r">
                <a:defRPr/>
              </a:pPr>
              <a:t>‹#›</a:t>
            </a:fld>
            <a:endParaRPr lang="en-US" sz="1400" b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88362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-1588"/>
            <a:ext cx="3030538" cy="463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19053" tIns="0" rIns="19053" bIns="0" numCol="1" anchor="t" anchorCtr="0" compatLnSpc="1">
            <a:prstTxWarp prst="textNoShape">
              <a:avLst/>
            </a:prstTxWarp>
          </a:bodyPr>
          <a:lstStyle>
            <a:lvl1pPr>
              <a:defRPr sz="1000" b="0" i="1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60813" y="-1588"/>
            <a:ext cx="3030537" cy="463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19053" tIns="0" rIns="19053" bIns="0" numCol="1" anchor="t" anchorCtr="0" compatLnSpc="1">
            <a:prstTxWarp prst="textNoShape">
              <a:avLst/>
            </a:prstTxWarp>
          </a:bodyPr>
          <a:lstStyle>
            <a:lvl1pPr algn="r">
              <a:defRPr sz="1000" b="0" i="1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15388"/>
            <a:ext cx="3030538" cy="46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19053" tIns="0" rIns="19053" bIns="0" numCol="1" anchor="b" anchorCtr="0" compatLnSpc="1">
            <a:prstTxWarp prst="textNoShape">
              <a:avLst/>
            </a:prstTxWarp>
          </a:bodyPr>
          <a:lstStyle>
            <a:lvl1pPr>
              <a:defRPr sz="1000" b="0" i="1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3" name="Rectangle 5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60813" y="8815388"/>
            <a:ext cx="3030537" cy="46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19053" tIns="0" rIns="19053" bIns="0" numCol="1" anchor="b" anchorCtr="0" compatLnSpc="1">
            <a:prstTxWarp prst="textNoShape">
              <a:avLst/>
            </a:prstTxWarp>
          </a:bodyPr>
          <a:lstStyle>
            <a:lvl1pPr algn="r">
              <a:defRPr sz="1000" b="0" i="1">
                <a:cs typeface="+mn-cs"/>
              </a:defRPr>
            </a:lvl1pPr>
          </a:lstStyle>
          <a:p>
            <a:pPr>
              <a:defRPr/>
            </a:pPr>
            <a:fld id="{BD9E6A00-2B57-8C49-B0EA-D029E6EC87E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1863" y="4406900"/>
            <a:ext cx="5127625" cy="417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2091" tIns="46045" rIns="92091" bIns="4604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notes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055" name="Rectangle 7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79513" y="696913"/>
            <a:ext cx="4633912" cy="347662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xmlns="" val="1"/>
            </a:ext>
          </a:extLst>
        </p:spPr>
      </p:sp>
      <p:sp>
        <p:nvSpPr>
          <p:cNvPr id="2056" name="Rectangle 8"/>
          <p:cNvSpPr>
            <a:spLocks noChangeArrowheads="1"/>
          </p:cNvSpPr>
          <p:nvPr/>
        </p:nvSpPr>
        <p:spPr bwMode="auto">
          <a:xfrm>
            <a:off x="6529388" y="8882063"/>
            <a:ext cx="39211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2091" tIns="46045" rIns="92091" bIns="46045" anchor="ctr">
            <a:spAutoFit/>
          </a:bodyPr>
          <a:lstStyle/>
          <a:p>
            <a:pPr algn="r">
              <a:defRPr/>
            </a:pPr>
            <a:fld id="{F9BE0B7A-6BE7-0D4C-9D1E-E6EF1EA5CC87}" type="slidenum">
              <a:rPr lang="en-US" sz="1400" b="0">
                <a:cs typeface="+mn-cs"/>
              </a:rPr>
              <a:pPr algn="r">
                <a:defRPr/>
              </a:pPr>
              <a:t>‹#›</a:t>
            </a:fld>
            <a:endParaRPr lang="en-US" sz="1400" b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048148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 (Hebrew)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 (Hebrew)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 (Hebrew)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 (Hebrew)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 (Hebrew)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4DD94AE-BBFB-234F-BEF3-B960082411F2}" type="slidenum">
              <a:rPr lang="en-US"/>
              <a:pPr>
                <a:defRPr/>
              </a:pPr>
              <a:t>1</a:t>
            </a:fld>
            <a:endParaRPr lang="en-US"/>
          </a:p>
        </p:txBody>
      </p:sp>
      <p:sp>
        <p:nvSpPr>
          <p:cNvPr id="51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0275" y="4406900"/>
            <a:ext cx="5130800" cy="4176713"/>
          </a:xfrm>
          <a:ln/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D9E6A00-2B57-8C49-B0EA-D029E6EC87E0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91390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D9E6A00-2B57-8C49-B0EA-D029E6EC87E0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97296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B0243D-00E5-6246-A35E-18E20D471E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6495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E2C516-73FB-0443-A5F1-756AED0243B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87383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43700" y="304800"/>
            <a:ext cx="1943100" cy="5410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304800"/>
            <a:ext cx="5676900" cy="5410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63E4A3-4818-1248-BD47-D07587D348C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33062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5000" y="304800"/>
            <a:ext cx="5943600" cy="8001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676400"/>
            <a:ext cx="7772400" cy="19431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771900"/>
            <a:ext cx="7772400" cy="19431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630509-1BB1-EB40-9784-C49C88C8EB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47748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7EF322-637B-F64D-BCDC-298C5B48718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64052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298709-2A24-3D4F-A5A5-97124E7A8B5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29409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676400"/>
            <a:ext cx="3810000" cy="4038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76800" y="1676400"/>
            <a:ext cx="3810000" cy="4038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F73615-1411-F247-9C64-17F1D93C354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74435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647416-5E3D-8847-B3FD-1B064249B6D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39612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3C6D15-70BE-8C4A-8CB7-A2BD1BA3C6A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79216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A4F850-F40D-9647-89C1-8CD026B7FCD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76804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C51BD2-3C9C-1D4A-AD03-A48D7E52B6C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6534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390892-2C35-4148-A90B-F1D3B9024E5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89140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11200" y="6229350"/>
            <a:ext cx="1828800" cy="51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400" b="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49600" y="6229350"/>
            <a:ext cx="2844800" cy="51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>
              <a:defRPr sz="1400" b="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604000" y="6229350"/>
            <a:ext cx="1828800" cy="51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sz="1400" b="0">
                <a:cs typeface="+mn-cs"/>
              </a:defRPr>
            </a:lvl1pPr>
          </a:lstStyle>
          <a:p>
            <a:pPr>
              <a:defRPr/>
            </a:pPr>
            <a:fld id="{7F6D9033-FB67-5F4D-9AC2-B12EC1C51F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29" name="Line 5"/>
          <p:cNvSpPr>
            <a:spLocks noChangeShapeType="1"/>
          </p:cNvSpPr>
          <p:nvPr/>
        </p:nvSpPr>
        <p:spPr bwMode="auto">
          <a:xfrm>
            <a:off x="304800" y="1371600"/>
            <a:ext cx="8229600" cy="0"/>
          </a:xfrm>
          <a:prstGeom prst="line">
            <a:avLst/>
          </a:prstGeom>
          <a:noFill/>
          <a:ln w="50800">
            <a:solidFill>
              <a:schemeClr val="accent2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905000" y="304800"/>
            <a:ext cx="5943600" cy="800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2075" tIns="46038" rIns="92075" bIns="46038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676400"/>
            <a:ext cx="7772400" cy="403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34" name="Line 10"/>
          <p:cNvSpPr>
            <a:spLocks noChangeShapeType="1"/>
          </p:cNvSpPr>
          <p:nvPr/>
        </p:nvSpPr>
        <p:spPr bwMode="auto">
          <a:xfrm>
            <a:off x="457200" y="1447800"/>
            <a:ext cx="8229600" cy="0"/>
          </a:xfrm>
          <a:prstGeom prst="line">
            <a:avLst/>
          </a:prstGeom>
          <a:noFill/>
          <a:ln w="50800">
            <a:solidFill>
              <a:srgbClr val="666699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+mj-lt"/>
          <a:ea typeface="+mj-ea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Times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Times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Times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Times" charset="0"/>
          <a:ea typeface="ＭＳ Ｐゴシック" charset="0"/>
          <a:cs typeface="ＭＳ Ｐゴシック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Times" charset="0"/>
          <a:ea typeface="ＭＳ Ｐゴシック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Times" charset="0"/>
          <a:ea typeface="ＭＳ Ｐゴシック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Times" charset="0"/>
          <a:ea typeface="ＭＳ Ｐゴシック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Times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Monotype Sorts" charset="0"/>
        <a:buChar char="u"/>
        <a:defRPr sz="24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defRPr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defRPr sz="1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2000"/>
        <a:buFont typeface="Monotype Sorts" charset="0"/>
        <a:defRPr sz="14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defRPr sz="14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defRPr sz="14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defRPr sz="14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defRPr sz="14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defRPr sz="14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3" Type="http://schemas.openxmlformats.org/officeDocument/2006/relationships/image" Target="../media/image12.png"/><Relationship Id="rId7" Type="http://schemas.openxmlformats.org/officeDocument/2006/relationships/image" Target="../media/image10.e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9.emf"/><Relationship Id="rId4" Type="http://schemas.openxmlformats.org/officeDocument/2006/relationships/oleObject" Target="../embeddings/oleObject1.bin"/><Relationship Id="rId9" Type="http://schemas.openxmlformats.org/officeDocument/2006/relationships/image" Target="../media/image11.em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0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.bin"/><Relationship Id="rId3" Type="http://schemas.openxmlformats.org/officeDocument/2006/relationships/image" Target="../media/image16.png"/><Relationship Id="rId7" Type="http://schemas.openxmlformats.org/officeDocument/2006/relationships/image" Target="../media/image14.e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5.bin"/><Relationship Id="rId5" Type="http://schemas.openxmlformats.org/officeDocument/2006/relationships/image" Target="../media/image13.emf"/><Relationship Id="rId10" Type="http://schemas.openxmlformats.org/officeDocument/2006/relationships/image" Target="../media/image17.png"/><Relationship Id="rId4" Type="http://schemas.openxmlformats.org/officeDocument/2006/relationships/oleObject" Target="../embeddings/oleObject4.bin"/><Relationship Id="rId9" Type="http://schemas.openxmlformats.org/officeDocument/2006/relationships/image" Target="../media/image15.em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emf"/><Relationship Id="rId3" Type="http://schemas.openxmlformats.org/officeDocument/2006/relationships/image" Target="../media/image27.tiff"/><Relationship Id="rId7" Type="http://schemas.openxmlformats.org/officeDocument/2006/relationships/oleObject" Target="../embeddings/oleObject7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30.tiff"/><Relationship Id="rId5" Type="http://schemas.openxmlformats.org/officeDocument/2006/relationships/image" Target="../media/image29.tiff"/><Relationship Id="rId4" Type="http://schemas.openxmlformats.org/officeDocument/2006/relationships/image" Target="../media/image28.tif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emf"/><Relationship Id="rId3" Type="http://schemas.openxmlformats.org/officeDocument/2006/relationships/image" Target="../media/image34.png"/><Relationship Id="rId7" Type="http://schemas.openxmlformats.org/officeDocument/2006/relationships/oleObject" Target="../embeddings/oleObject9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31.emf"/><Relationship Id="rId5" Type="http://schemas.openxmlformats.org/officeDocument/2006/relationships/oleObject" Target="../embeddings/oleObject8.bin"/><Relationship Id="rId10" Type="http://schemas.openxmlformats.org/officeDocument/2006/relationships/image" Target="../media/image33.emf"/><Relationship Id="rId4" Type="http://schemas.openxmlformats.org/officeDocument/2006/relationships/image" Target="../media/image35.png"/><Relationship Id="rId9" Type="http://schemas.openxmlformats.org/officeDocument/2006/relationships/oleObject" Target="../embeddings/oleObject10.bin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emf"/><Relationship Id="rId13" Type="http://schemas.openxmlformats.org/officeDocument/2006/relationships/oleObject" Target="../embeddings/oleObject16.bin"/><Relationship Id="rId3" Type="http://schemas.openxmlformats.org/officeDocument/2006/relationships/oleObject" Target="../embeddings/oleObject11.bin"/><Relationship Id="rId7" Type="http://schemas.openxmlformats.org/officeDocument/2006/relationships/oleObject" Target="../embeddings/oleObject13.bin"/><Relationship Id="rId12" Type="http://schemas.openxmlformats.org/officeDocument/2006/relationships/image" Target="../media/image40.e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37.emf"/><Relationship Id="rId11" Type="http://schemas.openxmlformats.org/officeDocument/2006/relationships/oleObject" Target="../embeddings/oleObject15.bin"/><Relationship Id="rId5" Type="http://schemas.openxmlformats.org/officeDocument/2006/relationships/oleObject" Target="../embeddings/oleObject12.bin"/><Relationship Id="rId10" Type="http://schemas.openxmlformats.org/officeDocument/2006/relationships/image" Target="../media/image39.emf"/><Relationship Id="rId4" Type="http://schemas.openxmlformats.org/officeDocument/2006/relationships/image" Target="../media/image36.emf"/><Relationship Id="rId9" Type="http://schemas.openxmlformats.org/officeDocument/2006/relationships/oleObject" Target="../embeddings/oleObject14.bin"/><Relationship Id="rId14" Type="http://schemas.openxmlformats.org/officeDocument/2006/relationships/image" Target="../media/image41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7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42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8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7.vml"/><Relationship Id="rId4" Type="http://schemas.openxmlformats.org/officeDocument/2006/relationships/image" Target="../media/image43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9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8.vml"/><Relationship Id="rId4" Type="http://schemas.openxmlformats.org/officeDocument/2006/relationships/image" Target="../media/image44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45.emf"/><Relationship Id="rId5" Type="http://schemas.openxmlformats.org/officeDocument/2006/relationships/oleObject" Target="../embeddings/oleObject20.bin"/><Relationship Id="rId4" Type="http://schemas.openxmlformats.org/officeDocument/2006/relationships/image" Target="../media/image4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gif"/><Relationship Id="rId2" Type="http://schemas.openxmlformats.org/officeDocument/2006/relationships/image" Target="../media/image640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1.emf"/><Relationship Id="rId4" Type="http://schemas.openxmlformats.org/officeDocument/2006/relationships/image" Target="../media/image5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52.wmf"/><Relationship Id="rId5" Type="http://schemas.openxmlformats.org/officeDocument/2006/relationships/oleObject" Target="../embeddings/oleObject21.bin"/><Relationship Id="rId4" Type="http://schemas.openxmlformats.org/officeDocument/2006/relationships/image" Target="../media/image54.em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4.bin"/><Relationship Id="rId13" Type="http://schemas.openxmlformats.org/officeDocument/2006/relationships/image" Target="../media/image59.emf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56.emf"/><Relationship Id="rId12" Type="http://schemas.openxmlformats.org/officeDocument/2006/relationships/oleObject" Target="../embeddings/oleObject26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1.vml"/><Relationship Id="rId6" Type="http://schemas.openxmlformats.org/officeDocument/2006/relationships/oleObject" Target="../embeddings/oleObject23.bin"/><Relationship Id="rId11" Type="http://schemas.openxmlformats.org/officeDocument/2006/relationships/image" Target="../media/image58.emf"/><Relationship Id="rId5" Type="http://schemas.openxmlformats.org/officeDocument/2006/relationships/image" Target="../media/image55.png"/><Relationship Id="rId15" Type="http://schemas.openxmlformats.org/officeDocument/2006/relationships/image" Target="../media/image60.emf"/><Relationship Id="rId10" Type="http://schemas.openxmlformats.org/officeDocument/2006/relationships/oleObject" Target="../embeddings/oleObject25.bin"/><Relationship Id="rId4" Type="http://schemas.openxmlformats.org/officeDocument/2006/relationships/oleObject" Target="../embeddings/oleObject22.bin"/><Relationship Id="rId9" Type="http://schemas.openxmlformats.org/officeDocument/2006/relationships/image" Target="../media/image57.emf"/><Relationship Id="rId14" Type="http://schemas.openxmlformats.org/officeDocument/2006/relationships/oleObject" Target="../embeddings/oleObject27.bin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8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62.emf"/><Relationship Id="rId5" Type="http://schemas.openxmlformats.org/officeDocument/2006/relationships/oleObject" Target="../embeddings/oleObject29.bin"/><Relationship Id="rId4" Type="http://schemas.openxmlformats.org/officeDocument/2006/relationships/image" Target="../media/image6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0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64.png"/><Relationship Id="rId5" Type="http://schemas.openxmlformats.org/officeDocument/2006/relationships/oleObject" Target="../embeddings/oleObject31.bin"/><Relationship Id="rId4" Type="http://schemas.openxmlformats.org/officeDocument/2006/relationships/image" Target="../media/image6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2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4.vml"/><Relationship Id="rId6" Type="http://schemas.openxmlformats.org/officeDocument/2006/relationships/image" Target="../media/image66.emf"/><Relationship Id="rId5" Type="http://schemas.openxmlformats.org/officeDocument/2006/relationships/oleObject" Target="../embeddings/oleObject33.bin"/><Relationship Id="rId4" Type="http://schemas.openxmlformats.org/officeDocument/2006/relationships/image" Target="../media/image65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emf"/><Relationship Id="rId2" Type="http://schemas.openxmlformats.org/officeDocument/2006/relationships/image" Target="../media/image67.emf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4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5.vml"/><Relationship Id="rId6" Type="http://schemas.openxmlformats.org/officeDocument/2006/relationships/image" Target="../media/image70.emf"/><Relationship Id="rId5" Type="http://schemas.openxmlformats.org/officeDocument/2006/relationships/oleObject" Target="../embeddings/oleObject35.bin"/><Relationship Id="rId4" Type="http://schemas.openxmlformats.org/officeDocument/2006/relationships/image" Target="../media/image69.e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tiff"/><Relationship Id="rId2" Type="http://schemas.openxmlformats.org/officeDocument/2006/relationships/image" Target="../media/image71.tif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3.tif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6.bin"/><Relationship Id="rId7" Type="http://schemas.openxmlformats.org/officeDocument/2006/relationships/image" Target="../media/image75.e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6.vml"/><Relationship Id="rId6" Type="http://schemas.openxmlformats.org/officeDocument/2006/relationships/oleObject" Target="../embeddings/oleObject37.bin"/><Relationship Id="rId5" Type="http://schemas.openxmlformats.org/officeDocument/2006/relationships/image" Target="../media/image76.tiff"/><Relationship Id="rId4" Type="http://schemas.openxmlformats.org/officeDocument/2006/relationships/image" Target="../media/image74.emf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emf"/><Relationship Id="rId3" Type="http://schemas.openxmlformats.org/officeDocument/2006/relationships/image" Target="../media/image78.tiff"/><Relationship Id="rId7" Type="http://schemas.openxmlformats.org/officeDocument/2006/relationships/oleObject" Target="../embeddings/oleObject38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7.vml"/><Relationship Id="rId6" Type="http://schemas.openxmlformats.org/officeDocument/2006/relationships/image" Target="../media/image81.tiff"/><Relationship Id="rId5" Type="http://schemas.openxmlformats.org/officeDocument/2006/relationships/image" Target="../media/image80.tiff"/><Relationship Id="rId4" Type="http://schemas.openxmlformats.org/officeDocument/2006/relationships/image" Target="../media/image79.tif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9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8.vml"/><Relationship Id="rId6" Type="http://schemas.openxmlformats.org/officeDocument/2006/relationships/image" Target="../media/image83.emf"/><Relationship Id="rId5" Type="http://schemas.openxmlformats.org/officeDocument/2006/relationships/oleObject" Target="../embeddings/oleObject40.bin"/><Relationship Id="rId4" Type="http://schemas.openxmlformats.org/officeDocument/2006/relationships/image" Target="../media/image82.em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5.png"/><Relationship Id="rId4" Type="http://schemas.openxmlformats.org/officeDocument/2006/relationships/image" Target="../media/image84.tif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4.bin"/><Relationship Id="rId7" Type="http://schemas.openxmlformats.org/officeDocument/2006/relationships/image" Target="../media/image30.tif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9.vml"/><Relationship Id="rId6" Type="http://schemas.openxmlformats.org/officeDocument/2006/relationships/image" Target="../media/image86.emf"/><Relationship Id="rId5" Type="http://schemas.openxmlformats.org/officeDocument/2006/relationships/oleObject" Target="../embeddings/oleObject41.bin"/><Relationship Id="rId4" Type="http://schemas.openxmlformats.org/officeDocument/2006/relationships/image" Target="../media/image57.em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7" Type="http://schemas.openxmlformats.org/officeDocument/2006/relationships/image" Target="../media/image91.tiff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0.tiff"/><Relationship Id="rId5" Type="http://schemas.openxmlformats.org/officeDocument/2006/relationships/image" Target="../media/image89.tiff"/><Relationship Id="rId4" Type="http://schemas.openxmlformats.org/officeDocument/2006/relationships/image" Target="../media/image88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wmf"/><Relationship Id="rId13" Type="http://schemas.openxmlformats.org/officeDocument/2006/relationships/image" Target="../media/image98.png"/><Relationship Id="rId3" Type="http://schemas.openxmlformats.org/officeDocument/2006/relationships/oleObject" Target="../embeddings/oleObject42.bin"/><Relationship Id="rId7" Type="http://schemas.openxmlformats.org/officeDocument/2006/relationships/oleObject" Target="../embeddings/oleObject44.bin"/><Relationship Id="rId12" Type="http://schemas.openxmlformats.org/officeDocument/2006/relationships/image" Target="../media/image97.w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0.vml"/><Relationship Id="rId6" Type="http://schemas.openxmlformats.org/officeDocument/2006/relationships/image" Target="../media/image94.wmf"/><Relationship Id="rId11" Type="http://schemas.openxmlformats.org/officeDocument/2006/relationships/oleObject" Target="../embeddings/oleObject46.bin"/><Relationship Id="rId5" Type="http://schemas.openxmlformats.org/officeDocument/2006/relationships/oleObject" Target="../embeddings/oleObject43.bin"/><Relationship Id="rId10" Type="http://schemas.openxmlformats.org/officeDocument/2006/relationships/image" Target="../media/image96.wmf"/><Relationship Id="rId4" Type="http://schemas.openxmlformats.org/officeDocument/2006/relationships/image" Target="../media/image93.wmf"/><Relationship Id="rId9" Type="http://schemas.openxmlformats.org/officeDocument/2006/relationships/oleObject" Target="../embeddings/oleObject45.bin"/><Relationship Id="rId14" Type="http://schemas.openxmlformats.org/officeDocument/2006/relationships/image" Target="../media/image99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emf"/><Relationship Id="rId3" Type="http://schemas.openxmlformats.org/officeDocument/2006/relationships/image" Target="../media/image34.png"/><Relationship Id="rId7" Type="http://schemas.openxmlformats.org/officeDocument/2006/relationships/oleObject" Target="../embeddings/oleObject9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1.vml"/><Relationship Id="rId6" Type="http://schemas.openxmlformats.org/officeDocument/2006/relationships/image" Target="../media/image31.emf"/><Relationship Id="rId5" Type="http://schemas.openxmlformats.org/officeDocument/2006/relationships/oleObject" Target="../embeddings/oleObject8.bin"/><Relationship Id="rId10" Type="http://schemas.openxmlformats.org/officeDocument/2006/relationships/image" Target="../media/image33.emf"/><Relationship Id="rId4" Type="http://schemas.openxmlformats.org/officeDocument/2006/relationships/image" Target="../media/image35.png"/><Relationship Id="rId9" Type="http://schemas.openxmlformats.org/officeDocument/2006/relationships/oleObject" Target="../embeddings/oleObject10.bin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7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2.vml"/><Relationship Id="rId6" Type="http://schemas.openxmlformats.org/officeDocument/2006/relationships/image" Target="../media/image31.emf"/><Relationship Id="rId5" Type="http://schemas.openxmlformats.org/officeDocument/2006/relationships/oleObject" Target="../embeddings/oleObject48.bin"/><Relationship Id="rId4" Type="http://schemas.openxmlformats.org/officeDocument/2006/relationships/image" Target="../media/image100.em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9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3.vml"/><Relationship Id="rId6" Type="http://schemas.openxmlformats.org/officeDocument/2006/relationships/image" Target="../media/image102.emf"/><Relationship Id="rId5" Type="http://schemas.openxmlformats.org/officeDocument/2006/relationships/oleObject" Target="../embeddings/oleObject50.bin"/><Relationship Id="rId4" Type="http://schemas.openxmlformats.org/officeDocument/2006/relationships/image" Target="../media/image101.emf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emf"/><Relationship Id="rId3" Type="http://schemas.openxmlformats.org/officeDocument/2006/relationships/image" Target="../media/image34.png"/><Relationship Id="rId7" Type="http://schemas.openxmlformats.org/officeDocument/2006/relationships/oleObject" Target="../embeddings/oleObject51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4.vml"/><Relationship Id="rId6" Type="http://schemas.openxmlformats.org/officeDocument/2006/relationships/image" Target="../media/image31.emf"/><Relationship Id="rId5" Type="http://schemas.openxmlformats.org/officeDocument/2006/relationships/oleObject" Target="../embeddings/oleObject48.bin"/><Relationship Id="rId4" Type="http://schemas.openxmlformats.org/officeDocument/2006/relationships/image" Target="../media/image35.png"/><Relationship Id="rId9" Type="http://schemas.openxmlformats.org/officeDocument/2006/relationships/image" Target="../media/image103.emf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tiff"/><Relationship Id="rId2" Type="http://schemas.openxmlformats.org/officeDocument/2006/relationships/image" Target="../media/image104.tiff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2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5.vml"/><Relationship Id="rId6" Type="http://schemas.openxmlformats.org/officeDocument/2006/relationships/image" Target="../media/image107.emf"/><Relationship Id="rId5" Type="http://schemas.openxmlformats.org/officeDocument/2006/relationships/oleObject" Target="../embeddings/oleObject53.bin"/><Relationship Id="rId4" Type="http://schemas.openxmlformats.org/officeDocument/2006/relationships/image" Target="../media/image106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4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6.vml"/><Relationship Id="rId6" Type="http://schemas.openxmlformats.org/officeDocument/2006/relationships/image" Target="../media/image109.emf"/><Relationship Id="rId5" Type="http://schemas.openxmlformats.org/officeDocument/2006/relationships/oleObject" Target="../embeddings/oleObject55.bin"/><Relationship Id="rId4" Type="http://schemas.openxmlformats.org/officeDocument/2006/relationships/image" Target="../media/image108.emf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2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7" Type="http://schemas.openxmlformats.org/officeDocument/2006/relationships/image" Target="../media/image114.e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7.vml"/><Relationship Id="rId6" Type="http://schemas.openxmlformats.org/officeDocument/2006/relationships/oleObject" Target="../embeddings/oleObject57.bin"/><Relationship Id="rId5" Type="http://schemas.openxmlformats.org/officeDocument/2006/relationships/image" Target="../media/image113.emf"/><Relationship Id="rId4" Type="http://schemas.openxmlformats.org/officeDocument/2006/relationships/oleObject" Target="../embeddings/oleObject56.bin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82600" y="1657350"/>
            <a:ext cx="8356600" cy="4591050"/>
          </a:xfrm>
        </p:spPr>
        <p:txBody>
          <a:bodyPr anchor="ctr"/>
          <a:lstStyle/>
          <a:p>
            <a:pPr algn="ctr">
              <a:lnSpc>
                <a:spcPct val="130000"/>
              </a:lnSpc>
              <a:defRPr/>
            </a:pPr>
            <a:r>
              <a:rPr lang="en-US" sz="3600" b="1" dirty="0">
                <a:cs typeface="+mj-cs"/>
              </a:rPr>
              <a:t>Vacuum Electronics Theory, </a:t>
            </a:r>
            <a:br>
              <a:rPr lang="en-US" sz="3600" b="1" dirty="0">
                <a:cs typeface="+mj-cs"/>
              </a:rPr>
            </a:br>
            <a:r>
              <a:rPr lang="en-US" sz="3600" b="1" dirty="0">
                <a:cs typeface="+mj-cs"/>
              </a:rPr>
              <a:t>Modeling &amp; Simulation</a:t>
            </a:r>
            <a:br>
              <a:rPr lang="en-US" sz="3600" dirty="0">
                <a:cs typeface="+mj-cs"/>
              </a:rPr>
            </a:br>
            <a:br>
              <a:rPr lang="en-US" dirty="0">
                <a:cs typeface="+mj-cs"/>
              </a:rPr>
            </a:br>
            <a:r>
              <a:rPr lang="en-US" dirty="0">
                <a:cs typeface="+mj-cs"/>
              </a:rPr>
              <a:t>Thomas M. </a:t>
            </a:r>
            <a:r>
              <a:rPr lang="en-US" dirty="0" err="1">
                <a:cs typeface="+mj-cs"/>
              </a:rPr>
              <a:t>Antonsen</a:t>
            </a:r>
            <a:r>
              <a:rPr lang="en-US" dirty="0">
                <a:cs typeface="+mj-cs"/>
              </a:rPr>
              <a:t> Jr.</a:t>
            </a:r>
            <a:br>
              <a:rPr lang="en-US" dirty="0">
                <a:cs typeface="+mj-cs"/>
              </a:rPr>
            </a:br>
            <a:r>
              <a:rPr lang="en-US" dirty="0">
                <a:cs typeface="+mj-cs"/>
              </a:rPr>
              <a:t>Institute for Research in Electronics and Applied Physics</a:t>
            </a:r>
            <a:br>
              <a:rPr lang="en-US" dirty="0">
                <a:cs typeface="+mj-cs"/>
              </a:rPr>
            </a:br>
            <a:r>
              <a:rPr lang="en-US" dirty="0">
                <a:cs typeface="+mj-cs"/>
              </a:rPr>
              <a:t>Departments of ECE and Physics</a:t>
            </a:r>
            <a:br>
              <a:rPr lang="en-US" dirty="0">
                <a:cs typeface="+mj-cs"/>
              </a:rPr>
            </a:br>
            <a:r>
              <a:rPr lang="en-US" dirty="0">
                <a:cs typeface="+mj-cs"/>
              </a:rPr>
              <a:t>University of Maryland </a:t>
            </a:r>
            <a:br>
              <a:rPr lang="en-US" sz="1600" b="1" dirty="0">
                <a:cs typeface="+mj-cs"/>
              </a:rPr>
            </a:br>
            <a:br>
              <a:rPr lang="en-US" sz="1600" b="1" dirty="0">
                <a:cs typeface="+mj-cs"/>
              </a:rPr>
            </a:br>
            <a:r>
              <a:rPr lang="en-US" sz="1600" b="1" dirty="0">
                <a:cs typeface="+mj-cs"/>
              </a:rPr>
              <a:t>March 3</a:t>
            </a:r>
            <a:r>
              <a:rPr lang="en-US" sz="1800" b="1" dirty="0">
                <a:cs typeface="+mj-cs"/>
              </a:rPr>
              <a:t>, 2022</a:t>
            </a:r>
          </a:p>
        </p:txBody>
      </p:sp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304800"/>
            <a:ext cx="8534400" cy="800100"/>
          </a:xfrm>
        </p:spPr>
        <p:txBody>
          <a:bodyPr/>
          <a:lstStyle/>
          <a:p>
            <a:r>
              <a:rPr lang="en-US" sz="3200" b="1" dirty="0"/>
              <a:t>Computational Electromagnetics Codes (CEM)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1676400"/>
            <a:ext cx="7921977" cy="48936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Frequency Domain: </a:t>
            </a:r>
            <a:r>
              <a:rPr lang="en-US" sz="2400" b="0" dirty="0"/>
              <a:t>Assumes time harmonic fields</a:t>
            </a:r>
          </a:p>
          <a:p>
            <a:r>
              <a:rPr lang="en-US" sz="2400" b="0" dirty="0"/>
              <a:t> 	Typically unstructured mesh</a:t>
            </a:r>
          </a:p>
          <a:p>
            <a:r>
              <a:rPr lang="en-US" sz="2400" b="0" dirty="0"/>
              <a:t>	Driven solutions</a:t>
            </a:r>
          </a:p>
          <a:p>
            <a:r>
              <a:rPr lang="en-US" sz="2400" b="0" dirty="0"/>
              <a:t>		Scattering matrices</a:t>
            </a:r>
          </a:p>
          <a:p>
            <a:r>
              <a:rPr lang="en-US" sz="2400" b="0" dirty="0"/>
              <a:t>		Antennas</a:t>
            </a:r>
          </a:p>
          <a:p>
            <a:r>
              <a:rPr lang="en-US" sz="2400" b="0" dirty="0"/>
              <a:t>	</a:t>
            </a:r>
            <a:r>
              <a:rPr lang="en-US" sz="2400" b="0" dirty="0" err="1"/>
              <a:t>Eigenmode</a:t>
            </a:r>
            <a:r>
              <a:rPr lang="en-US" sz="2400" b="0" dirty="0"/>
              <a:t> solution</a:t>
            </a:r>
          </a:p>
          <a:p>
            <a:r>
              <a:rPr lang="en-US" sz="2400" b="0" dirty="0"/>
              <a:t>		Normal modes of structures </a:t>
            </a:r>
          </a:p>
          <a:p>
            <a:r>
              <a:rPr lang="en-US" sz="2400" b="0" dirty="0"/>
              <a:t>		Dispersion curves periodic structures</a:t>
            </a:r>
          </a:p>
          <a:p>
            <a:endParaRPr lang="en-US" sz="2400" b="0" dirty="0"/>
          </a:p>
          <a:p>
            <a:r>
              <a:rPr lang="en-US" sz="2400" dirty="0"/>
              <a:t>Time Domain: </a:t>
            </a:r>
            <a:r>
              <a:rPr lang="en-US" sz="2400" b="0" dirty="0"/>
              <a:t>Fields evolve in time</a:t>
            </a:r>
          </a:p>
          <a:p>
            <a:r>
              <a:rPr lang="en-US" sz="2400" b="0" dirty="0"/>
              <a:t>	Typically structured mesh</a:t>
            </a:r>
          </a:p>
          <a:p>
            <a:r>
              <a:rPr lang="en-US" sz="2400" b="0" dirty="0"/>
              <a:t>	Finite difference time domain (FDTD)</a:t>
            </a:r>
          </a:p>
          <a:p>
            <a:r>
              <a:rPr lang="en-US" sz="2400" b="0" dirty="0"/>
              <a:t>	Frequency domain data extracted by Fourier Transform</a:t>
            </a:r>
          </a:p>
        </p:txBody>
      </p:sp>
    </p:spTree>
    <p:extLst>
      <p:ext uri="{BB962C8B-B14F-4D97-AF65-F5344CB8AC3E}">
        <p14:creationId xmlns:p14="http://schemas.microsoft.com/office/powerpoint/2010/main" val="41668830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4" b="-1956"/>
          <a:stretch>
            <a:fillRect/>
          </a:stretch>
        </p:blipFill>
        <p:spPr bwMode="auto">
          <a:xfrm>
            <a:off x="5105400" y="1752600"/>
            <a:ext cx="2179320" cy="19488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200" b="1" dirty="0"/>
              <a:t>Mesh Types (S. Cooke)</a:t>
            </a:r>
          </a:p>
        </p:txBody>
      </p:sp>
      <p:sp>
        <p:nvSpPr>
          <p:cNvPr id="3" name="Content Placeholder 14"/>
          <p:cNvSpPr txBox="1">
            <a:spLocks/>
          </p:cNvSpPr>
          <p:nvPr/>
        </p:nvSpPr>
        <p:spPr>
          <a:xfrm>
            <a:off x="457200" y="1763184"/>
            <a:ext cx="4343400" cy="5094816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Monotype Sorts" charset="0"/>
              <a:buChar char="u"/>
              <a:defRPr sz="2400">
                <a:solidFill>
                  <a:schemeClr val="tx1"/>
                </a:solidFill>
                <a:latin typeface="+mn-lt"/>
                <a:ea typeface="+mn-ea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defRPr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defRPr sz="1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2000"/>
              <a:buFont typeface="Monotype Sorts" charset="0"/>
              <a:defRPr sz="14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defRPr sz="14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defRPr sz="14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defRPr sz="14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defRPr sz="14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defRPr sz="14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lvl="1"/>
            <a:endParaRPr lang="en-US" altLang="en-US" dirty="0"/>
          </a:p>
          <a:p>
            <a:pPr lvl="1"/>
            <a:endParaRPr lang="en-US" altLang="en-US" dirty="0"/>
          </a:p>
          <a:p>
            <a:pPr lvl="1"/>
            <a:r>
              <a:rPr lang="en-US" altLang="en-US" sz="1400" dirty="0"/>
              <a:t>Pros:</a:t>
            </a:r>
          </a:p>
          <a:p>
            <a:r>
              <a:rPr lang="en-US" altLang="en-US" sz="1400" dirty="0"/>
              <a:t>Structured mesh elements generally smoothly evolve from one to another</a:t>
            </a:r>
          </a:p>
          <a:p>
            <a:pPr lvl="2"/>
            <a:r>
              <a:rPr lang="en-US" altLang="en-US" dirty="0"/>
              <a:t>Higher accuracy </a:t>
            </a:r>
            <a:r>
              <a:rPr lang="en-US" altLang="en-US" dirty="0">
                <a:sym typeface="Wingdings" panose="05000000000000000000" pitchFamily="2" charset="2"/>
              </a:rPr>
              <a:t></a:t>
            </a:r>
            <a:r>
              <a:rPr lang="en-US" altLang="en-US" dirty="0"/>
              <a:t> lower numerical noise</a:t>
            </a:r>
          </a:p>
          <a:p>
            <a:r>
              <a:rPr lang="en-US" altLang="en-US" sz="1400" dirty="0"/>
              <a:t>Logical ordering of data makes… </a:t>
            </a:r>
          </a:p>
          <a:p>
            <a:pPr lvl="2"/>
            <a:r>
              <a:rPr lang="en-US" altLang="en-US" dirty="0"/>
              <a:t>Particle tracking easier/faster</a:t>
            </a:r>
          </a:p>
          <a:p>
            <a:pPr lvl="2"/>
            <a:r>
              <a:rPr lang="en-US" altLang="en-US" dirty="0"/>
              <a:t>Data more compact – allowing larger meshes</a:t>
            </a:r>
          </a:p>
          <a:p>
            <a:pPr lvl="1"/>
            <a:r>
              <a:rPr lang="en-US" altLang="en-US" sz="1400" dirty="0"/>
              <a:t>Cons:</a:t>
            </a:r>
          </a:p>
          <a:p>
            <a:r>
              <a:rPr lang="en-US" altLang="en-US" sz="1400" dirty="0"/>
              <a:t>Meshing is usually a manual process, and can be time consuming</a:t>
            </a:r>
          </a:p>
          <a:p>
            <a:r>
              <a:rPr lang="en-US" altLang="en-US" sz="1400" dirty="0"/>
              <a:t>Some geometries can be intractable to mesh</a:t>
            </a:r>
          </a:p>
        </p:txBody>
      </p:sp>
      <p:sp>
        <p:nvSpPr>
          <p:cNvPr id="4" name="Content Placeholder 19"/>
          <p:cNvSpPr txBox="1">
            <a:spLocks/>
          </p:cNvSpPr>
          <p:nvPr/>
        </p:nvSpPr>
        <p:spPr>
          <a:xfrm>
            <a:off x="4953000" y="1676400"/>
            <a:ext cx="4343400" cy="5704416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Monotype Sorts" charset="0"/>
              <a:buChar char="u"/>
              <a:defRPr sz="2400">
                <a:solidFill>
                  <a:schemeClr val="tx1"/>
                </a:solidFill>
                <a:latin typeface="+mn-lt"/>
                <a:ea typeface="+mn-ea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defRPr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defRPr sz="1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2000"/>
              <a:buFont typeface="Monotype Sorts" charset="0"/>
              <a:defRPr sz="14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defRPr sz="14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defRPr sz="14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defRPr sz="14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defRPr sz="14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defRPr sz="14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lvl="1"/>
            <a:endParaRPr lang="en-US" altLang="en-US" sz="1400" dirty="0"/>
          </a:p>
          <a:p>
            <a:pPr lvl="1"/>
            <a:endParaRPr lang="en-US" altLang="en-US" sz="1400" dirty="0"/>
          </a:p>
          <a:p>
            <a:pPr lvl="1"/>
            <a:endParaRPr lang="en-US" altLang="en-US" sz="1400" dirty="0"/>
          </a:p>
          <a:p>
            <a:pPr lvl="1"/>
            <a:endParaRPr lang="en-US" altLang="en-US" sz="1400" dirty="0"/>
          </a:p>
          <a:p>
            <a:pPr lvl="1"/>
            <a:endParaRPr lang="en-US" altLang="en-US" sz="1400" dirty="0"/>
          </a:p>
          <a:p>
            <a:pPr lvl="1"/>
            <a:endParaRPr lang="en-US" altLang="en-US" sz="1400" dirty="0"/>
          </a:p>
          <a:p>
            <a:pPr lvl="1"/>
            <a:endParaRPr lang="en-US" altLang="en-US" sz="1400" dirty="0"/>
          </a:p>
          <a:p>
            <a:pPr lvl="1"/>
            <a:r>
              <a:rPr lang="en-US" altLang="en-US" sz="1400" dirty="0"/>
              <a:t>Cons:</a:t>
            </a:r>
          </a:p>
          <a:p>
            <a:r>
              <a:rPr lang="en-US" altLang="en-US" sz="1400" dirty="0"/>
              <a:t>Unstructured mesh elements have no distinct pattern or smooth connectivity</a:t>
            </a:r>
          </a:p>
          <a:p>
            <a:pPr lvl="2"/>
            <a:r>
              <a:rPr lang="en-US" altLang="en-US" dirty="0"/>
              <a:t>Higher numerical noise </a:t>
            </a:r>
            <a:r>
              <a:rPr lang="en-US" altLang="en-US" dirty="0">
                <a:sym typeface="Wingdings" panose="05000000000000000000" pitchFamily="2" charset="2"/>
              </a:rPr>
              <a:t> lower accuracy</a:t>
            </a:r>
            <a:endParaRPr lang="en-US" altLang="en-US" dirty="0"/>
          </a:p>
          <a:p>
            <a:r>
              <a:rPr lang="en-US" altLang="en-US" sz="1400" dirty="0"/>
              <a:t>Non-Logical ordering of data makes… Particle tracking more complex</a:t>
            </a:r>
          </a:p>
          <a:p>
            <a:r>
              <a:rPr lang="en-US" altLang="en-US" sz="1400" dirty="0"/>
              <a:t>Data is accessed through linked lists, and not as compact or computationally efficient</a:t>
            </a:r>
          </a:p>
          <a:p>
            <a:pPr lvl="1"/>
            <a:r>
              <a:rPr lang="en-US" altLang="en-US" sz="1400" dirty="0"/>
              <a:t>Pros: </a:t>
            </a:r>
          </a:p>
          <a:p>
            <a:r>
              <a:rPr lang="en-US" altLang="en-US" sz="1400" dirty="0"/>
              <a:t>Meshing is a much more automated process, with less manual interaction. Trade user time for computer time.</a:t>
            </a:r>
          </a:p>
          <a:p>
            <a:r>
              <a:rPr lang="en-US" altLang="en-US" sz="1400" dirty="0"/>
              <a:t>Can mesh just about any geometry</a:t>
            </a:r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1073894" y="1455483"/>
            <a:ext cx="3155031" cy="363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sz="1760" b="1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Structured: logical ordering</a:t>
            </a: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9" b="-858"/>
          <a:stretch>
            <a:fillRect/>
          </a:stretch>
        </p:blipFill>
        <p:spPr bwMode="auto">
          <a:xfrm>
            <a:off x="537845" y="1714501"/>
            <a:ext cx="2430780" cy="21077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7" name="Group 5"/>
          <p:cNvGrpSpPr>
            <a:grpSpLocks/>
          </p:cNvGrpSpPr>
          <p:nvPr/>
        </p:nvGrpSpPr>
        <p:grpSpPr bwMode="auto">
          <a:xfrm>
            <a:off x="2696211" y="2014854"/>
            <a:ext cx="2128016" cy="1558010"/>
            <a:chOff x="1638" y="1400"/>
            <a:chExt cx="1301" cy="940"/>
          </a:xfrm>
        </p:grpSpPr>
        <p:sp>
          <p:nvSpPr>
            <p:cNvPr id="8" name="Line 6"/>
            <p:cNvSpPr>
              <a:spLocks noChangeShapeType="1"/>
            </p:cNvSpPr>
            <p:nvPr/>
          </p:nvSpPr>
          <p:spPr bwMode="auto">
            <a:xfrm flipV="1">
              <a:off x="1891" y="2062"/>
              <a:ext cx="296" cy="123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980"/>
            </a:p>
          </p:txBody>
        </p:sp>
        <p:sp>
          <p:nvSpPr>
            <p:cNvPr id="9" name="Line 7"/>
            <p:cNvSpPr>
              <a:spLocks noChangeShapeType="1"/>
            </p:cNvSpPr>
            <p:nvPr/>
          </p:nvSpPr>
          <p:spPr bwMode="auto">
            <a:xfrm>
              <a:off x="2187" y="2062"/>
              <a:ext cx="268" cy="123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980"/>
            </a:p>
          </p:txBody>
        </p:sp>
        <p:sp>
          <p:nvSpPr>
            <p:cNvPr id="10" name="Line 8"/>
            <p:cNvSpPr>
              <a:spLocks noChangeShapeType="1"/>
            </p:cNvSpPr>
            <p:nvPr/>
          </p:nvSpPr>
          <p:spPr bwMode="auto">
            <a:xfrm flipV="1">
              <a:off x="2455" y="1878"/>
              <a:ext cx="107" cy="307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980"/>
            </a:p>
          </p:txBody>
        </p:sp>
        <p:sp>
          <p:nvSpPr>
            <p:cNvPr id="11" name="Line 9"/>
            <p:cNvSpPr>
              <a:spLocks noChangeShapeType="1"/>
            </p:cNvSpPr>
            <p:nvPr/>
          </p:nvSpPr>
          <p:spPr bwMode="auto">
            <a:xfrm flipH="1" flipV="1">
              <a:off x="2213" y="1754"/>
              <a:ext cx="349" cy="124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980"/>
            </a:p>
          </p:txBody>
        </p:sp>
        <p:sp>
          <p:nvSpPr>
            <p:cNvPr id="12" name="Line 10"/>
            <p:cNvSpPr>
              <a:spLocks noChangeShapeType="1"/>
            </p:cNvSpPr>
            <p:nvPr/>
          </p:nvSpPr>
          <p:spPr bwMode="auto">
            <a:xfrm flipH="1">
              <a:off x="1811" y="1754"/>
              <a:ext cx="402" cy="185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980"/>
            </a:p>
          </p:txBody>
        </p:sp>
        <p:sp>
          <p:nvSpPr>
            <p:cNvPr id="13" name="Line 11"/>
            <p:cNvSpPr>
              <a:spLocks noChangeShapeType="1"/>
            </p:cNvSpPr>
            <p:nvPr/>
          </p:nvSpPr>
          <p:spPr bwMode="auto">
            <a:xfrm>
              <a:off x="1811" y="1939"/>
              <a:ext cx="80" cy="246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980"/>
            </a:p>
          </p:txBody>
        </p:sp>
        <p:sp>
          <p:nvSpPr>
            <p:cNvPr id="14" name="Line 12"/>
            <p:cNvSpPr>
              <a:spLocks noChangeShapeType="1"/>
            </p:cNvSpPr>
            <p:nvPr/>
          </p:nvSpPr>
          <p:spPr bwMode="auto">
            <a:xfrm flipH="1">
              <a:off x="2187" y="1754"/>
              <a:ext cx="26" cy="308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980"/>
            </a:p>
          </p:txBody>
        </p:sp>
        <p:sp>
          <p:nvSpPr>
            <p:cNvPr id="15" name="Line 13"/>
            <p:cNvSpPr>
              <a:spLocks noChangeShapeType="1"/>
            </p:cNvSpPr>
            <p:nvPr/>
          </p:nvSpPr>
          <p:spPr bwMode="auto">
            <a:xfrm flipV="1">
              <a:off x="2562" y="1631"/>
              <a:ext cx="81" cy="247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980"/>
            </a:p>
          </p:txBody>
        </p:sp>
        <p:sp>
          <p:nvSpPr>
            <p:cNvPr id="16" name="Line 14"/>
            <p:cNvSpPr>
              <a:spLocks noChangeShapeType="1"/>
            </p:cNvSpPr>
            <p:nvPr/>
          </p:nvSpPr>
          <p:spPr bwMode="auto">
            <a:xfrm flipH="1" flipV="1">
              <a:off x="2213" y="1416"/>
              <a:ext cx="430" cy="215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980"/>
            </a:p>
          </p:txBody>
        </p:sp>
        <p:sp>
          <p:nvSpPr>
            <p:cNvPr id="17" name="Line 15"/>
            <p:cNvSpPr>
              <a:spLocks noChangeShapeType="1"/>
            </p:cNvSpPr>
            <p:nvPr/>
          </p:nvSpPr>
          <p:spPr bwMode="auto">
            <a:xfrm flipH="1">
              <a:off x="1757" y="1416"/>
              <a:ext cx="456" cy="277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980"/>
            </a:p>
          </p:txBody>
        </p:sp>
        <p:sp>
          <p:nvSpPr>
            <p:cNvPr id="18" name="Line 16"/>
            <p:cNvSpPr>
              <a:spLocks noChangeShapeType="1"/>
            </p:cNvSpPr>
            <p:nvPr/>
          </p:nvSpPr>
          <p:spPr bwMode="auto">
            <a:xfrm>
              <a:off x="1757" y="1693"/>
              <a:ext cx="54" cy="246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980"/>
            </a:p>
          </p:txBody>
        </p:sp>
        <p:sp>
          <p:nvSpPr>
            <p:cNvPr id="19" name="Line 17"/>
            <p:cNvSpPr>
              <a:spLocks noChangeShapeType="1"/>
            </p:cNvSpPr>
            <p:nvPr/>
          </p:nvSpPr>
          <p:spPr bwMode="auto">
            <a:xfrm>
              <a:off x="2213" y="1416"/>
              <a:ext cx="0" cy="338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980"/>
            </a:p>
          </p:txBody>
        </p:sp>
        <p:sp>
          <p:nvSpPr>
            <p:cNvPr id="20" name="Text Box 18"/>
            <p:cNvSpPr txBox="1">
              <a:spLocks noChangeArrowheads="1"/>
            </p:cNvSpPr>
            <p:nvPr/>
          </p:nvSpPr>
          <p:spPr bwMode="auto">
            <a:xfrm>
              <a:off x="1852" y="2154"/>
              <a:ext cx="171" cy="1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9pPr>
            </a:lstStyle>
            <a:p>
              <a:pPr eaLnBrk="1" hangingPunct="1"/>
              <a:r>
                <a:rPr lang="en-US" altLang="en-US" sz="1320">
                  <a:solidFill>
                    <a:schemeClr val="accent2"/>
                  </a:solidFill>
                  <a:latin typeface="+mn-lt"/>
                </a:rPr>
                <a:t>0</a:t>
              </a:r>
            </a:p>
          </p:txBody>
        </p:sp>
        <p:sp>
          <p:nvSpPr>
            <p:cNvPr id="21" name="Text Box 19"/>
            <p:cNvSpPr txBox="1">
              <a:spLocks noChangeArrowheads="1"/>
            </p:cNvSpPr>
            <p:nvPr/>
          </p:nvSpPr>
          <p:spPr bwMode="auto">
            <a:xfrm>
              <a:off x="1773" y="2162"/>
              <a:ext cx="171" cy="1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9pPr>
            </a:lstStyle>
            <a:p>
              <a:pPr eaLnBrk="1" hangingPunct="1"/>
              <a:r>
                <a:rPr lang="en-US" altLang="en-US" sz="1320">
                  <a:solidFill>
                    <a:srgbClr val="FF0000"/>
                  </a:solidFill>
                  <a:latin typeface="+mn-lt"/>
                </a:rPr>
                <a:t>0</a:t>
              </a:r>
            </a:p>
          </p:txBody>
        </p:sp>
        <p:sp>
          <p:nvSpPr>
            <p:cNvPr id="22" name="Text Box 20"/>
            <p:cNvSpPr txBox="1">
              <a:spLocks noChangeArrowheads="1"/>
            </p:cNvSpPr>
            <p:nvPr/>
          </p:nvSpPr>
          <p:spPr bwMode="auto">
            <a:xfrm>
              <a:off x="1691" y="1916"/>
              <a:ext cx="171" cy="1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9pPr>
            </a:lstStyle>
            <a:p>
              <a:pPr eaLnBrk="1" hangingPunct="1"/>
              <a:r>
                <a:rPr lang="en-US" altLang="en-US" sz="1320">
                  <a:solidFill>
                    <a:srgbClr val="FF0000"/>
                  </a:solidFill>
                  <a:latin typeface="+mn-lt"/>
                </a:rPr>
                <a:t>1</a:t>
              </a:r>
            </a:p>
          </p:txBody>
        </p:sp>
        <p:sp>
          <p:nvSpPr>
            <p:cNvPr id="23" name="Text Box 21"/>
            <p:cNvSpPr txBox="1">
              <a:spLocks noChangeArrowheads="1"/>
            </p:cNvSpPr>
            <p:nvPr/>
          </p:nvSpPr>
          <p:spPr bwMode="auto">
            <a:xfrm>
              <a:off x="2121" y="2044"/>
              <a:ext cx="171" cy="1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9pPr>
            </a:lstStyle>
            <a:p>
              <a:pPr eaLnBrk="1" hangingPunct="1"/>
              <a:r>
                <a:rPr lang="en-US" altLang="en-US" sz="1320">
                  <a:solidFill>
                    <a:schemeClr val="accent2"/>
                  </a:solidFill>
                  <a:latin typeface="+mn-lt"/>
                </a:rPr>
                <a:t>1</a:t>
              </a:r>
            </a:p>
          </p:txBody>
        </p:sp>
        <p:sp>
          <p:nvSpPr>
            <p:cNvPr id="24" name="Text Box 22"/>
            <p:cNvSpPr txBox="1">
              <a:spLocks noChangeArrowheads="1"/>
            </p:cNvSpPr>
            <p:nvPr/>
          </p:nvSpPr>
          <p:spPr bwMode="auto">
            <a:xfrm>
              <a:off x="2396" y="2154"/>
              <a:ext cx="171" cy="1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9pPr>
            </a:lstStyle>
            <a:p>
              <a:pPr eaLnBrk="1" hangingPunct="1"/>
              <a:r>
                <a:rPr lang="en-US" altLang="en-US" sz="1320">
                  <a:solidFill>
                    <a:schemeClr val="accent2"/>
                  </a:solidFill>
                  <a:latin typeface="+mn-lt"/>
                </a:rPr>
                <a:t>2</a:t>
              </a:r>
            </a:p>
          </p:txBody>
        </p:sp>
        <p:sp>
          <p:nvSpPr>
            <p:cNvPr id="25" name="Text Box 23"/>
            <p:cNvSpPr txBox="1">
              <a:spLocks noChangeArrowheads="1"/>
            </p:cNvSpPr>
            <p:nvPr/>
          </p:nvSpPr>
          <p:spPr bwMode="auto">
            <a:xfrm>
              <a:off x="1638" y="1652"/>
              <a:ext cx="171" cy="1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9pPr>
            </a:lstStyle>
            <a:p>
              <a:pPr eaLnBrk="1" hangingPunct="1"/>
              <a:r>
                <a:rPr lang="en-US" altLang="en-US" sz="1320">
                  <a:solidFill>
                    <a:srgbClr val="FF0000"/>
                  </a:solidFill>
                  <a:latin typeface="+mn-lt"/>
                </a:rPr>
                <a:t>2</a:t>
              </a:r>
            </a:p>
          </p:txBody>
        </p:sp>
        <p:sp>
          <p:nvSpPr>
            <p:cNvPr id="26" name="Text Box 24"/>
            <p:cNvSpPr txBox="1">
              <a:spLocks noChangeArrowheads="1"/>
            </p:cNvSpPr>
            <p:nvPr/>
          </p:nvSpPr>
          <p:spPr bwMode="auto">
            <a:xfrm>
              <a:off x="2157" y="1930"/>
              <a:ext cx="326" cy="1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9pPr>
            </a:lstStyle>
            <a:p>
              <a:pPr eaLnBrk="1" hangingPunct="1"/>
              <a:r>
                <a:rPr lang="en-US" altLang="en-US" sz="1320" i="1" dirty="0">
                  <a:solidFill>
                    <a:schemeClr val="accent2"/>
                  </a:solidFill>
                  <a:latin typeface="+mn-lt"/>
                </a:rPr>
                <a:t>(1,</a:t>
              </a:r>
              <a:r>
                <a:rPr lang="en-US" altLang="en-US" sz="1320" i="1" dirty="0">
                  <a:solidFill>
                    <a:srgbClr val="DB0125"/>
                  </a:solidFill>
                  <a:latin typeface="+mn-lt"/>
                </a:rPr>
                <a:t>0</a:t>
              </a:r>
              <a:r>
                <a:rPr lang="en-US" altLang="en-US" sz="1320" i="1" dirty="0">
                  <a:solidFill>
                    <a:schemeClr val="accent2"/>
                  </a:solidFill>
                  <a:latin typeface="+mn-lt"/>
                </a:rPr>
                <a:t>)</a:t>
              </a:r>
            </a:p>
          </p:txBody>
        </p:sp>
        <p:sp>
          <p:nvSpPr>
            <p:cNvPr id="27" name="Text Box 25"/>
            <p:cNvSpPr txBox="1">
              <a:spLocks noChangeArrowheads="1"/>
            </p:cNvSpPr>
            <p:nvPr/>
          </p:nvSpPr>
          <p:spPr bwMode="auto">
            <a:xfrm>
              <a:off x="2189" y="1622"/>
              <a:ext cx="326" cy="1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9pPr>
            </a:lstStyle>
            <a:p>
              <a:pPr eaLnBrk="1" hangingPunct="1"/>
              <a:r>
                <a:rPr lang="en-US" altLang="en-US" sz="1320" i="1">
                  <a:solidFill>
                    <a:schemeClr val="accent2"/>
                  </a:solidFill>
                  <a:latin typeface="+mn-lt"/>
                </a:rPr>
                <a:t>(1,</a:t>
              </a:r>
              <a:r>
                <a:rPr lang="en-US" altLang="en-US" sz="1320" i="1">
                  <a:solidFill>
                    <a:srgbClr val="DB0125"/>
                  </a:solidFill>
                  <a:latin typeface="+mn-lt"/>
                </a:rPr>
                <a:t>1</a:t>
              </a:r>
              <a:r>
                <a:rPr lang="en-US" altLang="en-US" sz="1320" i="1">
                  <a:solidFill>
                    <a:schemeClr val="accent2"/>
                  </a:solidFill>
                  <a:latin typeface="+mn-lt"/>
                </a:rPr>
                <a:t>)</a:t>
              </a:r>
            </a:p>
          </p:txBody>
        </p:sp>
        <p:sp>
          <p:nvSpPr>
            <p:cNvPr id="28" name="Text Box 26"/>
            <p:cNvSpPr txBox="1">
              <a:spLocks noChangeArrowheads="1"/>
            </p:cNvSpPr>
            <p:nvPr/>
          </p:nvSpPr>
          <p:spPr bwMode="auto">
            <a:xfrm>
              <a:off x="2168" y="1470"/>
              <a:ext cx="326" cy="1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9pPr>
            </a:lstStyle>
            <a:p>
              <a:pPr eaLnBrk="1" hangingPunct="1"/>
              <a:r>
                <a:rPr lang="en-US" altLang="en-US" sz="1320" i="1">
                  <a:solidFill>
                    <a:schemeClr val="accent2"/>
                  </a:solidFill>
                  <a:latin typeface="+mn-lt"/>
                </a:rPr>
                <a:t>(1,</a:t>
              </a:r>
              <a:r>
                <a:rPr lang="en-US" altLang="en-US" sz="1320" i="1">
                  <a:solidFill>
                    <a:srgbClr val="DB0125"/>
                  </a:solidFill>
                  <a:latin typeface="+mn-lt"/>
                </a:rPr>
                <a:t>2</a:t>
              </a:r>
              <a:r>
                <a:rPr lang="en-US" altLang="en-US" sz="1320" i="1">
                  <a:solidFill>
                    <a:schemeClr val="accent2"/>
                  </a:solidFill>
                  <a:latin typeface="+mn-lt"/>
                </a:rPr>
                <a:t>)</a:t>
              </a:r>
            </a:p>
          </p:txBody>
        </p:sp>
        <p:sp>
          <p:nvSpPr>
            <p:cNvPr id="29" name="Oval 27"/>
            <p:cNvSpPr>
              <a:spLocks noChangeArrowheads="1"/>
            </p:cNvSpPr>
            <p:nvPr/>
          </p:nvSpPr>
          <p:spPr bwMode="auto">
            <a:xfrm>
              <a:off x="2178" y="2044"/>
              <a:ext cx="27" cy="3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9pPr>
            </a:lstStyle>
            <a:p>
              <a:endParaRPr lang="en-US" altLang="en-US" sz="2640">
                <a:latin typeface="+mn-lt"/>
              </a:endParaRPr>
            </a:p>
          </p:txBody>
        </p:sp>
        <p:sp>
          <p:nvSpPr>
            <p:cNvPr id="30" name="Oval 28"/>
            <p:cNvSpPr>
              <a:spLocks noChangeArrowheads="1"/>
            </p:cNvSpPr>
            <p:nvPr/>
          </p:nvSpPr>
          <p:spPr bwMode="auto">
            <a:xfrm>
              <a:off x="2202" y="1740"/>
              <a:ext cx="27" cy="3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9pPr>
            </a:lstStyle>
            <a:p>
              <a:endParaRPr lang="en-US" altLang="en-US" sz="2640">
                <a:latin typeface="+mn-lt"/>
              </a:endParaRPr>
            </a:p>
          </p:txBody>
        </p:sp>
        <p:sp>
          <p:nvSpPr>
            <p:cNvPr id="31" name="Oval 29"/>
            <p:cNvSpPr>
              <a:spLocks noChangeArrowheads="1"/>
            </p:cNvSpPr>
            <p:nvPr/>
          </p:nvSpPr>
          <p:spPr bwMode="auto">
            <a:xfrm>
              <a:off x="2201" y="1400"/>
              <a:ext cx="26" cy="3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9pPr>
            </a:lstStyle>
            <a:p>
              <a:endParaRPr lang="en-US" altLang="en-US" sz="2640">
                <a:latin typeface="+mn-lt"/>
              </a:endParaRPr>
            </a:p>
          </p:txBody>
        </p:sp>
        <p:sp>
          <p:nvSpPr>
            <p:cNvPr id="32" name="Oval 30"/>
            <p:cNvSpPr>
              <a:spLocks noChangeArrowheads="1"/>
            </p:cNvSpPr>
            <p:nvPr/>
          </p:nvSpPr>
          <p:spPr bwMode="auto">
            <a:xfrm>
              <a:off x="2629" y="1610"/>
              <a:ext cx="27" cy="3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9pPr>
            </a:lstStyle>
            <a:p>
              <a:endParaRPr lang="en-US" altLang="en-US" sz="2640">
                <a:latin typeface="+mn-lt"/>
              </a:endParaRPr>
            </a:p>
          </p:txBody>
        </p:sp>
        <p:sp>
          <p:nvSpPr>
            <p:cNvPr id="33" name="Oval 31"/>
            <p:cNvSpPr>
              <a:spLocks noChangeArrowheads="1"/>
            </p:cNvSpPr>
            <p:nvPr/>
          </p:nvSpPr>
          <p:spPr bwMode="auto">
            <a:xfrm>
              <a:off x="1743" y="1672"/>
              <a:ext cx="27" cy="3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9pPr>
            </a:lstStyle>
            <a:p>
              <a:endParaRPr lang="en-US" altLang="en-US" sz="2640">
                <a:latin typeface="+mn-lt"/>
              </a:endParaRPr>
            </a:p>
          </p:txBody>
        </p:sp>
        <p:sp>
          <p:nvSpPr>
            <p:cNvPr id="34" name="Oval 32"/>
            <p:cNvSpPr>
              <a:spLocks noChangeArrowheads="1"/>
            </p:cNvSpPr>
            <p:nvPr/>
          </p:nvSpPr>
          <p:spPr bwMode="auto">
            <a:xfrm>
              <a:off x="1795" y="1924"/>
              <a:ext cx="27" cy="3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9pPr>
            </a:lstStyle>
            <a:p>
              <a:endParaRPr lang="en-US" altLang="en-US" sz="2640">
                <a:latin typeface="+mn-lt"/>
              </a:endParaRPr>
            </a:p>
          </p:txBody>
        </p:sp>
        <p:sp>
          <p:nvSpPr>
            <p:cNvPr id="35" name="Oval 33"/>
            <p:cNvSpPr>
              <a:spLocks noChangeArrowheads="1"/>
            </p:cNvSpPr>
            <p:nvPr/>
          </p:nvSpPr>
          <p:spPr bwMode="auto">
            <a:xfrm>
              <a:off x="1876" y="2167"/>
              <a:ext cx="26" cy="3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9pPr>
            </a:lstStyle>
            <a:p>
              <a:endParaRPr lang="en-US" altLang="en-US" sz="2640">
                <a:latin typeface="+mn-lt"/>
              </a:endParaRPr>
            </a:p>
          </p:txBody>
        </p:sp>
        <p:sp>
          <p:nvSpPr>
            <p:cNvPr id="36" name="Oval 34"/>
            <p:cNvSpPr>
              <a:spLocks noChangeArrowheads="1"/>
            </p:cNvSpPr>
            <p:nvPr/>
          </p:nvSpPr>
          <p:spPr bwMode="auto">
            <a:xfrm>
              <a:off x="2436" y="2164"/>
              <a:ext cx="27" cy="3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9pPr>
            </a:lstStyle>
            <a:p>
              <a:endParaRPr lang="en-US" altLang="en-US" sz="2640">
                <a:latin typeface="+mn-lt"/>
              </a:endParaRPr>
            </a:p>
          </p:txBody>
        </p:sp>
        <p:sp>
          <p:nvSpPr>
            <p:cNvPr id="37" name="Oval 35"/>
            <p:cNvSpPr>
              <a:spLocks noChangeArrowheads="1"/>
            </p:cNvSpPr>
            <p:nvPr/>
          </p:nvSpPr>
          <p:spPr bwMode="auto">
            <a:xfrm>
              <a:off x="2544" y="1862"/>
              <a:ext cx="27" cy="3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9pPr>
            </a:lstStyle>
            <a:p>
              <a:endParaRPr lang="en-US" altLang="en-US" sz="2640">
                <a:latin typeface="+mn-lt"/>
              </a:endParaRPr>
            </a:p>
          </p:txBody>
        </p:sp>
        <p:sp>
          <p:nvSpPr>
            <p:cNvPr id="38" name="Text Box 36"/>
            <p:cNvSpPr txBox="1">
              <a:spLocks noChangeArrowheads="1"/>
            </p:cNvSpPr>
            <p:nvPr/>
          </p:nvSpPr>
          <p:spPr bwMode="auto">
            <a:xfrm>
              <a:off x="2435" y="2064"/>
              <a:ext cx="326" cy="1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9pPr>
            </a:lstStyle>
            <a:p>
              <a:pPr eaLnBrk="1" hangingPunct="1"/>
              <a:r>
                <a:rPr lang="en-US" altLang="en-US" sz="1320" i="1">
                  <a:solidFill>
                    <a:schemeClr val="accent2"/>
                  </a:solidFill>
                  <a:latin typeface="+mn-lt"/>
                </a:rPr>
                <a:t>(2,</a:t>
              </a:r>
              <a:r>
                <a:rPr lang="en-US" altLang="en-US" sz="1320" i="1">
                  <a:solidFill>
                    <a:srgbClr val="DB0125"/>
                  </a:solidFill>
                  <a:latin typeface="+mn-lt"/>
                </a:rPr>
                <a:t>0</a:t>
              </a:r>
              <a:r>
                <a:rPr lang="en-US" altLang="en-US" sz="1320" i="1">
                  <a:solidFill>
                    <a:schemeClr val="accent2"/>
                  </a:solidFill>
                  <a:latin typeface="+mn-lt"/>
                </a:rPr>
                <a:t>)</a:t>
              </a:r>
            </a:p>
          </p:txBody>
        </p:sp>
        <p:sp>
          <p:nvSpPr>
            <p:cNvPr id="39" name="Text Box 37"/>
            <p:cNvSpPr txBox="1">
              <a:spLocks noChangeArrowheads="1"/>
            </p:cNvSpPr>
            <p:nvPr/>
          </p:nvSpPr>
          <p:spPr bwMode="auto">
            <a:xfrm>
              <a:off x="2532" y="1800"/>
              <a:ext cx="326" cy="1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9pPr>
            </a:lstStyle>
            <a:p>
              <a:pPr eaLnBrk="1" hangingPunct="1"/>
              <a:r>
                <a:rPr lang="en-US" altLang="en-US" sz="1320" i="1">
                  <a:solidFill>
                    <a:schemeClr val="accent2"/>
                  </a:solidFill>
                  <a:latin typeface="+mn-lt"/>
                </a:rPr>
                <a:t>(2,</a:t>
              </a:r>
              <a:r>
                <a:rPr lang="en-US" altLang="en-US" sz="1320" i="1">
                  <a:solidFill>
                    <a:srgbClr val="DB0125"/>
                  </a:solidFill>
                  <a:latin typeface="+mn-lt"/>
                </a:rPr>
                <a:t>1</a:t>
              </a:r>
              <a:r>
                <a:rPr lang="en-US" altLang="en-US" sz="1320" i="1">
                  <a:solidFill>
                    <a:schemeClr val="accent2"/>
                  </a:solidFill>
                  <a:latin typeface="+mn-lt"/>
                </a:rPr>
                <a:t>)</a:t>
              </a:r>
            </a:p>
          </p:txBody>
        </p:sp>
        <p:sp>
          <p:nvSpPr>
            <p:cNvPr id="40" name="Text Box 38"/>
            <p:cNvSpPr txBox="1">
              <a:spLocks noChangeArrowheads="1"/>
            </p:cNvSpPr>
            <p:nvPr/>
          </p:nvSpPr>
          <p:spPr bwMode="auto">
            <a:xfrm>
              <a:off x="2613" y="1536"/>
              <a:ext cx="326" cy="1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9pPr>
            </a:lstStyle>
            <a:p>
              <a:pPr eaLnBrk="1" hangingPunct="1"/>
              <a:r>
                <a:rPr lang="en-US" altLang="en-US" sz="1320" i="1">
                  <a:solidFill>
                    <a:schemeClr val="accent2"/>
                  </a:solidFill>
                  <a:latin typeface="+mn-lt"/>
                </a:rPr>
                <a:t>(2,</a:t>
              </a:r>
              <a:r>
                <a:rPr lang="en-US" altLang="en-US" sz="1320" i="1">
                  <a:solidFill>
                    <a:srgbClr val="DB0125"/>
                  </a:solidFill>
                  <a:latin typeface="+mn-lt"/>
                </a:rPr>
                <a:t>2</a:t>
              </a:r>
              <a:r>
                <a:rPr lang="en-US" altLang="en-US" sz="1320" i="1">
                  <a:solidFill>
                    <a:schemeClr val="accent2"/>
                  </a:solidFill>
                  <a:latin typeface="+mn-lt"/>
                </a:rPr>
                <a:t>)</a:t>
              </a:r>
            </a:p>
          </p:txBody>
        </p:sp>
        <p:sp>
          <p:nvSpPr>
            <p:cNvPr id="41" name="Text Box 39"/>
            <p:cNvSpPr txBox="1">
              <a:spLocks noChangeArrowheads="1"/>
            </p:cNvSpPr>
            <p:nvPr/>
          </p:nvSpPr>
          <p:spPr bwMode="auto">
            <a:xfrm>
              <a:off x="1814" y="1983"/>
              <a:ext cx="326" cy="1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9pPr>
            </a:lstStyle>
            <a:p>
              <a:pPr eaLnBrk="1" hangingPunct="1"/>
              <a:r>
                <a:rPr lang="en-US" altLang="en-US" sz="1320" i="1">
                  <a:solidFill>
                    <a:schemeClr val="accent2"/>
                  </a:solidFill>
                  <a:latin typeface="+mn-lt"/>
                </a:rPr>
                <a:t>(0,</a:t>
              </a:r>
              <a:r>
                <a:rPr lang="en-US" altLang="en-US" sz="1320" i="1">
                  <a:solidFill>
                    <a:srgbClr val="DB0125"/>
                  </a:solidFill>
                  <a:latin typeface="+mn-lt"/>
                </a:rPr>
                <a:t>0</a:t>
              </a:r>
              <a:r>
                <a:rPr lang="en-US" altLang="en-US" sz="1320" i="1">
                  <a:solidFill>
                    <a:schemeClr val="accent2"/>
                  </a:solidFill>
                  <a:latin typeface="+mn-lt"/>
                </a:rPr>
                <a:t>)</a:t>
              </a:r>
            </a:p>
          </p:txBody>
        </p:sp>
        <p:sp>
          <p:nvSpPr>
            <p:cNvPr id="42" name="Text Box 40"/>
            <p:cNvSpPr txBox="1">
              <a:spLocks noChangeArrowheads="1"/>
            </p:cNvSpPr>
            <p:nvPr/>
          </p:nvSpPr>
          <p:spPr bwMode="auto">
            <a:xfrm>
              <a:off x="1770" y="1872"/>
              <a:ext cx="326" cy="1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9pPr>
            </a:lstStyle>
            <a:p>
              <a:pPr eaLnBrk="1" hangingPunct="1"/>
              <a:r>
                <a:rPr lang="en-US" altLang="en-US" sz="1320" i="1">
                  <a:solidFill>
                    <a:schemeClr val="accent2"/>
                  </a:solidFill>
                  <a:latin typeface="+mn-lt"/>
                </a:rPr>
                <a:t>(0,</a:t>
              </a:r>
              <a:r>
                <a:rPr lang="en-US" altLang="en-US" sz="1320" i="1">
                  <a:solidFill>
                    <a:srgbClr val="DB0125"/>
                  </a:solidFill>
                  <a:latin typeface="+mn-lt"/>
                </a:rPr>
                <a:t>1</a:t>
              </a:r>
              <a:r>
                <a:rPr lang="en-US" altLang="en-US" sz="1320" i="1">
                  <a:solidFill>
                    <a:schemeClr val="accent2"/>
                  </a:solidFill>
                  <a:latin typeface="+mn-lt"/>
                </a:rPr>
                <a:t>)</a:t>
              </a:r>
            </a:p>
          </p:txBody>
        </p:sp>
        <p:sp>
          <p:nvSpPr>
            <p:cNvPr id="43" name="Text Box 41"/>
            <p:cNvSpPr txBox="1">
              <a:spLocks noChangeArrowheads="1"/>
            </p:cNvSpPr>
            <p:nvPr/>
          </p:nvSpPr>
          <p:spPr bwMode="auto">
            <a:xfrm>
              <a:off x="1728" y="1631"/>
              <a:ext cx="326" cy="1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9pPr>
            </a:lstStyle>
            <a:p>
              <a:pPr eaLnBrk="1" hangingPunct="1"/>
              <a:r>
                <a:rPr lang="en-US" altLang="en-US" sz="1320" i="1">
                  <a:solidFill>
                    <a:schemeClr val="accent2"/>
                  </a:solidFill>
                  <a:latin typeface="+mn-lt"/>
                </a:rPr>
                <a:t>(0,</a:t>
              </a:r>
              <a:r>
                <a:rPr lang="en-US" altLang="en-US" sz="1320" i="1">
                  <a:solidFill>
                    <a:srgbClr val="DB0125"/>
                  </a:solidFill>
                  <a:latin typeface="+mn-lt"/>
                </a:rPr>
                <a:t>2</a:t>
              </a:r>
              <a:r>
                <a:rPr lang="en-US" altLang="en-US" sz="1320" i="1">
                  <a:solidFill>
                    <a:schemeClr val="accent2"/>
                  </a:solidFill>
                  <a:latin typeface="+mn-lt"/>
                </a:rPr>
                <a:t>)</a:t>
              </a:r>
            </a:p>
          </p:txBody>
        </p:sp>
      </p:grpSp>
      <p:sp>
        <p:nvSpPr>
          <p:cNvPr id="44" name="Text Box 43"/>
          <p:cNvSpPr txBox="1">
            <a:spLocks noChangeArrowheads="1"/>
          </p:cNvSpPr>
          <p:nvPr/>
        </p:nvSpPr>
        <p:spPr bwMode="auto">
          <a:xfrm>
            <a:off x="5275385" y="1447800"/>
            <a:ext cx="3894015" cy="363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sz="1760" b="1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Unstructured: no specific ordering</a:t>
            </a:r>
          </a:p>
        </p:txBody>
      </p:sp>
      <p:grpSp>
        <p:nvGrpSpPr>
          <p:cNvPr id="93" name="Group 92"/>
          <p:cNvGrpSpPr/>
          <p:nvPr/>
        </p:nvGrpSpPr>
        <p:grpSpPr>
          <a:xfrm>
            <a:off x="7162800" y="1905000"/>
            <a:ext cx="2073372" cy="1570228"/>
            <a:chOff x="7459980" y="1855947"/>
            <a:chExt cx="2073372" cy="1570228"/>
          </a:xfrm>
        </p:grpSpPr>
        <p:sp>
          <p:nvSpPr>
            <p:cNvPr id="94" name="Line 45"/>
            <p:cNvSpPr>
              <a:spLocks noChangeShapeType="1"/>
            </p:cNvSpPr>
            <p:nvPr/>
          </p:nvSpPr>
          <p:spPr bwMode="auto">
            <a:xfrm flipV="1">
              <a:off x="7980362" y="3120232"/>
              <a:ext cx="455772" cy="20081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980"/>
            </a:p>
          </p:txBody>
        </p:sp>
        <p:sp>
          <p:nvSpPr>
            <p:cNvPr id="95" name="Line 46"/>
            <p:cNvSpPr>
              <a:spLocks noChangeShapeType="1"/>
            </p:cNvSpPr>
            <p:nvPr/>
          </p:nvSpPr>
          <p:spPr bwMode="auto">
            <a:xfrm>
              <a:off x="8436135" y="3120232"/>
              <a:ext cx="415608" cy="20081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980"/>
            </a:p>
          </p:txBody>
        </p:sp>
        <p:sp>
          <p:nvSpPr>
            <p:cNvPr id="96" name="Line 47"/>
            <p:cNvSpPr>
              <a:spLocks noChangeShapeType="1"/>
            </p:cNvSpPr>
            <p:nvPr/>
          </p:nvSpPr>
          <p:spPr bwMode="auto">
            <a:xfrm flipV="1">
              <a:off x="8851742" y="2818130"/>
              <a:ext cx="165893" cy="50292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980"/>
            </a:p>
          </p:txBody>
        </p:sp>
        <p:sp>
          <p:nvSpPr>
            <p:cNvPr id="97" name="Line 48"/>
            <p:cNvSpPr>
              <a:spLocks noChangeShapeType="1"/>
            </p:cNvSpPr>
            <p:nvPr/>
          </p:nvSpPr>
          <p:spPr bwMode="auto">
            <a:xfrm flipH="1" flipV="1">
              <a:off x="8478045" y="2617312"/>
              <a:ext cx="539591" cy="20081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980"/>
            </a:p>
          </p:txBody>
        </p:sp>
        <p:sp>
          <p:nvSpPr>
            <p:cNvPr id="98" name="Line 49"/>
            <p:cNvSpPr>
              <a:spLocks noChangeShapeType="1"/>
            </p:cNvSpPr>
            <p:nvPr/>
          </p:nvSpPr>
          <p:spPr bwMode="auto">
            <a:xfrm flipH="1">
              <a:off x="7854632" y="2617312"/>
              <a:ext cx="623412" cy="30210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980"/>
            </a:p>
          </p:txBody>
        </p:sp>
        <p:sp>
          <p:nvSpPr>
            <p:cNvPr id="99" name="Line 50"/>
            <p:cNvSpPr>
              <a:spLocks noChangeShapeType="1"/>
            </p:cNvSpPr>
            <p:nvPr/>
          </p:nvSpPr>
          <p:spPr bwMode="auto">
            <a:xfrm>
              <a:off x="7854633" y="2919413"/>
              <a:ext cx="125730" cy="40163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980"/>
            </a:p>
          </p:txBody>
        </p:sp>
        <p:sp>
          <p:nvSpPr>
            <p:cNvPr id="100" name="Line 51"/>
            <p:cNvSpPr>
              <a:spLocks noChangeShapeType="1"/>
            </p:cNvSpPr>
            <p:nvPr/>
          </p:nvSpPr>
          <p:spPr bwMode="auto">
            <a:xfrm flipH="1">
              <a:off x="8436134" y="2617312"/>
              <a:ext cx="41910" cy="50292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980"/>
            </a:p>
          </p:txBody>
        </p:sp>
        <p:sp>
          <p:nvSpPr>
            <p:cNvPr id="101" name="Line 52"/>
            <p:cNvSpPr>
              <a:spLocks noChangeShapeType="1"/>
            </p:cNvSpPr>
            <p:nvPr/>
          </p:nvSpPr>
          <p:spPr bwMode="auto">
            <a:xfrm flipV="1">
              <a:off x="9017636" y="2416493"/>
              <a:ext cx="123984" cy="40163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980"/>
            </a:p>
          </p:txBody>
        </p:sp>
        <p:sp>
          <p:nvSpPr>
            <p:cNvPr id="102" name="Line 53"/>
            <p:cNvSpPr>
              <a:spLocks noChangeShapeType="1"/>
            </p:cNvSpPr>
            <p:nvPr/>
          </p:nvSpPr>
          <p:spPr bwMode="auto">
            <a:xfrm flipH="1" flipV="1">
              <a:off x="8685847" y="2215674"/>
              <a:ext cx="455772" cy="20081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980"/>
            </a:p>
          </p:txBody>
        </p:sp>
        <p:sp>
          <p:nvSpPr>
            <p:cNvPr id="103" name="Line 54"/>
            <p:cNvSpPr>
              <a:spLocks noChangeShapeType="1"/>
            </p:cNvSpPr>
            <p:nvPr/>
          </p:nvSpPr>
          <p:spPr bwMode="auto">
            <a:xfrm flipH="1">
              <a:off x="7772560" y="2215675"/>
              <a:ext cx="455771" cy="30210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980"/>
            </a:p>
          </p:txBody>
        </p:sp>
        <p:sp>
          <p:nvSpPr>
            <p:cNvPr id="104" name="Line 55"/>
            <p:cNvSpPr>
              <a:spLocks noChangeShapeType="1"/>
            </p:cNvSpPr>
            <p:nvPr/>
          </p:nvSpPr>
          <p:spPr bwMode="auto">
            <a:xfrm>
              <a:off x="7772559" y="2517775"/>
              <a:ext cx="82073" cy="40163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980"/>
            </a:p>
          </p:txBody>
        </p:sp>
        <p:sp>
          <p:nvSpPr>
            <p:cNvPr id="105" name="Line 56"/>
            <p:cNvSpPr>
              <a:spLocks noChangeShapeType="1"/>
            </p:cNvSpPr>
            <p:nvPr/>
          </p:nvSpPr>
          <p:spPr bwMode="auto">
            <a:xfrm flipH="1">
              <a:off x="8478044" y="2215675"/>
              <a:ext cx="207803" cy="40163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980"/>
            </a:p>
          </p:txBody>
        </p:sp>
        <p:sp>
          <p:nvSpPr>
            <p:cNvPr id="106" name="Line 57"/>
            <p:cNvSpPr>
              <a:spLocks noChangeShapeType="1"/>
            </p:cNvSpPr>
            <p:nvPr/>
          </p:nvSpPr>
          <p:spPr bwMode="auto">
            <a:xfrm flipH="1" flipV="1">
              <a:off x="8228331" y="2215675"/>
              <a:ext cx="249714" cy="40163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980"/>
            </a:p>
          </p:txBody>
        </p:sp>
        <p:sp>
          <p:nvSpPr>
            <p:cNvPr id="107" name="Line 58"/>
            <p:cNvSpPr>
              <a:spLocks noChangeShapeType="1"/>
            </p:cNvSpPr>
            <p:nvPr/>
          </p:nvSpPr>
          <p:spPr bwMode="auto">
            <a:xfrm flipV="1">
              <a:off x="8228331" y="2065497"/>
              <a:ext cx="249714" cy="15017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980"/>
            </a:p>
          </p:txBody>
        </p:sp>
        <p:sp>
          <p:nvSpPr>
            <p:cNvPr id="108" name="Line 59"/>
            <p:cNvSpPr>
              <a:spLocks noChangeShapeType="1"/>
            </p:cNvSpPr>
            <p:nvPr/>
          </p:nvSpPr>
          <p:spPr bwMode="auto">
            <a:xfrm>
              <a:off x="8478044" y="2065497"/>
              <a:ext cx="207803" cy="15017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980"/>
            </a:p>
          </p:txBody>
        </p:sp>
        <p:sp>
          <p:nvSpPr>
            <p:cNvPr id="109" name="Oval 60"/>
            <p:cNvSpPr>
              <a:spLocks noChangeArrowheads="1"/>
            </p:cNvSpPr>
            <p:nvPr/>
          </p:nvSpPr>
          <p:spPr bwMode="auto">
            <a:xfrm>
              <a:off x="8416925" y="3085307"/>
              <a:ext cx="41910" cy="5064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9pPr>
            </a:lstStyle>
            <a:p>
              <a:endParaRPr lang="en-US" altLang="en-US" sz="2640">
                <a:latin typeface="+mn-lt"/>
              </a:endParaRPr>
            </a:p>
          </p:txBody>
        </p:sp>
        <p:sp>
          <p:nvSpPr>
            <p:cNvPr id="110" name="Oval 61"/>
            <p:cNvSpPr>
              <a:spLocks noChangeArrowheads="1"/>
            </p:cNvSpPr>
            <p:nvPr/>
          </p:nvSpPr>
          <p:spPr bwMode="auto">
            <a:xfrm>
              <a:off x="8460582" y="2589372"/>
              <a:ext cx="41910" cy="4889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9pPr>
            </a:lstStyle>
            <a:p>
              <a:endParaRPr lang="en-US" altLang="en-US" sz="2640">
                <a:latin typeface="+mn-lt"/>
              </a:endParaRPr>
            </a:p>
          </p:txBody>
        </p:sp>
        <p:sp>
          <p:nvSpPr>
            <p:cNvPr id="111" name="Oval 62"/>
            <p:cNvSpPr>
              <a:spLocks noChangeArrowheads="1"/>
            </p:cNvSpPr>
            <p:nvPr/>
          </p:nvSpPr>
          <p:spPr bwMode="auto">
            <a:xfrm>
              <a:off x="8465820" y="2049780"/>
              <a:ext cx="41910" cy="5064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9pPr>
            </a:lstStyle>
            <a:p>
              <a:endParaRPr lang="en-US" altLang="en-US" sz="2640">
                <a:latin typeface="+mn-lt"/>
              </a:endParaRPr>
            </a:p>
          </p:txBody>
        </p:sp>
        <p:sp>
          <p:nvSpPr>
            <p:cNvPr id="112" name="Oval 63"/>
            <p:cNvSpPr>
              <a:spLocks noChangeArrowheads="1"/>
            </p:cNvSpPr>
            <p:nvPr/>
          </p:nvSpPr>
          <p:spPr bwMode="auto">
            <a:xfrm>
              <a:off x="8210868" y="2192973"/>
              <a:ext cx="41910" cy="4889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9pPr>
            </a:lstStyle>
            <a:p>
              <a:endParaRPr lang="en-US" altLang="en-US" sz="2640">
                <a:latin typeface="+mn-lt"/>
              </a:endParaRPr>
            </a:p>
          </p:txBody>
        </p:sp>
        <p:sp>
          <p:nvSpPr>
            <p:cNvPr id="113" name="Oval 64"/>
            <p:cNvSpPr>
              <a:spLocks noChangeArrowheads="1"/>
            </p:cNvSpPr>
            <p:nvPr/>
          </p:nvSpPr>
          <p:spPr bwMode="auto">
            <a:xfrm>
              <a:off x="7758589" y="2488090"/>
              <a:ext cx="41910" cy="5064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9pPr>
            </a:lstStyle>
            <a:p>
              <a:endParaRPr lang="en-US" altLang="en-US" sz="2640">
                <a:latin typeface="+mn-lt"/>
              </a:endParaRPr>
            </a:p>
          </p:txBody>
        </p:sp>
        <p:sp>
          <p:nvSpPr>
            <p:cNvPr id="114" name="Oval 65"/>
            <p:cNvSpPr>
              <a:spLocks noChangeArrowheads="1"/>
            </p:cNvSpPr>
            <p:nvPr/>
          </p:nvSpPr>
          <p:spPr bwMode="auto">
            <a:xfrm>
              <a:off x="7837170" y="2884487"/>
              <a:ext cx="41910" cy="5064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9pPr>
            </a:lstStyle>
            <a:p>
              <a:endParaRPr lang="en-US" altLang="en-US" sz="2640">
                <a:latin typeface="+mn-lt"/>
              </a:endParaRPr>
            </a:p>
          </p:txBody>
        </p:sp>
        <p:sp>
          <p:nvSpPr>
            <p:cNvPr id="115" name="Oval 66"/>
            <p:cNvSpPr>
              <a:spLocks noChangeArrowheads="1"/>
            </p:cNvSpPr>
            <p:nvPr/>
          </p:nvSpPr>
          <p:spPr bwMode="auto">
            <a:xfrm>
              <a:off x="7950677" y="3286125"/>
              <a:ext cx="41910" cy="5064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9pPr>
            </a:lstStyle>
            <a:p>
              <a:endParaRPr lang="en-US" altLang="en-US" sz="2640">
                <a:latin typeface="+mn-lt"/>
              </a:endParaRPr>
            </a:p>
          </p:txBody>
        </p:sp>
        <p:sp>
          <p:nvSpPr>
            <p:cNvPr id="116" name="Oval 67"/>
            <p:cNvSpPr>
              <a:spLocks noChangeArrowheads="1"/>
            </p:cNvSpPr>
            <p:nvPr/>
          </p:nvSpPr>
          <p:spPr bwMode="auto">
            <a:xfrm>
              <a:off x="8818563" y="3294857"/>
              <a:ext cx="41910" cy="5064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9pPr>
            </a:lstStyle>
            <a:p>
              <a:endParaRPr lang="en-US" altLang="en-US" sz="2640">
                <a:latin typeface="+mn-lt"/>
              </a:endParaRPr>
            </a:p>
          </p:txBody>
        </p:sp>
        <p:sp>
          <p:nvSpPr>
            <p:cNvPr id="117" name="Oval 68"/>
            <p:cNvSpPr>
              <a:spLocks noChangeArrowheads="1"/>
            </p:cNvSpPr>
            <p:nvPr/>
          </p:nvSpPr>
          <p:spPr bwMode="auto">
            <a:xfrm>
              <a:off x="8998427" y="2784952"/>
              <a:ext cx="40163" cy="4889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9pPr>
            </a:lstStyle>
            <a:p>
              <a:endParaRPr lang="en-US" altLang="en-US" sz="2640">
                <a:latin typeface="+mn-lt"/>
              </a:endParaRPr>
            </a:p>
          </p:txBody>
        </p:sp>
        <p:sp>
          <p:nvSpPr>
            <p:cNvPr id="118" name="Oval 69"/>
            <p:cNvSpPr>
              <a:spLocks noChangeArrowheads="1"/>
            </p:cNvSpPr>
            <p:nvPr/>
          </p:nvSpPr>
          <p:spPr bwMode="auto">
            <a:xfrm>
              <a:off x="9124157" y="2390300"/>
              <a:ext cx="41910" cy="5064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9pPr>
            </a:lstStyle>
            <a:p>
              <a:endParaRPr lang="en-US" altLang="en-US" sz="2640">
                <a:latin typeface="+mn-lt"/>
              </a:endParaRPr>
            </a:p>
          </p:txBody>
        </p:sp>
        <p:sp>
          <p:nvSpPr>
            <p:cNvPr id="119" name="Oval 70"/>
            <p:cNvSpPr>
              <a:spLocks noChangeArrowheads="1"/>
            </p:cNvSpPr>
            <p:nvPr/>
          </p:nvSpPr>
          <p:spPr bwMode="auto">
            <a:xfrm>
              <a:off x="8661400" y="2194720"/>
              <a:ext cx="41910" cy="5064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9pPr>
            </a:lstStyle>
            <a:p>
              <a:endParaRPr lang="en-US" altLang="en-US" sz="2640">
                <a:latin typeface="+mn-lt"/>
              </a:endParaRPr>
            </a:p>
          </p:txBody>
        </p:sp>
        <p:sp>
          <p:nvSpPr>
            <p:cNvPr id="120" name="Text Box 71"/>
            <p:cNvSpPr txBox="1">
              <a:spLocks noChangeArrowheads="1"/>
            </p:cNvSpPr>
            <p:nvPr/>
          </p:nvSpPr>
          <p:spPr bwMode="auto">
            <a:xfrm>
              <a:off x="7861617" y="3011964"/>
              <a:ext cx="391454" cy="2954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9pPr>
            </a:lstStyle>
            <a:p>
              <a:pPr eaLnBrk="1" hangingPunct="1"/>
              <a:r>
                <a:rPr lang="en-US" altLang="en-US" sz="1320" i="1">
                  <a:solidFill>
                    <a:schemeClr val="accent2"/>
                  </a:solidFill>
                  <a:latin typeface="+mn-lt"/>
                </a:rPr>
                <a:t>(0)</a:t>
              </a:r>
            </a:p>
          </p:txBody>
        </p:sp>
        <p:sp>
          <p:nvSpPr>
            <p:cNvPr id="121" name="Text Box 72"/>
            <p:cNvSpPr txBox="1">
              <a:spLocks noChangeArrowheads="1"/>
            </p:cNvSpPr>
            <p:nvPr/>
          </p:nvSpPr>
          <p:spPr bwMode="auto">
            <a:xfrm>
              <a:off x="7543800" y="2830354"/>
              <a:ext cx="391454" cy="2954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9pPr>
            </a:lstStyle>
            <a:p>
              <a:pPr eaLnBrk="1" hangingPunct="1"/>
              <a:r>
                <a:rPr lang="en-US" altLang="en-US" sz="1320" i="1">
                  <a:solidFill>
                    <a:schemeClr val="accent2"/>
                  </a:solidFill>
                  <a:latin typeface="+mn-lt"/>
                </a:rPr>
                <a:t>(6)</a:t>
              </a:r>
            </a:p>
          </p:txBody>
        </p:sp>
        <p:sp>
          <p:nvSpPr>
            <p:cNvPr id="122" name="Text Box 73"/>
            <p:cNvSpPr txBox="1">
              <a:spLocks noChangeArrowheads="1"/>
            </p:cNvSpPr>
            <p:nvPr/>
          </p:nvSpPr>
          <p:spPr bwMode="auto">
            <a:xfrm>
              <a:off x="7459980" y="2407762"/>
              <a:ext cx="391454" cy="2954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9pPr>
            </a:lstStyle>
            <a:p>
              <a:pPr eaLnBrk="1" hangingPunct="1"/>
              <a:r>
                <a:rPr lang="en-US" altLang="en-US" sz="1320" i="1">
                  <a:solidFill>
                    <a:schemeClr val="accent2"/>
                  </a:solidFill>
                  <a:latin typeface="+mn-lt"/>
                </a:rPr>
                <a:t>(7)</a:t>
              </a:r>
            </a:p>
          </p:txBody>
        </p:sp>
        <p:sp>
          <p:nvSpPr>
            <p:cNvPr id="123" name="Text Box 74"/>
            <p:cNvSpPr txBox="1">
              <a:spLocks noChangeArrowheads="1"/>
            </p:cNvSpPr>
            <p:nvPr/>
          </p:nvSpPr>
          <p:spPr bwMode="auto">
            <a:xfrm>
              <a:off x="8376762" y="2887980"/>
              <a:ext cx="391454" cy="2954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9pPr>
            </a:lstStyle>
            <a:p>
              <a:pPr eaLnBrk="1" hangingPunct="1"/>
              <a:r>
                <a:rPr lang="en-US" altLang="en-US" sz="1320" i="1">
                  <a:solidFill>
                    <a:schemeClr val="accent2"/>
                  </a:solidFill>
                  <a:latin typeface="+mn-lt"/>
                </a:rPr>
                <a:t>(1)</a:t>
              </a:r>
            </a:p>
          </p:txBody>
        </p:sp>
        <p:sp>
          <p:nvSpPr>
            <p:cNvPr id="124" name="Text Box 75"/>
            <p:cNvSpPr txBox="1">
              <a:spLocks noChangeArrowheads="1"/>
            </p:cNvSpPr>
            <p:nvPr/>
          </p:nvSpPr>
          <p:spPr bwMode="auto">
            <a:xfrm>
              <a:off x="8783637" y="3130709"/>
              <a:ext cx="391454" cy="2954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9pPr>
            </a:lstStyle>
            <a:p>
              <a:pPr eaLnBrk="1" hangingPunct="1"/>
              <a:r>
                <a:rPr lang="en-US" altLang="en-US" sz="1320" i="1">
                  <a:solidFill>
                    <a:schemeClr val="accent2"/>
                  </a:solidFill>
                  <a:latin typeface="+mn-lt"/>
                </a:rPr>
                <a:t>(8)</a:t>
              </a:r>
            </a:p>
          </p:txBody>
        </p:sp>
        <p:sp>
          <p:nvSpPr>
            <p:cNvPr id="125" name="Text Box 76"/>
            <p:cNvSpPr txBox="1">
              <a:spLocks noChangeArrowheads="1"/>
            </p:cNvSpPr>
            <p:nvPr/>
          </p:nvSpPr>
          <p:spPr bwMode="auto">
            <a:xfrm>
              <a:off x="8394224" y="2608580"/>
              <a:ext cx="391454" cy="2954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9pPr>
            </a:lstStyle>
            <a:p>
              <a:pPr eaLnBrk="1" hangingPunct="1"/>
              <a:r>
                <a:rPr lang="en-US" altLang="en-US" sz="1320" i="1">
                  <a:solidFill>
                    <a:schemeClr val="accent2"/>
                  </a:solidFill>
                  <a:latin typeface="+mn-lt"/>
                </a:rPr>
                <a:t>(2)</a:t>
              </a:r>
            </a:p>
          </p:txBody>
        </p:sp>
        <p:sp>
          <p:nvSpPr>
            <p:cNvPr id="126" name="Text Box 77"/>
            <p:cNvSpPr txBox="1">
              <a:spLocks noChangeArrowheads="1"/>
            </p:cNvSpPr>
            <p:nvPr/>
          </p:nvSpPr>
          <p:spPr bwMode="auto">
            <a:xfrm>
              <a:off x="7992587" y="2205197"/>
              <a:ext cx="391454" cy="2954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9pPr>
            </a:lstStyle>
            <a:p>
              <a:pPr eaLnBrk="1" hangingPunct="1"/>
              <a:r>
                <a:rPr lang="en-US" altLang="en-US" sz="1320" i="1">
                  <a:solidFill>
                    <a:schemeClr val="accent2"/>
                  </a:solidFill>
                  <a:latin typeface="+mn-lt"/>
                </a:rPr>
                <a:t>(3)</a:t>
              </a:r>
            </a:p>
          </p:txBody>
        </p:sp>
        <p:sp>
          <p:nvSpPr>
            <p:cNvPr id="127" name="Text Box 78"/>
            <p:cNvSpPr txBox="1">
              <a:spLocks noChangeArrowheads="1"/>
            </p:cNvSpPr>
            <p:nvPr/>
          </p:nvSpPr>
          <p:spPr bwMode="auto">
            <a:xfrm>
              <a:off x="8151495" y="1855947"/>
              <a:ext cx="391454" cy="2954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9pPr>
            </a:lstStyle>
            <a:p>
              <a:pPr eaLnBrk="1" hangingPunct="1"/>
              <a:r>
                <a:rPr lang="en-US" altLang="en-US" sz="1320" i="1">
                  <a:solidFill>
                    <a:schemeClr val="accent2"/>
                  </a:solidFill>
                  <a:latin typeface="+mn-lt"/>
                </a:rPr>
                <a:t>(5)</a:t>
              </a:r>
            </a:p>
          </p:txBody>
        </p:sp>
        <p:sp>
          <p:nvSpPr>
            <p:cNvPr id="128" name="Text Box 79"/>
            <p:cNvSpPr txBox="1">
              <a:spLocks noChangeArrowheads="1"/>
            </p:cNvSpPr>
            <p:nvPr/>
          </p:nvSpPr>
          <p:spPr bwMode="auto">
            <a:xfrm>
              <a:off x="8539162" y="2196465"/>
              <a:ext cx="391454" cy="2954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9pPr>
            </a:lstStyle>
            <a:p>
              <a:pPr eaLnBrk="1" hangingPunct="1"/>
              <a:r>
                <a:rPr lang="en-US" altLang="en-US" sz="1320" i="1">
                  <a:solidFill>
                    <a:schemeClr val="accent2"/>
                  </a:solidFill>
                  <a:latin typeface="+mn-lt"/>
                </a:rPr>
                <a:t>(4)</a:t>
              </a:r>
            </a:p>
          </p:txBody>
        </p:sp>
        <p:sp>
          <p:nvSpPr>
            <p:cNvPr id="129" name="Text Box 80"/>
            <p:cNvSpPr txBox="1">
              <a:spLocks noChangeArrowheads="1"/>
            </p:cNvSpPr>
            <p:nvPr/>
          </p:nvSpPr>
          <p:spPr bwMode="auto">
            <a:xfrm>
              <a:off x="9047322" y="2336165"/>
              <a:ext cx="486030" cy="2954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9pPr>
            </a:lstStyle>
            <a:p>
              <a:pPr eaLnBrk="1" hangingPunct="1"/>
              <a:r>
                <a:rPr lang="en-US" altLang="en-US" sz="1320" i="1">
                  <a:solidFill>
                    <a:schemeClr val="accent2"/>
                  </a:solidFill>
                  <a:latin typeface="+mn-lt"/>
                </a:rPr>
                <a:t>(10)</a:t>
              </a:r>
            </a:p>
          </p:txBody>
        </p:sp>
        <p:sp>
          <p:nvSpPr>
            <p:cNvPr id="130" name="Text Box 81"/>
            <p:cNvSpPr txBox="1">
              <a:spLocks noChangeArrowheads="1"/>
            </p:cNvSpPr>
            <p:nvPr/>
          </p:nvSpPr>
          <p:spPr bwMode="auto">
            <a:xfrm>
              <a:off x="8949532" y="2694147"/>
              <a:ext cx="391454" cy="2954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9pPr>
            </a:lstStyle>
            <a:p>
              <a:pPr eaLnBrk="1" hangingPunct="1"/>
              <a:r>
                <a:rPr lang="en-US" altLang="en-US" sz="1320" i="1">
                  <a:solidFill>
                    <a:schemeClr val="accent2"/>
                  </a:solidFill>
                  <a:latin typeface="+mn-lt"/>
                </a:rPr>
                <a:t>(9)</a:t>
              </a:r>
            </a:p>
          </p:txBody>
        </p:sp>
        <p:sp>
          <p:nvSpPr>
            <p:cNvPr id="131" name="Line 85"/>
            <p:cNvSpPr>
              <a:spLocks noChangeShapeType="1"/>
            </p:cNvSpPr>
            <p:nvPr/>
          </p:nvSpPr>
          <p:spPr bwMode="auto">
            <a:xfrm flipV="1">
              <a:off x="8465820" y="2074228"/>
              <a:ext cx="17463" cy="56229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980"/>
            </a:p>
          </p:txBody>
        </p:sp>
        <p:sp>
          <p:nvSpPr>
            <p:cNvPr id="132" name="Line 86"/>
            <p:cNvSpPr>
              <a:spLocks noChangeShapeType="1"/>
            </p:cNvSpPr>
            <p:nvPr/>
          </p:nvSpPr>
          <p:spPr bwMode="auto">
            <a:xfrm>
              <a:off x="7795260" y="2521268"/>
              <a:ext cx="670560" cy="8382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980"/>
            </a:p>
          </p:txBody>
        </p:sp>
      </p:grpSp>
    </p:spTree>
    <p:extLst>
      <p:ext uri="{BB962C8B-B14F-4D97-AF65-F5344CB8AC3E}">
        <p14:creationId xmlns:p14="http://schemas.microsoft.com/office/powerpoint/2010/main" val="5895832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304800"/>
            <a:ext cx="7391400" cy="800100"/>
          </a:xfrm>
        </p:spPr>
        <p:txBody>
          <a:bodyPr/>
          <a:lstStyle/>
          <a:p>
            <a:pPr algn="ctr"/>
            <a:r>
              <a:rPr lang="en-US" sz="3200" dirty="0"/>
              <a:t>Finite Difference Time Domain (FDTD)</a:t>
            </a:r>
          </a:p>
        </p:txBody>
      </p:sp>
      <p:sp>
        <p:nvSpPr>
          <p:cNvPr id="3" name="Content Placeholder 17"/>
          <p:cNvSpPr txBox="1">
            <a:spLocks/>
          </p:cNvSpPr>
          <p:nvPr/>
        </p:nvSpPr>
        <p:spPr>
          <a:xfrm>
            <a:off x="4918364" y="1555751"/>
            <a:ext cx="3948545" cy="5033308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Monotype Sorts" charset="0"/>
              <a:buChar char="u"/>
              <a:defRPr sz="2400">
                <a:solidFill>
                  <a:schemeClr val="tx1"/>
                </a:solidFill>
                <a:latin typeface="+mn-lt"/>
                <a:ea typeface="+mn-ea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defRPr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defRPr sz="1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2000"/>
              <a:buFont typeface="Monotype Sorts" charset="0"/>
              <a:defRPr sz="14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defRPr sz="14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defRPr sz="14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defRPr sz="14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defRPr sz="14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defRPr sz="14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lvl="1"/>
            <a:r>
              <a:rPr lang="en-US" dirty="0"/>
              <a:t>The Cartesian “Yee” Grid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22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87" t="28967" r="34591" b="25026"/>
          <a:stretch/>
        </p:blipFill>
        <p:spPr bwMode="auto">
          <a:xfrm>
            <a:off x="4918364" y="1883745"/>
            <a:ext cx="4135582" cy="3562314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715000" y="4876800"/>
            <a:ext cx="34417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r>
              <a:rPr lang="en-US" sz="1800" b="0" dirty="0"/>
              <a:t>Store electric fields on the edges of the grid cells</a:t>
            </a:r>
          </a:p>
          <a:p>
            <a:r>
              <a:rPr lang="en-US" sz="1800" b="0" dirty="0"/>
              <a:t>Store magnetic fields on the faces of the grid cells</a:t>
            </a:r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62000" y="3657600"/>
            <a:ext cx="3810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Express Maxwell’s Equations in discrete form</a:t>
            </a:r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5820248"/>
              </p:ext>
            </p:extLst>
          </p:nvPr>
        </p:nvGraphicFramePr>
        <p:xfrm>
          <a:off x="511175" y="4454525"/>
          <a:ext cx="4273550" cy="844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7864" name="Equation" r:id="rId4" imgW="3276600" imgH="647700" progId="Equation.DSMT4">
                  <p:embed/>
                </p:oleObj>
              </mc:Choice>
              <mc:Fallback>
                <p:oleObj name="Equation" r:id="rId4" imgW="3276600" imgH="6477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11175" y="4454525"/>
                        <a:ext cx="4273550" cy="8445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3" name="Object 4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44579232"/>
              </p:ext>
            </p:extLst>
          </p:nvPr>
        </p:nvGraphicFramePr>
        <p:xfrm>
          <a:off x="304800" y="5578475"/>
          <a:ext cx="4689475" cy="1127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7865" name="Equation" r:id="rId6" imgW="3594100" imgH="863600" progId="Equation.DSMT4">
                  <p:embed/>
                </p:oleObj>
              </mc:Choice>
              <mc:Fallback>
                <p:oleObj name="Equation" r:id="rId6" imgW="3594100" imgH="863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304800" y="5578475"/>
                        <a:ext cx="4689475" cy="11271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4" name="Object 4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89280336"/>
              </p:ext>
            </p:extLst>
          </p:nvPr>
        </p:nvGraphicFramePr>
        <p:xfrm>
          <a:off x="1447800" y="1828800"/>
          <a:ext cx="2046288" cy="16665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7866" name="Equation" r:id="rId8" imgW="1028700" imgH="838200" progId="Equation.DSMT4">
                  <p:embed/>
                </p:oleObj>
              </mc:Choice>
              <mc:Fallback>
                <p:oleObj name="Equation" r:id="rId8" imgW="1028700" imgH="838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447800" y="1828800"/>
                        <a:ext cx="2046288" cy="166654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0452888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52400"/>
            <a:ext cx="9067800" cy="800100"/>
          </a:xfrm>
        </p:spPr>
        <p:txBody>
          <a:bodyPr/>
          <a:lstStyle/>
          <a:p>
            <a:r>
              <a:rPr lang="en-US" sz="3200" dirty="0"/>
              <a:t>Eliminating stepped boundaries in structured meshes</a:t>
            </a:r>
          </a:p>
        </p:txBody>
      </p:sp>
      <p:sp>
        <p:nvSpPr>
          <p:cNvPr id="3" name="Content Placeholder 17"/>
          <p:cNvSpPr txBox="1">
            <a:spLocks/>
          </p:cNvSpPr>
          <p:nvPr/>
        </p:nvSpPr>
        <p:spPr>
          <a:xfrm>
            <a:off x="533400" y="1600200"/>
            <a:ext cx="4343400" cy="5704416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Monotype Sorts" charset="0"/>
              <a:buChar char="u"/>
              <a:defRPr sz="2400">
                <a:solidFill>
                  <a:schemeClr val="tx1"/>
                </a:solidFill>
                <a:latin typeface="+mn-lt"/>
                <a:ea typeface="+mn-ea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defRPr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defRPr sz="1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2000"/>
              <a:buFont typeface="Monotype Sorts" charset="0"/>
              <a:defRPr sz="14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defRPr sz="14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defRPr sz="14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defRPr sz="14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defRPr sz="14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defRPr sz="14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lvl="1"/>
            <a:r>
              <a:rPr lang="en-US" dirty="0"/>
              <a:t>Traditional “Stair-step” algorithm</a:t>
            </a:r>
          </a:p>
          <a:p>
            <a:pPr lvl="2"/>
            <a:r>
              <a:rPr lang="en-US" dirty="0"/>
              <a:t>Each cell is either metal or vacuum</a:t>
            </a:r>
          </a:p>
          <a:p>
            <a:pPr lvl="2"/>
            <a:r>
              <a:rPr lang="en-US" dirty="0"/>
              <a:t>Leads to poor simulation accuracy</a:t>
            </a:r>
          </a:p>
        </p:txBody>
      </p:sp>
      <p:sp>
        <p:nvSpPr>
          <p:cNvPr id="4" name="Content Placeholder 25"/>
          <p:cNvSpPr txBox="1">
            <a:spLocks/>
          </p:cNvSpPr>
          <p:nvPr/>
        </p:nvSpPr>
        <p:spPr>
          <a:xfrm>
            <a:off x="4800600" y="1676400"/>
            <a:ext cx="4343400" cy="5704416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Monotype Sorts" charset="0"/>
              <a:buChar char="u"/>
              <a:defRPr sz="2400">
                <a:solidFill>
                  <a:schemeClr val="tx1"/>
                </a:solidFill>
                <a:latin typeface="+mn-lt"/>
                <a:ea typeface="+mn-ea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defRPr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defRPr sz="1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2000"/>
              <a:buFont typeface="Monotype Sorts" charset="0"/>
              <a:defRPr sz="14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defRPr sz="14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defRPr sz="14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defRPr sz="14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defRPr sz="14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defRPr sz="14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lvl="1"/>
            <a:r>
              <a:rPr lang="en-US" dirty="0" err="1"/>
              <a:t>Dey-Mittra</a:t>
            </a:r>
            <a:r>
              <a:rPr lang="en-US" dirty="0"/>
              <a:t> “Cut-cell” algorithm</a:t>
            </a:r>
          </a:p>
          <a:p>
            <a:pPr lvl="2"/>
            <a:r>
              <a:rPr lang="en-US" dirty="0"/>
              <a:t>Use fractions of edge lengths and face areas that lie in the vacuum to correct the geometry</a:t>
            </a:r>
          </a:p>
          <a:p>
            <a:endParaRPr lang="en-US" dirty="0"/>
          </a:p>
        </p:txBody>
      </p:sp>
      <p:sp>
        <p:nvSpPr>
          <p:cNvPr id="5" name="Right Arrow 4"/>
          <p:cNvSpPr/>
          <p:nvPr/>
        </p:nvSpPr>
        <p:spPr>
          <a:xfrm>
            <a:off x="4593335" y="3586019"/>
            <a:ext cx="670560" cy="45271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980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>
          <a:xfrm>
            <a:off x="6019800" y="3048000"/>
            <a:ext cx="2469623" cy="2430780"/>
            <a:chOff x="4843604" y="2148688"/>
            <a:chExt cx="3309796" cy="3257739"/>
          </a:xfrm>
        </p:grpSpPr>
        <p:cxnSp>
          <p:nvCxnSpPr>
            <p:cNvPr id="7" name="Straight Connector 6"/>
            <p:cNvCxnSpPr/>
            <p:nvPr/>
          </p:nvCxnSpPr>
          <p:spPr>
            <a:xfrm>
              <a:off x="5099365" y="2758288"/>
              <a:ext cx="3054035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5099365" y="3977488"/>
              <a:ext cx="30480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5099365" y="4587088"/>
              <a:ext cx="3054035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5099365" y="5196688"/>
              <a:ext cx="3048000" cy="0"/>
            </a:xfrm>
            <a:prstGeom prst="line">
              <a:avLst/>
            </a:prstGeom>
            <a:ln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5099365" y="3367888"/>
              <a:ext cx="3054035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V="1">
              <a:off x="5099365" y="2148688"/>
              <a:ext cx="0" cy="3048000"/>
            </a:xfrm>
            <a:prstGeom prst="line">
              <a:avLst/>
            </a:prstGeom>
            <a:ln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flipV="1">
              <a:off x="5708965" y="2148688"/>
              <a:ext cx="0" cy="3048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flipV="1">
              <a:off x="6318565" y="2148688"/>
              <a:ext cx="0" cy="3048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flipV="1">
              <a:off x="6915339" y="2148688"/>
              <a:ext cx="0" cy="3048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flipV="1">
              <a:off x="7524939" y="2148688"/>
              <a:ext cx="0" cy="3048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5099365" y="2148688"/>
              <a:ext cx="3048000" cy="0"/>
            </a:xfrm>
            <a:prstGeom prst="line">
              <a:avLst/>
            </a:prstGeom>
            <a:ln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flipV="1">
              <a:off x="8147365" y="2148688"/>
              <a:ext cx="0" cy="3048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Freeform 18"/>
            <p:cNvSpPr/>
            <p:nvPr/>
          </p:nvSpPr>
          <p:spPr>
            <a:xfrm>
              <a:off x="4843605" y="2581745"/>
              <a:ext cx="2897109" cy="2824682"/>
            </a:xfrm>
            <a:custGeom>
              <a:avLst/>
              <a:gdLst>
                <a:gd name="connsiteX0" fmla="*/ 0 w 2897109"/>
                <a:gd name="connsiteY0" fmla="*/ 0 h 2824682"/>
                <a:gd name="connsiteX1" fmla="*/ 1738265 w 2897109"/>
                <a:gd name="connsiteY1" fmla="*/ 552262 h 2824682"/>
                <a:gd name="connsiteX2" fmla="*/ 2897109 w 2897109"/>
                <a:gd name="connsiteY2" fmla="*/ 2824682 h 2824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97109" h="2824682">
                  <a:moveTo>
                    <a:pt x="0" y="0"/>
                  </a:moveTo>
                  <a:cubicBezTo>
                    <a:pt x="627706" y="40741"/>
                    <a:pt x="1255413" y="81482"/>
                    <a:pt x="1738265" y="552262"/>
                  </a:cubicBezTo>
                  <a:cubicBezTo>
                    <a:pt x="2221117" y="1023042"/>
                    <a:pt x="2559113" y="1923862"/>
                    <a:pt x="2897109" y="2824682"/>
                  </a:cubicBezTo>
                </a:path>
              </a:pathLst>
            </a:custGeom>
            <a:solidFill>
              <a:schemeClr val="accent4">
                <a:alpha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980">
                <a:solidFill>
                  <a:srgbClr val="003870"/>
                </a:solidFill>
              </a:endParaRPr>
            </a:p>
          </p:txBody>
        </p:sp>
        <p:sp>
          <p:nvSpPr>
            <p:cNvPr id="20" name="Isosceles Triangle 19"/>
            <p:cNvSpPr/>
            <p:nvPr/>
          </p:nvSpPr>
          <p:spPr>
            <a:xfrm>
              <a:off x="4843604" y="2581745"/>
              <a:ext cx="2897109" cy="2824682"/>
            </a:xfrm>
            <a:prstGeom prst="triangle">
              <a:avLst>
                <a:gd name="adj" fmla="val 0"/>
              </a:avLst>
            </a:prstGeom>
            <a:solidFill>
              <a:schemeClr val="accent4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980" dirty="0">
                <a:solidFill>
                  <a:srgbClr val="003870"/>
                </a:solidFill>
              </a:endParaRPr>
            </a:p>
          </p:txBody>
        </p:sp>
        <p:cxnSp>
          <p:nvCxnSpPr>
            <p:cNvPr id="21" name="Straight Connector 20"/>
            <p:cNvCxnSpPr/>
            <p:nvPr/>
          </p:nvCxnSpPr>
          <p:spPr>
            <a:xfrm>
              <a:off x="5084276" y="2611925"/>
              <a:ext cx="624689" cy="58091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6305739" y="2895600"/>
              <a:ext cx="470026" cy="472288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>
              <a:off x="7424598" y="4588596"/>
              <a:ext cx="230862" cy="61262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>
              <a:off x="5708965" y="2682463"/>
              <a:ext cx="609600" cy="213137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Freeform 24"/>
            <p:cNvSpPr/>
            <p:nvPr/>
          </p:nvSpPr>
          <p:spPr>
            <a:xfrm>
              <a:off x="6911293" y="3360280"/>
              <a:ext cx="611470" cy="617080"/>
            </a:xfrm>
            <a:custGeom>
              <a:avLst/>
              <a:gdLst>
                <a:gd name="connsiteX0" fmla="*/ 0 w 611470"/>
                <a:gd name="connsiteY0" fmla="*/ 201953 h 617080"/>
                <a:gd name="connsiteX1" fmla="*/ 0 w 611470"/>
                <a:gd name="connsiteY1" fmla="*/ 0 h 617080"/>
                <a:gd name="connsiteX2" fmla="*/ 611470 w 611470"/>
                <a:gd name="connsiteY2" fmla="*/ 0 h 617080"/>
                <a:gd name="connsiteX3" fmla="*/ 611470 w 611470"/>
                <a:gd name="connsiteY3" fmla="*/ 617080 h 617080"/>
                <a:gd name="connsiteX4" fmla="*/ 235613 w 611470"/>
                <a:gd name="connsiteY4" fmla="*/ 617080 h 617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11470" h="617080">
                  <a:moveTo>
                    <a:pt x="0" y="201953"/>
                  </a:moveTo>
                  <a:lnTo>
                    <a:pt x="0" y="0"/>
                  </a:lnTo>
                  <a:lnTo>
                    <a:pt x="611470" y="0"/>
                  </a:lnTo>
                  <a:lnTo>
                    <a:pt x="611470" y="617080"/>
                  </a:lnTo>
                  <a:lnTo>
                    <a:pt x="235613" y="617080"/>
                  </a:lnTo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980">
                <a:solidFill>
                  <a:srgbClr val="003870"/>
                </a:solidFill>
              </a:endParaRPr>
            </a:p>
          </p:txBody>
        </p:sp>
        <p:cxnSp>
          <p:nvCxnSpPr>
            <p:cNvPr id="26" name="Straight Connector 25"/>
            <p:cNvCxnSpPr/>
            <p:nvPr/>
          </p:nvCxnSpPr>
          <p:spPr>
            <a:xfrm>
              <a:off x="6775765" y="3367888"/>
              <a:ext cx="139574" cy="213512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>
              <a:off x="6915339" y="3581400"/>
              <a:ext cx="225957" cy="401569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>
              <a:off x="7131114" y="3968435"/>
              <a:ext cx="304800" cy="618653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Group 28"/>
          <p:cNvGrpSpPr/>
          <p:nvPr/>
        </p:nvGrpSpPr>
        <p:grpSpPr>
          <a:xfrm>
            <a:off x="1295400" y="3124200"/>
            <a:ext cx="2469623" cy="2428161"/>
            <a:chOff x="1033604" y="1514570"/>
            <a:chExt cx="2482347" cy="2440671"/>
          </a:xfrm>
        </p:grpSpPr>
        <p:cxnSp>
          <p:nvCxnSpPr>
            <p:cNvPr id="30" name="Straight Connector 29"/>
            <p:cNvCxnSpPr/>
            <p:nvPr/>
          </p:nvCxnSpPr>
          <p:spPr>
            <a:xfrm>
              <a:off x="1225425" y="1971770"/>
              <a:ext cx="229052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>
              <a:off x="1225425" y="2886170"/>
              <a:ext cx="22860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>
              <a:off x="1225425" y="3343370"/>
              <a:ext cx="229052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1225425" y="3800570"/>
              <a:ext cx="2286000" cy="0"/>
            </a:xfrm>
            <a:prstGeom prst="line">
              <a:avLst/>
            </a:prstGeom>
            <a:ln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1225425" y="2428970"/>
              <a:ext cx="229052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 flipV="1">
              <a:off x="1225425" y="1514570"/>
              <a:ext cx="0" cy="2286000"/>
            </a:xfrm>
            <a:prstGeom prst="line">
              <a:avLst/>
            </a:prstGeom>
            <a:ln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 flipV="1">
              <a:off x="1682625" y="1514570"/>
              <a:ext cx="0" cy="2286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 flipV="1">
              <a:off x="2139825" y="1514570"/>
              <a:ext cx="0" cy="2286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 flipV="1">
              <a:off x="2587405" y="1514570"/>
              <a:ext cx="0" cy="2286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 flipV="1">
              <a:off x="3044605" y="1514570"/>
              <a:ext cx="0" cy="2286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>
              <a:off x="1225425" y="1514570"/>
              <a:ext cx="2286000" cy="0"/>
            </a:xfrm>
            <a:prstGeom prst="line">
              <a:avLst/>
            </a:prstGeom>
            <a:ln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 flipV="1">
              <a:off x="3511425" y="1514570"/>
              <a:ext cx="0" cy="2286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Isosceles Triangle 41"/>
            <p:cNvSpPr/>
            <p:nvPr/>
          </p:nvSpPr>
          <p:spPr>
            <a:xfrm>
              <a:off x="1033604" y="1832573"/>
              <a:ext cx="2172832" cy="2118511"/>
            </a:xfrm>
            <a:prstGeom prst="triangle">
              <a:avLst>
                <a:gd name="adj" fmla="val 0"/>
              </a:avLst>
            </a:prstGeom>
            <a:solidFill>
              <a:schemeClr val="accent4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980" dirty="0">
                <a:solidFill>
                  <a:srgbClr val="003870"/>
                </a:solidFill>
              </a:endParaRPr>
            </a:p>
          </p:txBody>
        </p:sp>
        <p:cxnSp>
          <p:nvCxnSpPr>
            <p:cNvPr id="43" name="Straight Connector 42"/>
            <p:cNvCxnSpPr/>
            <p:nvPr/>
          </p:nvCxnSpPr>
          <p:spPr>
            <a:xfrm>
              <a:off x="1225425" y="1971770"/>
              <a:ext cx="914400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>
              <a:off x="2139825" y="1971770"/>
              <a:ext cx="0" cy="45720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>
              <a:off x="2130205" y="2428970"/>
              <a:ext cx="457200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>
              <a:off x="3044605" y="2882775"/>
              <a:ext cx="0" cy="917795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Rectangle 46"/>
            <p:cNvSpPr/>
            <p:nvPr/>
          </p:nvSpPr>
          <p:spPr>
            <a:xfrm>
              <a:off x="2587405" y="2426658"/>
              <a:ext cx="457200" cy="456116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980">
                <a:solidFill>
                  <a:srgbClr val="003870"/>
                </a:solidFill>
              </a:endParaRPr>
            </a:p>
          </p:txBody>
        </p:sp>
        <p:sp>
          <p:nvSpPr>
            <p:cNvPr id="48" name="Freeform 47"/>
            <p:cNvSpPr/>
            <p:nvPr/>
          </p:nvSpPr>
          <p:spPr>
            <a:xfrm>
              <a:off x="1033605" y="1834312"/>
              <a:ext cx="2178288" cy="2120929"/>
            </a:xfrm>
            <a:custGeom>
              <a:avLst/>
              <a:gdLst>
                <a:gd name="connsiteX0" fmla="*/ 0 w 2897109"/>
                <a:gd name="connsiteY0" fmla="*/ 0 h 2824682"/>
                <a:gd name="connsiteX1" fmla="*/ 1738265 w 2897109"/>
                <a:gd name="connsiteY1" fmla="*/ 552262 h 2824682"/>
                <a:gd name="connsiteX2" fmla="*/ 2897109 w 2897109"/>
                <a:gd name="connsiteY2" fmla="*/ 2824682 h 2824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97109" h="2824682">
                  <a:moveTo>
                    <a:pt x="0" y="0"/>
                  </a:moveTo>
                  <a:cubicBezTo>
                    <a:pt x="627706" y="40741"/>
                    <a:pt x="1255413" y="81482"/>
                    <a:pt x="1738265" y="552262"/>
                  </a:cubicBezTo>
                  <a:cubicBezTo>
                    <a:pt x="2221117" y="1023042"/>
                    <a:pt x="2559113" y="1923862"/>
                    <a:pt x="2897109" y="2824682"/>
                  </a:cubicBezTo>
                </a:path>
              </a:pathLst>
            </a:custGeom>
            <a:solidFill>
              <a:schemeClr val="accent4">
                <a:alpha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980">
                <a:solidFill>
                  <a:srgbClr val="003870"/>
                </a:solidFill>
              </a:endParaRPr>
            </a:p>
          </p:txBody>
        </p:sp>
        <p:cxnSp>
          <p:nvCxnSpPr>
            <p:cNvPr id="49" name="Straight Connector 48"/>
            <p:cNvCxnSpPr/>
            <p:nvPr/>
          </p:nvCxnSpPr>
          <p:spPr>
            <a:xfrm>
              <a:off x="2587405" y="2428970"/>
              <a:ext cx="0" cy="45720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>
              <a:off x="2587405" y="2882775"/>
              <a:ext cx="457200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1" name="TextBox 50"/>
          <p:cNvSpPr txBox="1"/>
          <p:nvPr/>
        </p:nvSpPr>
        <p:spPr>
          <a:xfrm>
            <a:off x="2562523" y="2699324"/>
            <a:ext cx="1072730" cy="3970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980" dirty="0">
                <a:solidFill>
                  <a:srgbClr val="003870"/>
                </a:solidFill>
                <a:sym typeface="Symbol"/>
              </a:rPr>
              <a:t>vacuum</a:t>
            </a:r>
            <a:endParaRPr lang="en-US" sz="1980" i="1" baseline="-25000" dirty="0">
              <a:solidFill>
                <a:srgbClr val="003870"/>
              </a:solidFill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7320027" y="2645449"/>
            <a:ext cx="1072730" cy="3970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980" dirty="0">
                <a:solidFill>
                  <a:srgbClr val="003870"/>
                </a:solidFill>
                <a:sym typeface="Symbol"/>
              </a:rPr>
              <a:t>vacuum</a:t>
            </a:r>
            <a:endParaRPr lang="en-US" sz="1980" baseline="-25000" dirty="0">
              <a:solidFill>
                <a:srgbClr val="003870"/>
              </a:solidFill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1462021" y="4053278"/>
            <a:ext cx="805028" cy="3970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980" dirty="0">
                <a:solidFill>
                  <a:srgbClr val="003870"/>
                </a:solidFill>
              </a:rPr>
              <a:t>metal</a:t>
            </a:r>
          </a:p>
        </p:txBody>
      </p:sp>
      <p:sp>
        <p:nvSpPr>
          <p:cNvPr id="54" name="Rectangle 53"/>
          <p:cNvSpPr/>
          <p:nvPr/>
        </p:nvSpPr>
        <p:spPr>
          <a:xfrm>
            <a:off x="6209281" y="3999403"/>
            <a:ext cx="805028" cy="3970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980" dirty="0">
                <a:solidFill>
                  <a:srgbClr val="003870"/>
                </a:solidFill>
              </a:rPr>
              <a:t>metal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5" name="Rectangle 54"/>
              <p:cNvSpPr/>
              <p:nvPr/>
            </p:nvSpPr>
            <p:spPr>
              <a:xfrm>
                <a:off x="4038600" y="6096000"/>
                <a:ext cx="1938351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20</m:t>
                    </m:r>
                    <m:r>
                      <a:rPr lang="en-US">
                        <a:latin typeface="Cambria Math" panose="02040503050406030204" pitchFamily="18" charset="0"/>
                      </a:rPr>
                      <m:t>×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20</m:t>
                    </m:r>
                    <m:r>
                      <a:rPr lang="en-US">
                        <a:latin typeface="Cambria Math" panose="02040503050406030204" pitchFamily="18" charset="0"/>
                      </a:rPr>
                      <m:t>×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20</m:t>
                    </m:r>
                  </m:oMath>
                </a14:m>
                <a:r>
                  <a:rPr lang="en-US" dirty="0"/>
                  <a:t> grid</a:t>
                </a:r>
              </a:p>
            </p:txBody>
          </p:sp>
        </mc:Choice>
        <mc:Fallback xmlns="">
          <p:sp>
            <p:nvSpPr>
              <p:cNvPr id="55" name="Rectangle 5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8600" y="6096000"/>
                <a:ext cx="1938351" cy="369332"/>
              </a:xfrm>
              <a:prstGeom prst="rect">
                <a:avLst/>
              </a:prstGeom>
              <a:blipFill rotWithShape="1">
                <a:blip r:embed="rId2"/>
                <a:stretch>
                  <a:fillRect b="-49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902261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Rectangle 79"/>
          <p:cNvSpPr/>
          <p:nvPr/>
        </p:nvSpPr>
        <p:spPr>
          <a:xfrm>
            <a:off x="8120063" y="4414838"/>
            <a:ext cx="800100" cy="798512"/>
          </a:xfrm>
          <a:prstGeom prst="rect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81" name="Rectangle 80"/>
          <p:cNvSpPr/>
          <p:nvPr/>
        </p:nvSpPr>
        <p:spPr>
          <a:xfrm>
            <a:off x="8120063" y="3613150"/>
            <a:ext cx="800100" cy="801688"/>
          </a:xfrm>
          <a:prstGeom prst="rect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84" name="Rectangle 83"/>
          <p:cNvSpPr/>
          <p:nvPr/>
        </p:nvSpPr>
        <p:spPr>
          <a:xfrm>
            <a:off x="7316788" y="4013200"/>
            <a:ext cx="800100" cy="800100"/>
          </a:xfrm>
          <a:prstGeom prst="rect">
            <a:avLst/>
          </a:prstGeom>
          <a:solidFill>
            <a:srgbClr val="CCE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85" name="Rectangle 84"/>
          <p:cNvSpPr/>
          <p:nvPr/>
        </p:nvSpPr>
        <p:spPr>
          <a:xfrm>
            <a:off x="7173913" y="1571625"/>
            <a:ext cx="1628775" cy="1582738"/>
          </a:xfrm>
          <a:prstGeom prst="rect">
            <a:avLst/>
          </a:prstGeom>
          <a:solidFill>
            <a:srgbClr val="CCE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87" name="Flowchart: Manual Input 6"/>
          <p:cNvSpPr/>
          <p:nvPr/>
        </p:nvSpPr>
        <p:spPr>
          <a:xfrm rot="5400000">
            <a:off x="7203281" y="4126707"/>
            <a:ext cx="798513" cy="571500"/>
          </a:xfrm>
          <a:prstGeom prst="flowChartManualInput">
            <a:avLst/>
          </a:prstGeom>
          <a:solidFill>
            <a:srgbClr val="CC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88" name="Rectangle 87"/>
          <p:cNvSpPr/>
          <p:nvPr/>
        </p:nvSpPr>
        <p:spPr>
          <a:xfrm>
            <a:off x="7316788" y="4413250"/>
            <a:ext cx="800100" cy="800100"/>
          </a:xfrm>
          <a:prstGeom prst="rect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89" name="Slide Number Placeholder 2"/>
          <p:cNvSpPr txBox="1">
            <a:spLocks noGrp="1"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66217468-CD5A-FC4E-BD50-CE5BC637C5BF}" type="slidenum">
              <a:rPr lang="en-US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rPr>
              <a:pPr algn="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14</a:t>
            </a:fld>
            <a:endParaRPr lang="en-US" sz="1200" dirty="0">
              <a:solidFill>
                <a:schemeClr val="tx1">
                  <a:tint val="75000"/>
                </a:schemeClr>
              </a:solidFill>
              <a:latin typeface="+mn-lt"/>
              <a:ea typeface="+mn-ea"/>
              <a:cs typeface="+mn-cs"/>
            </a:endParaRPr>
          </a:p>
        </p:txBody>
      </p:sp>
      <p:cxnSp>
        <p:nvCxnSpPr>
          <p:cNvPr id="90" name="Straight Connector 41"/>
          <p:cNvCxnSpPr>
            <a:cxnSpLocks noChangeShapeType="1"/>
          </p:cNvCxnSpPr>
          <p:nvPr/>
        </p:nvCxnSpPr>
        <p:spPr bwMode="auto">
          <a:xfrm>
            <a:off x="7292975" y="1928813"/>
            <a:ext cx="1412875" cy="0"/>
          </a:xfrm>
          <a:prstGeom prst="line">
            <a:avLst/>
          </a:prstGeom>
          <a:noFill/>
          <a:ln w="9525">
            <a:solidFill>
              <a:srgbClr val="93A2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91" name="Straight Connector 42"/>
          <p:cNvCxnSpPr>
            <a:cxnSpLocks noChangeShapeType="1"/>
          </p:cNvCxnSpPr>
          <p:nvPr/>
        </p:nvCxnSpPr>
        <p:spPr bwMode="auto">
          <a:xfrm>
            <a:off x="7292975" y="2492375"/>
            <a:ext cx="1409700" cy="0"/>
          </a:xfrm>
          <a:prstGeom prst="line">
            <a:avLst/>
          </a:prstGeom>
          <a:noFill/>
          <a:ln w="9525">
            <a:solidFill>
              <a:srgbClr val="93A2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92" name="Straight Connector 43"/>
          <p:cNvCxnSpPr>
            <a:cxnSpLocks noChangeShapeType="1"/>
          </p:cNvCxnSpPr>
          <p:nvPr/>
        </p:nvCxnSpPr>
        <p:spPr bwMode="auto">
          <a:xfrm>
            <a:off x="7292975" y="2774950"/>
            <a:ext cx="1412875" cy="0"/>
          </a:xfrm>
          <a:prstGeom prst="line">
            <a:avLst/>
          </a:prstGeom>
          <a:noFill/>
          <a:ln w="9525">
            <a:solidFill>
              <a:srgbClr val="93A2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93" name="Straight Connector 44"/>
          <p:cNvCxnSpPr>
            <a:cxnSpLocks noChangeShapeType="1"/>
          </p:cNvCxnSpPr>
          <p:nvPr/>
        </p:nvCxnSpPr>
        <p:spPr bwMode="auto">
          <a:xfrm>
            <a:off x="7292975" y="3057525"/>
            <a:ext cx="1409700" cy="0"/>
          </a:xfrm>
          <a:prstGeom prst="line">
            <a:avLst/>
          </a:prstGeom>
          <a:noFill/>
          <a:ln w="9525">
            <a:solidFill>
              <a:srgbClr val="93A2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94" name="Straight Connector 45"/>
          <p:cNvCxnSpPr>
            <a:cxnSpLocks noChangeShapeType="1"/>
          </p:cNvCxnSpPr>
          <p:nvPr/>
        </p:nvCxnSpPr>
        <p:spPr bwMode="auto">
          <a:xfrm>
            <a:off x="7292975" y="2209800"/>
            <a:ext cx="1412875" cy="0"/>
          </a:xfrm>
          <a:prstGeom prst="line">
            <a:avLst/>
          </a:prstGeom>
          <a:noFill/>
          <a:ln w="9525">
            <a:solidFill>
              <a:srgbClr val="93A2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95" name="Straight Connector 46"/>
          <p:cNvCxnSpPr>
            <a:cxnSpLocks noChangeShapeType="1"/>
          </p:cNvCxnSpPr>
          <p:nvPr/>
        </p:nvCxnSpPr>
        <p:spPr bwMode="auto">
          <a:xfrm flipV="1">
            <a:off x="7292975" y="1646238"/>
            <a:ext cx="0" cy="1411287"/>
          </a:xfrm>
          <a:prstGeom prst="line">
            <a:avLst/>
          </a:prstGeom>
          <a:noFill/>
          <a:ln w="9525">
            <a:solidFill>
              <a:srgbClr val="93A2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96" name="Straight Connector 47"/>
          <p:cNvCxnSpPr>
            <a:cxnSpLocks noChangeShapeType="1"/>
          </p:cNvCxnSpPr>
          <p:nvPr/>
        </p:nvCxnSpPr>
        <p:spPr bwMode="auto">
          <a:xfrm flipV="1">
            <a:off x="7573963" y="1646238"/>
            <a:ext cx="0" cy="1411287"/>
          </a:xfrm>
          <a:prstGeom prst="line">
            <a:avLst/>
          </a:prstGeom>
          <a:noFill/>
          <a:ln w="9525">
            <a:solidFill>
              <a:srgbClr val="93A2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97" name="Straight Connector 48"/>
          <p:cNvCxnSpPr>
            <a:cxnSpLocks noChangeShapeType="1"/>
          </p:cNvCxnSpPr>
          <p:nvPr/>
        </p:nvCxnSpPr>
        <p:spPr bwMode="auto">
          <a:xfrm flipV="1">
            <a:off x="7856538" y="1646238"/>
            <a:ext cx="0" cy="1411287"/>
          </a:xfrm>
          <a:prstGeom prst="line">
            <a:avLst/>
          </a:prstGeom>
          <a:noFill/>
          <a:ln w="9525">
            <a:solidFill>
              <a:srgbClr val="93A2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98" name="Straight Connector 49"/>
          <p:cNvCxnSpPr>
            <a:cxnSpLocks noChangeShapeType="1"/>
          </p:cNvCxnSpPr>
          <p:nvPr/>
        </p:nvCxnSpPr>
        <p:spPr bwMode="auto">
          <a:xfrm flipV="1">
            <a:off x="8132763" y="1646238"/>
            <a:ext cx="0" cy="1411287"/>
          </a:xfrm>
          <a:prstGeom prst="line">
            <a:avLst/>
          </a:prstGeom>
          <a:noFill/>
          <a:ln w="9525">
            <a:solidFill>
              <a:srgbClr val="93A2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99" name="Straight Connector 50"/>
          <p:cNvCxnSpPr>
            <a:cxnSpLocks noChangeShapeType="1"/>
          </p:cNvCxnSpPr>
          <p:nvPr/>
        </p:nvCxnSpPr>
        <p:spPr bwMode="auto">
          <a:xfrm flipV="1">
            <a:off x="8415338" y="1646238"/>
            <a:ext cx="0" cy="1411287"/>
          </a:xfrm>
          <a:prstGeom prst="line">
            <a:avLst/>
          </a:prstGeom>
          <a:noFill/>
          <a:ln w="9525">
            <a:solidFill>
              <a:srgbClr val="93A2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100" name="Straight Connector 51"/>
          <p:cNvCxnSpPr>
            <a:cxnSpLocks noChangeShapeType="1"/>
          </p:cNvCxnSpPr>
          <p:nvPr/>
        </p:nvCxnSpPr>
        <p:spPr bwMode="auto">
          <a:xfrm>
            <a:off x="7292975" y="1646238"/>
            <a:ext cx="1409700" cy="0"/>
          </a:xfrm>
          <a:prstGeom prst="line">
            <a:avLst/>
          </a:prstGeom>
          <a:noFill/>
          <a:ln w="9525">
            <a:solidFill>
              <a:srgbClr val="93A2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101" name="Straight Connector 52"/>
          <p:cNvCxnSpPr>
            <a:cxnSpLocks noChangeShapeType="1"/>
          </p:cNvCxnSpPr>
          <p:nvPr/>
        </p:nvCxnSpPr>
        <p:spPr bwMode="auto">
          <a:xfrm flipV="1">
            <a:off x="8702675" y="1646238"/>
            <a:ext cx="0" cy="1411287"/>
          </a:xfrm>
          <a:prstGeom prst="line">
            <a:avLst/>
          </a:prstGeom>
          <a:noFill/>
          <a:ln w="9525">
            <a:solidFill>
              <a:srgbClr val="93A2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102" name="Freeform 101"/>
          <p:cNvSpPr/>
          <p:nvPr/>
        </p:nvSpPr>
        <p:spPr>
          <a:xfrm>
            <a:off x="7173913" y="1846263"/>
            <a:ext cx="1341437" cy="1308100"/>
          </a:xfrm>
          <a:custGeom>
            <a:avLst/>
            <a:gdLst>
              <a:gd name="connsiteX0" fmla="*/ 0 w 2897109"/>
              <a:gd name="connsiteY0" fmla="*/ 0 h 2824682"/>
              <a:gd name="connsiteX1" fmla="*/ 1738265 w 2897109"/>
              <a:gd name="connsiteY1" fmla="*/ 552262 h 2824682"/>
              <a:gd name="connsiteX2" fmla="*/ 2897109 w 2897109"/>
              <a:gd name="connsiteY2" fmla="*/ 2824682 h 2824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97109" h="2824682">
                <a:moveTo>
                  <a:pt x="0" y="0"/>
                </a:moveTo>
                <a:cubicBezTo>
                  <a:pt x="627706" y="40741"/>
                  <a:pt x="1255413" y="81482"/>
                  <a:pt x="1738265" y="552262"/>
                </a:cubicBezTo>
                <a:cubicBezTo>
                  <a:pt x="2221117" y="1023042"/>
                  <a:pt x="2559113" y="1923862"/>
                  <a:pt x="2897109" y="2824682"/>
                </a:cubicBezTo>
              </a:path>
            </a:pathLst>
          </a:custGeom>
          <a:solidFill>
            <a:srgbClr val="CCFFCC">
              <a:alpha val="50000"/>
            </a:srgbClr>
          </a:solidFill>
          <a:ln w="26425" cap="flat" cmpd="sng" algn="ctr">
            <a:solidFill>
              <a:srgbClr val="93A299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kern="0" dirty="0">
              <a:solidFill>
                <a:srgbClr val="FFFFFF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103" name="Isosceles Triangle 102"/>
          <p:cNvSpPr/>
          <p:nvPr/>
        </p:nvSpPr>
        <p:spPr>
          <a:xfrm>
            <a:off x="7173913" y="1846263"/>
            <a:ext cx="1341437" cy="1308100"/>
          </a:xfrm>
          <a:prstGeom prst="triangle">
            <a:avLst>
              <a:gd name="adj" fmla="val 0"/>
            </a:avLst>
          </a:prstGeom>
          <a:solidFill>
            <a:srgbClr val="CCFFCC">
              <a:alpha val="50000"/>
            </a:srgbClr>
          </a:solidFill>
          <a:ln w="26425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kern="0" dirty="0">
              <a:solidFill>
                <a:srgbClr val="FFFFFF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104" name="Oval 103"/>
          <p:cNvSpPr/>
          <p:nvPr/>
        </p:nvSpPr>
        <p:spPr>
          <a:xfrm>
            <a:off x="8067675" y="2279650"/>
            <a:ext cx="407988" cy="422275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109" name="Rectangle 108"/>
          <p:cNvSpPr/>
          <p:nvPr/>
        </p:nvSpPr>
        <p:spPr>
          <a:xfrm>
            <a:off x="7316788" y="3613150"/>
            <a:ext cx="800100" cy="800100"/>
          </a:xfrm>
          <a:prstGeom prst="rect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111" name="Freeform 110"/>
          <p:cNvSpPr/>
          <p:nvPr/>
        </p:nvSpPr>
        <p:spPr>
          <a:xfrm>
            <a:off x="7720013" y="2678113"/>
            <a:ext cx="461962" cy="1284287"/>
          </a:xfrm>
          <a:custGeom>
            <a:avLst/>
            <a:gdLst>
              <a:gd name="connsiteX0" fmla="*/ 214671 w 214671"/>
              <a:gd name="connsiteY0" fmla="*/ 0 h 541020"/>
              <a:gd name="connsiteX1" fmla="*/ 31791 w 214671"/>
              <a:gd name="connsiteY1" fmla="*/ 304800 h 541020"/>
              <a:gd name="connsiteX2" fmla="*/ 1311 w 214671"/>
              <a:gd name="connsiteY2" fmla="*/ 541020 h 5410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14671" h="541020">
                <a:moveTo>
                  <a:pt x="214671" y="0"/>
                </a:moveTo>
                <a:cubicBezTo>
                  <a:pt x="141011" y="107315"/>
                  <a:pt x="67351" y="214630"/>
                  <a:pt x="31791" y="304800"/>
                </a:cubicBezTo>
                <a:cubicBezTo>
                  <a:pt x="-3769" y="394970"/>
                  <a:pt x="-1229" y="467995"/>
                  <a:pt x="1311" y="541020"/>
                </a:cubicBezTo>
              </a:path>
            </a:pathLst>
          </a:custGeom>
          <a:noFill/>
          <a:ln>
            <a:solidFill>
              <a:schemeClr val="accent2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cxnSp>
        <p:nvCxnSpPr>
          <p:cNvPr id="115" name="Straight Arrow Connector 114"/>
          <p:cNvCxnSpPr/>
          <p:nvPr/>
        </p:nvCxnSpPr>
        <p:spPr>
          <a:xfrm flipV="1">
            <a:off x="7837488" y="4329113"/>
            <a:ext cx="439737" cy="79375"/>
          </a:xfrm>
          <a:prstGeom prst="straightConnector1">
            <a:avLst/>
          </a:prstGeom>
          <a:ln w="127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7" name="Rectangle 116"/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8153400" y="4076134"/>
            <a:ext cx="362920" cy="338554"/>
          </a:xfrm>
          <a:prstGeom prst="rect">
            <a:avLst/>
          </a:prstGeom>
          <a:blipFill rotWithShape="1">
            <a:blip r:embed="rId3"/>
            <a:stretch>
              <a:fillRect b="-3509"/>
            </a:stretch>
          </a:blipFill>
        </p:spPr>
        <p:txBody>
          <a:bodyPr/>
          <a:lstStyle/>
          <a:p>
            <a:pPr>
              <a:defRPr/>
            </a:pPr>
            <a:r>
              <a:rPr lang="en-US">
                <a:noFill/>
                <a:cs typeface="+mn-cs"/>
              </a:rPr>
              <a:t> </a:t>
            </a:r>
          </a:p>
        </p:txBody>
      </p:sp>
      <p:cxnSp>
        <p:nvCxnSpPr>
          <p:cNvPr id="120" name="Straight Connector 119"/>
          <p:cNvCxnSpPr/>
          <p:nvPr/>
        </p:nvCxnSpPr>
        <p:spPr>
          <a:xfrm>
            <a:off x="7777163" y="4016375"/>
            <a:ext cx="112712" cy="796925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1" name="Right Brace 120"/>
          <p:cNvSpPr/>
          <p:nvPr/>
        </p:nvSpPr>
        <p:spPr>
          <a:xfrm rot="5400000" flipV="1">
            <a:off x="7539832" y="4239418"/>
            <a:ext cx="57150" cy="449263"/>
          </a:xfrm>
          <a:prstGeom prst="rightBrac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122" name="Right Brace 121"/>
          <p:cNvSpPr/>
          <p:nvPr/>
        </p:nvSpPr>
        <p:spPr>
          <a:xfrm rot="5400000" flipV="1">
            <a:off x="7956551" y="4357687"/>
            <a:ext cx="57150" cy="212725"/>
          </a:xfrm>
          <a:prstGeom prst="rightBrac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123" name="Rectangle 122"/>
          <p:cNvSpPr/>
          <p:nvPr/>
        </p:nvSpPr>
        <p:spPr>
          <a:xfrm>
            <a:off x="6518275" y="4413250"/>
            <a:ext cx="798513" cy="800100"/>
          </a:xfrm>
          <a:prstGeom prst="rect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124" name="Rectangle 123"/>
          <p:cNvSpPr/>
          <p:nvPr/>
        </p:nvSpPr>
        <p:spPr>
          <a:xfrm>
            <a:off x="6516688" y="3613150"/>
            <a:ext cx="800100" cy="800100"/>
          </a:xfrm>
          <a:prstGeom prst="rect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cxnSp>
        <p:nvCxnSpPr>
          <p:cNvPr id="125" name="Straight Connector 124"/>
          <p:cNvCxnSpPr/>
          <p:nvPr/>
        </p:nvCxnSpPr>
        <p:spPr>
          <a:xfrm>
            <a:off x="7312025" y="4422775"/>
            <a:ext cx="815975" cy="1588"/>
          </a:xfrm>
          <a:prstGeom prst="line">
            <a:avLst/>
          </a:prstGeom>
          <a:ln w="19050">
            <a:solidFill>
              <a:srgbClr val="7030A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7" name="Straight Connector 126"/>
          <p:cNvCxnSpPr/>
          <p:nvPr/>
        </p:nvCxnSpPr>
        <p:spPr>
          <a:xfrm>
            <a:off x="8132763" y="2490788"/>
            <a:ext cx="282575" cy="0"/>
          </a:xfrm>
          <a:prstGeom prst="line">
            <a:avLst/>
          </a:prstGeom>
          <a:ln w="190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8" name="Rectangle 127"/>
          <p:cNvSpPr/>
          <p:nvPr/>
        </p:nvSpPr>
        <p:spPr>
          <a:xfrm>
            <a:off x="5116513" y="5461000"/>
            <a:ext cx="798512" cy="798513"/>
          </a:xfrm>
          <a:prstGeom prst="rect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129" name="Rectangle 128"/>
          <p:cNvSpPr/>
          <p:nvPr/>
        </p:nvSpPr>
        <p:spPr>
          <a:xfrm>
            <a:off x="5114925" y="4659313"/>
            <a:ext cx="800100" cy="801687"/>
          </a:xfrm>
          <a:prstGeom prst="rect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130" name="Rectangle 129"/>
          <p:cNvSpPr/>
          <p:nvPr/>
        </p:nvSpPr>
        <p:spPr>
          <a:xfrm>
            <a:off x="4311650" y="5057775"/>
            <a:ext cx="800100" cy="801688"/>
          </a:xfrm>
          <a:prstGeom prst="rect">
            <a:avLst/>
          </a:prstGeom>
          <a:solidFill>
            <a:srgbClr val="CCE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131" name="Flowchart: Manual Input 69"/>
          <p:cNvSpPr/>
          <p:nvPr/>
        </p:nvSpPr>
        <p:spPr>
          <a:xfrm rot="5400000">
            <a:off x="4197350" y="5172075"/>
            <a:ext cx="800100" cy="571500"/>
          </a:xfrm>
          <a:prstGeom prst="flowChartManualInput">
            <a:avLst/>
          </a:prstGeom>
          <a:solidFill>
            <a:srgbClr val="CC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132" name="Rectangle 131"/>
          <p:cNvSpPr/>
          <p:nvPr/>
        </p:nvSpPr>
        <p:spPr>
          <a:xfrm>
            <a:off x="4311650" y="5459413"/>
            <a:ext cx="801688" cy="800100"/>
          </a:xfrm>
          <a:prstGeom prst="rect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133" name="Rectangle 132"/>
          <p:cNvSpPr/>
          <p:nvPr/>
        </p:nvSpPr>
        <p:spPr>
          <a:xfrm>
            <a:off x="4311650" y="4659313"/>
            <a:ext cx="800100" cy="800100"/>
          </a:xfrm>
          <a:prstGeom prst="rect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134" name="Rectangle 133"/>
          <p:cNvSpPr/>
          <p:nvPr/>
        </p:nvSpPr>
        <p:spPr>
          <a:xfrm>
            <a:off x="3513138" y="5459413"/>
            <a:ext cx="798512" cy="801687"/>
          </a:xfrm>
          <a:prstGeom prst="rect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135" name="Rectangle 134"/>
          <p:cNvSpPr/>
          <p:nvPr/>
        </p:nvSpPr>
        <p:spPr>
          <a:xfrm>
            <a:off x="3513138" y="4659313"/>
            <a:ext cx="798512" cy="800100"/>
          </a:xfrm>
          <a:prstGeom prst="rect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cxnSp>
        <p:nvCxnSpPr>
          <p:cNvPr id="136" name="Straight Arrow Connector 135"/>
          <p:cNvCxnSpPr/>
          <p:nvPr/>
        </p:nvCxnSpPr>
        <p:spPr>
          <a:xfrm flipV="1">
            <a:off x="4306888" y="5059363"/>
            <a:ext cx="0" cy="409575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7" name="Straight Arrow Connector 136"/>
          <p:cNvCxnSpPr/>
          <p:nvPr/>
        </p:nvCxnSpPr>
        <p:spPr>
          <a:xfrm flipV="1">
            <a:off x="5111750" y="5056188"/>
            <a:ext cx="0" cy="409575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Arrow Connector 137"/>
          <p:cNvCxnSpPr/>
          <p:nvPr/>
        </p:nvCxnSpPr>
        <p:spPr>
          <a:xfrm flipV="1">
            <a:off x="4308475" y="5851525"/>
            <a:ext cx="0" cy="409575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9" name="Straight Arrow Connector 138"/>
          <p:cNvCxnSpPr/>
          <p:nvPr/>
        </p:nvCxnSpPr>
        <p:spPr>
          <a:xfrm flipV="1">
            <a:off x="5113338" y="5848350"/>
            <a:ext cx="0" cy="409575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Straight Arrow Connector 139"/>
          <p:cNvCxnSpPr/>
          <p:nvPr/>
        </p:nvCxnSpPr>
        <p:spPr>
          <a:xfrm>
            <a:off x="4311650" y="5468938"/>
            <a:ext cx="403225" cy="0"/>
          </a:xfrm>
          <a:prstGeom prst="straightConnector1">
            <a:avLst/>
          </a:prstGeom>
          <a:ln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1" name="Straight Connector 140"/>
          <p:cNvCxnSpPr/>
          <p:nvPr/>
        </p:nvCxnSpPr>
        <p:spPr>
          <a:xfrm>
            <a:off x="4306888" y="5468938"/>
            <a:ext cx="815975" cy="1587"/>
          </a:xfrm>
          <a:prstGeom prst="line">
            <a:avLst/>
          </a:prstGeom>
          <a:ln w="19050">
            <a:solidFill>
              <a:srgbClr val="7030A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2" name="Arc 141"/>
          <p:cNvSpPr/>
          <p:nvPr/>
        </p:nvSpPr>
        <p:spPr>
          <a:xfrm>
            <a:off x="4132263" y="5251450"/>
            <a:ext cx="381000" cy="393700"/>
          </a:xfrm>
          <a:prstGeom prst="arc">
            <a:avLst/>
          </a:prstGeom>
          <a:ln>
            <a:solidFill>
              <a:srgbClr val="00B050"/>
            </a:solidFill>
            <a:headEnd type="stealth" w="med" len="med"/>
            <a:tailEnd type="stealth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143" name="Arc 142"/>
          <p:cNvSpPr/>
          <p:nvPr/>
        </p:nvSpPr>
        <p:spPr>
          <a:xfrm rot="16200000">
            <a:off x="4921250" y="5257800"/>
            <a:ext cx="381000" cy="393700"/>
          </a:xfrm>
          <a:prstGeom prst="arc">
            <a:avLst/>
          </a:prstGeom>
          <a:ln>
            <a:solidFill>
              <a:srgbClr val="00B050"/>
            </a:solidFill>
            <a:headEnd type="stealth" w="med" len="med"/>
            <a:tailEnd type="stealth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144" name="Arc 143"/>
          <p:cNvSpPr/>
          <p:nvPr/>
        </p:nvSpPr>
        <p:spPr>
          <a:xfrm rot="10800000">
            <a:off x="4914900" y="5273675"/>
            <a:ext cx="381000" cy="393700"/>
          </a:xfrm>
          <a:prstGeom prst="arc">
            <a:avLst/>
          </a:prstGeom>
          <a:ln>
            <a:solidFill>
              <a:srgbClr val="00B050"/>
            </a:solidFill>
            <a:headEnd type="stealth" w="med" len="med"/>
            <a:tailEnd type="stealth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145" name="Arc 144"/>
          <p:cNvSpPr/>
          <p:nvPr/>
        </p:nvSpPr>
        <p:spPr>
          <a:xfrm rot="5400000">
            <a:off x="4128294" y="5280819"/>
            <a:ext cx="381000" cy="392112"/>
          </a:xfrm>
          <a:prstGeom prst="arc">
            <a:avLst/>
          </a:prstGeom>
          <a:ln>
            <a:solidFill>
              <a:srgbClr val="00B050"/>
            </a:solidFill>
            <a:headEnd type="stealth" w="med" len="med"/>
            <a:tailEnd type="stealth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cxnSp>
        <p:nvCxnSpPr>
          <p:cNvPr id="146" name="Straight Connector 145"/>
          <p:cNvCxnSpPr/>
          <p:nvPr/>
        </p:nvCxnSpPr>
        <p:spPr>
          <a:xfrm>
            <a:off x="4311650" y="4662488"/>
            <a:ext cx="0" cy="1603375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7" name="Straight Connector 146"/>
          <p:cNvCxnSpPr/>
          <p:nvPr/>
        </p:nvCxnSpPr>
        <p:spPr>
          <a:xfrm>
            <a:off x="5111750" y="4662488"/>
            <a:ext cx="1588" cy="1604962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8" name="Freeform 147"/>
          <p:cNvSpPr/>
          <p:nvPr/>
        </p:nvSpPr>
        <p:spPr>
          <a:xfrm rot="16200000" flipV="1">
            <a:off x="6020594" y="4964906"/>
            <a:ext cx="419100" cy="573088"/>
          </a:xfrm>
          <a:custGeom>
            <a:avLst/>
            <a:gdLst>
              <a:gd name="connsiteX0" fmla="*/ 214671 w 214671"/>
              <a:gd name="connsiteY0" fmla="*/ 0 h 541020"/>
              <a:gd name="connsiteX1" fmla="*/ 31791 w 214671"/>
              <a:gd name="connsiteY1" fmla="*/ 304800 h 541020"/>
              <a:gd name="connsiteX2" fmla="*/ 1311 w 214671"/>
              <a:gd name="connsiteY2" fmla="*/ 541020 h 5410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14671" h="541020">
                <a:moveTo>
                  <a:pt x="214671" y="0"/>
                </a:moveTo>
                <a:cubicBezTo>
                  <a:pt x="141011" y="107315"/>
                  <a:pt x="67351" y="214630"/>
                  <a:pt x="31791" y="304800"/>
                </a:cubicBezTo>
                <a:cubicBezTo>
                  <a:pt x="-3769" y="394970"/>
                  <a:pt x="-1229" y="467995"/>
                  <a:pt x="1311" y="541020"/>
                </a:cubicBezTo>
              </a:path>
            </a:pathLst>
          </a:custGeom>
          <a:noFill/>
          <a:ln>
            <a:solidFill>
              <a:schemeClr val="accent2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149" name="TextBox 119"/>
          <p:cNvSpPr txBox="1">
            <a:spLocks noChangeArrowheads="1"/>
          </p:cNvSpPr>
          <p:nvPr/>
        </p:nvSpPr>
        <p:spPr bwMode="auto">
          <a:xfrm>
            <a:off x="6376988" y="5232400"/>
            <a:ext cx="2692400" cy="52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400">
                <a:solidFill>
                  <a:schemeClr val="accent2"/>
                </a:solidFill>
                <a:latin typeface="Calibri" charset="0"/>
              </a:rPr>
              <a:t>(2) Compute effective permittivity </a:t>
            </a:r>
            <a:br>
              <a:rPr lang="en-US" sz="1400">
                <a:solidFill>
                  <a:schemeClr val="accent2"/>
                </a:solidFill>
                <a:latin typeface="Calibri" charset="0"/>
              </a:rPr>
            </a:br>
            <a:r>
              <a:rPr lang="en-US" sz="1400">
                <a:solidFill>
                  <a:schemeClr val="accent2"/>
                </a:solidFill>
                <a:latin typeface="Calibri" charset="0"/>
              </a:rPr>
              <a:t>for each cut cell edge</a:t>
            </a:r>
          </a:p>
        </p:txBody>
      </p:sp>
      <p:sp>
        <p:nvSpPr>
          <p:cNvPr id="150" name="TextBox 120"/>
          <p:cNvSpPr txBox="1">
            <a:spLocks noChangeArrowheads="1"/>
          </p:cNvSpPr>
          <p:nvPr/>
        </p:nvSpPr>
        <p:spPr bwMode="auto">
          <a:xfrm>
            <a:off x="3360738" y="6257925"/>
            <a:ext cx="2706687" cy="52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400">
                <a:solidFill>
                  <a:schemeClr val="accent2"/>
                </a:solidFill>
                <a:latin typeface="Calibri" charset="0"/>
              </a:rPr>
              <a:t>(3) Compute symmetric matrix </a:t>
            </a:r>
            <a:br>
              <a:rPr lang="en-US" sz="1400">
                <a:solidFill>
                  <a:schemeClr val="accent2"/>
                </a:solidFill>
                <a:latin typeface="Calibri" charset="0"/>
              </a:rPr>
            </a:br>
            <a:r>
              <a:rPr lang="en-US" sz="1400">
                <a:solidFill>
                  <a:schemeClr val="accent2"/>
                </a:solidFill>
                <a:latin typeface="Calibri" charset="0"/>
              </a:rPr>
              <a:t>elements to couple adjacent edges</a:t>
            </a:r>
          </a:p>
        </p:txBody>
      </p:sp>
      <p:sp>
        <p:nvSpPr>
          <p:cNvPr id="151" name="TextBox 121"/>
          <p:cNvSpPr txBox="1">
            <a:spLocks noChangeArrowheads="1"/>
          </p:cNvSpPr>
          <p:nvPr/>
        </p:nvSpPr>
        <p:spPr bwMode="auto">
          <a:xfrm>
            <a:off x="5334000" y="1752600"/>
            <a:ext cx="1752600" cy="52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400" dirty="0">
                <a:solidFill>
                  <a:schemeClr val="accent2"/>
                </a:solidFill>
                <a:latin typeface="Calibri" charset="0"/>
              </a:rPr>
              <a:t>(1) Identify edges cut </a:t>
            </a:r>
            <a:br>
              <a:rPr lang="en-US" sz="1400" dirty="0">
                <a:solidFill>
                  <a:schemeClr val="accent2"/>
                </a:solidFill>
                <a:latin typeface="Calibri" charset="0"/>
              </a:rPr>
            </a:br>
            <a:r>
              <a:rPr lang="en-US" sz="1400" dirty="0">
                <a:solidFill>
                  <a:schemeClr val="accent2"/>
                </a:solidFill>
                <a:latin typeface="Calibri" charset="0"/>
              </a:rPr>
              <a:t>by the interface</a:t>
            </a:r>
          </a:p>
        </p:txBody>
      </p:sp>
      <p:sp>
        <p:nvSpPr>
          <p:cNvPr id="152" name="TextBox 123"/>
          <p:cNvSpPr txBox="1">
            <a:spLocks noChangeArrowheads="1"/>
          </p:cNvSpPr>
          <p:nvPr/>
        </p:nvSpPr>
        <p:spPr bwMode="auto">
          <a:xfrm>
            <a:off x="747713" y="5386388"/>
            <a:ext cx="2041525" cy="744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400">
                <a:solidFill>
                  <a:srgbClr val="C00000"/>
                </a:solidFill>
                <a:latin typeface="Calibri" charset="0"/>
              </a:rPr>
              <a:t>(4) Resulting matrix is </a:t>
            </a:r>
            <a:br>
              <a:rPr lang="en-US" sz="1400">
                <a:solidFill>
                  <a:srgbClr val="C00000"/>
                </a:solidFill>
                <a:latin typeface="Calibri" charset="0"/>
              </a:rPr>
            </a:br>
            <a:r>
              <a:rPr lang="en-US" sz="1400">
                <a:solidFill>
                  <a:srgbClr val="C00000"/>
                </a:solidFill>
                <a:latin typeface="Calibri" charset="0"/>
              </a:rPr>
              <a:t>symmetric with sparse </a:t>
            </a:r>
            <a:br>
              <a:rPr lang="en-US" sz="1400">
                <a:solidFill>
                  <a:srgbClr val="C00000"/>
                </a:solidFill>
                <a:latin typeface="Calibri" charset="0"/>
              </a:rPr>
            </a:br>
            <a:r>
              <a:rPr lang="en-US" sz="1400">
                <a:solidFill>
                  <a:srgbClr val="C00000"/>
                </a:solidFill>
                <a:latin typeface="Calibri" charset="0"/>
              </a:rPr>
              <a:t>off-diagonal components </a:t>
            </a:r>
          </a:p>
        </p:txBody>
      </p:sp>
      <p:sp>
        <p:nvSpPr>
          <p:cNvPr id="153" name="Freeform 152"/>
          <p:cNvSpPr/>
          <p:nvPr/>
        </p:nvSpPr>
        <p:spPr>
          <a:xfrm rot="16200000" flipV="1">
            <a:off x="3088481" y="5328444"/>
            <a:ext cx="277813" cy="574675"/>
          </a:xfrm>
          <a:custGeom>
            <a:avLst/>
            <a:gdLst>
              <a:gd name="connsiteX0" fmla="*/ 214671 w 214671"/>
              <a:gd name="connsiteY0" fmla="*/ 0 h 541020"/>
              <a:gd name="connsiteX1" fmla="*/ 31791 w 214671"/>
              <a:gd name="connsiteY1" fmla="*/ 304800 h 541020"/>
              <a:gd name="connsiteX2" fmla="*/ 1311 w 214671"/>
              <a:gd name="connsiteY2" fmla="*/ 541020 h 5410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14671" h="541020">
                <a:moveTo>
                  <a:pt x="214671" y="0"/>
                </a:moveTo>
                <a:cubicBezTo>
                  <a:pt x="141011" y="107315"/>
                  <a:pt x="67351" y="214630"/>
                  <a:pt x="31791" y="304800"/>
                </a:cubicBezTo>
                <a:cubicBezTo>
                  <a:pt x="-3769" y="394970"/>
                  <a:pt x="-1229" y="467995"/>
                  <a:pt x="1311" y="541020"/>
                </a:cubicBezTo>
              </a:path>
            </a:pathLst>
          </a:custGeom>
          <a:noFill/>
          <a:ln>
            <a:solidFill>
              <a:schemeClr val="accent2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161" name="TextBox 79"/>
          <p:cNvSpPr txBox="1">
            <a:spLocks noChangeArrowheads="1"/>
          </p:cNvSpPr>
          <p:nvPr/>
        </p:nvSpPr>
        <p:spPr bwMode="auto">
          <a:xfrm>
            <a:off x="1173163" y="1720850"/>
            <a:ext cx="52228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>
                <a:latin typeface="Calibri" charset="0"/>
              </a:rPr>
              <a:t>ε</a:t>
            </a:r>
            <a:r>
              <a:rPr lang="en-US" sz="2000" baseline="-25000">
                <a:latin typeface="Calibri" charset="0"/>
              </a:rPr>
              <a:t>1</a:t>
            </a:r>
          </a:p>
        </p:txBody>
      </p:sp>
      <p:sp>
        <p:nvSpPr>
          <p:cNvPr id="162" name="TextBox 80"/>
          <p:cNvSpPr txBox="1">
            <a:spLocks noChangeArrowheads="1"/>
          </p:cNvSpPr>
          <p:nvPr/>
        </p:nvSpPr>
        <p:spPr bwMode="auto">
          <a:xfrm>
            <a:off x="1477963" y="3195638"/>
            <a:ext cx="52228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>
                <a:latin typeface="Calibri" charset="0"/>
              </a:rPr>
              <a:t>ε</a:t>
            </a:r>
            <a:r>
              <a:rPr lang="en-US" sz="2000" baseline="-25000">
                <a:latin typeface="Calibri" charset="0"/>
              </a:rPr>
              <a:t>2</a:t>
            </a:r>
          </a:p>
        </p:txBody>
      </p:sp>
      <p:sp>
        <p:nvSpPr>
          <p:cNvPr id="163" name="TextBox 83"/>
          <p:cNvSpPr txBox="1">
            <a:spLocks noChangeArrowheads="1"/>
          </p:cNvSpPr>
          <p:nvPr/>
        </p:nvSpPr>
        <p:spPr bwMode="auto">
          <a:xfrm>
            <a:off x="7229475" y="2279650"/>
            <a:ext cx="52228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>
                <a:latin typeface="Calibri" charset="0"/>
              </a:rPr>
              <a:t>ε</a:t>
            </a:r>
            <a:r>
              <a:rPr lang="en-US" sz="2000" baseline="-25000">
                <a:latin typeface="Calibri" charset="0"/>
              </a:rPr>
              <a:t>1</a:t>
            </a:r>
          </a:p>
        </p:txBody>
      </p:sp>
      <p:sp>
        <p:nvSpPr>
          <p:cNvPr id="164" name="TextBox 84"/>
          <p:cNvSpPr txBox="1">
            <a:spLocks noChangeArrowheads="1"/>
          </p:cNvSpPr>
          <p:nvPr/>
        </p:nvSpPr>
        <p:spPr bwMode="auto">
          <a:xfrm>
            <a:off x="7232650" y="4035425"/>
            <a:ext cx="52228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>
                <a:latin typeface="Calibri" charset="0"/>
              </a:rPr>
              <a:t>ε</a:t>
            </a:r>
            <a:r>
              <a:rPr lang="en-US" sz="2000" baseline="-25000">
                <a:latin typeface="Calibri" charset="0"/>
              </a:rPr>
              <a:t>1</a:t>
            </a:r>
          </a:p>
        </p:txBody>
      </p:sp>
      <p:sp>
        <p:nvSpPr>
          <p:cNvPr id="165" name="TextBox 86"/>
          <p:cNvSpPr txBox="1">
            <a:spLocks noChangeArrowheads="1"/>
          </p:cNvSpPr>
          <p:nvPr/>
        </p:nvSpPr>
        <p:spPr bwMode="auto">
          <a:xfrm>
            <a:off x="4495800" y="4986338"/>
            <a:ext cx="52228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>
                <a:latin typeface="Calibri" charset="0"/>
              </a:rPr>
              <a:t>ε</a:t>
            </a:r>
            <a:r>
              <a:rPr lang="en-US" sz="2000" baseline="-25000">
                <a:latin typeface="Calibri" charset="0"/>
              </a:rPr>
              <a:t>1</a:t>
            </a:r>
          </a:p>
        </p:txBody>
      </p:sp>
      <p:sp>
        <p:nvSpPr>
          <p:cNvPr id="166" name="TextBox 87"/>
          <p:cNvSpPr txBox="1">
            <a:spLocks noChangeArrowheads="1"/>
          </p:cNvSpPr>
          <p:nvPr/>
        </p:nvSpPr>
        <p:spPr bwMode="auto">
          <a:xfrm>
            <a:off x="8083550" y="1646238"/>
            <a:ext cx="52228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>
                <a:latin typeface="Calibri" charset="0"/>
              </a:rPr>
              <a:t>ε</a:t>
            </a:r>
            <a:r>
              <a:rPr lang="en-US" sz="2000" baseline="-25000">
                <a:latin typeface="Calibri" charset="0"/>
              </a:rPr>
              <a:t>2</a:t>
            </a:r>
          </a:p>
        </p:txBody>
      </p:sp>
      <p:sp>
        <p:nvSpPr>
          <p:cNvPr id="167" name="TextBox 88"/>
          <p:cNvSpPr txBox="1">
            <a:spLocks noChangeArrowheads="1"/>
          </p:cNvSpPr>
          <p:nvPr/>
        </p:nvSpPr>
        <p:spPr bwMode="auto">
          <a:xfrm>
            <a:off x="7939088" y="4492625"/>
            <a:ext cx="52228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>
                <a:latin typeface="Calibri" charset="0"/>
              </a:rPr>
              <a:t>ε</a:t>
            </a:r>
            <a:r>
              <a:rPr lang="en-US" sz="2000" baseline="-25000">
                <a:latin typeface="Calibri" charset="0"/>
              </a:rPr>
              <a:t>2</a:t>
            </a:r>
          </a:p>
        </p:txBody>
      </p:sp>
      <p:sp>
        <p:nvSpPr>
          <p:cNvPr id="168" name="TextBox 89"/>
          <p:cNvSpPr txBox="1">
            <a:spLocks noChangeArrowheads="1"/>
          </p:cNvSpPr>
          <p:nvPr/>
        </p:nvSpPr>
        <p:spPr bwMode="auto">
          <a:xfrm>
            <a:off x="4878388" y="5554663"/>
            <a:ext cx="52228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>
                <a:latin typeface="Calibri" charset="0"/>
              </a:rPr>
              <a:t>ε</a:t>
            </a:r>
            <a:r>
              <a:rPr lang="en-US" sz="2000" baseline="-25000">
                <a:latin typeface="Calibri" charset="0"/>
              </a:rPr>
              <a:t>2</a:t>
            </a:r>
          </a:p>
        </p:txBody>
      </p:sp>
      <p:graphicFrame>
        <p:nvGraphicFramePr>
          <p:cNvPr id="169" name="Object 3"/>
          <p:cNvGraphicFramePr>
            <a:graphicFrameLocks noChangeAspect="1"/>
          </p:cNvGraphicFramePr>
          <p:nvPr/>
        </p:nvGraphicFramePr>
        <p:xfrm>
          <a:off x="2936875" y="2165350"/>
          <a:ext cx="2251075" cy="473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2882" name="Equation" r:id="rId4" imgW="952500" imgH="190500" progId="Equation.3">
                  <p:embed/>
                </p:oleObj>
              </mc:Choice>
              <mc:Fallback>
                <p:oleObj name="Equation" r:id="rId4" imgW="952500" imgH="1905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36875" y="2165350"/>
                        <a:ext cx="2251075" cy="4730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0" name="Object 90"/>
          <p:cNvGraphicFramePr>
            <a:graphicFrameLocks noChangeAspect="1"/>
          </p:cNvGraphicFramePr>
          <p:nvPr/>
        </p:nvGraphicFramePr>
        <p:xfrm>
          <a:off x="2868613" y="2811463"/>
          <a:ext cx="2309812" cy="4746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2883" name="Equation" r:id="rId6" imgW="977900" imgH="190500" progId="Equation.3">
                  <p:embed/>
                </p:oleObj>
              </mc:Choice>
              <mc:Fallback>
                <p:oleObj name="Equation" r:id="rId6" imgW="977900" imgH="1905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68613" y="2811463"/>
                        <a:ext cx="2309812" cy="4746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1" name="Object 90"/>
          <p:cNvGraphicFramePr>
            <a:graphicFrameLocks noChangeAspect="1"/>
          </p:cNvGraphicFramePr>
          <p:nvPr/>
        </p:nvGraphicFramePr>
        <p:xfrm>
          <a:off x="3409950" y="3763963"/>
          <a:ext cx="1379538" cy="501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2884" name="Equation" r:id="rId8" imgW="584200" imgH="203200" progId="Equation.3">
                  <p:embed/>
                </p:oleObj>
              </mc:Choice>
              <mc:Fallback>
                <p:oleObj name="Equation" r:id="rId8" imgW="584200" imgH="203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09950" y="3763963"/>
                        <a:ext cx="1379538" cy="5016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990600" y="457200"/>
            <a:ext cx="788048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Discrete Cut-Cell Dielectric Model, </a:t>
            </a:r>
            <a:r>
              <a:rPr lang="en-US" sz="3200" dirty="0" err="1"/>
              <a:t>S.Cooke</a:t>
            </a:r>
            <a:endParaRPr lang="en-US" sz="3200" dirty="0"/>
          </a:p>
        </p:txBody>
      </p:sp>
      <p:grpSp>
        <p:nvGrpSpPr>
          <p:cNvPr id="188" name="Group 70"/>
          <p:cNvGrpSpPr>
            <a:grpSpLocks/>
          </p:cNvGrpSpPr>
          <p:nvPr/>
        </p:nvGrpSpPr>
        <p:grpSpPr bwMode="auto">
          <a:xfrm>
            <a:off x="676275" y="1854200"/>
            <a:ext cx="1933575" cy="1927225"/>
            <a:chOff x="5959863" y="1578066"/>
            <a:chExt cx="1933666" cy="1927134"/>
          </a:xfrm>
        </p:grpSpPr>
        <p:sp>
          <p:nvSpPr>
            <p:cNvPr id="189" name="Chord 188"/>
            <p:cNvSpPr/>
            <p:nvPr/>
          </p:nvSpPr>
          <p:spPr>
            <a:xfrm rot="10800000">
              <a:off x="5959863" y="1578066"/>
              <a:ext cx="1933666" cy="1927134"/>
            </a:xfrm>
            <a:prstGeom prst="chord">
              <a:avLst>
                <a:gd name="adj1" fmla="val 17051629"/>
                <a:gd name="adj2" fmla="val 6154402"/>
              </a:avLst>
            </a:prstGeom>
            <a:solidFill>
              <a:srgbClr val="CCFFCC"/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"/>
                <a:ea typeface="ＭＳ Ｐゴシック"/>
                <a:cs typeface="+mn-cs"/>
              </a:endParaRPr>
            </a:p>
          </p:txBody>
        </p:sp>
        <p:sp>
          <p:nvSpPr>
            <p:cNvPr id="190" name="Chord 189"/>
            <p:cNvSpPr/>
            <p:nvPr/>
          </p:nvSpPr>
          <p:spPr>
            <a:xfrm rot="10800000">
              <a:off x="5959863" y="1578066"/>
              <a:ext cx="1933666" cy="1927134"/>
            </a:xfrm>
            <a:prstGeom prst="chord">
              <a:avLst>
                <a:gd name="adj1" fmla="val 6157006"/>
                <a:gd name="adj2" fmla="val 17092984"/>
              </a:avLst>
            </a:prstGeom>
            <a:solidFill>
              <a:srgbClr val="BBE0E3"/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"/>
                <a:ea typeface="ＭＳ Ｐゴシック"/>
                <a:cs typeface="+mn-cs"/>
              </a:endParaRPr>
            </a:p>
          </p:txBody>
        </p:sp>
        <p:sp>
          <p:nvSpPr>
            <p:cNvPr id="191" name="Freeform 190"/>
            <p:cNvSpPr/>
            <p:nvPr/>
          </p:nvSpPr>
          <p:spPr>
            <a:xfrm>
              <a:off x="6340881" y="1979685"/>
              <a:ext cx="1219257" cy="1142946"/>
            </a:xfrm>
            <a:custGeom>
              <a:avLst/>
              <a:gdLst>
                <a:gd name="connsiteX0" fmla="*/ 4856 w 1711768"/>
                <a:gd name="connsiteY0" fmla="*/ 406389 h 1901979"/>
                <a:gd name="connsiteX1" fmla="*/ 146959 w 1711768"/>
                <a:gd name="connsiteY1" fmla="*/ 1042762 h 1901979"/>
                <a:gd name="connsiteX2" fmla="*/ 146959 w 1711768"/>
                <a:gd name="connsiteY2" fmla="*/ 1642064 h 1901979"/>
                <a:gd name="connsiteX3" fmla="*/ 962505 w 1711768"/>
                <a:gd name="connsiteY3" fmla="*/ 1901556 h 1901979"/>
                <a:gd name="connsiteX4" fmla="*/ 1635948 w 1711768"/>
                <a:gd name="connsiteY4" fmla="*/ 1679135 h 1901979"/>
                <a:gd name="connsiteX5" fmla="*/ 1561808 w 1711768"/>
                <a:gd name="connsiteY5" fmla="*/ 894481 h 1901979"/>
                <a:gd name="connsiteX6" fmla="*/ 1685375 w 1711768"/>
                <a:gd name="connsiteY6" fmla="*/ 140719 h 1901979"/>
                <a:gd name="connsiteX7" fmla="*/ 962505 w 1711768"/>
                <a:gd name="connsiteY7" fmla="*/ 190146 h 1901979"/>
                <a:gd name="connsiteX8" fmla="*/ 128424 w 1711768"/>
                <a:gd name="connsiteY8" fmla="*/ 4794 h 1901979"/>
                <a:gd name="connsiteX9" fmla="*/ 4856 w 1711768"/>
                <a:gd name="connsiteY9" fmla="*/ 406389 h 19019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711768" h="1901979">
                  <a:moveTo>
                    <a:pt x="4856" y="406389"/>
                  </a:moveTo>
                  <a:cubicBezTo>
                    <a:pt x="7945" y="579384"/>
                    <a:pt x="123275" y="836816"/>
                    <a:pt x="146959" y="1042762"/>
                  </a:cubicBezTo>
                  <a:cubicBezTo>
                    <a:pt x="170643" y="1248708"/>
                    <a:pt x="11035" y="1498932"/>
                    <a:pt x="146959" y="1642064"/>
                  </a:cubicBezTo>
                  <a:cubicBezTo>
                    <a:pt x="282883" y="1785196"/>
                    <a:pt x="714340" y="1895378"/>
                    <a:pt x="962505" y="1901556"/>
                  </a:cubicBezTo>
                  <a:cubicBezTo>
                    <a:pt x="1210670" y="1907734"/>
                    <a:pt x="1536064" y="1846981"/>
                    <a:pt x="1635948" y="1679135"/>
                  </a:cubicBezTo>
                  <a:cubicBezTo>
                    <a:pt x="1735832" y="1511289"/>
                    <a:pt x="1553570" y="1150884"/>
                    <a:pt x="1561808" y="894481"/>
                  </a:cubicBezTo>
                  <a:cubicBezTo>
                    <a:pt x="1570046" y="638078"/>
                    <a:pt x="1785259" y="258108"/>
                    <a:pt x="1685375" y="140719"/>
                  </a:cubicBezTo>
                  <a:cubicBezTo>
                    <a:pt x="1585491" y="23330"/>
                    <a:pt x="1221997" y="212800"/>
                    <a:pt x="962505" y="190146"/>
                  </a:cubicBezTo>
                  <a:cubicBezTo>
                    <a:pt x="703013" y="167492"/>
                    <a:pt x="288032" y="-33306"/>
                    <a:pt x="128424" y="4794"/>
                  </a:cubicBezTo>
                  <a:cubicBezTo>
                    <a:pt x="-31184" y="42894"/>
                    <a:pt x="1767" y="233394"/>
                    <a:pt x="4856" y="406389"/>
                  </a:cubicBezTo>
                  <a:close/>
                </a:path>
              </a:pathLst>
            </a:custGeom>
            <a:solidFill>
              <a:srgbClr val="FFCCCC">
                <a:alpha val="20000"/>
              </a:srgbClr>
            </a:solidFill>
            <a:ln w="25400" cap="flat" cmpd="sng" algn="ctr">
              <a:solidFill>
                <a:srgbClr val="BBE0E3">
                  <a:shade val="50000"/>
                </a:srgbClr>
              </a:solidFill>
              <a:prstDash val="sysDot"/>
            </a:ln>
            <a:effectLst/>
          </p:spPr>
          <p:txBody>
            <a:bodyPr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"/>
                <a:ea typeface="ＭＳ Ｐゴシック"/>
                <a:cs typeface="+mn-cs"/>
              </a:endParaRPr>
            </a:p>
          </p:txBody>
        </p:sp>
        <p:cxnSp>
          <p:nvCxnSpPr>
            <p:cNvPr id="192" name="Straight Connector 191"/>
            <p:cNvCxnSpPr/>
            <p:nvPr/>
          </p:nvCxnSpPr>
          <p:spPr>
            <a:xfrm flipH="1">
              <a:off x="6691735" y="1598703"/>
              <a:ext cx="450871" cy="1873162"/>
            </a:xfrm>
            <a:prstGeom prst="line">
              <a:avLst/>
            </a:prstGeom>
            <a:noFill/>
            <a:ln w="12700" cap="flat" cmpd="sng" algn="ctr">
              <a:solidFill>
                <a:srgbClr val="C00000"/>
              </a:solidFill>
              <a:prstDash val="solid"/>
            </a:ln>
            <a:effectLst/>
          </p:spPr>
        </p:cxnSp>
        <p:cxnSp>
          <p:nvCxnSpPr>
            <p:cNvPr id="193" name="Straight Arrow Connector 192"/>
            <p:cNvCxnSpPr/>
            <p:nvPr/>
          </p:nvCxnSpPr>
          <p:spPr>
            <a:xfrm flipH="1" flipV="1">
              <a:off x="6609182" y="2441625"/>
              <a:ext cx="304814" cy="71435"/>
            </a:xfrm>
            <a:prstGeom prst="straightConnector1">
              <a:avLst/>
            </a:prstGeom>
            <a:noFill/>
            <a:ln w="9525" cap="flat" cmpd="sng" algn="ctr">
              <a:solidFill>
                <a:srgbClr val="C00000"/>
              </a:solidFill>
              <a:prstDash val="solid"/>
              <a:tailEnd type="stealth"/>
            </a:ln>
            <a:effectLst/>
          </p:spPr>
        </p:cxnSp>
        <p:sp>
          <p:nvSpPr>
            <p:cNvPr id="194" name="TextBox 193"/>
            <p:cNvSpPr txBox="1">
              <a:spLocks noRot="1" noChangeAspect="1" noMove="1" noResize="1" noEditPoints="1" noAdjustHandles="1" noChangeArrowheads="1" noChangeShapeType="1" noTextEdit="1"/>
            </p:cNvSpPr>
            <p:nvPr/>
          </p:nvSpPr>
          <p:spPr>
            <a:xfrm>
              <a:off x="6506301" y="2133600"/>
              <a:ext cx="351699" cy="338554"/>
            </a:xfrm>
            <a:prstGeom prst="rect">
              <a:avLst/>
            </a:prstGeom>
            <a:blipFill rotWithShape="1">
              <a:blip r:embed="rId10"/>
              <a:stretch>
                <a:fillRect b="-3571"/>
              </a:stretch>
            </a:blipFill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>
                  <a:ln>
                    <a:noFill/>
                  </a:ln>
                  <a:noFill/>
                  <a:effectLst/>
                  <a:uLnTx/>
                  <a:uFillTx/>
                  <a:cs typeface="+mn-cs"/>
                </a:rPr>
                <a:t> </a:t>
              </a:r>
            </a:p>
          </p:txBody>
        </p:sp>
      </p:grpSp>
      <p:sp>
        <p:nvSpPr>
          <p:cNvPr id="195" name="TextBox 79"/>
          <p:cNvSpPr txBox="1">
            <a:spLocks noChangeArrowheads="1"/>
          </p:cNvSpPr>
          <p:nvPr/>
        </p:nvSpPr>
        <p:spPr bwMode="auto">
          <a:xfrm>
            <a:off x="1325563" y="1873250"/>
            <a:ext cx="52228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>
                <a:latin typeface="Calibri" charset="0"/>
              </a:rPr>
              <a:t>ε</a:t>
            </a:r>
            <a:r>
              <a:rPr lang="en-US" sz="2000" baseline="-25000">
                <a:latin typeface="Calibri" charset="0"/>
              </a:rPr>
              <a:t>1</a:t>
            </a:r>
          </a:p>
        </p:txBody>
      </p:sp>
      <p:sp>
        <p:nvSpPr>
          <p:cNvPr id="196" name="TextBox 80"/>
          <p:cNvSpPr txBox="1">
            <a:spLocks noChangeArrowheads="1"/>
          </p:cNvSpPr>
          <p:nvPr/>
        </p:nvSpPr>
        <p:spPr bwMode="auto">
          <a:xfrm>
            <a:off x="1630363" y="3348038"/>
            <a:ext cx="52228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>
                <a:latin typeface="Calibri" charset="0"/>
              </a:rPr>
              <a:t>ε</a:t>
            </a:r>
            <a:r>
              <a:rPr lang="en-US" sz="2000" baseline="-25000">
                <a:latin typeface="Calibri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3690852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b="1" dirty="0"/>
              <a:t>Convergence </a:t>
            </a:r>
            <a:r>
              <a:rPr lang="en-US" sz="3200" b="1" dirty="0" err="1"/>
              <a:t>wrt</a:t>
            </a:r>
            <a:r>
              <a:rPr lang="en-US" sz="3200" b="1" dirty="0"/>
              <a:t> grid size (Cooke) </a:t>
            </a:r>
            <a:r>
              <a:rPr lang="en-US" sz="3200" b="1" dirty="0" err="1"/>
              <a:t>Eigenmode</a:t>
            </a:r>
            <a:r>
              <a:rPr lang="en-US" sz="3200" b="1" dirty="0"/>
              <a:t> calculation</a:t>
            </a:r>
          </a:p>
        </p:txBody>
      </p:sp>
      <p:pic>
        <p:nvPicPr>
          <p:cNvPr id="30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1863" y="1905000"/>
            <a:ext cx="2847975" cy="3136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</p:pic>
      <p:pic>
        <p:nvPicPr>
          <p:cNvPr id="3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5288" y="1905000"/>
            <a:ext cx="2860675" cy="3136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</p:pic>
      <p:cxnSp>
        <p:nvCxnSpPr>
          <p:cNvPr id="32" name="Straight Connector 31"/>
          <p:cNvCxnSpPr/>
          <p:nvPr/>
        </p:nvCxnSpPr>
        <p:spPr>
          <a:xfrm>
            <a:off x="6046788" y="2174875"/>
            <a:ext cx="1236662" cy="2524125"/>
          </a:xfrm>
          <a:prstGeom prst="line">
            <a:avLst/>
          </a:prstGeom>
          <a:noFill/>
          <a:ln w="12700" cap="flat" cmpd="sng" algn="ctr">
            <a:solidFill>
              <a:srgbClr val="BBE0E3">
                <a:shade val="95000"/>
                <a:satMod val="105000"/>
              </a:srgbClr>
            </a:solidFill>
            <a:prstDash val="solid"/>
          </a:ln>
          <a:effectLst/>
        </p:spPr>
      </p:cxnSp>
      <p:pic>
        <p:nvPicPr>
          <p:cNvPr id="33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96" t="13582" r="14607" b="6400"/>
          <a:stretch>
            <a:fillRect/>
          </a:stretch>
        </p:blipFill>
        <p:spPr bwMode="auto">
          <a:xfrm>
            <a:off x="152400" y="2057400"/>
            <a:ext cx="1981200" cy="179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" name="Rectangle 33"/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532878" y="4347243"/>
            <a:ext cx="986937" cy="610936"/>
          </a:xfrm>
          <a:prstGeom prst="rect">
            <a:avLst/>
          </a:prstGeom>
          <a:blipFill rotWithShape="1">
            <a:blip r:embed="rId5"/>
            <a:stretch>
              <a:fillRect r="-5521"/>
            </a:stretch>
          </a:blipFill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noFill/>
                <a:effectLst/>
                <a:uLnTx/>
                <a:uFillTx/>
                <a:cs typeface="+mn-cs"/>
              </a:rPr>
              <a:t> </a:t>
            </a:r>
          </a:p>
        </p:txBody>
      </p:sp>
      <p:sp>
        <p:nvSpPr>
          <p:cNvPr id="35" name="Rectangle 34"/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7912604" y="2755900"/>
            <a:ext cx="422743" cy="369332"/>
          </a:xfrm>
          <a:prstGeom prst="rect">
            <a:avLst/>
          </a:prstGeom>
          <a:blipFill rotWithShape="1">
            <a:blip r:embed="rId6"/>
            <a:stretch>
              <a:fillRect/>
            </a:stretch>
          </a:blipFill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noFill/>
                <a:effectLst/>
                <a:uLnTx/>
                <a:uFillTx/>
                <a:cs typeface="+mn-cs"/>
              </a:rPr>
              <a:t> </a:t>
            </a:r>
          </a:p>
        </p:txBody>
      </p:sp>
      <p:cxnSp>
        <p:nvCxnSpPr>
          <p:cNvPr id="36" name="Straight Connector 35"/>
          <p:cNvCxnSpPr/>
          <p:nvPr/>
        </p:nvCxnSpPr>
        <p:spPr>
          <a:xfrm>
            <a:off x="2755900" y="2170113"/>
            <a:ext cx="1892300" cy="1881187"/>
          </a:xfrm>
          <a:prstGeom prst="line">
            <a:avLst/>
          </a:prstGeom>
          <a:noFill/>
          <a:ln w="12700" cap="flat" cmpd="sng" algn="ctr">
            <a:solidFill>
              <a:srgbClr val="BBE0E3">
                <a:shade val="95000"/>
                <a:satMod val="105000"/>
              </a:srgbClr>
            </a:solidFill>
            <a:prstDash val="solid"/>
          </a:ln>
          <a:effectLst/>
        </p:spPr>
      </p:cxnSp>
      <p:sp>
        <p:nvSpPr>
          <p:cNvPr id="37" name="Rectangle 36"/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3304874" y="2222500"/>
            <a:ext cx="733726" cy="369332"/>
          </a:xfrm>
          <a:prstGeom prst="rect">
            <a:avLst/>
          </a:prstGeom>
          <a:blipFill rotWithShape="1">
            <a:blip r:embed="rId7"/>
            <a:stretch>
              <a:fillRect/>
            </a:stretch>
          </a:blipFill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noFill/>
                <a:effectLst/>
                <a:uLnTx/>
                <a:uFillTx/>
                <a:cs typeface="+mn-cs"/>
              </a:rPr>
              <a:t> </a:t>
            </a:r>
          </a:p>
        </p:txBody>
      </p:sp>
      <p:sp>
        <p:nvSpPr>
          <p:cNvPr id="38" name="Rectangle 37"/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4717114" y="2754597"/>
            <a:ext cx="422743" cy="369332"/>
          </a:xfrm>
          <a:prstGeom prst="rect">
            <a:avLst/>
          </a:prstGeom>
          <a:blipFill rotWithShape="1">
            <a:blip r:embed="rId8"/>
            <a:stretch>
              <a:fillRect/>
            </a:stretch>
          </a:blipFill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noFill/>
                <a:effectLst/>
                <a:uLnTx/>
                <a:uFillTx/>
                <a:cs typeface="+mn-cs"/>
              </a:rPr>
              <a:t> </a:t>
            </a:r>
          </a:p>
        </p:txBody>
      </p:sp>
      <p:cxnSp>
        <p:nvCxnSpPr>
          <p:cNvPr id="39" name="Straight Connector 38"/>
          <p:cNvCxnSpPr/>
          <p:nvPr/>
        </p:nvCxnSpPr>
        <p:spPr>
          <a:xfrm>
            <a:off x="6324600" y="2171700"/>
            <a:ext cx="1238250" cy="2525713"/>
          </a:xfrm>
          <a:prstGeom prst="line">
            <a:avLst/>
          </a:prstGeom>
          <a:noFill/>
          <a:ln w="12700" cap="flat" cmpd="sng" algn="ctr">
            <a:solidFill>
              <a:srgbClr val="BBE0E3">
                <a:shade val="95000"/>
                <a:satMod val="105000"/>
              </a:srgbClr>
            </a:solidFill>
            <a:prstDash val="dash"/>
          </a:ln>
          <a:effectLst/>
        </p:spPr>
      </p:cxnSp>
      <p:cxnSp>
        <p:nvCxnSpPr>
          <p:cNvPr id="40" name="Straight Connector 39"/>
          <p:cNvCxnSpPr/>
          <p:nvPr/>
        </p:nvCxnSpPr>
        <p:spPr>
          <a:xfrm>
            <a:off x="3035300" y="2174875"/>
            <a:ext cx="1617663" cy="1604963"/>
          </a:xfrm>
          <a:prstGeom prst="line">
            <a:avLst/>
          </a:prstGeom>
          <a:noFill/>
          <a:ln w="12700" cap="flat" cmpd="sng" algn="ctr">
            <a:solidFill>
              <a:srgbClr val="BBE0E3">
                <a:shade val="95000"/>
                <a:satMod val="105000"/>
              </a:srgbClr>
            </a:solidFill>
            <a:prstDash val="dash"/>
          </a:ln>
          <a:effectLst/>
        </p:spPr>
      </p:cxnSp>
      <p:cxnSp>
        <p:nvCxnSpPr>
          <p:cNvPr id="41" name="Straight Arrow Connector 40"/>
          <p:cNvCxnSpPr/>
          <p:nvPr/>
        </p:nvCxnSpPr>
        <p:spPr>
          <a:xfrm flipV="1">
            <a:off x="228600" y="2033588"/>
            <a:ext cx="971550" cy="141287"/>
          </a:xfrm>
          <a:prstGeom prst="straightConnector1">
            <a:avLst/>
          </a:prstGeom>
          <a:noFill/>
          <a:ln w="9525" cap="flat" cmpd="sng" algn="ctr">
            <a:solidFill>
              <a:srgbClr val="BBE0E3">
                <a:shade val="95000"/>
                <a:satMod val="105000"/>
              </a:srgbClr>
            </a:solidFill>
            <a:prstDash val="solid"/>
            <a:headEnd type="arrow" w="sm" len="sm"/>
            <a:tailEnd type="arrow" w="sm" len="sm"/>
          </a:ln>
          <a:effectLst/>
        </p:spPr>
      </p:cxnSp>
      <p:sp>
        <p:nvSpPr>
          <p:cNvPr id="42" name="Rectangle 41"/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457437" y="1827183"/>
            <a:ext cx="429925" cy="276999"/>
          </a:xfrm>
          <a:prstGeom prst="rect">
            <a:avLst/>
          </a:prstGeom>
          <a:blipFill rotWithShape="1">
            <a:blip r:embed="rId9"/>
            <a:stretch>
              <a:fillRect b="-25532"/>
            </a:stretch>
          </a:blipFill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noFill/>
                <a:effectLst/>
                <a:uLnTx/>
                <a:uFillTx/>
                <a:cs typeface="+mn-cs"/>
              </a:rPr>
              <a:t> </a:t>
            </a:r>
          </a:p>
        </p:txBody>
      </p:sp>
      <p:cxnSp>
        <p:nvCxnSpPr>
          <p:cNvPr id="43" name="Straight Arrow Connector 42"/>
          <p:cNvCxnSpPr/>
          <p:nvPr/>
        </p:nvCxnSpPr>
        <p:spPr>
          <a:xfrm flipH="1">
            <a:off x="7086600" y="3711575"/>
            <a:ext cx="292100" cy="0"/>
          </a:xfrm>
          <a:prstGeom prst="straightConnector1">
            <a:avLst/>
          </a:prstGeom>
          <a:noFill/>
          <a:ln w="9525" cap="flat" cmpd="sng" algn="ctr">
            <a:solidFill>
              <a:srgbClr val="2D2D8A"/>
            </a:solidFill>
            <a:prstDash val="solid"/>
            <a:tailEnd type="arrow"/>
          </a:ln>
          <a:effectLst/>
        </p:spPr>
      </p:cxnSp>
      <p:cxnSp>
        <p:nvCxnSpPr>
          <p:cNvPr id="44" name="Straight Arrow Connector 43"/>
          <p:cNvCxnSpPr/>
          <p:nvPr/>
        </p:nvCxnSpPr>
        <p:spPr>
          <a:xfrm>
            <a:off x="6569075" y="3711575"/>
            <a:ext cx="231775" cy="0"/>
          </a:xfrm>
          <a:prstGeom prst="straightConnector1">
            <a:avLst/>
          </a:prstGeom>
          <a:noFill/>
          <a:ln w="9525" cap="flat" cmpd="sng" algn="ctr">
            <a:solidFill>
              <a:srgbClr val="2D2D8A"/>
            </a:solidFill>
            <a:prstDash val="solid"/>
            <a:tailEnd type="arrow"/>
          </a:ln>
          <a:effectLst/>
        </p:spPr>
      </p:cxnSp>
      <p:sp>
        <p:nvSpPr>
          <p:cNvPr id="45" name="TextBox 44"/>
          <p:cNvSpPr txBox="1"/>
          <p:nvPr/>
        </p:nvSpPr>
        <p:spPr>
          <a:xfrm>
            <a:off x="2708275" y="1801813"/>
            <a:ext cx="1993900" cy="319087"/>
          </a:xfrm>
          <a:prstGeom prst="rect">
            <a:avLst/>
          </a:prstGeom>
          <a:solidFill>
            <a:srgbClr val="FFFFFF"/>
          </a:solidFill>
          <a:ln>
            <a:solidFill>
              <a:srgbClr val="808080">
                <a:lumMod val="60000"/>
                <a:lumOff val="40000"/>
              </a:srgbClr>
            </a:solidFill>
          </a:ln>
        </p:spPr>
        <p:txBody>
          <a:bodyPr wrap="none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"/>
                <a:ea typeface="ＭＳ Ｐゴシック"/>
                <a:cs typeface="+mn-cs"/>
              </a:rPr>
              <a:t>Stair-step approximation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6248400" y="1798638"/>
            <a:ext cx="1508125" cy="319087"/>
          </a:xfrm>
          <a:prstGeom prst="rect">
            <a:avLst/>
          </a:prstGeom>
          <a:solidFill>
            <a:srgbClr val="FFFFFF"/>
          </a:solidFill>
          <a:ln>
            <a:solidFill>
              <a:srgbClr val="808080">
                <a:lumMod val="60000"/>
                <a:lumOff val="40000"/>
              </a:srgbClr>
            </a:solidFill>
          </a:ln>
        </p:spPr>
        <p:txBody>
          <a:bodyPr wrap="none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"/>
                <a:ea typeface="ＭＳ Ｐゴシック"/>
                <a:cs typeface="+mn-cs"/>
              </a:rPr>
              <a:t>Sub-cell averaging</a:t>
            </a:r>
          </a:p>
        </p:txBody>
      </p:sp>
      <p:grpSp>
        <p:nvGrpSpPr>
          <p:cNvPr id="47" name="Group 18"/>
          <p:cNvGrpSpPr>
            <a:grpSpLocks/>
          </p:cNvGrpSpPr>
          <p:nvPr/>
        </p:nvGrpSpPr>
        <p:grpSpPr bwMode="auto">
          <a:xfrm>
            <a:off x="2755900" y="4005263"/>
            <a:ext cx="5168900" cy="339725"/>
            <a:chOff x="2755640" y="4004846"/>
            <a:chExt cx="5169160" cy="340143"/>
          </a:xfrm>
        </p:grpSpPr>
        <p:cxnSp>
          <p:nvCxnSpPr>
            <p:cNvPr id="48" name="Straight Connector 47"/>
            <p:cNvCxnSpPr/>
            <p:nvPr/>
          </p:nvCxnSpPr>
          <p:spPr>
            <a:xfrm>
              <a:off x="2755640" y="4057297"/>
              <a:ext cx="1892395" cy="0"/>
            </a:xfrm>
            <a:prstGeom prst="line">
              <a:avLst/>
            </a:prstGeom>
            <a:noFill/>
            <a:ln w="12700" cap="flat" cmpd="sng" algn="ctr">
              <a:solidFill>
                <a:srgbClr val="FF0000"/>
              </a:solidFill>
              <a:prstDash val="dash"/>
            </a:ln>
            <a:effectLst/>
          </p:spPr>
        </p:cxnSp>
        <p:sp>
          <p:nvSpPr>
            <p:cNvPr id="49" name="TextBox 16"/>
            <p:cNvSpPr txBox="1">
              <a:spLocks noChangeArrowheads="1"/>
            </p:cNvSpPr>
            <p:nvPr/>
          </p:nvSpPr>
          <p:spPr bwMode="auto">
            <a:xfrm>
              <a:off x="2836607" y="4004846"/>
              <a:ext cx="587404" cy="3401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4572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 defTabSz="4572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1143000" indent="-228600" defTabSz="4572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600200" indent="-228600" defTabSz="4572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2057400" indent="-228600" defTabSz="4572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charset="0"/>
                  <a:ea typeface="ＭＳ Ｐゴシック" charset="0"/>
                  <a:cs typeface="ＭＳ Ｐゴシック" charset="0"/>
                </a:rPr>
                <a:t>0.1%</a:t>
              </a:r>
            </a:p>
          </p:txBody>
        </p:sp>
        <p:cxnSp>
          <p:nvCxnSpPr>
            <p:cNvPr id="50" name="Straight Connector 49"/>
            <p:cNvCxnSpPr/>
            <p:nvPr/>
          </p:nvCxnSpPr>
          <p:spPr>
            <a:xfrm>
              <a:off x="6032405" y="4057297"/>
              <a:ext cx="1892395" cy="0"/>
            </a:xfrm>
            <a:prstGeom prst="line">
              <a:avLst/>
            </a:prstGeom>
            <a:noFill/>
            <a:ln w="12700" cap="flat" cmpd="sng" algn="ctr">
              <a:solidFill>
                <a:srgbClr val="FF0000"/>
              </a:solidFill>
              <a:prstDash val="dash"/>
            </a:ln>
            <a:effectLst/>
          </p:spPr>
        </p:cxnSp>
        <p:sp>
          <p:nvSpPr>
            <p:cNvPr id="51" name="TextBox 32"/>
            <p:cNvSpPr txBox="1">
              <a:spLocks noChangeArrowheads="1"/>
            </p:cNvSpPr>
            <p:nvPr/>
          </p:nvSpPr>
          <p:spPr bwMode="auto">
            <a:xfrm>
              <a:off x="6113371" y="4004846"/>
              <a:ext cx="587405" cy="3401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4572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 defTabSz="4572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1143000" indent="-228600" defTabSz="4572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600200" indent="-228600" defTabSz="4572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2057400" indent="-228600" defTabSz="4572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charset="0"/>
                  <a:ea typeface="ＭＳ Ｐゴシック" charset="0"/>
                  <a:cs typeface="ＭＳ Ｐゴシック" charset="0"/>
                </a:rPr>
                <a:t>0.1%</a:t>
              </a:r>
            </a:p>
          </p:txBody>
        </p:sp>
      </p:grpSp>
      <p:sp>
        <p:nvSpPr>
          <p:cNvPr id="52" name="TextBox 21"/>
          <p:cNvSpPr txBox="1">
            <a:spLocks noChangeArrowheads="1"/>
          </p:cNvSpPr>
          <p:nvPr/>
        </p:nvSpPr>
        <p:spPr bwMode="auto">
          <a:xfrm>
            <a:off x="6705600" y="2590800"/>
            <a:ext cx="668338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i="1">
                <a:latin typeface="Calibri" charset="0"/>
              </a:rPr>
              <a:t>O(h</a:t>
            </a:r>
            <a:r>
              <a:rPr lang="en-US" sz="1800" i="1" baseline="30000">
                <a:latin typeface="Calibri" charset="0"/>
              </a:rPr>
              <a:t>2</a:t>
            </a:r>
            <a:r>
              <a:rPr lang="en-US" sz="1800" i="1">
                <a:latin typeface="Calibri" charset="0"/>
              </a:rPr>
              <a:t>)</a:t>
            </a:r>
          </a:p>
        </p:txBody>
      </p:sp>
      <p:sp>
        <p:nvSpPr>
          <p:cNvPr id="53" name="TextBox 1"/>
          <p:cNvSpPr txBox="1">
            <a:spLocks noChangeArrowheads="1"/>
          </p:cNvSpPr>
          <p:nvPr/>
        </p:nvSpPr>
        <p:spPr bwMode="auto">
          <a:xfrm rot="16200000">
            <a:off x="4864100" y="3149601"/>
            <a:ext cx="83978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charset="0"/>
                <a:ea typeface="ＭＳ Ｐゴシック" charset="0"/>
                <a:cs typeface="ＭＳ Ｐゴシック" charset="0"/>
              </a:rPr>
              <a:t>Error</a:t>
            </a:r>
          </a:p>
        </p:txBody>
      </p:sp>
      <p:sp>
        <p:nvSpPr>
          <p:cNvPr id="54" name="TextBox 32"/>
          <p:cNvSpPr txBox="1">
            <a:spLocks noChangeArrowheads="1"/>
          </p:cNvSpPr>
          <p:nvPr/>
        </p:nvSpPr>
        <p:spPr bwMode="auto">
          <a:xfrm rot="16200000">
            <a:off x="1638300" y="3136901"/>
            <a:ext cx="83978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charset="0"/>
                <a:ea typeface="ＭＳ Ｐゴシック" charset="0"/>
                <a:cs typeface="ＭＳ Ｐゴシック" charset="0"/>
              </a:rPr>
              <a:t>Error</a:t>
            </a:r>
          </a:p>
        </p:txBody>
      </p:sp>
      <p:sp>
        <p:nvSpPr>
          <p:cNvPr id="55" name="TextBox 2"/>
          <p:cNvSpPr txBox="1">
            <a:spLocks noChangeArrowheads="1"/>
          </p:cNvSpPr>
          <p:nvPr/>
        </p:nvSpPr>
        <p:spPr bwMode="auto">
          <a:xfrm>
            <a:off x="2959100" y="5105400"/>
            <a:ext cx="13128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charset="0"/>
                <a:ea typeface="ＭＳ Ｐゴシック" charset="0"/>
                <a:cs typeface="ＭＳ Ｐゴシック" charset="0"/>
              </a:rPr>
              <a:t># of cells</a:t>
            </a:r>
          </a:p>
        </p:txBody>
      </p:sp>
      <p:sp>
        <p:nvSpPr>
          <p:cNvPr id="56" name="TextBox 33"/>
          <p:cNvSpPr txBox="1">
            <a:spLocks noChangeArrowheads="1"/>
          </p:cNvSpPr>
          <p:nvPr/>
        </p:nvSpPr>
        <p:spPr bwMode="auto">
          <a:xfrm>
            <a:off x="6273800" y="5054600"/>
            <a:ext cx="13128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charset="0"/>
                <a:ea typeface="ＭＳ Ｐゴシック" charset="0"/>
                <a:cs typeface="ＭＳ Ｐゴシック" charset="0"/>
              </a:rPr>
              <a:t># of cells</a:t>
            </a:r>
          </a:p>
        </p:txBody>
      </p:sp>
    </p:spTree>
    <p:extLst>
      <p:ext uri="{BB962C8B-B14F-4D97-AF65-F5344CB8AC3E}">
        <p14:creationId xmlns:p14="http://schemas.microsoft.com/office/powerpoint/2010/main" val="40515762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CEM calculation of FW Fields</a:t>
            </a:r>
          </a:p>
        </p:txBody>
      </p:sp>
      <p:pic>
        <p:nvPicPr>
          <p:cNvPr id="3" name="Picture 2" descr="Geometry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524000"/>
            <a:ext cx="2161032" cy="2212848"/>
          </a:xfrm>
          <a:prstGeom prst="rect">
            <a:avLst/>
          </a:prstGeom>
        </p:spPr>
      </p:pic>
      <p:pic>
        <p:nvPicPr>
          <p:cNvPr id="5" name="Picture 4" descr="Dispersion.tif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55" y="3505200"/>
            <a:ext cx="3405017" cy="3322256"/>
          </a:xfrm>
          <a:prstGeom prst="rect">
            <a:avLst/>
          </a:prstGeom>
        </p:spPr>
      </p:pic>
      <p:pic>
        <p:nvPicPr>
          <p:cNvPr id="6" name="Picture 5" descr="Impedance.tif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3663148"/>
            <a:ext cx="3352800" cy="3172204"/>
          </a:xfrm>
          <a:prstGeom prst="rect">
            <a:avLst/>
          </a:prstGeom>
        </p:spPr>
      </p:pic>
      <p:pic>
        <p:nvPicPr>
          <p:cNvPr id="7" name="Picture 6" descr="Fields.tif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1600200"/>
            <a:ext cx="3398520" cy="1993392"/>
          </a:xfrm>
          <a:prstGeom prst="rect">
            <a:avLst/>
          </a:prstGeom>
        </p:spPr>
      </p:pic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27384833"/>
              </p:ext>
            </p:extLst>
          </p:nvPr>
        </p:nvGraphicFramePr>
        <p:xfrm>
          <a:off x="6553200" y="2971800"/>
          <a:ext cx="2032000" cy="393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3681" name="Equation" r:id="rId7" imgW="1244600" imgH="241300" progId="Equation.DSMT4">
                  <p:embed/>
                </p:oleObj>
              </mc:Choice>
              <mc:Fallback>
                <p:oleObj name="Equation" r:id="rId7" imgW="1244600" imgH="2413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6553200" y="2971800"/>
                        <a:ext cx="2032000" cy="393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0" name="Straight Connector 9"/>
          <p:cNvCxnSpPr/>
          <p:nvPr/>
        </p:nvCxnSpPr>
        <p:spPr bwMode="auto">
          <a:xfrm>
            <a:off x="4191000" y="2819400"/>
            <a:ext cx="0" cy="129540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1" name="Straight Connector 10"/>
          <p:cNvCxnSpPr/>
          <p:nvPr/>
        </p:nvCxnSpPr>
        <p:spPr bwMode="auto">
          <a:xfrm>
            <a:off x="5334000" y="2819400"/>
            <a:ext cx="0" cy="129540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3" name="Straight Arrow Connector 12"/>
          <p:cNvCxnSpPr/>
          <p:nvPr/>
        </p:nvCxnSpPr>
        <p:spPr bwMode="auto">
          <a:xfrm>
            <a:off x="4191000" y="3886200"/>
            <a:ext cx="1143000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000000"/>
            </a:solidFill>
            <a:prstDash val="solid"/>
            <a:round/>
            <a:headEnd type="arrow"/>
            <a:tailEnd type="arrow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4" name="TextBox 13"/>
          <p:cNvSpPr txBox="1"/>
          <p:nvPr/>
        </p:nvSpPr>
        <p:spPr>
          <a:xfrm>
            <a:off x="4572000" y="3962400"/>
            <a:ext cx="4555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2p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114800" y="5715000"/>
            <a:ext cx="177364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Symbols CEM</a:t>
            </a:r>
          </a:p>
          <a:p>
            <a:r>
              <a:rPr lang="en-US" dirty="0"/>
              <a:t>Lines - model</a:t>
            </a:r>
          </a:p>
        </p:txBody>
      </p:sp>
    </p:spTree>
    <p:extLst>
      <p:ext uri="{BB962C8B-B14F-4D97-AF65-F5344CB8AC3E}">
        <p14:creationId xmlns:p14="http://schemas.microsoft.com/office/powerpoint/2010/main" val="11728334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04800"/>
            <a:ext cx="7162800" cy="800100"/>
          </a:xfrm>
        </p:spPr>
        <p:txBody>
          <a:bodyPr/>
          <a:lstStyle/>
          <a:p>
            <a:r>
              <a:rPr lang="en-US" sz="3600" dirty="0"/>
              <a:t>Impedance and Scattering Matrices</a:t>
            </a:r>
          </a:p>
        </p:txBody>
      </p:sp>
      <p:grpSp>
        <p:nvGrpSpPr>
          <p:cNvPr id="3" name="Group 6"/>
          <p:cNvGrpSpPr>
            <a:grpSpLocks/>
          </p:cNvGrpSpPr>
          <p:nvPr/>
        </p:nvGrpSpPr>
        <p:grpSpPr bwMode="auto">
          <a:xfrm>
            <a:off x="495300" y="1730375"/>
            <a:ext cx="5376863" cy="3883025"/>
            <a:chOff x="1184" y="938"/>
            <a:chExt cx="3387" cy="2446"/>
          </a:xfrm>
        </p:grpSpPr>
        <p:pic>
          <p:nvPicPr>
            <p:cNvPr id="4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84" y="938"/>
              <a:ext cx="3387" cy="24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5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71" y="2736"/>
              <a:ext cx="492" cy="5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</p:grpSp>
      <p:grpSp>
        <p:nvGrpSpPr>
          <p:cNvPr id="6" name="Group 47"/>
          <p:cNvGrpSpPr>
            <a:grpSpLocks/>
          </p:cNvGrpSpPr>
          <p:nvPr/>
        </p:nvGrpSpPr>
        <p:grpSpPr bwMode="auto">
          <a:xfrm>
            <a:off x="2540000" y="5341938"/>
            <a:ext cx="784225" cy="550862"/>
            <a:chOff x="2880" y="3813"/>
            <a:chExt cx="494" cy="347"/>
          </a:xfrm>
        </p:grpSpPr>
        <p:sp>
          <p:nvSpPr>
            <p:cNvPr id="7" name="Oval 23"/>
            <p:cNvSpPr>
              <a:spLocks noChangeArrowheads="1"/>
            </p:cNvSpPr>
            <p:nvPr/>
          </p:nvSpPr>
          <p:spPr bwMode="auto">
            <a:xfrm>
              <a:off x="3115" y="3966"/>
              <a:ext cx="168" cy="194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8" name="Line 24"/>
            <p:cNvSpPr>
              <a:spLocks noChangeShapeType="1"/>
            </p:cNvSpPr>
            <p:nvPr/>
          </p:nvSpPr>
          <p:spPr bwMode="auto">
            <a:xfrm>
              <a:off x="2880" y="4052"/>
              <a:ext cx="479" cy="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9" name="Oval 25"/>
            <p:cNvSpPr>
              <a:spLocks noChangeArrowheads="1"/>
            </p:cNvSpPr>
            <p:nvPr/>
          </p:nvSpPr>
          <p:spPr bwMode="auto">
            <a:xfrm>
              <a:off x="2978" y="3966"/>
              <a:ext cx="168" cy="194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0" name="Line 26"/>
            <p:cNvSpPr>
              <a:spLocks noChangeShapeType="1"/>
            </p:cNvSpPr>
            <p:nvPr/>
          </p:nvSpPr>
          <p:spPr bwMode="auto">
            <a:xfrm flipH="1" flipV="1">
              <a:off x="2880" y="3813"/>
              <a:ext cx="0" cy="23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1" name="Line 27"/>
            <p:cNvSpPr>
              <a:spLocks noChangeShapeType="1"/>
            </p:cNvSpPr>
            <p:nvPr/>
          </p:nvSpPr>
          <p:spPr bwMode="auto">
            <a:xfrm flipV="1">
              <a:off x="3372" y="3827"/>
              <a:ext cx="2" cy="24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sp>
        <p:nvSpPr>
          <p:cNvPr id="12" name="Text Box 40"/>
          <p:cNvSpPr txBox="1">
            <a:spLocks noChangeArrowheads="1"/>
          </p:cNvSpPr>
          <p:nvPr/>
        </p:nvSpPr>
        <p:spPr bwMode="auto">
          <a:xfrm>
            <a:off x="4157663" y="4784725"/>
            <a:ext cx="48418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cs typeface="+mn-cs"/>
              </a:rPr>
              <a:t>Z</a:t>
            </a:r>
            <a:r>
              <a:rPr lang="en-US" baseline="-25000">
                <a:cs typeface="+mn-cs"/>
              </a:rPr>
              <a:t>ij</a:t>
            </a:r>
            <a:endParaRPr lang="en-US">
              <a:cs typeface="+mn-cs"/>
            </a:endParaRPr>
          </a:p>
        </p:txBody>
      </p:sp>
      <p:sp>
        <p:nvSpPr>
          <p:cNvPr id="13" name="Text Box 43"/>
          <p:cNvSpPr txBox="1">
            <a:spLocks noChangeArrowheads="1"/>
          </p:cNvSpPr>
          <p:nvPr/>
        </p:nvSpPr>
        <p:spPr bwMode="auto">
          <a:xfrm>
            <a:off x="474663" y="5381625"/>
            <a:ext cx="82708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cs typeface="+mn-cs"/>
              </a:rPr>
              <a:t>Input</a:t>
            </a:r>
          </a:p>
        </p:txBody>
      </p:sp>
      <p:sp>
        <p:nvSpPr>
          <p:cNvPr id="14" name="Text Box 44"/>
          <p:cNvSpPr txBox="1">
            <a:spLocks noChangeArrowheads="1"/>
          </p:cNvSpPr>
          <p:nvPr/>
        </p:nvSpPr>
        <p:spPr bwMode="auto">
          <a:xfrm>
            <a:off x="6303963" y="5216525"/>
            <a:ext cx="105568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>
                <a:cs typeface="+mn-cs"/>
              </a:rPr>
              <a:t>Output</a:t>
            </a:r>
          </a:p>
        </p:txBody>
      </p:sp>
      <p:sp>
        <p:nvSpPr>
          <p:cNvPr id="15" name="Text Box 45"/>
          <p:cNvSpPr txBox="1">
            <a:spLocks noChangeArrowheads="1"/>
          </p:cNvSpPr>
          <p:nvPr/>
        </p:nvSpPr>
        <p:spPr bwMode="auto">
          <a:xfrm>
            <a:off x="2659063" y="5902325"/>
            <a:ext cx="533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cs typeface="+mn-cs"/>
              </a:rPr>
              <a:t>I</a:t>
            </a:r>
            <a:r>
              <a:rPr lang="en-US" baseline="-25000">
                <a:cs typeface="+mn-cs"/>
              </a:rPr>
              <a:t>G1</a:t>
            </a:r>
            <a:endParaRPr lang="en-US">
              <a:cs typeface="+mn-cs"/>
            </a:endParaRPr>
          </a:p>
        </p:txBody>
      </p:sp>
      <p:sp>
        <p:nvSpPr>
          <p:cNvPr id="16" name="Rectangle 48"/>
          <p:cNvSpPr>
            <a:spLocks noChangeArrowheads="1"/>
          </p:cNvSpPr>
          <p:nvPr/>
        </p:nvSpPr>
        <p:spPr bwMode="auto">
          <a:xfrm>
            <a:off x="2286000" y="4648200"/>
            <a:ext cx="3962400" cy="6731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r>
              <a:rPr lang="en-US">
                <a:cs typeface="+mn-cs"/>
              </a:rPr>
              <a:t>29 x 29</a:t>
            </a:r>
          </a:p>
        </p:txBody>
      </p:sp>
      <p:grpSp>
        <p:nvGrpSpPr>
          <p:cNvPr id="17" name="Group 49"/>
          <p:cNvGrpSpPr>
            <a:grpSpLocks/>
          </p:cNvGrpSpPr>
          <p:nvPr/>
        </p:nvGrpSpPr>
        <p:grpSpPr bwMode="auto">
          <a:xfrm>
            <a:off x="3432175" y="5354638"/>
            <a:ext cx="784225" cy="550862"/>
            <a:chOff x="2880" y="3813"/>
            <a:chExt cx="494" cy="347"/>
          </a:xfrm>
        </p:grpSpPr>
        <p:sp>
          <p:nvSpPr>
            <p:cNvPr id="18" name="Oval 50"/>
            <p:cNvSpPr>
              <a:spLocks noChangeArrowheads="1"/>
            </p:cNvSpPr>
            <p:nvPr/>
          </p:nvSpPr>
          <p:spPr bwMode="auto">
            <a:xfrm>
              <a:off x="3115" y="3966"/>
              <a:ext cx="168" cy="194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9" name="Line 51"/>
            <p:cNvSpPr>
              <a:spLocks noChangeShapeType="1"/>
            </p:cNvSpPr>
            <p:nvPr/>
          </p:nvSpPr>
          <p:spPr bwMode="auto">
            <a:xfrm>
              <a:off x="2880" y="4052"/>
              <a:ext cx="479" cy="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0" name="Oval 52"/>
            <p:cNvSpPr>
              <a:spLocks noChangeArrowheads="1"/>
            </p:cNvSpPr>
            <p:nvPr/>
          </p:nvSpPr>
          <p:spPr bwMode="auto">
            <a:xfrm>
              <a:off x="2978" y="3966"/>
              <a:ext cx="168" cy="194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1" name="Line 53"/>
            <p:cNvSpPr>
              <a:spLocks noChangeShapeType="1"/>
            </p:cNvSpPr>
            <p:nvPr/>
          </p:nvSpPr>
          <p:spPr bwMode="auto">
            <a:xfrm flipH="1" flipV="1">
              <a:off x="2880" y="3813"/>
              <a:ext cx="0" cy="23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2" name="Line 54"/>
            <p:cNvSpPr>
              <a:spLocks noChangeShapeType="1"/>
            </p:cNvSpPr>
            <p:nvPr/>
          </p:nvSpPr>
          <p:spPr bwMode="auto">
            <a:xfrm flipV="1">
              <a:off x="3372" y="3827"/>
              <a:ext cx="2" cy="24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grpSp>
        <p:nvGrpSpPr>
          <p:cNvPr id="23" name="Group 55"/>
          <p:cNvGrpSpPr>
            <a:grpSpLocks/>
          </p:cNvGrpSpPr>
          <p:nvPr/>
        </p:nvGrpSpPr>
        <p:grpSpPr bwMode="auto">
          <a:xfrm>
            <a:off x="5273675" y="5380038"/>
            <a:ext cx="784225" cy="550862"/>
            <a:chOff x="2880" y="3813"/>
            <a:chExt cx="494" cy="347"/>
          </a:xfrm>
        </p:grpSpPr>
        <p:sp>
          <p:nvSpPr>
            <p:cNvPr id="24" name="Oval 56"/>
            <p:cNvSpPr>
              <a:spLocks noChangeArrowheads="1"/>
            </p:cNvSpPr>
            <p:nvPr/>
          </p:nvSpPr>
          <p:spPr bwMode="auto">
            <a:xfrm>
              <a:off x="3115" y="3966"/>
              <a:ext cx="168" cy="194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5" name="Line 57"/>
            <p:cNvSpPr>
              <a:spLocks noChangeShapeType="1"/>
            </p:cNvSpPr>
            <p:nvPr/>
          </p:nvSpPr>
          <p:spPr bwMode="auto">
            <a:xfrm>
              <a:off x="2880" y="4052"/>
              <a:ext cx="479" cy="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6" name="Oval 58"/>
            <p:cNvSpPr>
              <a:spLocks noChangeArrowheads="1"/>
            </p:cNvSpPr>
            <p:nvPr/>
          </p:nvSpPr>
          <p:spPr bwMode="auto">
            <a:xfrm>
              <a:off x="2978" y="3966"/>
              <a:ext cx="168" cy="194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" name="Line 59"/>
            <p:cNvSpPr>
              <a:spLocks noChangeShapeType="1"/>
            </p:cNvSpPr>
            <p:nvPr/>
          </p:nvSpPr>
          <p:spPr bwMode="auto">
            <a:xfrm flipH="1" flipV="1">
              <a:off x="2880" y="3813"/>
              <a:ext cx="0" cy="23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8" name="Line 60"/>
            <p:cNvSpPr>
              <a:spLocks noChangeShapeType="1"/>
            </p:cNvSpPr>
            <p:nvPr/>
          </p:nvSpPr>
          <p:spPr bwMode="auto">
            <a:xfrm flipV="1">
              <a:off x="3372" y="3827"/>
              <a:ext cx="2" cy="24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sp>
        <p:nvSpPr>
          <p:cNvPr id="29" name="Text Box 61"/>
          <p:cNvSpPr txBox="1">
            <a:spLocks noChangeArrowheads="1"/>
          </p:cNvSpPr>
          <p:nvPr/>
        </p:nvSpPr>
        <p:spPr bwMode="auto">
          <a:xfrm>
            <a:off x="3497263" y="5927725"/>
            <a:ext cx="533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cs typeface="+mn-cs"/>
              </a:rPr>
              <a:t>I</a:t>
            </a:r>
            <a:r>
              <a:rPr lang="en-US" baseline="-25000">
                <a:cs typeface="+mn-cs"/>
              </a:rPr>
              <a:t>G2</a:t>
            </a:r>
            <a:endParaRPr lang="en-US">
              <a:cs typeface="+mn-cs"/>
            </a:endParaRPr>
          </a:p>
        </p:txBody>
      </p:sp>
      <p:sp>
        <p:nvSpPr>
          <p:cNvPr id="30" name="Text Box 62"/>
          <p:cNvSpPr txBox="1">
            <a:spLocks noChangeArrowheads="1"/>
          </p:cNvSpPr>
          <p:nvPr/>
        </p:nvSpPr>
        <p:spPr bwMode="auto">
          <a:xfrm>
            <a:off x="5414963" y="5969000"/>
            <a:ext cx="533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cs typeface="+mn-cs"/>
              </a:rPr>
              <a:t>I</a:t>
            </a:r>
            <a:r>
              <a:rPr lang="en-US" baseline="-25000">
                <a:cs typeface="+mn-cs"/>
              </a:rPr>
              <a:t>Gn</a:t>
            </a:r>
            <a:endParaRPr lang="en-US">
              <a:cs typeface="+mn-cs"/>
            </a:endParaRPr>
          </a:p>
        </p:txBody>
      </p:sp>
      <p:grpSp>
        <p:nvGrpSpPr>
          <p:cNvPr id="31" name="Group 66"/>
          <p:cNvGrpSpPr>
            <a:grpSpLocks/>
          </p:cNvGrpSpPr>
          <p:nvPr/>
        </p:nvGrpSpPr>
        <p:grpSpPr bwMode="auto">
          <a:xfrm>
            <a:off x="1879600" y="4741863"/>
            <a:ext cx="381000" cy="544512"/>
            <a:chOff x="1408" y="3123"/>
            <a:chExt cx="240" cy="343"/>
          </a:xfrm>
        </p:grpSpPr>
        <p:sp>
          <p:nvSpPr>
            <p:cNvPr id="32" name="Line 36"/>
            <p:cNvSpPr>
              <a:spLocks noChangeShapeType="1"/>
            </p:cNvSpPr>
            <p:nvPr/>
          </p:nvSpPr>
          <p:spPr bwMode="auto">
            <a:xfrm rot="3230064" flipH="1" flipV="1">
              <a:off x="1399" y="3214"/>
              <a:ext cx="186" cy="137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3" name="Line 38"/>
            <p:cNvSpPr>
              <a:spLocks noChangeShapeType="1"/>
            </p:cNvSpPr>
            <p:nvPr/>
          </p:nvSpPr>
          <p:spPr bwMode="auto">
            <a:xfrm rot="3230064" flipH="1">
              <a:off x="1518" y="3100"/>
              <a:ext cx="107" cy="153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4" name="Line 39"/>
            <p:cNvSpPr>
              <a:spLocks noChangeShapeType="1"/>
            </p:cNvSpPr>
            <p:nvPr/>
          </p:nvSpPr>
          <p:spPr bwMode="auto">
            <a:xfrm rot="3230064" flipH="1">
              <a:off x="1531" y="3351"/>
              <a:ext cx="99" cy="13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5" name="Oval 64"/>
            <p:cNvSpPr>
              <a:spLocks noChangeArrowheads="1"/>
            </p:cNvSpPr>
            <p:nvPr/>
          </p:nvSpPr>
          <p:spPr bwMode="auto">
            <a:xfrm>
              <a:off x="1408" y="3264"/>
              <a:ext cx="120" cy="152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6" name="Oval 65"/>
            <p:cNvSpPr>
              <a:spLocks noChangeArrowheads="1"/>
            </p:cNvSpPr>
            <p:nvPr/>
          </p:nvSpPr>
          <p:spPr bwMode="auto">
            <a:xfrm>
              <a:off x="1416" y="3176"/>
              <a:ext cx="120" cy="152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grpSp>
        <p:nvGrpSpPr>
          <p:cNvPr id="37" name="Group 71"/>
          <p:cNvGrpSpPr>
            <a:grpSpLocks/>
          </p:cNvGrpSpPr>
          <p:nvPr/>
        </p:nvGrpSpPr>
        <p:grpSpPr bwMode="auto">
          <a:xfrm>
            <a:off x="6223000" y="4699000"/>
            <a:ext cx="254000" cy="508000"/>
            <a:chOff x="4144" y="3096"/>
            <a:chExt cx="160" cy="320"/>
          </a:xfrm>
        </p:grpSpPr>
        <p:sp>
          <p:nvSpPr>
            <p:cNvPr id="38" name="Line 67"/>
            <p:cNvSpPr>
              <a:spLocks noChangeShapeType="1"/>
            </p:cNvSpPr>
            <p:nvPr/>
          </p:nvSpPr>
          <p:spPr bwMode="auto">
            <a:xfrm>
              <a:off x="4144" y="3112"/>
              <a:ext cx="12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9" name="Line 68"/>
            <p:cNvSpPr>
              <a:spLocks noChangeShapeType="1"/>
            </p:cNvSpPr>
            <p:nvPr/>
          </p:nvSpPr>
          <p:spPr bwMode="auto">
            <a:xfrm>
              <a:off x="4168" y="3400"/>
              <a:ext cx="12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0" name="Line 69"/>
            <p:cNvSpPr>
              <a:spLocks noChangeShapeType="1"/>
            </p:cNvSpPr>
            <p:nvPr/>
          </p:nvSpPr>
          <p:spPr bwMode="auto">
            <a:xfrm>
              <a:off x="4264" y="3096"/>
              <a:ext cx="0" cy="32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1" name="Rectangle 70"/>
            <p:cNvSpPr>
              <a:spLocks noChangeArrowheads="1"/>
            </p:cNvSpPr>
            <p:nvPr/>
          </p:nvSpPr>
          <p:spPr bwMode="auto">
            <a:xfrm>
              <a:off x="4208" y="3152"/>
              <a:ext cx="96" cy="152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sp>
        <p:nvSpPr>
          <p:cNvPr id="42" name="Text Box 72"/>
          <p:cNvSpPr txBox="1">
            <a:spLocks noChangeArrowheads="1"/>
          </p:cNvSpPr>
          <p:nvPr/>
        </p:nvSpPr>
        <p:spPr bwMode="auto">
          <a:xfrm>
            <a:off x="4195763" y="1914525"/>
            <a:ext cx="105568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>
                <a:cs typeface="+mn-cs"/>
              </a:rPr>
              <a:t>Output</a:t>
            </a:r>
          </a:p>
        </p:txBody>
      </p:sp>
      <p:graphicFrame>
        <p:nvGraphicFramePr>
          <p:cNvPr id="43" name="Object 73"/>
          <p:cNvGraphicFramePr>
            <a:graphicFrameLocks noChangeAspect="1"/>
          </p:cNvGraphicFramePr>
          <p:nvPr/>
        </p:nvGraphicFramePr>
        <p:xfrm>
          <a:off x="317500" y="1712913"/>
          <a:ext cx="2235200" cy="10874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961" name="Equation" r:id="rId5" imgW="965200" imgH="469900" progId="Equation.DSMT4">
                  <p:embed/>
                </p:oleObj>
              </mc:Choice>
              <mc:Fallback>
                <p:oleObj name="Equation" r:id="rId5" imgW="965200" imgH="4699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7500" y="1712913"/>
                        <a:ext cx="2235200" cy="10874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4" name="Text Box 74"/>
          <p:cNvSpPr txBox="1">
            <a:spLocks noChangeArrowheads="1"/>
          </p:cNvSpPr>
          <p:nvPr/>
        </p:nvSpPr>
        <p:spPr bwMode="auto">
          <a:xfrm>
            <a:off x="2727325" y="1812925"/>
            <a:ext cx="811213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cs typeface="+mn-cs"/>
              </a:rPr>
              <a:t>Gaps</a:t>
            </a:r>
          </a:p>
          <a:p>
            <a:pPr>
              <a:defRPr/>
            </a:pPr>
            <a:r>
              <a:rPr lang="en-US">
                <a:cs typeface="+mn-cs"/>
              </a:rPr>
              <a:t>Ports</a:t>
            </a:r>
          </a:p>
        </p:txBody>
      </p:sp>
      <p:graphicFrame>
        <p:nvGraphicFramePr>
          <p:cNvPr id="45" name="Object 75"/>
          <p:cNvGraphicFramePr>
            <a:graphicFrameLocks noChangeAspect="1"/>
          </p:cNvGraphicFramePr>
          <p:nvPr/>
        </p:nvGraphicFramePr>
        <p:xfrm>
          <a:off x="3132138" y="4711700"/>
          <a:ext cx="441325" cy="500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962" name="Equation" r:id="rId7" imgW="190500" imgH="215900" progId="Equation.DSMT4">
                  <p:embed/>
                </p:oleObj>
              </mc:Choice>
              <mc:Fallback>
                <p:oleObj name="Equation" r:id="rId7" imgW="190500" imgH="2159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32138" y="4711700"/>
                        <a:ext cx="441325" cy="5000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6" name="Text Box 76"/>
          <p:cNvSpPr txBox="1">
            <a:spLocks noChangeArrowheads="1"/>
          </p:cNvSpPr>
          <p:nvPr/>
        </p:nvSpPr>
        <p:spPr bwMode="auto">
          <a:xfrm>
            <a:off x="3603625" y="3971925"/>
            <a:ext cx="24257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cs typeface="+mn-cs"/>
              </a:rPr>
              <a:t>Folded waveguide</a:t>
            </a:r>
          </a:p>
        </p:txBody>
      </p:sp>
      <p:sp>
        <p:nvSpPr>
          <p:cNvPr id="47" name="Line 77"/>
          <p:cNvSpPr>
            <a:spLocks noChangeShapeType="1"/>
          </p:cNvSpPr>
          <p:nvPr/>
        </p:nvSpPr>
        <p:spPr bwMode="auto">
          <a:xfrm flipV="1">
            <a:off x="190500" y="4064000"/>
            <a:ext cx="533400" cy="1143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48" name="Rectangle 63"/>
          <p:cNvSpPr>
            <a:spLocks noChangeArrowheads="1"/>
          </p:cNvSpPr>
          <p:nvPr/>
        </p:nvSpPr>
        <p:spPr bwMode="auto">
          <a:xfrm>
            <a:off x="3479800" y="5308600"/>
            <a:ext cx="685800" cy="342900"/>
          </a:xfrm>
          <a:prstGeom prst="rect">
            <a:avLst/>
          </a:prstGeom>
          <a:solidFill>
            <a:srgbClr val="FF0000">
              <a:alpha val="25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endParaRPr lang="en-US" b="1">
              <a:solidFill>
                <a:srgbClr val="FF0000"/>
              </a:solidFill>
              <a:cs typeface="+mn-cs"/>
            </a:endParaRPr>
          </a:p>
        </p:txBody>
      </p:sp>
      <p:sp>
        <p:nvSpPr>
          <p:cNvPr id="49" name="Line 79"/>
          <p:cNvSpPr>
            <a:spLocks noChangeShapeType="1"/>
          </p:cNvSpPr>
          <p:nvPr/>
        </p:nvSpPr>
        <p:spPr bwMode="auto">
          <a:xfrm flipH="1">
            <a:off x="2514600" y="2006600"/>
            <a:ext cx="2032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0" name="Line 80"/>
          <p:cNvSpPr>
            <a:spLocks noChangeShapeType="1"/>
          </p:cNvSpPr>
          <p:nvPr/>
        </p:nvSpPr>
        <p:spPr bwMode="auto">
          <a:xfrm flipH="1">
            <a:off x="2540000" y="2400300"/>
            <a:ext cx="2032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graphicFrame>
        <p:nvGraphicFramePr>
          <p:cNvPr id="52" name="Object 5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40474907"/>
              </p:ext>
            </p:extLst>
          </p:nvPr>
        </p:nvGraphicFramePr>
        <p:xfrm>
          <a:off x="5791200" y="3429000"/>
          <a:ext cx="3106615" cy="76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963" name="Equation" r:id="rId9" imgW="1346200" imgH="330200" progId="Equation.DSMT4">
                  <p:embed/>
                </p:oleObj>
              </mc:Choice>
              <mc:Fallback>
                <p:oleObj name="Equation" r:id="rId9" imgW="1346200" imgH="330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5791200" y="3429000"/>
                        <a:ext cx="3106615" cy="762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782657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2"/>
          <p:cNvSpPr>
            <a:spLocks noChangeArrowheads="1"/>
          </p:cNvSpPr>
          <p:nvPr/>
        </p:nvSpPr>
        <p:spPr bwMode="auto">
          <a:xfrm>
            <a:off x="-908" y="4648200"/>
            <a:ext cx="9144000" cy="1905000"/>
          </a:xfrm>
          <a:prstGeom prst="rect">
            <a:avLst/>
          </a:prstGeom>
          <a:solidFill>
            <a:srgbClr val="CCFFCC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304800"/>
            <a:ext cx="7454900" cy="800100"/>
          </a:xfrm>
        </p:spPr>
        <p:txBody>
          <a:bodyPr/>
          <a:lstStyle/>
          <a:p>
            <a:pPr algn="ctr">
              <a:defRPr/>
            </a:pPr>
            <a:r>
              <a:rPr lang="en-US" sz="3600" b="1" dirty="0"/>
              <a:t>Classification of Vacuum </a:t>
            </a:r>
            <a:br>
              <a:rPr lang="en-US" sz="3600" b="1" dirty="0"/>
            </a:br>
            <a:r>
              <a:rPr lang="en-US" sz="3600" b="1" dirty="0"/>
              <a:t>Electronics Design Codes</a:t>
            </a:r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1600200"/>
            <a:ext cx="9144000" cy="3048000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4276" name="TextBox 2"/>
          <p:cNvSpPr txBox="1">
            <a:spLocks noChangeArrowheads="1"/>
          </p:cNvSpPr>
          <p:nvPr/>
        </p:nvSpPr>
        <p:spPr bwMode="auto">
          <a:xfrm>
            <a:off x="609600" y="1752600"/>
            <a:ext cx="8382000" cy="4708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u="sng" dirty="0"/>
              <a:t>Geometry Based Codes </a:t>
            </a:r>
          </a:p>
          <a:p>
            <a:endParaRPr lang="en-US" dirty="0"/>
          </a:p>
          <a:p>
            <a:r>
              <a:rPr lang="en-US" dirty="0"/>
              <a:t>Commercial CEM      -  to characterize EM properties of  structure</a:t>
            </a:r>
          </a:p>
          <a:p>
            <a:endParaRPr lang="en-US" dirty="0"/>
          </a:p>
          <a:p>
            <a:r>
              <a:rPr lang="en-US" dirty="0"/>
              <a:t>Full PIC                      -  first principles description, but time consuming</a:t>
            </a:r>
          </a:p>
          <a:p>
            <a:endParaRPr lang="en-US" dirty="0"/>
          </a:p>
          <a:p>
            <a:r>
              <a:rPr lang="en-US" dirty="0"/>
              <a:t>3D Beam Optics         -  gun and depressed collector</a:t>
            </a:r>
          </a:p>
          <a:p>
            <a:endParaRPr lang="en-US" dirty="0"/>
          </a:p>
          <a:p>
            <a:r>
              <a:rPr lang="en-US" dirty="0"/>
              <a:t>Thermal/Mechanical   -  heat and stress</a:t>
            </a:r>
          </a:p>
          <a:p>
            <a:endParaRPr lang="en-US" dirty="0"/>
          </a:p>
          <a:p>
            <a:r>
              <a:rPr lang="en-US" u="sng" dirty="0"/>
              <a:t>Reduced Description Codes</a:t>
            </a:r>
          </a:p>
          <a:p>
            <a:r>
              <a:rPr lang="en-US" dirty="0"/>
              <a:t>1D- 2.5D  Parametric -  simple beam model, scope parameters, study 			trade-offs</a:t>
            </a:r>
          </a:p>
          <a:p>
            <a:r>
              <a:rPr lang="en-US" dirty="0"/>
              <a:t>2.5D Hybrid PIC        -  fields in beam tunnel represented more accurately, 			expectation of quantitative accuracy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22BDAD3-E2DA-3845-8F14-BD1712ACA28F}"/>
              </a:ext>
            </a:extLst>
          </p:cNvPr>
          <p:cNvSpPr/>
          <p:nvPr/>
        </p:nvSpPr>
        <p:spPr bwMode="auto">
          <a:xfrm>
            <a:off x="533400" y="2819400"/>
            <a:ext cx="8077200" cy="609600"/>
          </a:xfrm>
          <a:prstGeom prst="rect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979755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304800"/>
            <a:ext cx="7620000" cy="800100"/>
          </a:xfrm>
        </p:spPr>
        <p:txBody>
          <a:bodyPr/>
          <a:lstStyle/>
          <a:p>
            <a:r>
              <a:rPr lang="en-US" sz="3600" dirty="0"/>
              <a:t>First Principles Basic Physics Model</a:t>
            </a:r>
          </a:p>
        </p:txBody>
      </p:sp>
      <p:graphicFrame>
        <p:nvGraphicFramePr>
          <p:cNvPr id="5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34693285"/>
              </p:ext>
            </p:extLst>
          </p:nvPr>
        </p:nvGraphicFramePr>
        <p:xfrm>
          <a:off x="914400" y="3124200"/>
          <a:ext cx="1835150" cy="749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555" name="Equation" r:id="rId3" imgW="1028700" imgH="419100" progId="Equation.DSMT4">
                  <p:embed/>
                </p:oleObj>
              </mc:Choice>
              <mc:Fallback>
                <p:oleObj name="Equation" r:id="rId3" imgW="1028700" imgH="4191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4400" y="3124200"/>
                        <a:ext cx="1835150" cy="749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6461548"/>
              </p:ext>
            </p:extLst>
          </p:nvPr>
        </p:nvGraphicFramePr>
        <p:xfrm>
          <a:off x="838200" y="2286000"/>
          <a:ext cx="2197100" cy="749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556" name="Equation" r:id="rId5" imgW="1231900" imgH="419100" progId="Equation.DSMT4">
                  <p:embed/>
                </p:oleObj>
              </mc:Choice>
              <mc:Fallback>
                <p:oleObj name="Equation" r:id="rId5" imgW="1231900" imgH="4191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8200" y="2286000"/>
                        <a:ext cx="2197100" cy="749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/>
          <p:cNvSpPr/>
          <p:nvPr/>
        </p:nvSpPr>
        <p:spPr>
          <a:xfrm>
            <a:off x="719667" y="1608667"/>
            <a:ext cx="2836333" cy="423333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5105400" y="1600200"/>
            <a:ext cx="3217333" cy="423333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9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76028922"/>
              </p:ext>
            </p:extLst>
          </p:nvPr>
        </p:nvGraphicFramePr>
        <p:xfrm>
          <a:off x="5257800" y="2590800"/>
          <a:ext cx="2989262" cy="1817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557" name="Equation" r:id="rId7" imgW="1676400" imgH="1016000" progId="Equation.DSMT4">
                  <p:embed/>
                </p:oleObj>
              </mc:Choice>
              <mc:Fallback>
                <p:oleObj name="Equation" r:id="rId7" imgW="1676400" imgH="10160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57800" y="2590800"/>
                        <a:ext cx="2989262" cy="18176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77234083"/>
              </p:ext>
            </p:extLst>
          </p:nvPr>
        </p:nvGraphicFramePr>
        <p:xfrm>
          <a:off x="3962400" y="1828800"/>
          <a:ext cx="792163" cy="500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558" name="Equation" r:id="rId9" imgW="444500" imgH="279400" progId="Equation.DSMT4">
                  <p:embed/>
                </p:oleObj>
              </mc:Choice>
              <mc:Fallback>
                <p:oleObj name="Equation" r:id="rId9" imgW="444500" imgH="2794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62400" y="1828800"/>
                        <a:ext cx="792163" cy="5000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2" name="Straight Arrow Connector 11"/>
          <p:cNvCxnSpPr/>
          <p:nvPr/>
        </p:nvCxnSpPr>
        <p:spPr bwMode="auto">
          <a:xfrm>
            <a:off x="3200400" y="2438400"/>
            <a:ext cx="2438400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sm" len="sm"/>
            <a:tailEnd type="arrow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3" name="Straight Arrow Connector 12"/>
          <p:cNvCxnSpPr>
            <a:cxnSpLocks/>
          </p:cNvCxnSpPr>
          <p:nvPr/>
        </p:nvCxnSpPr>
        <p:spPr bwMode="auto">
          <a:xfrm flipH="1">
            <a:off x="3035300" y="4572000"/>
            <a:ext cx="2755900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sm" len="sm"/>
            <a:tailEnd type="arrow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graphicFrame>
        <p:nvGraphicFramePr>
          <p:cNvPr id="18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25770458"/>
              </p:ext>
            </p:extLst>
          </p:nvPr>
        </p:nvGraphicFramePr>
        <p:xfrm>
          <a:off x="3995738" y="3886200"/>
          <a:ext cx="723900" cy="500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559" name="Equation" r:id="rId11" imgW="406400" imgH="279400" progId="Equation.DSMT4">
                  <p:embed/>
                </p:oleObj>
              </mc:Choice>
              <mc:Fallback>
                <p:oleObj name="Equation" r:id="rId11" imgW="406400" imgH="2794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95738" y="3886200"/>
                        <a:ext cx="723900" cy="5000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05413287"/>
              </p:ext>
            </p:extLst>
          </p:nvPr>
        </p:nvGraphicFramePr>
        <p:xfrm>
          <a:off x="1295400" y="4800600"/>
          <a:ext cx="1268413" cy="815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560" name="Equation" r:id="rId13" imgW="711200" imgH="457200" progId="Equation.DSMT4">
                  <p:embed/>
                </p:oleObj>
              </mc:Choice>
              <mc:Fallback>
                <p:oleObj name="Equation" r:id="rId13" imgW="711200" imgH="457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95400" y="4800600"/>
                        <a:ext cx="1268413" cy="815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5907775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Acknowledgements</a:t>
            </a:r>
            <a:r>
              <a:rPr lang="en-US" dirty="0"/>
              <a:t>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219200" y="2057400"/>
            <a:ext cx="3176621" cy="40934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People</a:t>
            </a:r>
          </a:p>
          <a:p>
            <a:endParaRPr lang="en-US" dirty="0"/>
          </a:p>
          <a:p>
            <a:r>
              <a:rPr lang="en-US" dirty="0"/>
              <a:t>NRL</a:t>
            </a:r>
          </a:p>
          <a:p>
            <a:endParaRPr lang="en-US" dirty="0"/>
          </a:p>
          <a:p>
            <a:r>
              <a:rPr lang="en-US" dirty="0"/>
              <a:t>	Simon Cooke</a:t>
            </a:r>
          </a:p>
          <a:p>
            <a:r>
              <a:rPr lang="en-US" dirty="0"/>
              <a:t>	Alexander </a:t>
            </a:r>
            <a:r>
              <a:rPr lang="en-US" dirty="0" err="1"/>
              <a:t>Vlasov</a:t>
            </a:r>
            <a:endParaRPr lang="en-US" dirty="0"/>
          </a:p>
          <a:p>
            <a:r>
              <a:rPr lang="en-US" dirty="0"/>
              <a:t>	Igor </a:t>
            </a:r>
            <a:r>
              <a:rPr lang="en-US" dirty="0" err="1"/>
              <a:t>Chernyavskiy</a:t>
            </a:r>
            <a:endParaRPr lang="en-US" dirty="0"/>
          </a:p>
          <a:p>
            <a:r>
              <a:rPr lang="en-US" dirty="0"/>
              <a:t>	Baruch </a:t>
            </a:r>
            <a:r>
              <a:rPr lang="en-US" dirty="0" err="1"/>
              <a:t>Levush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LEIDOS</a:t>
            </a:r>
          </a:p>
          <a:p>
            <a:r>
              <a:rPr lang="en-US" dirty="0"/>
              <a:t>	David </a:t>
            </a:r>
            <a:r>
              <a:rPr lang="en-US" dirty="0" err="1"/>
              <a:t>Chernin</a:t>
            </a:r>
            <a:endParaRPr lang="en-US" dirty="0"/>
          </a:p>
          <a:p>
            <a:r>
              <a:rPr lang="en-US" dirty="0"/>
              <a:t>	John </a:t>
            </a:r>
            <a:r>
              <a:rPr lang="en-US" dirty="0" err="1"/>
              <a:t>Petillo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096000" y="2362200"/>
            <a:ext cx="1166180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Agencies</a:t>
            </a:r>
          </a:p>
          <a:p>
            <a:endParaRPr lang="en-US" dirty="0"/>
          </a:p>
          <a:p>
            <a:r>
              <a:rPr lang="en-US" dirty="0"/>
              <a:t>NRL</a:t>
            </a:r>
          </a:p>
          <a:p>
            <a:r>
              <a:rPr lang="en-US" dirty="0"/>
              <a:t>ONR</a:t>
            </a:r>
          </a:p>
          <a:p>
            <a:r>
              <a:rPr lang="en-US" dirty="0"/>
              <a:t>DoE</a:t>
            </a:r>
          </a:p>
          <a:p>
            <a:r>
              <a:rPr lang="en-US" dirty="0"/>
              <a:t>AFOSR</a:t>
            </a:r>
          </a:p>
          <a:p>
            <a:r>
              <a:rPr lang="en-US" dirty="0"/>
              <a:t>AFRL</a:t>
            </a:r>
          </a:p>
        </p:txBody>
      </p:sp>
    </p:spTree>
    <p:extLst>
      <p:ext uri="{BB962C8B-B14F-4D97-AF65-F5344CB8AC3E}">
        <p14:creationId xmlns:p14="http://schemas.microsoft.com/office/powerpoint/2010/main" val="214741317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600" dirty="0"/>
              <a:t>Particle in Cell (PIC) Algorithm</a:t>
            </a:r>
          </a:p>
        </p:txBody>
      </p:sp>
      <p:graphicFrame>
        <p:nvGraphicFramePr>
          <p:cNvPr id="3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64145534"/>
              </p:ext>
            </p:extLst>
          </p:nvPr>
        </p:nvGraphicFramePr>
        <p:xfrm>
          <a:off x="1295400" y="2286000"/>
          <a:ext cx="6324600" cy="354503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920" name="Document" r:id="rId3" imgW="6057900" imgH="2819400" progId="Word.Document.8">
                  <p:embed/>
                </p:oleObj>
              </mc:Choice>
              <mc:Fallback>
                <p:oleObj name="Document" r:id="rId3" imgW="6057900" imgH="2819400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95400" y="2286000"/>
                        <a:ext cx="6324600" cy="3545039"/>
                      </a:xfrm>
                      <a:prstGeom prst="rect">
                        <a:avLst/>
                      </a:prstGeom>
                      <a:noFill/>
                      <a:ln w="28575">
                        <a:solidFill>
                          <a:schemeClr val="accent2"/>
                        </a:solidFill>
                        <a:miter lim="800000"/>
                        <a:headEnd/>
                        <a:tailEnd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5767162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Interpolation </a:t>
            </a:r>
            <a:br>
              <a:rPr lang="en-US" sz="3200" dirty="0"/>
            </a:br>
            <a:r>
              <a:rPr lang="en-US" sz="3200" dirty="0"/>
              <a:t>Gather – Scatter  #1   Gather</a:t>
            </a:r>
          </a:p>
        </p:txBody>
      </p:sp>
      <p:grpSp>
        <p:nvGrpSpPr>
          <p:cNvPr id="32" name="Group 31"/>
          <p:cNvGrpSpPr/>
          <p:nvPr/>
        </p:nvGrpSpPr>
        <p:grpSpPr>
          <a:xfrm>
            <a:off x="4343400" y="1600200"/>
            <a:ext cx="3997743" cy="3204865"/>
            <a:chOff x="2286000" y="1600200"/>
            <a:chExt cx="3997743" cy="3204865"/>
          </a:xfrm>
        </p:grpSpPr>
        <p:sp>
          <p:nvSpPr>
            <p:cNvPr id="15" name="TextBox 14"/>
            <p:cNvSpPr txBox="1"/>
            <p:nvPr/>
          </p:nvSpPr>
          <p:spPr>
            <a:xfrm>
              <a:off x="4648200" y="4343400"/>
              <a:ext cx="49254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E</a:t>
              </a:r>
              <a:r>
                <a:rPr lang="en-US" sz="2400" baseline="-25000" dirty="0"/>
                <a:t>x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4419600" y="1600200"/>
              <a:ext cx="49254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E</a:t>
              </a:r>
              <a:r>
                <a:rPr lang="en-US" sz="2400" baseline="-25000" dirty="0"/>
                <a:t>x</a:t>
              </a:r>
            </a:p>
          </p:txBody>
        </p:sp>
        <p:grpSp>
          <p:nvGrpSpPr>
            <p:cNvPr id="31" name="Group 30"/>
            <p:cNvGrpSpPr/>
            <p:nvPr/>
          </p:nvGrpSpPr>
          <p:grpSpPr>
            <a:xfrm>
              <a:off x="2286000" y="2286000"/>
              <a:ext cx="3997743" cy="1905000"/>
              <a:chOff x="2286000" y="2286000"/>
              <a:chExt cx="3997743" cy="1905000"/>
            </a:xfrm>
          </p:grpSpPr>
          <p:sp>
            <p:nvSpPr>
              <p:cNvPr id="3" name="Rectangle 2"/>
              <p:cNvSpPr/>
              <p:nvPr/>
            </p:nvSpPr>
            <p:spPr bwMode="auto">
              <a:xfrm>
                <a:off x="3048000" y="2286000"/>
                <a:ext cx="2438400" cy="1905000"/>
              </a:xfrm>
              <a:prstGeom prst="rect">
                <a:avLst/>
              </a:prstGeom>
              <a:noFill/>
              <a:ln w="38100" cap="flat" cmpd="sng" algn="ctr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  <a:ea typeface="ＭＳ Ｐゴシック" charset="0"/>
                </a:endParaRPr>
              </a:p>
            </p:txBody>
          </p:sp>
          <p:cxnSp>
            <p:nvCxnSpPr>
              <p:cNvPr id="5" name="Straight Arrow Connector 4"/>
              <p:cNvCxnSpPr/>
              <p:nvPr/>
            </p:nvCxnSpPr>
            <p:spPr bwMode="auto">
              <a:xfrm flipV="1">
                <a:off x="5486400" y="2819400"/>
                <a:ext cx="0" cy="685800"/>
              </a:xfrm>
              <a:prstGeom prst="straightConnector1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000000"/>
                </a:solidFill>
                <a:prstDash val="solid"/>
                <a:round/>
                <a:headEnd type="none" w="sm" len="sm"/>
                <a:tailEnd type="arrow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7" name="Straight Arrow Connector 6"/>
              <p:cNvCxnSpPr/>
              <p:nvPr/>
            </p:nvCxnSpPr>
            <p:spPr bwMode="auto">
              <a:xfrm flipV="1">
                <a:off x="3048000" y="2895600"/>
                <a:ext cx="0" cy="685800"/>
              </a:xfrm>
              <a:prstGeom prst="straightConnector1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000000"/>
                </a:solidFill>
                <a:prstDash val="solid"/>
                <a:round/>
                <a:headEnd type="none" w="sm" len="sm"/>
                <a:tailEnd type="arrow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8" name="Straight Arrow Connector 7"/>
              <p:cNvCxnSpPr/>
              <p:nvPr/>
            </p:nvCxnSpPr>
            <p:spPr bwMode="auto">
              <a:xfrm>
                <a:off x="3733800" y="4191000"/>
                <a:ext cx="990600" cy="0"/>
              </a:xfrm>
              <a:prstGeom prst="straightConnector1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000000"/>
                </a:solidFill>
                <a:prstDash val="solid"/>
                <a:round/>
                <a:headEnd type="none" w="sm" len="sm"/>
                <a:tailEnd type="arrow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1" name="Straight Arrow Connector 10"/>
              <p:cNvCxnSpPr/>
              <p:nvPr/>
            </p:nvCxnSpPr>
            <p:spPr bwMode="auto">
              <a:xfrm>
                <a:off x="3733800" y="2286000"/>
                <a:ext cx="990600" cy="0"/>
              </a:xfrm>
              <a:prstGeom prst="straightConnector1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000000"/>
                </a:solidFill>
                <a:prstDash val="solid"/>
                <a:round/>
                <a:headEnd type="none" w="sm" len="sm"/>
                <a:tailEnd type="arrow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  <p:sp>
            <p:nvSpPr>
              <p:cNvPr id="12" name="Oval 11"/>
              <p:cNvSpPr/>
              <p:nvPr/>
            </p:nvSpPr>
            <p:spPr bwMode="auto">
              <a:xfrm>
                <a:off x="4724400" y="2819400"/>
                <a:ext cx="228600" cy="304800"/>
              </a:xfrm>
              <a:prstGeom prst="ellips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accent5">
                    <a:lumMod val="50000"/>
                  </a:schemeClr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  <a:ea typeface="ＭＳ Ｐゴシック" charset="0"/>
                </a:endParaRPr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5791200" y="2819400"/>
                <a:ext cx="492543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 err="1"/>
                  <a:t>E</a:t>
                </a:r>
                <a:r>
                  <a:rPr lang="en-US" sz="2400" baseline="-25000" dirty="0" err="1"/>
                  <a:t>y</a:t>
                </a:r>
                <a:endParaRPr lang="en-US" sz="2400" baseline="-25000" dirty="0"/>
              </a:p>
            </p:txBody>
          </p:sp>
          <p:sp>
            <p:nvSpPr>
              <p:cNvPr id="14" name="TextBox 13"/>
              <p:cNvSpPr txBox="1"/>
              <p:nvPr/>
            </p:nvSpPr>
            <p:spPr>
              <a:xfrm>
                <a:off x="2286000" y="2819400"/>
                <a:ext cx="492543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 err="1"/>
                  <a:t>E</a:t>
                </a:r>
                <a:r>
                  <a:rPr lang="en-US" sz="2400" baseline="-25000" dirty="0" err="1"/>
                  <a:t>y</a:t>
                </a:r>
                <a:endParaRPr lang="en-US" sz="2400" baseline="-25000" dirty="0"/>
              </a:p>
            </p:txBody>
          </p:sp>
          <p:cxnSp>
            <p:nvCxnSpPr>
              <p:cNvPr id="18" name="Straight Arrow Connector 17"/>
              <p:cNvCxnSpPr/>
              <p:nvPr/>
            </p:nvCxnSpPr>
            <p:spPr bwMode="auto">
              <a:xfrm>
                <a:off x="3352800" y="2971800"/>
                <a:ext cx="1143000" cy="0"/>
              </a:xfrm>
              <a:prstGeom prst="straightConnector1">
                <a:avLst/>
              </a:prstGeom>
              <a:solidFill>
                <a:schemeClr val="accent1"/>
              </a:solidFill>
              <a:ln w="38100" cap="flat" cmpd="sng" algn="ctr">
                <a:solidFill>
                  <a:schemeClr val="accent2"/>
                </a:solidFill>
                <a:prstDash val="sysDash"/>
                <a:round/>
                <a:headEnd type="none" w="sm" len="sm"/>
                <a:tailEnd type="arrow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0" name="Straight Arrow Connector 19"/>
              <p:cNvCxnSpPr/>
              <p:nvPr/>
            </p:nvCxnSpPr>
            <p:spPr bwMode="auto">
              <a:xfrm flipV="1">
                <a:off x="4800600" y="3124200"/>
                <a:ext cx="0" cy="762000"/>
              </a:xfrm>
              <a:prstGeom prst="straightConnector1">
                <a:avLst/>
              </a:prstGeom>
              <a:solidFill>
                <a:schemeClr val="accent1"/>
              </a:solidFill>
              <a:ln w="38100" cap="flat" cmpd="sng" algn="ctr">
                <a:solidFill>
                  <a:schemeClr val="accent2"/>
                </a:solidFill>
                <a:prstDash val="sysDash"/>
                <a:round/>
                <a:headEnd type="none" w="sm" len="sm"/>
                <a:tailEnd type="arrow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1" name="Straight Arrow Connector 20"/>
              <p:cNvCxnSpPr/>
              <p:nvPr/>
            </p:nvCxnSpPr>
            <p:spPr bwMode="auto">
              <a:xfrm flipH="1">
                <a:off x="5029200" y="2971800"/>
                <a:ext cx="381000" cy="0"/>
              </a:xfrm>
              <a:prstGeom prst="straightConnector1">
                <a:avLst/>
              </a:prstGeom>
              <a:solidFill>
                <a:schemeClr val="accent1"/>
              </a:solidFill>
              <a:ln w="38100" cap="flat" cmpd="sng" algn="ctr">
                <a:solidFill>
                  <a:schemeClr val="accent2"/>
                </a:solidFill>
                <a:prstDash val="sysDash"/>
                <a:round/>
                <a:headEnd type="none" w="sm" len="sm"/>
                <a:tailEnd type="arrow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4" name="Straight Arrow Connector 23"/>
              <p:cNvCxnSpPr/>
              <p:nvPr/>
            </p:nvCxnSpPr>
            <p:spPr bwMode="auto">
              <a:xfrm>
                <a:off x="4800600" y="2362200"/>
                <a:ext cx="0" cy="381000"/>
              </a:xfrm>
              <a:prstGeom prst="straightConnector1">
                <a:avLst/>
              </a:prstGeom>
              <a:solidFill>
                <a:schemeClr val="accent1"/>
              </a:solidFill>
              <a:ln w="38100" cap="flat" cmpd="sng" algn="ctr">
                <a:solidFill>
                  <a:schemeClr val="accent2"/>
                </a:solidFill>
                <a:prstDash val="sysDash"/>
                <a:round/>
                <a:headEnd type="none" w="sm" len="sm"/>
                <a:tailEnd type="arrow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</p:grpSp>
      </p:grpSp>
      <p:sp>
        <p:nvSpPr>
          <p:cNvPr id="33" name="TextBox 32"/>
          <p:cNvSpPr txBox="1"/>
          <p:nvPr/>
        </p:nvSpPr>
        <p:spPr>
          <a:xfrm>
            <a:off x="609601" y="2057400"/>
            <a:ext cx="3505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0" dirty="0"/>
              <a:t>Fields are interpolated from edges of a cube to location of a particle in the cube.</a:t>
            </a:r>
          </a:p>
        </p:txBody>
      </p:sp>
      <p:graphicFrame>
        <p:nvGraphicFramePr>
          <p:cNvPr id="22" name="Object 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86182701"/>
              </p:ext>
            </p:extLst>
          </p:nvPr>
        </p:nvGraphicFramePr>
        <p:xfrm>
          <a:off x="609600" y="4495800"/>
          <a:ext cx="3811588" cy="863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083" name="Equation" r:id="rId3" imgW="2413000" imgH="546100" progId="Equation.DSMT4">
                  <p:embed/>
                </p:oleObj>
              </mc:Choice>
              <mc:Fallback>
                <p:oleObj name="Equation" r:id="rId3" imgW="2413000" imgH="5461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09600" y="4495800"/>
                        <a:ext cx="3811588" cy="863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48450273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5943600" cy="800100"/>
          </a:xfrm>
        </p:spPr>
        <p:txBody>
          <a:bodyPr/>
          <a:lstStyle/>
          <a:p>
            <a:pPr algn="ctr"/>
            <a:r>
              <a:rPr lang="en-US" sz="3200" dirty="0"/>
              <a:t>Interpolation</a:t>
            </a:r>
            <a:br>
              <a:rPr lang="en-US" sz="3200" dirty="0"/>
            </a:br>
            <a:r>
              <a:rPr lang="en-US" sz="3200" dirty="0"/>
              <a:t>Gather Scatter: #2 Scatter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81000" y="2743200"/>
            <a:ext cx="358140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dirty="0"/>
              <a:t>Each Component of </a:t>
            </a:r>
            <a:r>
              <a:rPr lang="en-US" i="1" dirty="0"/>
              <a:t>J</a:t>
            </a:r>
            <a:r>
              <a:rPr lang="en-US" b="0" dirty="0"/>
              <a:t> needs to be calculated on the edge associated with the corresponding component of </a:t>
            </a:r>
            <a:r>
              <a:rPr lang="en-US" i="1" dirty="0"/>
              <a:t>E.</a:t>
            </a:r>
          </a:p>
          <a:p>
            <a:endParaRPr lang="en-US" dirty="0"/>
          </a:p>
          <a:p>
            <a:r>
              <a:rPr lang="en-US" i="1" dirty="0"/>
              <a:t>J </a:t>
            </a:r>
            <a:r>
              <a:rPr lang="en-US" b="0" dirty="0"/>
              <a:t>needs to be evaluated at the half time step. The velocity is known at the half time step, position is known at the time step.</a:t>
            </a:r>
          </a:p>
          <a:p>
            <a:r>
              <a:rPr lang="en-US" b="0" dirty="0"/>
              <a:t> </a:t>
            </a:r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5055144"/>
              </p:ext>
            </p:extLst>
          </p:nvPr>
        </p:nvGraphicFramePr>
        <p:xfrm>
          <a:off x="93663" y="1752600"/>
          <a:ext cx="6380162" cy="931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806" name="Equation" r:id="rId3" imgW="4089400" imgH="596900" progId="Equation.DSMT4">
                  <p:embed/>
                </p:oleObj>
              </mc:Choice>
              <mc:Fallback>
                <p:oleObj name="Equation" r:id="rId3" imgW="4089400" imgH="5969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93663" y="1752600"/>
                        <a:ext cx="6380162" cy="9318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40" name="Group 39"/>
          <p:cNvGrpSpPr/>
          <p:nvPr/>
        </p:nvGrpSpPr>
        <p:grpSpPr>
          <a:xfrm>
            <a:off x="4343400" y="2590800"/>
            <a:ext cx="3997743" cy="3204865"/>
            <a:chOff x="4343400" y="2590800"/>
            <a:chExt cx="3997743" cy="3204865"/>
          </a:xfrm>
        </p:grpSpPr>
        <p:sp>
          <p:nvSpPr>
            <p:cNvPr id="9" name="TextBox 8"/>
            <p:cNvSpPr txBox="1"/>
            <p:nvPr/>
          </p:nvSpPr>
          <p:spPr>
            <a:xfrm>
              <a:off x="6705600" y="5334000"/>
              <a:ext cx="49254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E</a:t>
              </a:r>
              <a:r>
                <a:rPr lang="en-US" sz="2400" baseline="-25000" dirty="0"/>
                <a:t>x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6477000" y="2590800"/>
              <a:ext cx="49254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E</a:t>
              </a:r>
              <a:r>
                <a:rPr lang="en-US" sz="2400" baseline="-25000" dirty="0"/>
                <a:t>x</a:t>
              </a:r>
            </a:p>
          </p:txBody>
        </p:sp>
        <p:sp>
          <p:nvSpPr>
            <p:cNvPr id="12" name="Rectangle 11"/>
            <p:cNvSpPr/>
            <p:nvPr/>
          </p:nvSpPr>
          <p:spPr bwMode="auto">
            <a:xfrm>
              <a:off x="5105400" y="3276600"/>
              <a:ext cx="2438400" cy="1905000"/>
            </a:xfrm>
            <a:prstGeom prst="rect">
              <a:avLst/>
            </a:prstGeom>
            <a:noFill/>
            <a:ln w="38100" cap="flat" cmpd="sng" algn="ctr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  <a:ea typeface="ＭＳ Ｐゴシック" charset="0"/>
              </a:endParaRPr>
            </a:p>
          </p:txBody>
        </p:sp>
        <p:cxnSp>
          <p:nvCxnSpPr>
            <p:cNvPr id="13" name="Straight Arrow Connector 12"/>
            <p:cNvCxnSpPr/>
            <p:nvPr/>
          </p:nvCxnSpPr>
          <p:spPr bwMode="auto">
            <a:xfrm flipV="1">
              <a:off x="7543800" y="3810000"/>
              <a:ext cx="0" cy="685800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rgbClr val="000000"/>
              </a:solidFill>
              <a:prstDash val="solid"/>
              <a:round/>
              <a:headEnd type="none" w="sm" len="sm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4" name="Straight Arrow Connector 13"/>
            <p:cNvCxnSpPr/>
            <p:nvPr/>
          </p:nvCxnSpPr>
          <p:spPr bwMode="auto">
            <a:xfrm flipV="1">
              <a:off x="5105400" y="3886200"/>
              <a:ext cx="0" cy="685800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rgbClr val="000000"/>
              </a:solidFill>
              <a:prstDash val="solid"/>
              <a:round/>
              <a:headEnd type="none" w="sm" len="sm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5" name="Straight Arrow Connector 14"/>
            <p:cNvCxnSpPr/>
            <p:nvPr/>
          </p:nvCxnSpPr>
          <p:spPr bwMode="auto">
            <a:xfrm>
              <a:off x="5791200" y="5181600"/>
              <a:ext cx="990600" cy="0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rgbClr val="000000"/>
              </a:solidFill>
              <a:prstDash val="solid"/>
              <a:round/>
              <a:headEnd type="none" w="sm" len="sm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6" name="Straight Arrow Connector 15"/>
            <p:cNvCxnSpPr/>
            <p:nvPr/>
          </p:nvCxnSpPr>
          <p:spPr bwMode="auto">
            <a:xfrm>
              <a:off x="5791200" y="3276600"/>
              <a:ext cx="990600" cy="0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rgbClr val="000000"/>
              </a:solidFill>
              <a:prstDash val="solid"/>
              <a:round/>
              <a:headEnd type="none" w="sm" len="sm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sp>
          <p:nvSpPr>
            <p:cNvPr id="17" name="Oval 16"/>
            <p:cNvSpPr/>
            <p:nvPr/>
          </p:nvSpPr>
          <p:spPr bwMode="auto">
            <a:xfrm>
              <a:off x="6781800" y="3810000"/>
              <a:ext cx="228600" cy="304800"/>
            </a:xfrm>
            <a:prstGeom prst="ellipse">
              <a:avLst/>
            </a:prstGeom>
            <a:solidFill>
              <a:schemeClr val="accent1"/>
            </a:solidFill>
            <a:ln w="12700" cap="flat" cmpd="sng" algn="ctr">
              <a:solidFill>
                <a:schemeClr val="accent5">
                  <a:lumMod val="50000"/>
                </a:schemeClr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7848600" y="3810000"/>
              <a:ext cx="49254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err="1"/>
                <a:t>E</a:t>
              </a:r>
              <a:r>
                <a:rPr lang="en-US" sz="2400" baseline="-25000" dirty="0" err="1"/>
                <a:t>y</a:t>
              </a:r>
              <a:endParaRPr lang="en-US" sz="2400" baseline="-25000" dirty="0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4343400" y="3810000"/>
              <a:ext cx="49254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err="1"/>
                <a:t>E</a:t>
              </a:r>
              <a:r>
                <a:rPr lang="en-US" sz="2400" baseline="-25000" dirty="0" err="1"/>
                <a:t>y</a:t>
              </a:r>
              <a:endParaRPr lang="en-US" sz="2400" baseline="-25000" dirty="0"/>
            </a:p>
          </p:txBody>
        </p:sp>
        <p:cxnSp>
          <p:nvCxnSpPr>
            <p:cNvPr id="20" name="Straight Arrow Connector 19"/>
            <p:cNvCxnSpPr/>
            <p:nvPr/>
          </p:nvCxnSpPr>
          <p:spPr bwMode="auto">
            <a:xfrm flipH="1">
              <a:off x="5410200" y="3962400"/>
              <a:ext cx="1219200" cy="0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accent2"/>
              </a:solidFill>
              <a:prstDash val="sysDash"/>
              <a:round/>
              <a:headEnd type="none" w="sm" len="sm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21" name="Straight Arrow Connector 20"/>
            <p:cNvCxnSpPr/>
            <p:nvPr/>
          </p:nvCxnSpPr>
          <p:spPr bwMode="auto">
            <a:xfrm>
              <a:off x="6858000" y="4191000"/>
              <a:ext cx="0" cy="685800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accent2"/>
              </a:solidFill>
              <a:prstDash val="sysDash"/>
              <a:round/>
              <a:headEnd type="none" w="sm" len="sm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22" name="Straight Arrow Connector 21"/>
            <p:cNvCxnSpPr/>
            <p:nvPr/>
          </p:nvCxnSpPr>
          <p:spPr bwMode="auto">
            <a:xfrm>
              <a:off x="7086600" y="3962400"/>
              <a:ext cx="304800" cy="0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accent2"/>
              </a:solidFill>
              <a:prstDash val="sysDash"/>
              <a:round/>
              <a:headEnd type="none" w="sm" len="sm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23" name="Straight Arrow Connector 22"/>
            <p:cNvCxnSpPr/>
            <p:nvPr/>
          </p:nvCxnSpPr>
          <p:spPr bwMode="auto">
            <a:xfrm flipV="1">
              <a:off x="6858000" y="3429000"/>
              <a:ext cx="0" cy="228600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accent2"/>
              </a:solidFill>
              <a:prstDash val="sysDash"/>
              <a:round/>
              <a:headEnd type="none" w="sm" len="sm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39" name="Straight Arrow Connector 38"/>
            <p:cNvCxnSpPr/>
            <p:nvPr/>
          </p:nvCxnSpPr>
          <p:spPr bwMode="auto">
            <a:xfrm flipV="1">
              <a:off x="6705600" y="3657600"/>
              <a:ext cx="457200" cy="533400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accent1"/>
              </a:solidFill>
              <a:prstDash val="solid"/>
              <a:round/>
              <a:headEnd type="none" w="sm" len="sm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sp>
        <p:nvSpPr>
          <p:cNvPr id="3" name="TextBox 2"/>
          <p:cNvSpPr txBox="1"/>
          <p:nvPr/>
        </p:nvSpPr>
        <p:spPr>
          <a:xfrm>
            <a:off x="7239000" y="3429000"/>
            <a:ext cx="3257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v</a:t>
            </a:r>
          </a:p>
        </p:txBody>
      </p:sp>
    </p:spTree>
    <p:extLst>
      <p:ext uri="{BB962C8B-B14F-4D97-AF65-F5344CB8AC3E}">
        <p14:creationId xmlns:p14="http://schemas.microsoft.com/office/powerpoint/2010/main" val="142952162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Challenges in PIC Simulations of Vacuum Electronic Devices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B80FFE0-64A0-B84F-8BC2-4D3801567D2F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  <p:sp>
        <p:nvSpPr>
          <p:cNvPr id="4" name="Content Placeholder 3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 bwMode="auto">
          <a:xfrm>
            <a:off x="228600" y="1447800"/>
            <a:ext cx="8686800" cy="5105400"/>
          </a:xfrm>
          <a:prstGeom prst="rect">
            <a:avLst/>
          </a:prstGeom>
          <a:blipFill rotWithShape="1">
            <a:blip r:embed="rId3"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r>
              <a:rPr lang="en-US">
                <a:noFill/>
              </a:rPr>
              <a:t> </a:t>
            </a:r>
          </a:p>
        </p:txBody>
      </p:sp>
      <p:pic>
        <p:nvPicPr>
          <p:cNvPr id="37892" name="Picture 6" descr="C:\Users\cooke\Desktop\structure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1" t="13631" b="15492"/>
          <a:stretch>
            <a:fillRect/>
          </a:stretch>
        </p:blipFill>
        <p:spPr bwMode="auto">
          <a:xfrm>
            <a:off x="7435850" y="2819400"/>
            <a:ext cx="1479550" cy="838200"/>
          </a:xfrm>
          <a:prstGeom prst="rect">
            <a:avLst/>
          </a:prstGeom>
          <a:noFill/>
          <a:ln w="28575">
            <a:solidFill>
              <a:srgbClr val="3333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cxnSp>
        <p:nvCxnSpPr>
          <p:cNvPr id="37893" name="Straight Arrow Connector 7"/>
          <p:cNvCxnSpPr>
            <a:cxnSpLocks noChangeShapeType="1"/>
          </p:cNvCxnSpPr>
          <p:nvPr/>
        </p:nvCxnSpPr>
        <p:spPr bwMode="auto">
          <a:xfrm>
            <a:off x="7975600" y="3036332"/>
            <a:ext cx="457200" cy="76200"/>
          </a:xfrm>
          <a:prstGeom prst="straightConnector1">
            <a:avLst/>
          </a:prstGeom>
          <a:noFill/>
          <a:ln w="28575">
            <a:solidFill>
              <a:srgbClr val="3333FF"/>
            </a:solidFill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01B840DD-74A4-BF44-81AC-0D0A537E6DA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64810687"/>
              </p:ext>
            </p:extLst>
          </p:nvPr>
        </p:nvGraphicFramePr>
        <p:xfrm>
          <a:off x="8166100" y="2870200"/>
          <a:ext cx="139700" cy="17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0874" r:id="rId5" imgW="139700" imgH="177800" progId="Equation.DSMT4">
                  <p:embed/>
                </p:oleObj>
              </mc:Choice>
              <mc:Fallback>
                <p:oleObj r:id="rId5" imgW="139700" imgH="1778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8166100" y="2870200"/>
                        <a:ext cx="139700" cy="177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52400"/>
            <a:ext cx="6934200" cy="800100"/>
          </a:xfrm>
        </p:spPr>
        <p:txBody>
          <a:bodyPr/>
          <a:lstStyle/>
          <a:p>
            <a:pPr>
              <a:defRPr/>
            </a:pPr>
            <a:r>
              <a:rPr lang="en-US" sz="3600" dirty="0"/>
              <a:t>GPU Accelerated PIC Simulations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708EF61-A2F7-C841-93E6-196614511279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  <p:sp>
        <p:nvSpPr>
          <p:cNvPr id="4" name="Oval 3"/>
          <p:cNvSpPr/>
          <p:nvPr/>
        </p:nvSpPr>
        <p:spPr>
          <a:xfrm>
            <a:off x="3352800" y="2782888"/>
            <a:ext cx="3111500" cy="1173162"/>
          </a:xfrm>
          <a:prstGeom prst="ellipse">
            <a:avLst/>
          </a:prstGeom>
          <a:solidFill>
            <a:srgbClr val="FFFFFF">
              <a:lumMod val="95000"/>
            </a:srgbClr>
          </a:solidFill>
          <a:ln w="25400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0" kern="0" dirty="0">
                <a:solidFill>
                  <a:srgbClr val="FF0000"/>
                </a:solidFill>
                <a:latin typeface="Calibri"/>
                <a:ea typeface="+mn-ea"/>
                <a:cs typeface="+mn-cs"/>
              </a:rPr>
              <a:t>NEPTUNE</a:t>
            </a:r>
          </a:p>
        </p:txBody>
      </p:sp>
      <p:sp>
        <p:nvSpPr>
          <p:cNvPr id="5" name="Rectangle 4"/>
          <p:cNvSpPr/>
          <p:nvPr/>
        </p:nvSpPr>
        <p:spPr>
          <a:xfrm>
            <a:off x="4038600" y="1114425"/>
            <a:ext cx="4495800" cy="1584325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rgbClr val="00B050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0" kern="0" dirty="0">
                <a:solidFill>
                  <a:srgbClr val="000099"/>
                </a:solidFill>
                <a:latin typeface="Calibri"/>
                <a:ea typeface="+mn-ea"/>
                <a:cs typeface="+mn-cs"/>
              </a:rPr>
              <a:t>NRL Code Neptune was created to target GPU simulation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br>
              <a:rPr lang="en-US" sz="900" b="0" kern="0" dirty="0">
                <a:solidFill>
                  <a:srgbClr val="000099"/>
                </a:solidFill>
                <a:latin typeface="Calibri"/>
                <a:ea typeface="+mn-ea"/>
                <a:cs typeface="+mn-cs"/>
              </a:rPr>
            </a:br>
            <a:r>
              <a:rPr lang="en-US" b="0" kern="0" dirty="0">
                <a:solidFill>
                  <a:srgbClr val="000099"/>
                </a:solidFill>
                <a:latin typeface="Calibri"/>
                <a:ea typeface="+mn-ea"/>
                <a:cs typeface="+mn-cs"/>
              </a:rPr>
              <a:t>Based on existing algorithms – adapted for the GPU architecture</a:t>
            </a:r>
          </a:p>
        </p:txBody>
      </p:sp>
      <p:sp>
        <p:nvSpPr>
          <p:cNvPr id="6" name="Rectangle 5"/>
          <p:cNvSpPr/>
          <p:nvPr/>
        </p:nvSpPr>
        <p:spPr>
          <a:xfrm>
            <a:off x="139700" y="1195388"/>
            <a:ext cx="2843213" cy="1166812"/>
          </a:xfrm>
          <a:prstGeom prst="rect">
            <a:avLst/>
          </a:prstGeom>
          <a:solidFill>
            <a:srgbClr val="FFFFFF"/>
          </a:solidFill>
          <a:ln w="57150" cap="flat" cmpd="sng" algn="ctr">
            <a:solidFill>
              <a:srgbClr val="3333FF"/>
            </a:solidFill>
            <a:prstDash val="solid"/>
          </a:ln>
          <a:effectLst/>
        </p:spPr>
        <p:txBody>
          <a:bodyPr anchor="ctr"/>
          <a:lstStyle/>
          <a:p>
            <a:pPr marL="0" lvl="1"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="0" kern="0" dirty="0">
                <a:solidFill>
                  <a:srgbClr val="3333FF"/>
                </a:solidFill>
                <a:latin typeface="Calibri"/>
                <a:ea typeface="+mn-ea"/>
                <a:cs typeface="+mn-cs"/>
              </a:rPr>
              <a:t>FDTD algorithm for electromagnetics </a:t>
            </a:r>
            <a:br>
              <a:rPr lang="en-US" b="0" kern="0" dirty="0">
                <a:solidFill>
                  <a:srgbClr val="3333FF"/>
                </a:solidFill>
                <a:latin typeface="Calibri"/>
                <a:ea typeface="+mn-ea"/>
                <a:cs typeface="+mn-cs"/>
              </a:rPr>
            </a:br>
            <a:r>
              <a:rPr lang="en-US" b="0" kern="0" dirty="0">
                <a:solidFill>
                  <a:srgbClr val="3333FF"/>
                </a:solidFill>
                <a:latin typeface="Calibri"/>
                <a:ea typeface="+mn-ea"/>
                <a:cs typeface="+mn-cs"/>
              </a:rPr>
              <a:t>(explicit time step)</a:t>
            </a:r>
          </a:p>
        </p:txBody>
      </p:sp>
      <p:cxnSp>
        <p:nvCxnSpPr>
          <p:cNvPr id="38918" name="Straight Arrow Connector 6"/>
          <p:cNvCxnSpPr>
            <a:cxnSpLocks noChangeShapeType="1"/>
            <a:endCxn id="4" idx="1"/>
          </p:cNvCxnSpPr>
          <p:nvPr/>
        </p:nvCxnSpPr>
        <p:spPr bwMode="auto">
          <a:xfrm>
            <a:off x="2982913" y="2362200"/>
            <a:ext cx="825500" cy="593725"/>
          </a:xfrm>
          <a:prstGeom prst="straightConnector1">
            <a:avLst/>
          </a:prstGeom>
          <a:noFill/>
          <a:ln w="57150">
            <a:solidFill>
              <a:srgbClr val="3333FF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8" name="Rectangle 7"/>
          <p:cNvSpPr/>
          <p:nvPr/>
        </p:nvSpPr>
        <p:spPr>
          <a:xfrm>
            <a:off x="107950" y="4383088"/>
            <a:ext cx="2874963" cy="1484312"/>
          </a:xfrm>
          <a:prstGeom prst="rect">
            <a:avLst/>
          </a:prstGeom>
          <a:solidFill>
            <a:srgbClr val="FFFFFF"/>
          </a:solidFill>
          <a:ln w="57150" cap="flat" cmpd="sng" algn="ctr">
            <a:solidFill>
              <a:srgbClr val="3333FF"/>
            </a:solidFill>
            <a:prstDash val="solid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="0" kern="0" dirty="0">
                <a:solidFill>
                  <a:srgbClr val="3333FF"/>
                </a:solidFill>
                <a:latin typeface="Calibri"/>
                <a:ea typeface="+mn-ea"/>
                <a:cs typeface="+mn-cs"/>
              </a:rPr>
              <a:t>Conformal representation of metal surfaces </a:t>
            </a:r>
            <a:br>
              <a:rPr lang="en-US" b="0" kern="0" dirty="0">
                <a:solidFill>
                  <a:srgbClr val="3333FF"/>
                </a:solidFill>
                <a:latin typeface="Calibri"/>
                <a:ea typeface="+mn-ea"/>
                <a:cs typeface="+mn-cs"/>
              </a:rPr>
            </a:br>
            <a:r>
              <a:rPr lang="en-US" b="0" kern="0" dirty="0">
                <a:solidFill>
                  <a:srgbClr val="3333FF"/>
                </a:solidFill>
                <a:latin typeface="Calibri"/>
                <a:ea typeface="+mn-ea"/>
                <a:cs typeface="+mn-cs"/>
              </a:rPr>
              <a:t>(accurate geometry discretization)</a:t>
            </a:r>
          </a:p>
        </p:txBody>
      </p:sp>
      <p:cxnSp>
        <p:nvCxnSpPr>
          <p:cNvPr id="38920" name="Straight Arrow Connector 8"/>
          <p:cNvCxnSpPr>
            <a:cxnSpLocks noChangeShapeType="1"/>
            <a:endCxn id="4" idx="3"/>
          </p:cNvCxnSpPr>
          <p:nvPr/>
        </p:nvCxnSpPr>
        <p:spPr bwMode="auto">
          <a:xfrm flipV="1">
            <a:off x="2982913" y="3784600"/>
            <a:ext cx="825500" cy="598488"/>
          </a:xfrm>
          <a:prstGeom prst="straightConnector1">
            <a:avLst/>
          </a:prstGeom>
          <a:noFill/>
          <a:ln w="57150">
            <a:solidFill>
              <a:srgbClr val="3333FF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10" name="Rectangle 9"/>
          <p:cNvSpPr/>
          <p:nvPr/>
        </p:nvSpPr>
        <p:spPr>
          <a:xfrm>
            <a:off x="127000" y="2695575"/>
            <a:ext cx="2855913" cy="1349375"/>
          </a:xfrm>
          <a:prstGeom prst="rect">
            <a:avLst/>
          </a:prstGeom>
          <a:solidFill>
            <a:srgbClr val="FFFFFF"/>
          </a:solidFill>
          <a:ln w="57150" cap="flat" cmpd="sng" algn="ctr">
            <a:solidFill>
              <a:srgbClr val="3333FF"/>
            </a:solidFill>
            <a:prstDash val="solid"/>
          </a:ln>
          <a:effectLst/>
        </p:spPr>
        <p:txBody>
          <a:bodyPr anchor="ctr"/>
          <a:lstStyle/>
          <a:p>
            <a:pPr marL="0" lvl="1"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="0" kern="0" dirty="0">
                <a:solidFill>
                  <a:srgbClr val="3333FF"/>
                </a:solidFill>
                <a:latin typeface="Calibri"/>
                <a:ea typeface="+mn-ea"/>
                <a:cs typeface="+mn-cs"/>
              </a:rPr>
              <a:t>Boris algorithm for particle time step, with charge-conserving current deposition</a:t>
            </a:r>
          </a:p>
        </p:txBody>
      </p:sp>
      <p:cxnSp>
        <p:nvCxnSpPr>
          <p:cNvPr id="38922" name="Straight Arrow Connector 10"/>
          <p:cNvCxnSpPr>
            <a:cxnSpLocks noChangeShapeType="1"/>
            <a:stCxn id="10" idx="3"/>
            <a:endCxn id="4" idx="2"/>
          </p:cNvCxnSpPr>
          <p:nvPr/>
        </p:nvCxnSpPr>
        <p:spPr bwMode="auto">
          <a:xfrm>
            <a:off x="2982913" y="3370263"/>
            <a:ext cx="369887" cy="0"/>
          </a:xfrm>
          <a:prstGeom prst="straightConnector1">
            <a:avLst/>
          </a:prstGeom>
          <a:noFill/>
          <a:ln w="57150">
            <a:solidFill>
              <a:srgbClr val="3333FF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pic>
        <p:nvPicPr>
          <p:cNvPr id="38923" name="Picture 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2668588"/>
            <a:ext cx="2286000" cy="1411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8924" name="Straight Arrow Connector 12"/>
          <p:cNvCxnSpPr>
            <a:cxnSpLocks noChangeShapeType="1"/>
            <a:stCxn id="4" idx="6"/>
            <a:endCxn id="38923" idx="1"/>
          </p:cNvCxnSpPr>
          <p:nvPr/>
        </p:nvCxnSpPr>
        <p:spPr bwMode="auto">
          <a:xfrm>
            <a:off x="6464300" y="3370263"/>
            <a:ext cx="317500" cy="3175"/>
          </a:xfrm>
          <a:prstGeom prst="straightConnector1">
            <a:avLst/>
          </a:prstGeom>
          <a:noFill/>
          <a:ln w="57150">
            <a:solidFill>
              <a:srgbClr val="00B05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grpSp>
        <p:nvGrpSpPr>
          <p:cNvPr id="38925" name="Group 13"/>
          <p:cNvGrpSpPr>
            <a:grpSpLocks/>
          </p:cNvGrpSpPr>
          <p:nvPr/>
        </p:nvGrpSpPr>
        <p:grpSpPr bwMode="auto">
          <a:xfrm>
            <a:off x="3778250" y="4191000"/>
            <a:ext cx="5289550" cy="1941513"/>
            <a:chOff x="3777600" y="4265106"/>
            <a:chExt cx="5290200" cy="1940848"/>
          </a:xfrm>
        </p:grpSpPr>
        <p:pic>
          <p:nvPicPr>
            <p:cNvPr id="15" name="Picture 2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b="-15077"/>
            <a:stretch/>
          </p:blipFill>
          <p:spPr bwMode="auto">
            <a:xfrm>
              <a:off x="3777600" y="4265106"/>
              <a:ext cx="5290200" cy="1920217"/>
            </a:xfrm>
            <a:prstGeom prst="rect">
              <a:avLst/>
            </a:prstGeom>
            <a:solidFill>
              <a:srgbClr val="FFFFFF"/>
            </a:solidFill>
            <a:ln w="28575" cap="flat" cmpd="sng" algn="ctr">
              <a:solidFill>
                <a:srgbClr val="00B050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pic>
        <p:cxnSp>
          <p:nvCxnSpPr>
            <p:cNvPr id="38927" name="Straight Connector 15"/>
            <p:cNvCxnSpPr>
              <a:cxnSpLocks noChangeShapeType="1"/>
            </p:cNvCxnSpPr>
            <p:nvPr/>
          </p:nvCxnSpPr>
          <p:spPr bwMode="auto">
            <a:xfrm>
              <a:off x="4512426" y="4354502"/>
              <a:ext cx="0" cy="1295400"/>
            </a:xfrm>
            <a:prstGeom prst="line">
              <a:avLst/>
            </a:prstGeom>
            <a:noFill/>
            <a:ln w="12700">
              <a:solidFill>
                <a:srgbClr val="92D05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sp>
          <p:nvSpPr>
            <p:cNvPr id="17" name="TextBox 16"/>
            <p:cNvSpPr txBox="1"/>
            <p:nvPr/>
          </p:nvSpPr>
          <p:spPr>
            <a:xfrm>
              <a:off x="3826819" y="5867932"/>
              <a:ext cx="5213991" cy="33802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b="0" kern="0" dirty="0">
                  <a:solidFill>
                    <a:srgbClr val="3333FF"/>
                  </a:solidFill>
                  <a:latin typeface="Calibri"/>
                  <a:cs typeface="Arial" charset="0"/>
                </a:rPr>
                <a:t>Simulation speed (normalized to 6-core “Sandy Bridge” CPU)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6476682" y="4850693"/>
              <a:ext cx="506475" cy="30787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b="0" kern="0" dirty="0">
                  <a:solidFill>
                    <a:srgbClr val="0070C0"/>
                  </a:solidFill>
                  <a:latin typeface="Calibri"/>
                  <a:cs typeface="Arial" charset="0"/>
                </a:rPr>
                <a:t>GPU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6122626" y="5307737"/>
              <a:ext cx="506474" cy="30787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b="0" kern="0" dirty="0">
                  <a:solidFill>
                    <a:srgbClr val="0070C0"/>
                  </a:solidFill>
                  <a:latin typeface="Calibri"/>
                  <a:cs typeface="Arial" charset="0"/>
                </a:rPr>
                <a:t>GPU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4571448" y="4393650"/>
              <a:ext cx="489010" cy="30787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b="0" kern="0" dirty="0">
                  <a:solidFill>
                    <a:srgbClr val="C00000"/>
                  </a:solidFill>
                  <a:latin typeface="Calibri"/>
                  <a:cs typeface="Arial" charset="0"/>
                </a:rPr>
                <a:t>CPU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4571448" y="5047476"/>
              <a:ext cx="489010" cy="30787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b="0" kern="0" dirty="0">
                  <a:solidFill>
                    <a:srgbClr val="C00000"/>
                  </a:solidFill>
                  <a:latin typeface="Calibri"/>
                  <a:cs typeface="Arial" charset="0"/>
                </a:rPr>
                <a:t>CPU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7199083" y="4288911"/>
              <a:ext cx="1786156" cy="277717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solidFill>
                <a:srgbClr val="FFFFFF">
                  <a:lumMod val="7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wrap="none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b="0" kern="0" dirty="0">
                  <a:solidFill>
                    <a:srgbClr val="C00000"/>
                  </a:solidFill>
                  <a:latin typeface="Calibri"/>
                  <a:ea typeface="+mn-ea"/>
                  <a:cs typeface="+mn-cs"/>
                </a:rPr>
                <a:t>13.7M cells, 1M particles</a:t>
              </a:r>
            </a:p>
          </p:txBody>
        </p:sp>
      </p:grp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304800"/>
            <a:ext cx="8686800" cy="800100"/>
          </a:xfrm>
        </p:spPr>
        <p:txBody>
          <a:bodyPr/>
          <a:lstStyle/>
          <a:p>
            <a:r>
              <a:rPr lang="en-US" sz="3600" dirty="0"/>
              <a:t>Electromagnetic PIC Simulation (S. Cooke)</a:t>
            </a:r>
          </a:p>
        </p:txBody>
      </p:sp>
      <p:sp>
        <p:nvSpPr>
          <p:cNvPr id="3" name="Content Placeholder 6"/>
          <p:cNvSpPr txBox="1">
            <a:spLocks/>
          </p:cNvSpPr>
          <p:nvPr/>
        </p:nvSpPr>
        <p:spPr>
          <a:xfrm>
            <a:off x="457200" y="1524000"/>
            <a:ext cx="4343400" cy="5704416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Monotype Sorts" charset="0"/>
              <a:buChar char="u"/>
              <a:defRPr sz="2400">
                <a:solidFill>
                  <a:schemeClr val="tx1"/>
                </a:solidFill>
                <a:latin typeface="+mn-lt"/>
                <a:ea typeface="+mn-ea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defRPr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defRPr sz="1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2000"/>
              <a:buFont typeface="Monotype Sorts" charset="0"/>
              <a:defRPr sz="14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defRPr sz="14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defRPr sz="14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defRPr sz="14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defRPr sz="14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defRPr sz="14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en-US" sz="1400" dirty="0"/>
              <a:t>Direct discretization of interaction physics based on detailed 3D device geometry</a:t>
            </a:r>
          </a:p>
          <a:p>
            <a:pPr lvl="2"/>
            <a:r>
              <a:rPr lang="en-US" dirty="0"/>
              <a:t>Finite-Difference Time-Domain (FDTD) model for electromagnetic fields</a:t>
            </a:r>
          </a:p>
          <a:p>
            <a:pPr lvl="2"/>
            <a:r>
              <a:rPr lang="en-US" dirty="0"/>
              <a:t>Full-spectrum of RF field</a:t>
            </a:r>
          </a:p>
          <a:p>
            <a:pPr lvl="2"/>
            <a:r>
              <a:rPr lang="en-US" dirty="0"/>
              <a:t>Detailed beam model using a large collection of macro-particles to capture the spatial and energy/momentum distribution</a:t>
            </a:r>
          </a:p>
          <a:p>
            <a:pPr lvl="2"/>
            <a:r>
              <a:rPr lang="en-US" dirty="0"/>
              <a:t>Fully self-consistent beam-wave interaction</a:t>
            </a:r>
          </a:p>
          <a:p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7"/>
              <p:cNvSpPr txBox="1">
                <a:spLocks/>
              </p:cNvSpPr>
              <p:nvPr/>
            </p:nvSpPr>
            <p:spPr>
              <a:xfrm>
                <a:off x="4953000" y="1447800"/>
                <a:ext cx="4343400" cy="5704416"/>
              </a:xfrm>
              <a:prstGeom prst="rect">
                <a:avLst/>
              </a:prstGeom>
            </p:spPr>
            <p:txBody>
              <a:bodyPr/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75000"/>
                  <a:buFont typeface="Monotype Sorts" charset="0"/>
                  <a:buChar char="u"/>
                  <a:defRPr sz="2400">
                    <a:solidFill>
                      <a:schemeClr val="tx1"/>
                    </a:solidFill>
                    <a:latin typeface="+mn-lt"/>
                    <a:ea typeface="+mn-ea"/>
                    <a:cs typeface="ＭＳ Ｐゴシック" charset="0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defRPr>
                    <a:solidFill>
                      <a:schemeClr val="tx1"/>
                    </a:solidFill>
                    <a:latin typeface="+mn-lt"/>
                    <a:ea typeface="+mn-ea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defRPr sz="1400">
                    <a:solidFill>
                      <a:schemeClr val="tx1"/>
                    </a:solidFill>
                    <a:latin typeface="+mn-lt"/>
                    <a:ea typeface="+mn-ea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62000"/>
                  <a:buFont typeface="Monotype Sorts" charset="0"/>
                  <a:defRPr sz="1400">
                    <a:solidFill>
                      <a:schemeClr val="tx1"/>
                    </a:solidFill>
                    <a:latin typeface="+mn-lt"/>
                    <a:ea typeface="+mn-ea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defRPr sz="1400">
                    <a:solidFill>
                      <a:schemeClr val="tx1"/>
                    </a:solidFill>
                    <a:latin typeface="+mn-lt"/>
                    <a:ea typeface="+mn-ea"/>
                  </a:defRPr>
                </a:lvl5pPr>
                <a:lvl6pPr marL="25146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defRPr sz="1400">
                    <a:solidFill>
                      <a:schemeClr val="tx1"/>
                    </a:solidFill>
                    <a:latin typeface="+mn-lt"/>
                    <a:ea typeface="+mn-ea"/>
                  </a:defRPr>
                </a:lvl6pPr>
                <a:lvl7pPr marL="29718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defRPr sz="1400">
                    <a:solidFill>
                      <a:schemeClr val="tx1"/>
                    </a:solidFill>
                    <a:latin typeface="+mn-lt"/>
                    <a:ea typeface="+mn-ea"/>
                  </a:defRPr>
                </a:lvl7pPr>
                <a:lvl8pPr marL="3429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defRPr sz="1400">
                    <a:solidFill>
                      <a:schemeClr val="tx1"/>
                    </a:solidFill>
                    <a:latin typeface="+mn-lt"/>
                    <a:ea typeface="+mn-ea"/>
                  </a:defRPr>
                </a:lvl8pPr>
                <a:lvl9pPr marL="3886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defRPr sz="1400">
                    <a:solidFill>
                      <a:schemeClr val="tx1"/>
                    </a:solidFill>
                    <a:latin typeface="+mn-lt"/>
                    <a:ea typeface="+mn-ea"/>
                  </a:defRPr>
                </a:lvl9pPr>
              </a:lstStyle>
              <a:p>
                <a:r>
                  <a:rPr lang="en-US" sz="1400" dirty="0"/>
                  <a:t>Benefits for device design:</a:t>
                </a:r>
              </a:p>
              <a:p>
                <a:pPr lvl="2"/>
                <a:r>
                  <a:rPr lang="en-US" dirty="0"/>
                  <a:t>Accurate device performance prediction for both existing and novel designs</a:t>
                </a:r>
              </a:p>
              <a:p>
                <a:pPr lvl="2"/>
                <a:r>
                  <a:rPr lang="en-US" dirty="0"/>
                  <a:t>Predicts stability to oscillations</a:t>
                </a:r>
              </a:p>
              <a:p>
                <a:pPr lvl="2"/>
                <a:r>
                  <a:rPr lang="en-US" dirty="0"/>
                  <a:t>Full EM solver: , couplers, windows</a:t>
                </a:r>
              </a:p>
              <a:p>
                <a:pPr lvl="2"/>
                <a:endParaRPr lang="en-US" dirty="0"/>
              </a:p>
              <a:p>
                <a:r>
                  <a:rPr lang="en-US" sz="1400" dirty="0"/>
                  <a:t>Limitations:</a:t>
                </a:r>
              </a:p>
              <a:p>
                <a:pPr lvl="2"/>
                <a:r>
                  <a:rPr lang="en-US" dirty="0"/>
                  <a:t>Low throughput – many hours/simulation</a:t>
                </a:r>
              </a:p>
              <a:p>
                <a:pPr lvl="2"/>
                <a:r>
                  <a:rPr lang="en-US" dirty="0"/>
                  <a:t>Requires a complete geometry description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4" name="Content Placeholder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53000" y="1447800"/>
                <a:ext cx="4343400" cy="5704416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4343400"/>
            <a:ext cx="8917357" cy="1100457"/>
          </a:xfrm>
          <a:prstGeom prst="rect">
            <a:avLst/>
          </a:prstGeom>
        </p:spPr>
      </p:pic>
      <p:pic>
        <p:nvPicPr>
          <p:cNvPr id="6" name="Picture 4" descr="C:\Users\cooke\Desktop\CODES\NEPTUNE\Models\2013-02-06 Helix\_output\image_voltage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 bwMode="auto">
          <a:xfrm>
            <a:off x="228600" y="5344080"/>
            <a:ext cx="4023369" cy="1501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228600" y="4267200"/>
            <a:ext cx="35362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Single-stage Helix TWT amplifier</a:t>
            </a:r>
          </a:p>
        </p:txBody>
      </p:sp>
      <p:pic>
        <p:nvPicPr>
          <p:cNvPr id="8" name="Picture 25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25" b="6012"/>
          <a:stretch/>
        </p:blipFill>
        <p:spPr bwMode="auto">
          <a:xfrm>
            <a:off x="5334000" y="5334000"/>
            <a:ext cx="1262283" cy="12310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6705600" y="6566648"/>
            <a:ext cx="52039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Time</a:t>
            </a:r>
          </a:p>
        </p:txBody>
      </p:sp>
      <p:sp>
        <p:nvSpPr>
          <p:cNvPr id="10" name="TextBox 9"/>
          <p:cNvSpPr txBox="1"/>
          <p:nvPr/>
        </p:nvSpPr>
        <p:spPr>
          <a:xfrm rot="16200000">
            <a:off x="4148544" y="5909856"/>
            <a:ext cx="127631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Electron Energy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172200" y="4267200"/>
            <a:ext cx="27927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accent1"/>
                </a:solidFill>
              </a:rPr>
              <a:t>(Neptune 3D EM-PIC simulation)</a:t>
            </a:r>
          </a:p>
        </p:txBody>
      </p:sp>
      <p:sp>
        <p:nvSpPr>
          <p:cNvPr id="12" name="Freeform 11"/>
          <p:cNvSpPr/>
          <p:nvPr/>
        </p:nvSpPr>
        <p:spPr>
          <a:xfrm>
            <a:off x="7543800" y="3341915"/>
            <a:ext cx="493486" cy="87085"/>
          </a:xfrm>
          <a:custGeom>
            <a:avLst/>
            <a:gdLst>
              <a:gd name="connsiteX0" fmla="*/ 0 w 493486"/>
              <a:gd name="connsiteY0" fmla="*/ 87085 h 87085"/>
              <a:gd name="connsiteX1" fmla="*/ 232229 w 493486"/>
              <a:gd name="connsiteY1" fmla="*/ 29028 h 87085"/>
              <a:gd name="connsiteX2" fmla="*/ 493486 w 493486"/>
              <a:gd name="connsiteY2" fmla="*/ 0 h 87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93486" h="87085">
                <a:moveTo>
                  <a:pt x="0" y="87085"/>
                </a:moveTo>
                <a:cubicBezTo>
                  <a:pt x="74990" y="65313"/>
                  <a:pt x="149981" y="43542"/>
                  <a:pt x="232229" y="29028"/>
                </a:cubicBezTo>
                <a:cubicBezTo>
                  <a:pt x="314477" y="14514"/>
                  <a:pt x="403981" y="7257"/>
                  <a:pt x="493486" y="0"/>
                </a:cubicBezTo>
              </a:path>
            </a:pathLst>
          </a:cu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 rot="21415945">
            <a:off x="7933197" y="2767673"/>
            <a:ext cx="92365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C00000"/>
                </a:solidFill>
                <a:latin typeface="Comic Sans MS" panose="030F0702030302020204" pitchFamily="66" charset="0"/>
              </a:rPr>
              <a:t>minutes</a:t>
            </a:r>
          </a:p>
        </p:txBody>
      </p:sp>
    </p:spTree>
    <p:extLst>
      <p:ext uri="{BB962C8B-B14F-4D97-AF65-F5344CB8AC3E}">
        <p14:creationId xmlns:p14="http://schemas.microsoft.com/office/powerpoint/2010/main" val="1559763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04800"/>
            <a:ext cx="7010400" cy="800100"/>
          </a:xfrm>
        </p:spPr>
        <p:txBody>
          <a:bodyPr/>
          <a:lstStyle/>
          <a:p>
            <a:pPr>
              <a:defRPr/>
            </a:pPr>
            <a:r>
              <a:rPr lang="en-US" dirty="0"/>
              <a:t>Neptune Simulations of NRL G-Band SW TWT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0400EE4-505B-F845-89BF-2769ACB7269D}" type="slidenum">
              <a:rPr lang="en-US" smtClean="0"/>
              <a:pPr>
                <a:defRPr/>
              </a:pPr>
              <a:t>26</a:t>
            </a:fld>
            <a:endParaRPr lang="en-US" dirty="0"/>
          </a:p>
        </p:txBody>
      </p:sp>
      <p:sp>
        <p:nvSpPr>
          <p:cNvPr id="4" name="Content Placeholder 6"/>
          <p:cNvSpPr txBox="1">
            <a:spLocks/>
          </p:cNvSpPr>
          <p:nvPr/>
        </p:nvSpPr>
        <p:spPr bwMode="auto">
          <a:xfrm>
            <a:off x="228600" y="1524000"/>
            <a:ext cx="8686800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1800" b="1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4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Tx/>
              <a:buNone/>
              <a:defRPr/>
            </a:pPr>
            <a:r>
              <a:rPr lang="en-US" kern="0" dirty="0">
                <a:solidFill>
                  <a:srgbClr val="000000"/>
                </a:solidFill>
              </a:rPr>
              <a:t>NRL 220 GHz Serpentine TWT amplifier  </a:t>
            </a:r>
            <a:r>
              <a:rPr lang="en-US" sz="1400" kern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(simulations performed using measured dimensions)</a:t>
            </a:r>
          </a:p>
          <a:p>
            <a:pPr lvl="1">
              <a:defRPr/>
            </a:pPr>
            <a:endParaRPr lang="en-US" b="0" kern="0" dirty="0">
              <a:solidFill>
                <a:srgbClr val="000000"/>
              </a:solidFill>
            </a:endParaRPr>
          </a:p>
          <a:p>
            <a:pPr lvl="1">
              <a:defRPr/>
            </a:pPr>
            <a:endParaRPr lang="en-US" b="0" kern="0" dirty="0">
              <a:solidFill>
                <a:srgbClr val="000000"/>
              </a:solidFill>
            </a:endParaRPr>
          </a:p>
          <a:p>
            <a:pPr lvl="1">
              <a:defRPr/>
            </a:pPr>
            <a:endParaRPr lang="en-US" b="0" kern="0" dirty="0">
              <a:solidFill>
                <a:srgbClr val="000000"/>
              </a:solidFill>
            </a:endParaRPr>
          </a:p>
          <a:p>
            <a:pPr lvl="1">
              <a:defRPr/>
            </a:pPr>
            <a:endParaRPr lang="en-US" b="0" kern="0" dirty="0">
              <a:solidFill>
                <a:srgbClr val="000000"/>
              </a:solidFill>
            </a:endParaRPr>
          </a:p>
          <a:p>
            <a:pPr lvl="1">
              <a:defRPr/>
            </a:pPr>
            <a:endParaRPr lang="en-US" b="0" kern="0" dirty="0">
              <a:solidFill>
                <a:srgbClr val="000000"/>
              </a:solidFill>
            </a:endParaRPr>
          </a:p>
          <a:p>
            <a:pPr lvl="1">
              <a:defRPr/>
            </a:pPr>
            <a:endParaRPr lang="en-US" b="0" kern="0" dirty="0">
              <a:solidFill>
                <a:srgbClr val="000000"/>
              </a:solidFill>
            </a:endParaRPr>
          </a:p>
          <a:p>
            <a:pPr>
              <a:defRPr/>
            </a:pPr>
            <a:endParaRPr lang="en-US" kern="0" dirty="0">
              <a:solidFill>
                <a:srgbClr val="000000"/>
              </a:solidFill>
            </a:endParaRPr>
          </a:p>
          <a:p>
            <a:pPr>
              <a:defRPr/>
            </a:pPr>
            <a:endParaRPr lang="en-US" kern="0" dirty="0">
              <a:solidFill>
                <a:srgbClr val="000000"/>
              </a:solidFill>
            </a:endParaRPr>
          </a:p>
        </p:txBody>
      </p:sp>
      <p:pic>
        <p:nvPicPr>
          <p:cNvPr id="4506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45" t="5501" r="11548" b="12071"/>
          <a:stretch>
            <a:fillRect/>
          </a:stretch>
        </p:blipFill>
        <p:spPr bwMode="auto">
          <a:xfrm>
            <a:off x="709613" y="2705100"/>
            <a:ext cx="2124075" cy="1404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1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54" r="160"/>
          <a:stretch>
            <a:fillRect/>
          </a:stretch>
        </p:blipFill>
        <p:spPr bwMode="auto">
          <a:xfrm>
            <a:off x="3286125" y="2543175"/>
            <a:ext cx="2871788" cy="236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5062" name="Object 6"/>
          <p:cNvGraphicFramePr>
            <a:graphicFrameLocks noChangeAspect="1"/>
          </p:cNvGraphicFramePr>
          <p:nvPr/>
        </p:nvGraphicFramePr>
        <p:xfrm>
          <a:off x="6175375" y="2500313"/>
          <a:ext cx="2816225" cy="2333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345" name="KGPlot" r:id="rId5" imgW="8296544" imgH="6857239" progId="KGraph_Plot">
                  <p:embed/>
                </p:oleObj>
              </mc:Choice>
              <mc:Fallback>
                <p:oleObj name="KGPlot" r:id="rId5" imgW="8296544" imgH="6857239" progId="KGraph_Plot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75375" y="2500313"/>
                        <a:ext cx="2816225" cy="2333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BBE0E3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45063" name="Straight Connector 7"/>
          <p:cNvCxnSpPr>
            <a:cxnSpLocks noChangeShapeType="1"/>
          </p:cNvCxnSpPr>
          <p:nvPr/>
        </p:nvCxnSpPr>
        <p:spPr bwMode="auto">
          <a:xfrm>
            <a:off x="4648200" y="2998788"/>
            <a:ext cx="3048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45064" name="TextBox 8"/>
          <p:cNvSpPr txBox="1">
            <a:spLocks noChangeArrowheads="1"/>
          </p:cNvSpPr>
          <p:nvPr/>
        </p:nvSpPr>
        <p:spPr bwMode="auto">
          <a:xfrm>
            <a:off x="4953000" y="2890838"/>
            <a:ext cx="749300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900">
                <a:solidFill>
                  <a:srgbClr val="000000"/>
                </a:solidFill>
                <a:latin typeface="Calibri" charset="0"/>
                <a:cs typeface="Arial" charset="0"/>
              </a:rPr>
              <a:t>Data 11.7kV</a:t>
            </a:r>
          </a:p>
        </p:txBody>
      </p:sp>
      <p:cxnSp>
        <p:nvCxnSpPr>
          <p:cNvPr id="45065" name="Straight Connector 9"/>
          <p:cNvCxnSpPr>
            <a:cxnSpLocks noChangeShapeType="1"/>
          </p:cNvCxnSpPr>
          <p:nvPr/>
        </p:nvCxnSpPr>
        <p:spPr bwMode="auto">
          <a:xfrm>
            <a:off x="4648200" y="3151188"/>
            <a:ext cx="304800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45066" name="TextBox 10"/>
          <p:cNvSpPr txBox="1">
            <a:spLocks noChangeArrowheads="1"/>
          </p:cNvSpPr>
          <p:nvPr/>
        </p:nvSpPr>
        <p:spPr bwMode="auto">
          <a:xfrm>
            <a:off x="4953000" y="3043238"/>
            <a:ext cx="941388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900">
                <a:solidFill>
                  <a:srgbClr val="000000"/>
                </a:solidFill>
                <a:latin typeface="Calibri" charset="0"/>
                <a:cs typeface="Arial" charset="0"/>
              </a:rPr>
              <a:t>Neptune 11.7kV</a:t>
            </a:r>
          </a:p>
        </p:txBody>
      </p:sp>
      <p:sp>
        <p:nvSpPr>
          <p:cNvPr id="45067" name="TextBox 11"/>
          <p:cNvSpPr txBox="1">
            <a:spLocks noChangeArrowheads="1"/>
          </p:cNvSpPr>
          <p:nvPr/>
        </p:nvSpPr>
        <p:spPr bwMode="auto">
          <a:xfrm>
            <a:off x="3736975" y="2057400"/>
            <a:ext cx="18224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rgbClr val="000000"/>
                </a:solidFill>
                <a:latin typeface="Calibri" charset="0"/>
                <a:cs typeface="Arial" charset="0"/>
              </a:rPr>
              <a:t>Small Signal Gain</a:t>
            </a:r>
          </a:p>
        </p:txBody>
      </p:sp>
      <p:sp>
        <p:nvSpPr>
          <p:cNvPr id="45068" name="TextBox 12"/>
          <p:cNvSpPr txBox="1">
            <a:spLocks noChangeArrowheads="1"/>
          </p:cNvSpPr>
          <p:nvPr/>
        </p:nvSpPr>
        <p:spPr bwMode="auto">
          <a:xfrm>
            <a:off x="6791325" y="1951038"/>
            <a:ext cx="18780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rgbClr val="000000"/>
                </a:solidFill>
                <a:latin typeface="Calibri" charset="0"/>
                <a:cs typeface="Arial" charset="0"/>
              </a:rPr>
              <a:t>Transfer curves</a:t>
            </a:r>
          </a:p>
        </p:txBody>
      </p:sp>
      <p:sp>
        <p:nvSpPr>
          <p:cNvPr id="45069" name="TextBox 13"/>
          <p:cNvSpPr txBox="1">
            <a:spLocks noChangeArrowheads="1"/>
          </p:cNvSpPr>
          <p:nvPr/>
        </p:nvSpPr>
        <p:spPr bwMode="auto">
          <a:xfrm>
            <a:off x="8108950" y="3043238"/>
            <a:ext cx="68738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400">
                <a:solidFill>
                  <a:srgbClr val="C00000"/>
                </a:solidFill>
                <a:latin typeface="Calibri" charset="0"/>
                <a:cs typeface="Arial" charset="0"/>
              </a:rPr>
              <a:t>11.7kV</a:t>
            </a:r>
          </a:p>
        </p:txBody>
      </p:sp>
      <p:sp>
        <p:nvSpPr>
          <p:cNvPr id="45070" name="TextBox 14"/>
          <p:cNvSpPr txBox="1">
            <a:spLocks noChangeArrowheads="1"/>
          </p:cNvSpPr>
          <p:nvPr/>
        </p:nvSpPr>
        <p:spPr bwMode="auto">
          <a:xfrm>
            <a:off x="6759575" y="3027363"/>
            <a:ext cx="68738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400">
                <a:solidFill>
                  <a:srgbClr val="333399"/>
                </a:solidFill>
                <a:latin typeface="Calibri" charset="0"/>
                <a:cs typeface="Arial" charset="0"/>
              </a:rPr>
              <a:t>11.9kV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65138" y="5008563"/>
            <a:ext cx="3352800" cy="554037"/>
          </a:xfrm>
          <a:prstGeom prst="rect">
            <a:avLst/>
          </a:prstGeom>
          <a:solidFill>
            <a:srgbClr val="FFFFFF">
              <a:lumMod val="95000"/>
            </a:srgbClr>
          </a:solidFill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1000" b="0" kern="0" dirty="0">
                <a:solidFill>
                  <a:srgbClr val="000000"/>
                </a:solidFill>
                <a:latin typeface="Calibri"/>
                <a:cs typeface="Arial" charset="0"/>
              </a:rPr>
              <a:t>K. T. Nguyen et al., “</a:t>
            </a:r>
            <a:r>
              <a:rPr lang="en-US" sz="1000" b="0" kern="1400" dirty="0">
                <a:solidFill>
                  <a:srgbClr val="000000"/>
                </a:solidFill>
                <a:latin typeface="Calibri"/>
                <a:cs typeface="Arial" charset="0"/>
              </a:rPr>
              <a:t>Design Methodology and Experimental Verification of Serpentine/Folded-Waveguide TWTs”</a:t>
            </a:r>
            <a:br>
              <a:rPr lang="en-US" sz="1000" b="0" kern="1400" dirty="0">
                <a:solidFill>
                  <a:srgbClr val="000000"/>
                </a:solidFill>
                <a:latin typeface="Calibri"/>
                <a:cs typeface="Arial" charset="0"/>
              </a:rPr>
            </a:br>
            <a:r>
              <a:rPr lang="en-US" sz="1000" b="0" i="1" kern="1400" dirty="0">
                <a:solidFill>
                  <a:srgbClr val="000000"/>
                </a:solidFill>
                <a:latin typeface="Calibri"/>
                <a:cs typeface="Arial" charset="0"/>
              </a:rPr>
              <a:t>IEEE T-ED Special Issue on Vacuum Electronics, 2014</a:t>
            </a:r>
            <a:endParaRPr lang="en-US" sz="1000" b="0" i="1" kern="1400" dirty="0">
              <a:solidFill>
                <a:srgbClr val="000000"/>
              </a:solidFill>
              <a:latin typeface="Calibri"/>
              <a:ea typeface="Times New Roman"/>
              <a:cs typeface="Arial" charset="0"/>
            </a:endParaRPr>
          </a:p>
        </p:txBody>
      </p:sp>
      <p:sp>
        <p:nvSpPr>
          <p:cNvPr id="45072" name="TextBox 17"/>
          <p:cNvSpPr txBox="1">
            <a:spLocks noChangeArrowheads="1"/>
          </p:cNvSpPr>
          <p:nvPr/>
        </p:nvSpPr>
        <p:spPr bwMode="auto">
          <a:xfrm>
            <a:off x="4435475" y="5284788"/>
            <a:ext cx="401637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chemeClr val="accent2"/>
                </a:solidFill>
              </a:rPr>
              <a:t>Good Agreement between Neptune predictions and measurements 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2"/>
          <p:cNvSpPr>
            <a:spLocks noChangeArrowheads="1"/>
          </p:cNvSpPr>
          <p:nvPr/>
        </p:nvSpPr>
        <p:spPr bwMode="auto">
          <a:xfrm>
            <a:off x="-908" y="4648200"/>
            <a:ext cx="9144000" cy="1636713"/>
          </a:xfrm>
          <a:prstGeom prst="rect">
            <a:avLst/>
          </a:prstGeom>
          <a:solidFill>
            <a:srgbClr val="CCFFCC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304800"/>
            <a:ext cx="7454900" cy="800100"/>
          </a:xfrm>
        </p:spPr>
        <p:txBody>
          <a:bodyPr/>
          <a:lstStyle/>
          <a:p>
            <a:pPr algn="ctr">
              <a:defRPr/>
            </a:pPr>
            <a:r>
              <a:rPr lang="en-US" sz="3600" b="1" dirty="0"/>
              <a:t>Classification of Vacuum </a:t>
            </a:r>
            <a:br>
              <a:rPr lang="en-US" sz="3600" b="1" dirty="0"/>
            </a:br>
            <a:r>
              <a:rPr lang="en-US" sz="3600" b="1" dirty="0"/>
              <a:t>Electronics Design Codes</a:t>
            </a:r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1600200"/>
            <a:ext cx="9144000" cy="3048000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4276" name="TextBox 2"/>
          <p:cNvSpPr txBox="1">
            <a:spLocks noChangeArrowheads="1"/>
          </p:cNvSpPr>
          <p:nvPr/>
        </p:nvSpPr>
        <p:spPr bwMode="auto">
          <a:xfrm>
            <a:off x="609600" y="1752600"/>
            <a:ext cx="7975600" cy="5016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u="sng" dirty="0"/>
              <a:t>Geometry Based Codes</a:t>
            </a:r>
          </a:p>
          <a:p>
            <a:endParaRPr lang="en-US" dirty="0"/>
          </a:p>
          <a:p>
            <a:r>
              <a:rPr lang="en-US" dirty="0"/>
              <a:t>Commercial CEM      -  to characterize EM properties of 					structure and static magnetic fields</a:t>
            </a:r>
          </a:p>
          <a:p>
            <a:endParaRPr lang="en-US" dirty="0"/>
          </a:p>
          <a:p>
            <a:r>
              <a:rPr lang="en-US" dirty="0"/>
              <a:t>Full PIC                      -  first principles (but structure deficient)*</a:t>
            </a:r>
          </a:p>
          <a:p>
            <a:endParaRPr lang="en-US" dirty="0"/>
          </a:p>
          <a:p>
            <a:r>
              <a:rPr lang="en-US" dirty="0"/>
              <a:t>3D Beam Optics         -  gun and depressed collector</a:t>
            </a:r>
          </a:p>
          <a:p>
            <a:r>
              <a:rPr lang="en-US" dirty="0"/>
              <a:t>Thermal/Mechanical   -  heat and stress</a:t>
            </a:r>
          </a:p>
          <a:p>
            <a:endParaRPr lang="en-US" dirty="0"/>
          </a:p>
          <a:p>
            <a:r>
              <a:rPr lang="en-US" u="sng" dirty="0"/>
              <a:t>Reduced Description Codes</a:t>
            </a:r>
          </a:p>
          <a:p>
            <a:r>
              <a:rPr lang="en-US" dirty="0"/>
              <a:t>1D- 2.5D  Parametric -  to scope parameters, sensitivity</a:t>
            </a:r>
          </a:p>
          <a:p>
            <a:endParaRPr lang="en-US" dirty="0"/>
          </a:p>
          <a:p>
            <a:r>
              <a:rPr lang="en-US" dirty="0"/>
              <a:t>2.5D Hybrid PIC        -  fields in beam tunnel represented in modes</a:t>
            </a:r>
          </a:p>
          <a:p>
            <a:endParaRPr lang="en-US" dirty="0"/>
          </a:p>
          <a:p>
            <a:r>
              <a:rPr lang="en-US" dirty="0"/>
              <a:t>Many codes used, codes talk to each other, some codes are duplicative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797B072-38F6-614A-BBEE-BEBD15D795E7}"/>
              </a:ext>
            </a:extLst>
          </p:cNvPr>
          <p:cNvSpPr/>
          <p:nvPr/>
        </p:nvSpPr>
        <p:spPr bwMode="auto">
          <a:xfrm>
            <a:off x="376217" y="4856956"/>
            <a:ext cx="8077200" cy="1315244"/>
          </a:xfrm>
          <a:prstGeom prst="rect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384533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73ED22-0DCC-3547-9C79-7EA36F5607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28600"/>
            <a:ext cx="7239000" cy="1028700"/>
          </a:xfrm>
        </p:spPr>
        <p:txBody>
          <a:bodyPr/>
          <a:lstStyle/>
          <a:p>
            <a:r>
              <a:rPr lang="en-US" sz="1800" b="1" dirty="0"/>
              <a:t>CHRISTINE: a Multifrequency Parametric Simulation Code for Traveling Wave Tube Amplifiers </a:t>
            </a:r>
            <a:br>
              <a:rPr lang="en-US" sz="1800" dirty="0"/>
            </a:br>
            <a:r>
              <a:rPr lang="en-US" sz="1800" dirty="0"/>
              <a:t>TMA and Baruch </a:t>
            </a:r>
            <a:r>
              <a:rPr lang="en-US" sz="1800" dirty="0" err="1"/>
              <a:t>Levush</a:t>
            </a:r>
            <a:r>
              <a:rPr lang="en-US" sz="1800" dirty="0"/>
              <a:t>   </a:t>
            </a:r>
            <a:r>
              <a:rPr lang="en-US" sz="1200" dirty="0"/>
              <a:t>NRL/FR/6840-97-9845 (1997)</a:t>
            </a:r>
            <a:br>
              <a:rPr lang="en-US" sz="1200" dirty="0"/>
            </a:br>
            <a:r>
              <a:rPr lang="en-US" sz="1200" dirty="0"/>
              <a:t>IEEE TRANSACTIONS ON PLASMA SCIENCE, VOL. 26, NO. 3, JUNE 1998 </a:t>
            </a:r>
            <a:endParaRPr lang="en-US" sz="1800" dirty="0"/>
          </a:p>
        </p:txBody>
      </p:sp>
      <p:sp>
        <p:nvSpPr>
          <p:cNvPr id="3" name="Rectangle 353">
            <a:extLst>
              <a:ext uri="{FF2B5EF4-FFF2-40B4-BE49-F238E27FC236}">
                <a16:creationId xmlns:a16="http://schemas.microsoft.com/office/drawing/2014/main" id="{5273C839-FB7A-3C4A-9446-5768288394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0" y="1981200"/>
            <a:ext cx="3124200" cy="3886200"/>
          </a:xfrm>
          <a:prstGeom prst="rect">
            <a:avLst/>
          </a:prstGeom>
          <a:solidFill>
            <a:srgbClr val="CCFFFF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graphicFrame>
        <p:nvGraphicFramePr>
          <p:cNvPr id="4" name="Object 292">
            <a:extLst>
              <a:ext uri="{FF2B5EF4-FFF2-40B4-BE49-F238E27FC236}">
                <a16:creationId xmlns:a16="http://schemas.microsoft.com/office/drawing/2014/main" id="{BFB8AE14-C04E-8143-90F1-2D973C6495F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562600" y="2133600"/>
          <a:ext cx="2690813" cy="3594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3583" name="Document" r:id="rId4" imgW="7453968" imgH="9955556" progId="Word.Document.8">
                  <p:embed/>
                </p:oleObj>
              </mc:Choice>
              <mc:Fallback>
                <p:oleObj name="Document" r:id="rId4" imgW="7453968" imgH="9955556" progId="Word.Document.8">
                  <p:embed/>
                  <p:pic>
                    <p:nvPicPr>
                      <p:cNvPr id="4" name="Object 292">
                        <a:extLst>
                          <a:ext uri="{FF2B5EF4-FFF2-40B4-BE49-F238E27FC236}">
                            <a16:creationId xmlns:a16="http://schemas.microsoft.com/office/drawing/2014/main" id="{BFB8AE14-C04E-8143-90F1-2D973C6495F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62600" y="2133600"/>
                        <a:ext cx="2690813" cy="3594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12700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 Box 349">
            <a:extLst>
              <a:ext uri="{FF2B5EF4-FFF2-40B4-BE49-F238E27FC236}">
                <a16:creationId xmlns:a16="http://schemas.microsoft.com/office/drawing/2014/main" id="{4F0B8306-D50C-074C-8317-091153A4A7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10400" y="2209800"/>
            <a:ext cx="1200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latin typeface="Times" charset="0"/>
                <a:cs typeface="+mn-cs"/>
              </a:rPr>
              <a:t>      found</a:t>
            </a:r>
          </a:p>
        </p:txBody>
      </p:sp>
      <p:sp>
        <p:nvSpPr>
          <p:cNvPr id="6" name="Text Box 351">
            <a:extLst>
              <a:ext uri="{FF2B5EF4-FFF2-40B4-BE49-F238E27FC236}">
                <a16:creationId xmlns:a16="http://schemas.microsoft.com/office/drawing/2014/main" id="{3315FAE0-BB0B-E641-B4B7-F68F73AD44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38800" y="2514600"/>
            <a:ext cx="262096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latin typeface="Times" charset="0"/>
                <a:cs typeface="+mn-cs"/>
              </a:rPr>
              <a:t>in separate calculation</a:t>
            </a:r>
          </a:p>
        </p:txBody>
      </p:sp>
      <p:sp>
        <p:nvSpPr>
          <p:cNvPr id="7" name="AutoShape 365">
            <a:extLst>
              <a:ext uri="{FF2B5EF4-FFF2-40B4-BE49-F238E27FC236}">
                <a16:creationId xmlns:a16="http://schemas.microsoft.com/office/drawing/2014/main" id="{FE350B17-646F-B34C-BFB6-9A5E4284FC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43400" y="2667000"/>
            <a:ext cx="990600" cy="685800"/>
          </a:xfrm>
          <a:prstGeom prst="leftArrow">
            <a:avLst>
              <a:gd name="adj1" fmla="val 50000"/>
              <a:gd name="adj2" fmla="val 36111"/>
            </a:avLst>
          </a:prstGeom>
          <a:solidFill>
            <a:srgbClr val="CCFFFF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A305D4F7-5B64-6E48-B9FB-581E2128D75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613400" y="2284413"/>
          <a:ext cx="1685925" cy="2746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3584" name="Equation" r:id="rId6" imgW="1244600" imgH="203200" progId="Equation.DSMT4">
                  <p:embed/>
                </p:oleObj>
              </mc:Choice>
              <mc:Fallback>
                <p:oleObj name="Equation" r:id="rId6" imgW="1244600" imgH="203200" progId="Equation.DSMT4">
                  <p:embed/>
                  <p:pic>
                    <p:nvPicPr>
                      <p:cNvPr id="8" name="Object 7">
                        <a:extLst>
                          <a:ext uri="{FF2B5EF4-FFF2-40B4-BE49-F238E27FC236}">
                            <a16:creationId xmlns:a16="http://schemas.microsoft.com/office/drawing/2014/main" id="{A305D4F7-5B64-6E48-B9FB-581E2128D75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613400" y="2284413"/>
                        <a:ext cx="1685925" cy="2746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AutoShape 365">
            <a:extLst>
              <a:ext uri="{FF2B5EF4-FFF2-40B4-BE49-F238E27FC236}">
                <a16:creationId xmlns:a16="http://schemas.microsoft.com/office/drawing/2014/main" id="{DAD8B977-0B48-DE4E-8CF1-9C7819D187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43400" y="4114800"/>
            <a:ext cx="990600" cy="685800"/>
          </a:xfrm>
          <a:prstGeom prst="leftArrow">
            <a:avLst>
              <a:gd name="adj1" fmla="val 50000"/>
              <a:gd name="adj2" fmla="val 36111"/>
            </a:avLst>
          </a:prstGeom>
          <a:solidFill>
            <a:srgbClr val="CCFFFF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2" name="Text Box 357">
            <a:extLst>
              <a:ext uri="{FF2B5EF4-FFF2-40B4-BE49-F238E27FC236}">
                <a16:creationId xmlns:a16="http://schemas.microsoft.com/office/drawing/2014/main" id="{85CB73C1-F26C-B14F-8600-954D2276B9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125" y="1706563"/>
            <a:ext cx="4501553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u="sng" dirty="0">
                <a:latin typeface="Times" charset="0"/>
                <a:cs typeface="+mn-cs"/>
              </a:rPr>
              <a:t>Particles:</a:t>
            </a:r>
            <a:r>
              <a:rPr lang="en-US" dirty="0">
                <a:latin typeface="Times" charset="0"/>
                <a:cs typeface="+mn-cs"/>
              </a:rPr>
              <a:t> Energy and time of flight vs z</a:t>
            </a:r>
          </a:p>
        </p:txBody>
      </p:sp>
      <p:graphicFrame>
        <p:nvGraphicFramePr>
          <p:cNvPr id="13" name="Object 12">
            <a:extLst>
              <a:ext uri="{FF2B5EF4-FFF2-40B4-BE49-F238E27FC236}">
                <a16:creationId xmlns:a16="http://schemas.microsoft.com/office/drawing/2014/main" id="{0A1556B0-30A1-DD43-B910-CFA322CE181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33400" y="2362200"/>
          <a:ext cx="3763963" cy="11858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3585" name="Equation" r:id="rId8" imgW="2781300" imgH="876300" progId="Equation.DSMT4">
                  <p:embed/>
                </p:oleObj>
              </mc:Choice>
              <mc:Fallback>
                <p:oleObj name="Equation" r:id="rId8" imgW="2781300" imgH="876300" progId="Equation.DSMT4">
                  <p:embed/>
                  <p:pic>
                    <p:nvPicPr>
                      <p:cNvPr id="13" name="Object 12">
                        <a:extLst>
                          <a:ext uri="{FF2B5EF4-FFF2-40B4-BE49-F238E27FC236}">
                            <a16:creationId xmlns:a16="http://schemas.microsoft.com/office/drawing/2014/main" id="{0A1556B0-30A1-DD43-B910-CFA322CE181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533400" y="2362200"/>
                        <a:ext cx="3763963" cy="11858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id="{B4673E03-78C7-CB43-AB99-E4EA1AF8A236}"/>
              </a:ext>
            </a:extLst>
          </p:cNvPr>
          <p:cNvSpPr txBox="1"/>
          <p:nvPr/>
        </p:nvSpPr>
        <p:spPr>
          <a:xfrm>
            <a:off x="2170937" y="2959101"/>
            <a:ext cx="21934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>
                <a:solidFill>
                  <a:schemeClr val="accent2">
                    <a:lumMod val="75000"/>
                  </a:schemeClr>
                </a:solidFill>
              </a:rPr>
              <a:t>Space charge, disks</a:t>
            </a:r>
          </a:p>
        </p:txBody>
      </p:sp>
      <p:sp>
        <p:nvSpPr>
          <p:cNvPr id="15" name="Text Box 358">
            <a:extLst>
              <a:ext uri="{FF2B5EF4-FFF2-40B4-BE49-F238E27FC236}">
                <a16:creationId xmlns:a16="http://schemas.microsoft.com/office/drawing/2014/main" id="{A78EB697-BD0A-2E40-8F5D-37739B95F9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1325" y="4842225"/>
            <a:ext cx="774571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u="sng" dirty="0">
                <a:latin typeface="Times" charset="0"/>
                <a:cs typeface="+mn-cs"/>
              </a:rPr>
              <a:t>Helix</a:t>
            </a:r>
            <a:endParaRPr lang="en-US" dirty="0">
              <a:latin typeface="Times" charset="0"/>
              <a:cs typeface="+mn-cs"/>
            </a:endParaRPr>
          </a:p>
        </p:txBody>
      </p:sp>
      <p:graphicFrame>
        <p:nvGraphicFramePr>
          <p:cNvPr id="16" name="Object 15">
            <a:extLst>
              <a:ext uri="{FF2B5EF4-FFF2-40B4-BE49-F238E27FC236}">
                <a16:creationId xmlns:a16="http://schemas.microsoft.com/office/drawing/2014/main" id="{8C4C0AFE-28C0-8C45-8F0A-3EA72927B64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30751484"/>
              </p:ext>
            </p:extLst>
          </p:nvPr>
        </p:nvGraphicFramePr>
        <p:xfrm>
          <a:off x="432935" y="5206811"/>
          <a:ext cx="4176713" cy="1358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3586" name="Equation" r:id="rId10" imgW="3086100" imgH="1003300" progId="Equation.DSMT4">
                  <p:embed/>
                </p:oleObj>
              </mc:Choice>
              <mc:Fallback>
                <p:oleObj name="Equation" r:id="rId10" imgW="3086100" imgH="1003300" progId="Equation.DSMT4">
                  <p:embed/>
                  <p:pic>
                    <p:nvPicPr>
                      <p:cNvPr id="16" name="Object 15">
                        <a:extLst>
                          <a:ext uri="{FF2B5EF4-FFF2-40B4-BE49-F238E27FC236}">
                            <a16:creationId xmlns:a16="http://schemas.microsoft.com/office/drawing/2014/main" id="{8C4C0AFE-28C0-8C45-8F0A-3EA72927B64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432935" y="5206811"/>
                        <a:ext cx="4176713" cy="1358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TextBox 16">
            <a:extLst>
              <a:ext uri="{FF2B5EF4-FFF2-40B4-BE49-F238E27FC236}">
                <a16:creationId xmlns:a16="http://schemas.microsoft.com/office/drawing/2014/main" id="{E49B9809-9EBE-9B44-830B-62B4E267AA21}"/>
              </a:ext>
            </a:extLst>
          </p:cNvPr>
          <p:cNvSpPr txBox="1"/>
          <p:nvPr/>
        </p:nvSpPr>
        <p:spPr>
          <a:xfrm>
            <a:off x="1676400" y="4812062"/>
            <a:ext cx="23139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>
                <a:solidFill>
                  <a:schemeClr val="accent2">
                    <a:lumMod val="75000"/>
                  </a:schemeClr>
                </a:solidFill>
              </a:rPr>
              <a:t>Structure Impedance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75242616-4C8D-7046-B093-012EF1D67F1F}"/>
              </a:ext>
            </a:extLst>
          </p:cNvPr>
          <p:cNvCxnSpPr/>
          <p:nvPr/>
        </p:nvCxnSpPr>
        <p:spPr bwMode="auto">
          <a:xfrm flipH="1">
            <a:off x="2133600" y="5193062"/>
            <a:ext cx="152400" cy="22860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accent2"/>
            </a:solidFill>
            <a:prstDash val="solid"/>
            <a:round/>
            <a:headEnd type="none" w="sm" len="sm"/>
            <a:tailEnd type="arrow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graphicFrame>
        <p:nvGraphicFramePr>
          <p:cNvPr id="19" name="Object 18">
            <a:extLst>
              <a:ext uri="{FF2B5EF4-FFF2-40B4-BE49-F238E27FC236}">
                <a16:creationId xmlns:a16="http://schemas.microsoft.com/office/drawing/2014/main" id="{5A0DC617-0051-2940-A259-4C0BF50B8BE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343400" y="3441700"/>
          <a:ext cx="876300" cy="584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3587" name="Equation" r:id="rId12" imgW="647700" imgH="431800" progId="Equation.DSMT4">
                  <p:embed/>
                </p:oleObj>
              </mc:Choice>
              <mc:Fallback>
                <p:oleObj name="Equation" r:id="rId12" imgW="647700" imgH="431800" progId="Equation.DSMT4">
                  <p:embed/>
                  <p:pic>
                    <p:nvPicPr>
                      <p:cNvPr id="19" name="Object 18">
                        <a:extLst>
                          <a:ext uri="{FF2B5EF4-FFF2-40B4-BE49-F238E27FC236}">
                            <a16:creationId xmlns:a16="http://schemas.microsoft.com/office/drawing/2014/main" id="{5A0DC617-0051-2940-A259-4C0BF50B8BE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4343400" y="3441700"/>
                        <a:ext cx="876300" cy="584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19">
            <a:extLst>
              <a:ext uri="{FF2B5EF4-FFF2-40B4-BE49-F238E27FC236}">
                <a16:creationId xmlns:a16="http://schemas.microsoft.com/office/drawing/2014/main" id="{07C31866-1BED-AD46-A4DF-4A8E47315DC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82084850"/>
              </p:ext>
            </p:extLst>
          </p:nvPr>
        </p:nvGraphicFramePr>
        <p:xfrm>
          <a:off x="533400" y="3840163"/>
          <a:ext cx="2303463" cy="566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3588" name="Equation" r:id="rId14" imgW="1701800" imgH="419100" progId="Equation.DSMT4">
                  <p:embed/>
                </p:oleObj>
              </mc:Choice>
              <mc:Fallback>
                <p:oleObj name="Equation" r:id="rId14" imgW="1701800" imgH="419100" progId="Equation.DSMT4">
                  <p:embed/>
                  <p:pic>
                    <p:nvPicPr>
                      <p:cNvPr id="20" name="Object 19">
                        <a:extLst>
                          <a:ext uri="{FF2B5EF4-FFF2-40B4-BE49-F238E27FC236}">
                            <a16:creationId xmlns:a16="http://schemas.microsoft.com/office/drawing/2014/main" id="{07C31866-1BED-AD46-A4DF-4A8E47315DC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533400" y="3840163"/>
                        <a:ext cx="2303463" cy="5667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8F394723-11E7-3548-B505-87AE0ADE369D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2895600" y="2818347"/>
            <a:ext cx="127955" cy="239208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accent2"/>
            </a:solidFill>
            <a:prstDash val="solid"/>
            <a:round/>
            <a:headEnd type="none" w="sm" len="sm"/>
            <a:tailEnd type="arrow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1FDFB5D6-547C-DA43-8B8B-3043FF3C5756}"/>
              </a:ext>
            </a:extLst>
          </p:cNvPr>
          <p:cNvSpPr txBox="1"/>
          <p:nvPr/>
        </p:nvSpPr>
        <p:spPr>
          <a:xfrm>
            <a:off x="4925849" y="6213445"/>
            <a:ext cx="39405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Also: Internal Sheath Helix Model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0D72C68-D1BD-DF4E-877F-A77B2E91B596}"/>
              </a:ext>
            </a:extLst>
          </p:cNvPr>
          <p:cNvSpPr txBox="1"/>
          <p:nvPr/>
        </p:nvSpPr>
        <p:spPr>
          <a:xfrm>
            <a:off x="3384215" y="5193062"/>
            <a:ext cx="15966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dirty="0">
                <a:solidFill>
                  <a:schemeClr val="accent2">
                    <a:lumMod val="75000"/>
                  </a:schemeClr>
                </a:solidFill>
              </a:rPr>
              <a:t>Structure wave number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E2399788-EF0D-7E4F-99BB-35B119D56290}"/>
              </a:ext>
            </a:extLst>
          </p:cNvPr>
          <p:cNvCxnSpPr>
            <a:cxnSpLocks/>
          </p:cNvCxnSpPr>
          <p:nvPr/>
        </p:nvCxnSpPr>
        <p:spPr bwMode="auto">
          <a:xfrm flipH="1">
            <a:off x="2959577" y="5381913"/>
            <a:ext cx="424638" cy="39749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accent2"/>
            </a:solidFill>
            <a:prstDash val="solid"/>
            <a:round/>
            <a:headEnd type="none" w="sm" len="sm"/>
            <a:tailEnd type="arrow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347961513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>
            <a:extLst>
              <a:ext uri="{FF2B5EF4-FFF2-40B4-BE49-F238E27FC236}">
                <a16:creationId xmlns:a16="http://schemas.microsoft.com/office/drawing/2014/main" id="{13DFBB4C-8FB5-E446-904B-F328091293B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28588" y="287504"/>
            <a:ext cx="8329612" cy="1143000"/>
          </a:xfrm>
        </p:spPr>
        <p:txBody>
          <a:bodyPr/>
          <a:lstStyle/>
          <a:p>
            <a:pPr algn="ctr"/>
            <a:r>
              <a:rPr lang="en-US" altLang="en-US" sz="3600" dirty="0"/>
              <a:t>Time Domain Simulation</a:t>
            </a:r>
            <a:br>
              <a:rPr lang="en-US" altLang="en-US" sz="3600" dirty="0"/>
            </a:br>
            <a:r>
              <a:rPr lang="en-US" altLang="en-US" sz="3600" dirty="0"/>
              <a:t>Standard PIC</a:t>
            </a:r>
          </a:p>
        </p:txBody>
      </p:sp>
      <p:sp>
        <p:nvSpPr>
          <p:cNvPr id="87043" name="Rectangle 3">
            <a:extLst>
              <a:ext uri="{FF2B5EF4-FFF2-40B4-BE49-F238E27FC236}">
                <a16:creationId xmlns:a16="http://schemas.microsoft.com/office/drawing/2014/main" id="{FD78AE6E-D408-C94C-A8FD-44BE46DAF8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13438" y="3849688"/>
            <a:ext cx="2743200" cy="1828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7044" name="Rectangle 4">
            <a:extLst>
              <a:ext uri="{FF2B5EF4-FFF2-40B4-BE49-F238E27FC236}">
                <a16:creationId xmlns:a16="http://schemas.microsoft.com/office/drawing/2014/main" id="{5243EEFD-82CF-F245-9E6F-BA4677B4FB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13438" y="1563688"/>
            <a:ext cx="2743200" cy="1828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87045" name="Group 5">
            <a:extLst>
              <a:ext uri="{FF2B5EF4-FFF2-40B4-BE49-F238E27FC236}">
                <a16:creationId xmlns:a16="http://schemas.microsoft.com/office/drawing/2014/main" id="{3DD6FB93-3411-8E49-8694-3C4486C37E23}"/>
              </a:ext>
            </a:extLst>
          </p:cNvPr>
          <p:cNvGrpSpPr>
            <a:grpSpLocks/>
          </p:cNvGrpSpPr>
          <p:nvPr/>
        </p:nvGrpSpPr>
        <p:grpSpPr bwMode="auto">
          <a:xfrm>
            <a:off x="1341438" y="3621088"/>
            <a:ext cx="4724400" cy="990600"/>
            <a:chOff x="960" y="2736"/>
            <a:chExt cx="2976" cy="624"/>
          </a:xfrm>
        </p:grpSpPr>
        <p:sp>
          <p:nvSpPr>
            <p:cNvPr id="87046" name="Text Box 6">
              <a:extLst>
                <a:ext uri="{FF2B5EF4-FFF2-40B4-BE49-F238E27FC236}">
                  <a16:creationId xmlns:a16="http://schemas.microsoft.com/office/drawing/2014/main" id="{0966398B-7A2C-E04C-8D89-516D7257871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52" y="3072"/>
              <a:ext cx="169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altLang="en-US">
                  <a:solidFill>
                    <a:srgbClr val="FF0000"/>
                  </a:solidFill>
                  <a:latin typeface="Times" pitchFamily="2" charset="0"/>
                </a:rPr>
                <a:t>t</a:t>
              </a:r>
              <a:endParaRPr lang="en-US" altLang="en-US">
                <a:latin typeface="Times" pitchFamily="2" charset="0"/>
              </a:endParaRPr>
            </a:p>
          </p:txBody>
        </p:sp>
        <p:sp>
          <p:nvSpPr>
            <p:cNvPr id="87047" name="Text Box 7">
              <a:extLst>
                <a:ext uri="{FF2B5EF4-FFF2-40B4-BE49-F238E27FC236}">
                  <a16:creationId xmlns:a16="http://schemas.microsoft.com/office/drawing/2014/main" id="{07447DC0-CC64-6E4A-93B0-B70ED70F2ED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60" y="2736"/>
              <a:ext cx="426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altLang="en-US">
                  <a:solidFill>
                    <a:srgbClr val="FF0000"/>
                  </a:solidFill>
                  <a:latin typeface="Times" pitchFamily="2" charset="0"/>
                </a:rPr>
                <a:t>t+dt</a:t>
              </a:r>
              <a:endParaRPr lang="en-US" altLang="en-US">
                <a:latin typeface="Times" pitchFamily="2" charset="0"/>
              </a:endParaRPr>
            </a:p>
          </p:txBody>
        </p:sp>
        <p:grpSp>
          <p:nvGrpSpPr>
            <p:cNvPr id="87048" name="Group 8">
              <a:extLst>
                <a:ext uri="{FF2B5EF4-FFF2-40B4-BE49-F238E27FC236}">
                  <a16:creationId xmlns:a16="http://schemas.microsoft.com/office/drawing/2014/main" id="{3924D16E-D5C1-C54B-A21D-B1C9C7D145D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488" y="2880"/>
              <a:ext cx="2448" cy="336"/>
              <a:chOff x="1488" y="2880"/>
              <a:chExt cx="2448" cy="336"/>
            </a:xfrm>
          </p:grpSpPr>
          <p:sp>
            <p:nvSpPr>
              <p:cNvPr id="87049" name="Line 9">
                <a:extLst>
                  <a:ext uri="{FF2B5EF4-FFF2-40B4-BE49-F238E27FC236}">
                    <a16:creationId xmlns:a16="http://schemas.microsoft.com/office/drawing/2014/main" id="{DC186DCF-CE0C-EA46-9DF5-C87EEAC8EAC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88" y="3216"/>
                <a:ext cx="2448" cy="0"/>
              </a:xfrm>
              <a:prstGeom prst="line">
                <a:avLst/>
              </a:prstGeom>
              <a:noFill/>
              <a:ln w="5715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7050" name="Line 10">
                <a:extLst>
                  <a:ext uri="{FF2B5EF4-FFF2-40B4-BE49-F238E27FC236}">
                    <a16:creationId xmlns:a16="http://schemas.microsoft.com/office/drawing/2014/main" id="{15F8EA40-1053-224C-9D26-4E4B8B20C38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88" y="2880"/>
                <a:ext cx="2448" cy="0"/>
              </a:xfrm>
              <a:prstGeom prst="line">
                <a:avLst/>
              </a:prstGeom>
              <a:noFill/>
              <a:ln w="5715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7051" name="Line 11">
                <a:extLst>
                  <a:ext uri="{FF2B5EF4-FFF2-40B4-BE49-F238E27FC236}">
                    <a16:creationId xmlns:a16="http://schemas.microsoft.com/office/drawing/2014/main" id="{1533C679-F884-8B4E-8DDB-4F906D9827A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968" y="2880"/>
                <a:ext cx="0" cy="336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7052" name="Line 12">
                <a:extLst>
                  <a:ext uri="{FF2B5EF4-FFF2-40B4-BE49-F238E27FC236}">
                    <a16:creationId xmlns:a16="http://schemas.microsoft.com/office/drawing/2014/main" id="{ECCF5AB6-EBC5-1846-8932-66AEE6041FC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256" y="2880"/>
                <a:ext cx="0" cy="336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7053" name="Line 13">
                <a:extLst>
                  <a:ext uri="{FF2B5EF4-FFF2-40B4-BE49-F238E27FC236}">
                    <a16:creationId xmlns:a16="http://schemas.microsoft.com/office/drawing/2014/main" id="{1B801909-BF59-B74D-9EC6-C0B30906BB4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496" y="2880"/>
                <a:ext cx="0" cy="336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7054" name="Line 14">
                <a:extLst>
                  <a:ext uri="{FF2B5EF4-FFF2-40B4-BE49-F238E27FC236}">
                    <a16:creationId xmlns:a16="http://schemas.microsoft.com/office/drawing/2014/main" id="{34DF5799-5B3F-334F-8E21-6AF2BB3EE54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784" y="2880"/>
                <a:ext cx="0" cy="336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7055" name="Line 15">
                <a:extLst>
                  <a:ext uri="{FF2B5EF4-FFF2-40B4-BE49-F238E27FC236}">
                    <a16:creationId xmlns:a16="http://schemas.microsoft.com/office/drawing/2014/main" id="{FF7AF28F-5F99-0246-B102-11547B84786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072" y="2880"/>
                <a:ext cx="0" cy="336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7056" name="Line 16">
                <a:extLst>
                  <a:ext uri="{FF2B5EF4-FFF2-40B4-BE49-F238E27FC236}">
                    <a16:creationId xmlns:a16="http://schemas.microsoft.com/office/drawing/2014/main" id="{A9D57CFB-0D6F-0840-8BDE-E8541FFD495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312" y="2880"/>
                <a:ext cx="0" cy="336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7057" name="Line 17">
                <a:extLst>
                  <a:ext uri="{FF2B5EF4-FFF2-40B4-BE49-F238E27FC236}">
                    <a16:creationId xmlns:a16="http://schemas.microsoft.com/office/drawing/2014/main" id="{EB26CF41-FC4D-5B4B-B528-D3010B32889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552" y="2880"/>
                <a:ext cx="0" cy="336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87058" name="Group 18">
            <a:extLst>
              <a:ext uri="{FF2B5EF4-FFF2-40B4-BE49-F238E27FC236}">
                <a16:creationId xmlns:a16="http://schemas.microsoft.com/office/drawing/2014/main" id="{8D57306A-468F-B54F-B768-E5B0572FB052}"/>
              </a:ext>
            </a:extLst>
          </p:cNvPr>
          <p:cNvGrpSpPr>
            <a:grpSpLocks/>
          </p:cNvGrpSpPr>
          <p:nvPr/>
        </p:nvGrpSpPr>
        <p:grpSpPr bwMode="auto">
          <a:xfrm>
            <a:off x="1646238" y="1792288"/>
            <a:ext cx="4502150" cy="4800600"/>
            <a:chOff x="1152" y="1152"/>
            <a:chExt cx="2836" cy="3024"/>
          </a:xfrm>
        </p:grpSpPr>
        <p:grpSp>
          <p:nvGrpSpPr>
            <p:cNvPr id="87059" name="Group 19">
              <a:extLst>
                <a:ext uri="{FF2B5EF4-FFF2-40B4-BE49-F238E27FC236}">
                  <a16:creationId xmlns:a16="http://schemas.microsoft.com/office/drawing/2014/main" id="{800EC68A-2523-E04D-8198-B30421C4666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662" y="1359"/>
              <a:ext cx="54" cy="2412"/>
              <a:chOff x="1632" y="1359"/>
              <a:chExt cx="54" cy="2412"/>
            </a:xfrm>
          </p:grpSpPr>
          <p:sp>
            <p:nvSpPr>
              <p:cNvPr id="87060" name="Freeform 20">
                <a:extLst>
                  <a:ext uri="{FF2B5EF4-FFF2-40B4-BE49-F238E27FC236}">
                    <a16:creationId xmlns:a16="http://schemas.microsoft.com/office/drawing/2014/main" id="{31F033ED-08BD-F846-B90F-D16709E5DD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32" y="1359"/>
                <a:ext cx="54" cy="108"/>
              </a:xfrm>
              <a:custGeom>
                <a:avLst/>
                <a:gdLst>
                  <a:gd name="T0" fmla="*/ 31 w 54"/>
                  <a:gd name="T1" fmla="*/ 0 h 108"/>
                  <a:gd name="T2" fmla="*/ 54 w 54"/>
                  <a:gd name="T3" fmla="*/ 108 h 108"/>
                  <a:gd name="T4" fmla="*/ 31 w 54"/>
                  <a:gd name="T5" fmla="*/ 108 h 108"/>
                  <a:gd name="T6" fmla="*/ 0 w 54"/>
                  <a:gd name="T7" fmla="*/ 108 h 108"/>
                  <a:gd name="T8" fmla="*/ 31 w 54"/>
                  <a:gd name="T9" fmla="*/ 0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108">
                    <a:moveTo>
                      <a:pt x="31" y="0"/>
                    </a:moveTo>
                    <a:lnTo>
                      <a:pt x="54" y="108"/>
                    </a:lnTo>
                    <a:lnTo>
                      <a:pt x="31" y="108"/>
                    </a:lnTo>
                    <a:lnTo>
                      <a:pt x="0" y="108"/>
                    </a:lnTo>
                    <a:lnTo>
                      <a:pt x="31" y="0"/>
                    </a:lnTo>
                    <a:close/>
                  </a:path>
                </a:pathLst>
              </a:custGeom>
              <a:solidFill>
                <a:srgbClr val="000000"/>
              </a:solidFill>
              <a:ln w="28575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7061" name="Line 21">
                <a:extLst>
                  <a:ext uri="{FF2B5EF4-FFF2-40B4-BE49-F238E27FC236}">
                    <a16:creationId xmlns:a16="http://schemas.microsoft.com/office/drawing/2014/main" id="{68495FC3-290A-7741-B137-A598737B8B3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663" y="1467"/>
                <a:ext cx="1" cy="2304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87062" name="Group 22">
              <a:extLst>
                <a:ext uri="{FF2B5EF4-FFF2-40B4-BE49-F238E27FC236}">
                  <a16:creationId xmlns:a16="http://schemas.microsoft.com/office/drawing/2014/main" id="{3A26E228-1636-A049-8F44-EB4D21A4A8A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693" y="3740"/>
              <a:ext cx="2281" cy="54"/>
              <a:chOff x="1663" y="3740"/>
              <a:chExt cx="2281" cy="54"/>
            </a:xfrm>
          </p:grpSpPr>
          <p:sp>
            <p:nvSpPr>
              <p:cNvPr id="87063" name="Freeform 23">
                <a:extLst>
                  <a:ext uri="{FF2B5EF4-FFF2-40B4-BE49-F238E27FC236}">
                    <a16:creationId xmlns:a16="http://schemas.microsoft.com/office/drawing/2014/main" id="{D47DCB2A-047E-A042-8D81-B015E1DB8D9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29" y="3740"/>
                <a:ext cx="115" cy="54"/>
              </a:xfrm>
              <a:custGeom>
                <a:avLst/>
                <a:gdLst>
                  <a:gd name="T0" fmla="*/ 115 w 115"/>
                  <a:gd name="T1" fmla="*/ 31 h 54"/>
                  <a:gd name="T2" fmla="*/ 0 w 115"/>
                  <a:gd name="T3" fmla="*/ 54 h 54"/>
                  <a:gd name="T4" fmla="*/ 0 w 115"/>
                  <a:gd name="T5" fmla="*/ 31 h 54"/>
                  <a:gd name="T6" fmla="*/ 0 w 115"/>
                  <a:gd name="T7" fmla="*/ 0 h 54"/>
                  <a:gd name="T8" fmla="*/ 115 w 115"/>
                  <a:gd name="T9" fmla="*/ 3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5" h="54">
                    <a:moveTo>
                      <a:pt x="115" y="31"/>
                    </a:moveTo>
                    <a:lnTo>
                      <a:pt x="0" y="54"/>
                    </a:lnTo>
                    <a:lnTo>
                      <a:pt x="0" y="31"/>
                    </a:lnTo>
                    <a:lnTo>
                      <a:pt x="0" y="0"/>
                    </a:lnTo>
                    <a:lnTo>
                      <a:pt x="115" y="31"/>
                    </a:lnTo>
                    <a:close/>
                  </a:path>
                </a:pathLst>
              </a:custGeom>
              <a:solidFill>
                <a:srgbClr val="000000"/>
              </a:solidFill>
              <a:ln w="28575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7064" name="Line 24">
                <a:extLst>
                  <a:ext uri="{FF2B5EF4-FFF2-40B4-BE49-F238E27FC236}">
                    <a16:creationId xmlns:a16="http://schemas.microsoft.com/office/drawing/2014/main" id="{2702826E-81C5-554C-BAF9-B9E5E180181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663" y="3771"/>
                <a:ext cx="2166" cy="1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87065" name="Line 25">
              <a:extLst>
                <a:ext uri="{FF2B5EF4-FFF2-40B4-BE49-F238E27FC236}">
                  <a16:creationId xmlns:a16="http://schemas.microsoft.com/office/drawing/2014/main" id="{D9244F28-F03B-BF4F-8670-F77B303E4A5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693" y="2118"/>
              <a:ext cx="2212" cy="110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87066" name="Group 26">
              <a:extLst>
                <a:ext uri="{FF2B5EF4-FFF2-40B4-BE49-F238E27FC236}">
                  <a16:creationId xmlns:a16="http://schemas.microsoft.com/office/drawing/2014/main" id="{8B35771E-F29D-AC45-B9A1-1FEBEB2D91A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799" y="2325"/>
              <a:ext cx="691" cy="344"/>
              <a:chOff x="2769" y="2325"/>
              <a:chExt cx="691" cy="344"/>
            </a:xfrm>
          </p:grpSpPr>
          <p:sp>
            <p:nvSpPr>
              <p:cNvPr id="87067" name="Freeform 27">
                <a:extLst>
                  <a:ext uri="{FF2B5EF4-FFF2-40B4-BE49-F238E27FC236}">
                    <a16:creationId xmlns:a16="http://schemas.microsoft.com/office/drawing/2014/main" id="{51C7F78A-9362-AD4F-A491-A215517F8E8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45" y="2325"/>
                <a:ext cx="115" cy="67"/>
              </a:xfrm>
              <a:custGeom>
                <a:avLst/>
                <a:gdLst>
                  <a:gd name="T0" fmla="*/ 115 w 115"/>
                  <a:gd name="T1" fmla="*/ 0 h 67"/>
                  <a:gd name="T2" fmla="*/ 23 w 115"/>
                  <a:gd name="T3" fmla="*/ 67 h 67"/>
                  <a:gd name="T4" fmla="*/ 16 w 115"/>
                  <a:gd name="T5" fmla="*/ 44 h 67"/>
                  <a:gd name="T6" fmla="*/ 0 w 115"/>
                  <a:gd name="T7" fmla="*/ 23 h 67"/>
                  <a:gd name="T8" fmla="*/ 115 w 115"/>
                  <a:gd name="T9" fmla="*/ 0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5" h="67">
                    <a:moveTo>
                      <a:pt x="115" y="0"/>
                    </a:moveTo>
                    <a:lnTo>
                      <a:pt x="23" y="67"/>
                    </a:lnTo>
                    <a:lnTo>
                      <a:pt x="16" y="44"/>
                    </a:lnTo>
                    <a:lnTo>
                      <a:pt x="0" y="23"/>
                    </a:lnTo>
                    <a:lnTo>
                      <a:pt x="115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7068" name="Line 28">
                <a:extLst>
                  <a:ext uri="{FF2B5EF4-FFF2-40B4-BE49-F238E27FC236}">
                    <a16:creationId xmlns:a16="http://schemas.microsoft.com/office/drawing/2014/main" id="{701E2C14-8165-004B-B0B1-A2603D57109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769" y="2369"/>
                <a:ext cx="592" cy="30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87069" name="Group 29">
              <a:extLst>
                <a:ext uri="{FF2B5EF4-FFF2-40B4-BE49-F238E27FC236}">
                  <a16:creationId xmlns:a16="http://schemas.microsoft.com/office/drawing/2014/main" id="{D714F0DD-4DDE-8D41-BD65-B01F276CFC6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693" y="1567"/>
              <a:ext cx="2212" cy="1102"/>
              <a:chOff x="1663" y="1567"/>
              <a:chExt cx="2212" cy="1102"/>
            </a:xfrm>
          </p:grpSpPr>
          <p:sp>
            <p:nvSpPr>
              <p:cNvPr id="87070" name="Line 30">
                <a:extLst>
                  <a:ext uri="{FF2B5EF4-FFF2-40B4-BE49-F238E27FC236}">
                    <a16:creationId xmlns:a16="http://schemas.microsoft.com/office/drawing/2014/main" id="{EF02601A-051F-064F-A4AE-02DEC588D06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663" y="1567"/>
                <a:ext cx="2212" cy="110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87071" name="Group 31">
                <a:extLst>
                  <a:ext uri="{FF2B5EF4-FFF2-40B4-BE49-F238E27FC236}">
                    <a16:creationId xmlns:a16="http://schemas.microsoft.com/office/drawing/2014/main" id="{E19DD906-8FA1-2649-9F22-E6610313316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769" y="1772"/>
                <a:ext cx="691" cy="346"/>
                <a:chOff x="2769" y="1772"/>
                <a:chExt cx="691" cy="346"/>
              </a:xfrm>
            </p:grpSpPr>
            <p:sp>
              <p:nvSpPr>
                <p:cNvPr id="87072" name="Freeform 32">
                  <a:extLst>
                    <a:ext uri="{FF2B5EF4-FFF2-40B4-BE49-F238E27FC236}">
                      <a16:creationId xmlns:a16="http://schemas.microsoft.com/office/drawing/2014/main" id="{D0315391-7482-3043-AF31-2DF8619B9A9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45" y="1772"/>
                  <a:ext cx="115" cy="69"/>
                </a:xfrm>
                <a:custGeom>
                  <a:avLst/>
                  <a:gdLst>
                    <a:gd name="T0" fmla="*/ 115 w 115"/>
                    <a:gd name="T1" fmla="*/ 0 h 69"/>
                    <a:gd name="T2" fmla="*/ 23 w 115"/>
                    <a:gd name="T3" fmla="*/ 69 h 69"/>
                    <a:gd name="T4" fmla="*/ 16 w 115"/>
                    <a:gd name="T5" fmla="*/ 46 h 69"/>
                    <a:gd name="T6" fmla="*/ 0 w 115"/>
                    <a:gd name="T7" fmla="*/ 23 h 69"/>
                    <a:gd name="T8" fmla="*/ 115 w 115"/>
                    <a:gd name="T9" fmla="*/ 0 h 6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5" h="69">
                      <a:moveTo>
                        <a:pt x="115" y="0"/>
                      </a:moveTo>
                      <a:lnTo>
                        <a:pt x="23" y="69"/>
                      </a:lnTo>
                      <a:lnTo>
                        <a:pt x="16" y="46"/>
                      </a:lnTo>
                      <a:lnTo>
                        <a:pt x="0" y="23"/>
                      </a:lnTo>
                      <a:lnTo>
                        <a:pt x="115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7073" name="Line 33">
                  <a:extLst>
                    <a:ext uri="{FF2B5EF4-FFF2-40B4-BE49-F238E27FC236}">
                      <a16:creationId xmlns:a16="http://schemas.microsoft.com/office/drawing/2014/main" id="{B6688893-4FD4-F247-A19B-6C6E4CE39AC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2769" y="1818"/>
                  <a:ext cx="592" cy="300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grpSp>
          <p:nvGrpSpPr>
            <p:cNvPr id="87074" name="Group 34">
              <a:extLst>
                <a:ext uri="{FF2B5EF4-FFF2-40B4-BE49-F238E27FC236}">
                  <a16:creationId xmlns:a16="http://schemas.microsoft.com/office/drawing/2014/main" id="{E8D69225-98F8-8F4F-B60E-D2DB1A1D260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693" y="2325"/>
              <a:ext cx="1797" cy="895"/>
              <a:chOff x="1663" y="2325"/>
              <a:chExt cx="1797" cy="895"/>
            </a:xfrm>
          </p:grpSpPr>
          <p:sp>
            <p:nvSpPr>
              <p:cNvPr id="87075" name="Freeform 35">
                <a:extLst>
                  <a:ext uri="{FF2B5EF4-FFF2-40B4-BE49-F238E27FC236}">
                    <a16:creationId xmlns:a16="http://schemas.microsoft.com/office/drawing/2014/main" id="{0ACEFB95-73A4-5B47-9607-A4ED675B773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45" y="2325"/>
                <a:ext cx="115" cy="67"/>
              </a:xfrm>
              <a:custGeom>
                <a:avLst/>
                <a:gdLst>
                  <a:gd name="T0" fmla="*/ 115 w 115"/>
                  <a:gd name="T1" fmla="*/ 0 h 67"/>
                  <a:gd name="T2" fmla="*/ 23 w 115"/>
                  <a:gd name="T3" fmla="*/ 67 h 67"/>
                  <a:gd name="T4" fmla="*/ 16 w 115"/>
                  <a:gd name="T5" fmla="*/ 44 h 67"/>
                  <a:gd name="T6" fmla="*/ 0 w 115"/>
                  <a:gd name="T7" fmla="*/ 23 h 67"/>
                  <a:gd name="T8" fmla="*/ 115 w 115"/>
                  <a:gd name="T9" fmla="*/ 0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5" h="67">
                    <a:moveTo>
                      <a:pt x="115" y="0"/>
                    </a:moveTo>
                    <a:lnTo>
                      <a:pt x="23" y="67"/>
                    </a:lnTo>
                    <a:lnTo>
                      <a:pt x="16" y="44"/>
                    </a:lnTo>
                    <a:lnTo>
                      <a:pt x="0" y="23"/>
                    </a:lnTo>
                    <a:lnTo>
                      <a:pt x="115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7076" name="Line 36">
                <a:extLst>
                  <a:ext uri="{FF2B5EF4-FFF2-40B4-BE49-F238E27FC236}">
                    <a16:creationId xmlns:a16="http://schemas.microsoft.com/office/drawing/2014/main" id="{C0B62D91-B11A-2E40-9B93-285E6A820C6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663" y="2369"/>
                <a:ext cx="1698" cy="85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87077" name="Group 37">
              <a:extLst>
                <a:ext uri="{FF2B5EF4-FFF2-40B4-BE49-F238E27FC236}">
                  <a16:creationId xmlns:a16="http://schemas.microsoft.com/office/drawing/2014/main" id="{277A57A1-0E21-2844-9022-61AD2F9B63E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799" y="2325"/>
              <a:ext cx="691" cy="344"/>
              <a:chOff x="2769" y="2325"/>
              <a:chExt cx="691" cy="344"/>
            </a:xfrm>
          </p:grpSpPr>
          <p:sp>
            <p:nvSpPr>
              <p:cNvPr id="87078" name="Freeform 38">
                <a:extLst>
                  <a:ext uri="{FF2B5EF4-FFF2-40B4-BE49-F238E27FC236}">
                    <a16:creationId xmlns:a16="http://schemas.microsoft.com/office/drawing/2014/main" id="{CB69730D-3365-604B-B06F-5464754B94C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45" y="2325"/>
                <a:ext cx="115" cy="67"/>
              </a:xfrm>
              <a:custGeom>
                <a:avLst/>
                <a:gdLst>
                  <a:gd name="T0" fmla="*/ 115 w 115"/>
                  <a:gd name="T1" fmla="*/ 0 h 67"/>
                  <a:gd name="T2" fmla="*/ 23 w 115"/>
                  <a:gd name="T3" fmla="*/ 67 h 67"/>
                  <a:gd name="T4" fmla="*/ 16 w 115"/>
                  <a:gd name="T5" fmla="*/ 44 h 67"/>
                  <a:gd name="T6" fmla="*/ 0 w 115"/>
                  <a:gd name="T7" fmla="*/ 23 h 67"/>
                  <a:gd name="T8" fmla="*/ 115 w 115"/>
                  <a:gd name="T9" fmla="*/ 0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5" h="67">
                    <a:moveTo>
                      <a:pt x="115" y="0"/>
                    </a:moveTo>
                    <a:lnTo>
                      <a:pt x="23" y="67"/>
                    </a:lnTo>
                    <a:lnTo>
                      <a:pt x="16" y="44"/>
                    </a:lnTo>
                    <a:lnTo>
                      <a:pt x="0" y="23"/>
                    </a:lnTo>
                    <a:lnTo>
                      <a:pt x="115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7079" name="Line 39">
                <a:extLst>
                  <a:ext uri="{FF2B5EF4-FFF2-40B4-BE49-F238E27FC236}">
                    <a16:creationId xmlns:a16="http://schemas.microsoft.com/office/drawing/2014/main" id="{CC984477-5DF7-4D4F-AF48-AF03C3B8A33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769" y="2369"/>
                <a:ext cx="592" cy="30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87080" name="Rectangle 40">
              <a:extLst>
                <a:ext uri="{FF2B5EF4-FFF2-40B4-BE49-F238E27FC236}">
                  <a16:creationId xmlns:a16="http://schemas.microsoft.com/office/drawing/2014/main" id="{D84DBA81-DE50-A84E-B179-1F6B777111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53" y="3902"/>
              <a:ext cx="24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altLang="en-US" sz="1200" i="1">
                  <a:solidFill>
                    <a:srgbClr val="000000"/>
                  </a:solidFill>
                  <a:latin typeface="Symbol" pitchFamily="2" charset="2"/>
                </a:rPr>
                <a:t> </a:t>
              </a:r>
              <a:endParaRPr lang="en-US" altLang="en-US">
                <a:latin typeface="Times" pitchFamily="2" charset="0"/>
              </a:endParaRPr>
            </a:p>
          </p:txBody>
        </p:sp>
        <p:sp>
          <p:nvSpPr>
            <p:cNvPr id="87081" name="Line 41">
              <a:extLst>
                <a:ext uri="{FF2B5EF4-FFF2-40B4-BE49-F238E27FC236}">
                  <a16:creationId xmlns:a16="http://schemas.microsoft.com/office/drawing/2014/main" id="{6F02B4CE-EC8E-2D40-AA93-A76C0A8D3AE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624" y="3220"/>
              <a:ext cx="69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7082" name="Line 42">
              <a:extLst>
                <a:ext uri="{FF2B5EF4-FFF2-40B4-BE49-F238E27FC236}">
                  <a16:creationId xmlns:a16="http://schemas.microsoft.com/office/drawing/2014/main" id="{0D9D8BD8-197D-6348-9854-5A780EE1A98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624" y="2669"/>
              <a:ext cx="69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7083" name="Rectangle 43">
              <a:extLst>
                <a:ext uri="{FF2B5EF4-FFF2-40B4-BE49-F238E27FC236}">
                  <a16:creationId xmlns:a16="http://schemas.microsoft.com/office/drawing/2014/main" id="{5EB7B79B-2C19-B242-BCEB-63CD7F71E06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53" y="3902"/>
              <a:ext cx="24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altLang="en-US" sz="1200" i="1">
                  <a:solidFill>
                    <a:srgbClr val="000000"/>
                  </a:solidFill>
                  <a:latin typeface="Symbol" pitchFamily="2" charset="2"/>
                </a:rPr>
                <a:t> </a:t>
              </a:r>
              <a:endParaRPr lang="en-US" altLang="en-US">
                <a:latin typeface="Times" pitchFamily="2" charset="0"/>
              </a:endParaRPr>
            </a:p>
          </p:txBody>
        </p:sp>
        <p:sp>
          <p:nvSpPr>
            <p:cNvPr id="87084" name="Rectangle 44">
              <a:extLst>
                <a:ext uri="{FF2B5EF4-FFF2-40B4-BE49-F238E27FC236}">
                  <a16:creationId xmlns:a16="http://schemas.microsoft.com/office/drawing/2014/main" id="{194A55E4-F0BC-B848-A6FD-0F14F3DF734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46" y="3864"/>
              <a:ext cx="24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altLang="en-US" sz="1200">
                  <a:solidFill>
                    <a:srgbClr val="000000"/>
                  </a:solidFill>
                  <a:latin typeface="Times" pitchFamily="2" charset="0"/>
                </a:rPr>
                <a:t> </a:t>
              </a:r>
              <a:endParaRPr lang="en-US" altLang="en-US">
                <a:latin typeface="Times" pitchFamily="2" charset="0"/>
              </a:endParaRPr>
            </a:p>
          </p:txBody>
        </p:sp>
        <p:sp>
          <p:nvSpPr>
            <p:cNvPr id="87085" name="Rectangle 45">
              <a:extLst>
                <a:ext uri="{FF2B5EF4-FFF2-40B4-BE49-F238E27FC236}">
                  <a16:creationId xmlns:a16="http://schemas.microsoft.com/office/drawing/2014/main" id="{975E6749-ABD8-884D-A338-C81F88B0914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69" y="3864"/>
              <a:ext cx="24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altLang="en-US" sz="1200" i="1">
                  <a:solidFill>
                    <a:srgbClr val="000000"/>
                  </a:solidFill>
                  <a:latin typeface="Times" pitchFamily="2" charset="0"/>
                </a:rPr>
                <a:t> </a:t>
              </a:r>
              <a:endParaRPr lang="en-US" altLang="en-US">
                <a:latin typeface="Times" pitchFamily="2" charset="0"/>
              </a:endParaRPr>
            </a:p>
          </p:txBody>
        </p:sp>
        <p:sp>
          <p:nvSpPr>
            <p:cNvPr id="87086" name="Rectangle 46">
              <a:extLst>
                <a:ext uri="{FF2B5EF4-FFF2-40B4-BE49-F238E27FC236}">
                  <a16:creationId xmlns:a16="http://schemas.microsoft.com/office/drawing/2014/main" id="{9A17BF1A-F5E7-1D47-9E4D-03B676B17F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40" y="1529"/>
              <a:ext cx="24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altLang="en-US" sz="1200" i="1">
                  <a:solidFill>
                    <a:srgbClr val="000000"/>
                  </a:solidFill>
                  <a:latin typeface="Times" pitchFamily="2" charset="0"/>
                </a:rPr>
                <a:t> </a:t>
              </a:r>
              <a:endParaRPr lang="en-US" altLang="en-US">
                <a:latin typeface="Times" pitchFamily="2" charset="0"/>
              </a:endParaRPr>
            </a:p>
          </p:txBody>
        </p:sp>
        <p:grpSp>
          <p:nvGrpSpPr>
            <p:cNvPr id="87087" name="Group 47">
              <a:extLst>
                <a:ext uri="{FF2B5EF4-FFF2-40B4-BE49-F238E27FC236}">
                  <a16:creationId xmlns:a16="http://schemas.microsoft.com/office/drawing/2014/main" id="{74614B8D-89B3-EE42-8521-EE1F820C79A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710" y="2400"/>
              <a:ext cx="2212" cy="1102"/>
              <a:chOff x="1663" y="1567"/>
              <a:chExt cx="2212" cy="1102"/>
            </a:xfrm>
          </p:grpSpPr>
          <p:sp>
            <p:nvSpPr>
              <p:cNvPr id="87088" name="Line 48">
                <a:extLst>
                  <a:ext uri="{FF2B5EF4-FFF2-40B4-BE49-F238E27FC236}">
                    <a16:creationId xmlns:a16="http://schemas.microsoft.com/office/drawing/2014/main" id="{4A91584B-5CC7-F944-8902-6D15BB35C01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663" y="1567"/>
                <a:ext cx="2212" cy="110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87089" name="Group 49">
                <a:extLst>
                  <a:ext uri="{FF2B5EF4-FFF2-40B4-BE49-F238E27FC236}">
                    <a16:creationId xmlns:a16="http://schemas.microsoft.com/office/drawing/2014/main" id="{47A8E2D7-B40C-7049-9FA7-71CCE754934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769" y="1772"/>
                <a:ext cx="691" cy="346"/>
                <a:chOff x="2769" y="1772"/>
                <a:chExt cx="691" cy="346"/>
              </a:xfrm>
            </p:grpSpPr>
            <p:sp>
              <p:nvSpPr>
                <p:cNvPr id="87090" name="Freeform 50">
                  <a:extLst>
                    <a:ext uri="{FF2B5EF4-FFF2-40B4-BE49-F238E27FC236}">
                      <a16:creationId xmlns:a16="http://schemas.microsoft.com/office/drawing/2014/main" id="{FEF84D45-0A1B-FA49-B83D-713BF4F15F9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45" y="1772"/>
                  <a:ext cx="115" cy="69"/>
                </a:xfrm>
                <a:custGeom>
                  <a:avLst/>
                  <a:gdLst>
                    <a:gd name="T0" fmla="*/ 115 w 115"/>
                    <a:gd name="T1" fmla="*/ 0 h 69"/>
                    <a:gd name="T2" fmla="*/ 23 w 115"/>
                    <a:gd name="T3" fmla="*/ 69 h 69"/>
                    <a:gd name="T4" fmla="*/ 16 w 115"/>
                    <a:gd name="T5" fmla="*/ 46 h 69"/>
                    <a:gd name="T6" fmla="*/ 0 w 115"/>
                    <a:gd name="T7" fmla="*/ 23 h 69"/>
                    <a:gd name="T8" fmla="*/ 115 w 115"/>
                    <a:gd name="T9" fmla="*/ 0 h 6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5" h="69">
                      <a:moveTo>
                        <a:pt x="115" y="0"/>
                      </a:moveTo>
                      <a:lnTo>
                        <a:pt x="23" y="69"/>
                      </a:lnTo>
                      <a:lnTo>
                        <a:pt x="16" y="46"/>
                      </a:lnTo>
                      <a:lnTo>
                        <a:pt x="0" y="23"/>
                      </a:lnTo>
                      <a:lnTo>
                        <a:pt x="115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7091" name="Line 51">
                  <a:extLst>
                    <a:ext uri="{FF2B5EF4-FFF2-40B4-BE49-F238E27FC236}">
                      <a16:creationId xmlns:a16="http://schemas.microsoft.com/office/drawing/2014/main" id="{4F278CC8-F7CB-DB4E-B7D5-B3C406DEFAE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2769" y="1818"/>
                  <a:ext cx="592" cy="300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grpSp>
          <p:nvGrpSpPr>
            <p:cNvPr id="87092" name="Group 52">
              <a:extLst>
                <a:ext uri="{FF2B5EF4-FFF2-40B4-BE49-F238E27FC236}">
                  <a16:creationId xmlns:a16="http://schemas.microsoft.com/office/drawing/2014/main" id="{3744C801-928D-A74F-993C-7DBD7DE1EAB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710" y="1824"/>
              <a:ext cx="2212" cy="1102"/>
              <a:chOff x="1663" y="1567"/>
              <a:chExt cx="2212" cy="1102"/>
            </a:xfrm>
          </p:grpSpPr>
          <p:sp>
            <p:nvSpPr>
              <p:cNvPr id="87093" name="Line 53">
                <a:extLst>
                  <a:ext uri="{FF2B5EF4-FFF2-40B4-BE49-F238E27FC236}">
                    <a16:creationId xmlns:a16="http://schemas.microsoft.com/office/drawing/2014/main" id="{7942041A-B003-194A-A983-76F25868FC1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663" y="1567"/>
                <a:ext cx="2212" cy="110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87094" name="Group 54">
                <a:extLst>
                  <a:ext uri="{FF2B5EF4-FFF2-40B4-BE49-F238E27FC236}">
                    <a16:creationId xmlns:a16="http://schemas.microsoft.com/office/drawing/2014/main" id="{578D8D77-35CC-EC43-AD6B-A28DC6888D5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769" y="1772"/>
                <a:ext cx="691" cy="346"/>
                <a:chOff x="2769" y="1772"/>
                <a:chExt cx="691" cy="346"/>
              </a:xfrm>
            </p:grpSpPr>
            <p:sp>
              <p:nvSpPr>
                <p:cNvPr id="87095" name="Freeform 55">
                  <a:extLst>
                    <a:ext uri="{FF2B5EF4-FFF2-40B4-BE49-F238E27FC236}">
                      <a16:creationId xmlns:a16="http://schemas.microsoft.com/office/drawing/2014/main" id="{1F19B955-3BB6-E440-A890-4815D77D235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45" y="1772"/>
                  <a:ext cx="115" cy="69"/>
                </a:xfrm>
                <a:custGeom>
                  <a:avLst/>
                  <a:gdLst>
                    <a:gd name="T0" fmla="*/ 115 w 115"/>
                    <a:gd name="T1" fmla="*/ 0 h 69"/>
                    <a:gd name="T2" fmla="*/ 23 w 115"/>
                    <a:gd name="T3" fmla="*/ 69 h 69"/>
                    <a:gd name="T4" fmla="*/ 16 w 115"/>
                    <a:gd name="T5" fmla="*/ 46 h 69"/>
                    <a:gd name="T6" fmla="*/ 0 w 115"/>
                    <a:gd name="T7" fmla="*/ 23 h 69"/>
                    <a:gd name="T8" fmla="*/ 115 w 115"/>
                    <a:gd name="T9" fmla="*/ 0 h 6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5" h="69">
                      <a:moveTo>
                        <a:pt x="115" y="0"/>
                      </a:moveTo>
                      <a:lnTo>
                        <a:pt x="23" y="69"/>
                      </a:lnTo>
                      <a:lnTo>
                        <a:pt x="16" y="46"/>
                      </a:lnTo>
                      <a:lnTo>
                        <a:pt x="0" y="23"/>
                      </a:lnTo>
                      <a:lnTo>
                        <a:pt x="115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7096" name="Line 56">
                  <a:extLst>
                    <a:ext uri="{FF2B5EF4-FFF2-40B4-BE49-F238E27FC236}">
                      <a16:creationId xmlns:a16="http://schemas.microsoft.com/office/drawing/2014/main" id="{5EFC7F2F-E3EB-4940-BD3B-F5297B430A2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2769" y="1818"/>
                  <a:ext cx="592" cy="300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grpSp>
          <p:nvGrpSpPr>
            <p:cNvPr id="87097" name="Group 57">
              <a:extLst>
                <a:ext uri="{FF2B5EF4-FFF2-40B4-BE49-F238E27FC236}">
                  <a16:creationId xmlns:a16="http://schemas.microsoft.com/office/drawing/2014/main" id="{4FD9907C-05A9-8744-AA89-1A0EA548842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662" y="1344"/>
              <a:ext cx="2212" cy="1102"/>
              <a:chOff x="1663" y="1567"/>
              <a:chExt cx="2212" cy="1102"/>
            </a:xfrm>
          </p:grpSpPr>
          <p:sp>
            <p:nvSpPr>
              <p:cNvPr id="87098" name="Line 58">
                <a:extLst>
                  <a:ext uri="{FF2B5EF4-FFF2-40B4-BE49-F238E27FC236}">
                    <a16:creationId xmlns:a16="http://schemas.microsoft.com/office/drawing/2014/main" id="{D483953F-98F8-114C-9639-2B205371515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663" y="1567"/>
                <a:ext cx="2212" cy="110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87099" name="Group 59">
                <a:extLst>
                  <a:ext uri="{FF2B5EF4-FFF2-40B4-BE49-F238E27FC236}">
                    <a16:creationId xmlns:a16="http://schemas.microsoft.com/office/drawing/2014/main" id="{F435BD3F-0938-6B44-B638-AAA17E6E3C9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769" y="1772"/>
                <a:ext cx="691" cy="346"/>
                <a:chOff x="2769" y="1772"/>
                <a:chExt cx="691" cy="346"/>
              </a:xfrm>
            </p:grpSpPr>
            <p:sp>
              <p:nvSpPr>
                <p:cNvPr id="87100" name="Freeform 60">
                  <a:extLst>
                    <a:ext uri="{FF2B5EF4-FFF2-40B4-BE49-F238E27FC236}">
                      <a16:creationId xmlns:a16="http://schemas.microsoft.com/office/drawing/2014/main" id="{3A3917F3-82B6-9D48-86D7-147E8BCEC96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45" y="1772"/>
                  <a:ext cx="115" cy="69"/>
                </a:xfrm>
                <a:custGeom>
                  <a:avLst/>
                  <a:gdLst>
                    <a:gd name="T0" fmla="*/ 115 w 115"/>
                    <a:gd name="T1" fmla="*/ 0 h 69"/>
                    <a:gd name="T2" fmla="*/ 23 w 115"/>
                    <a:gd name="T3" fmla="*/ 69 h 69"/>
                    <a:gd name="T4" fmla="*/ 16 w 115"/>
                    <a:gd name="T5" fmla="*/ 46 h 69"/>
                    <a:gd name="T6" fmla="*/ 0 w 115"/>
                    <a:gd name="T7" fmla="*/ 23 h 69"/>
                    <a:gd name="T8" fmla="*/ 115 w 115"/>
                    <a:gd name="T9" fmla="*/ 0 h 6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5" h="69">
                      <a:moveTo>
                        <a:pt x="115" y="0"/>
                      </a:moveTo>
                      <a:lnTo>
                        <a:pt x="23" y="69"/>
                      </a:lnTo>
                      <a:lnTo>
                        <a:pt x="16" y="46"/>
                      </a:lnTo>
                      <a:lnTo>
                        <a:pt x="0" y="23"/>
                      </a:lnTo>
                      <a:lnTo>
                        <a:pt x="115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7101" name="Line 61">
                  <a:extLst>
                    <a:ext uri="{FF2B5EF4-FFF2-40B4-BE49-F238E27FC236}">
                      <a16:creationId xmlns:a16="http://schemas.microsoft.com/office/drawing/2014/main" id="{45401844-9B15-6C4F-837C-F4B46649270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2769" y="1818"/>
                  <a:ext cx="592" cy="300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sp>
          <p:nvSpPr>
            <p:cNvPr id="87102" name="Text Box 62">
              <a:extLst>
                <a:ext uri="{FF2B5EF4-FFF2-40B4-BE49-F238E27FC236}">
                  <a16:creationId xmlns:a16="http://schemas.microsoft.com/office/drawing/2014/main" id="{BA3D8474-4017-E845-B60E-4003C27D31D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52" y="1152"/>
              <a:ext cx="456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altLang="en-US">
                  <a:latin typeface="Times" pitchFamily="2" charset="0"/>
                </a:rPr>
                <a:t>time</a:t>
              </a:r>
            </a:p>
          </p:txBody>
        </p:sp>
        <p:sp>
          <p:nvSpPr>
            <p:cNvPr id="87103" name="Text Box 63">
              <a:extLst>
                <a:ext uri="{FF2B5EF4-FFF2-40B4-BE49-F238E27FC236}">
                  <a16:creationId xmlns:a16="http://schemas.microsoft.com/office/drawing/2014/main" id="{B8A7865C-F3C0-9D4C-96B1-9E674E86769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36" y="3888"/>
              <a:ext cx="212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altLang="en-US">
                  <a:latin typeface="Times" pitchFamily="2" charset="0"/>
                </a:rPr>
                <a:t>0</a:t>
              </a:r>
            </a:p>
          </p:txBody>
        </p:sp>
        <p:sp>
          <p:nvSpPr>
            <p:cNvPr id="87104" name="Line 64">
              <a:extLst>
                <a:ext uri="{FF2B5EF4-FFF2-40B4-BE49-F238E27FC236}">
                  <a16:creationId xmlns:a16="http://schemas.microsoft.com/office/drawing/2014/main" id="{FB058A54-CFB0-6D41-98F0-28C57277FEC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744" y="1248"/>
              <a:ext cx="0" cy="26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7105" name="Text Box 65">
              <a:extLst>
                <a:ext uri="{FF2B5EF4-FFF2-40B4-BE49-F238E27FC236}">
                  <a16:creationId xmlns:a16="http://schemas.microsoft.com/office/drawing/2014/main" id="{2297775F-CD05-254F-8EBF-EF5245B3AC4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00" y="3888"/>
              <a:ext cx="233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altLang="en-US">
                  <a:latin typeface="Times" pitchFamily="2" charset="0"/>
                </a:rPr>
                <a:t>L</a:t>
              </a:r>
            </a:p>
          </p:txBody>
        </p:sp>
        <p:sp>
          <p:nvSpPr>
            <p:cNvPr id="87106" name="Text Box 66">
              <a:extLst>
                <a:ext uri="{FF2B5EF4-FFF2-40B4-BE49-F238E27FC236}">
                  <a16:creationId xmlns:a16="http://schemas.microsoft.com/office/drawing/2014/main" id="{0BAE7417-7BA9-B047-945A-D4757C93B9D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34" y="3878"/>
              <a:ext cx="201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altLang="en-US">
                  <a:latin typeface="Times" pitchFamily="2" charset="0"/>
                </a:rPr>
                <a:t>z</a:t>
              </a:r>
            </a:p>
          </p:txBody>
        </p:sp>
        <p:grpSp>
          <p:nvGrpSpPr>
            <p:cNvPr id="87107" name="Group 67">
              <a:extLst>
                <a:ext uri="{FF2B5EF4-FFF2-40B4-BE49-F238E27FC236}">
                  <a16:creationId xmlns:a16="http://schemas.microsoft.com/office/drawing/2014/main" id="{98F4346D-214A-1D48-93C8-76188E39CA6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776" y="2640"/>
              <a:ext cx="2212" cy="1102"/>
              <a:chOff x="1663" y="1567"/>
              <a:chExt cx="2212" cy="1102"/>
            </a:xfrm>
          </p:grpSpPr>
          <p:sp>
            <p:nvSpPr>
              <p:cNvPr id="87108" name="Line 68">
                <a:extLst>
                  <a:ext uri="{FF2B5EF4-FFF2-40B4-BE49-F238E27FC236}">
                    <a16:creationId xmlns:a16="http://schemas.microsoft.com/office/drawing/2014/main" id="{DFDB5239-60B3-1041-8B63-90B2780805A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663" y="1567"/>
                <a:ext cx="2212" cy="110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87109" name="Group 69">
                <a:extLst>
                  <a:ext uri="{FF2B5EF4-FFF2-40B4-BE49-F238E27FC236}">
                    <a16:creationId xmlns:a16="http://schemas.microsoft.com/office/drawing/2014/main" id="{0DB01020-E301-2C4B-AA6A-D9EF489DDD9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769" y="1772"/>
                <a:ext cx="691" cy="346"/>
                <a:chOff x="2769" y="1772"/>
                <a:chExt cx="691" cy="346"/>
              </a:xfrm>
            </p:grpSpPr>
            <p:sp>
              <p:nvSpPr>
                <p:cNvPr id="87110" name="Freeform 70">
                  <a:extLst>
                    <a:ext uri="{FF2B5EF4-FFF2-40B4-BE49-F238E27FC236}">
                      <a16:creationId xmlns:a16="http://schemas.microsoft.com/office/drawing/2014/main" id="{89368E38-344B-584C-A2BC-08E8EB4BA38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45" y="1772"/>
                  <a:ext cx="115" cy="69"/>
                </a:xfrm>
                <a:custGeom>
                  <a:avLst/>
                  <a:gdLst>
                    <a:gd name="T0" fmla="*/ 115 w 115"/>
                    <a:gd name="T1" fmla="*/ 0 h 69"/>
                    <a:gd name="T2" fmla="*/ 23 w 115"/>
                    <a:gd name="T3" fmla="*/ 69 h 69"/>
                    <a:gd name="T4" fmla="*/ 16 w 115"/>
                    <a:gd name="T5" fmla="*/ 46 h 69"/>
                    <a:gd name="T6" fmla="*/ 0 w 115"/>
                    <a:gd name="T7" fmla="*/ 23 h 69"/>
                    <a:gd name="T8" fmla="*/ 115 w 115"/>
                    <a:gd name="T9" fmla="*/ 0 h 6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5" h="69">
                      <a:moveTo>
                        <a:pt x="115" y="0"/>
                      </a:moveTo>
                      <a:lnTo>
                        <a:pt x="23" y="69"/>
                      </a:lnTo>
                      <a:lnTo>
                        <a:pt x="16" y="46"/>
                      </a:lnTo>
                      <a:lnTo>
                        <a:pt x="0" y="23"/>
                      </a:lnTo>
                      <a:lnTo>
                        <a:pt x="115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7111" name="Line 71">
                  <a:extLst>
                    <a:ext uri="{FF2B5EF4-FFF2-40B4-BE49-F238E27FC236}">
                      <a16:creationId xmlns:a16="http://schemas.microsoft.com/office/drawing/2014/main" id="{8C29EE02-034E-9B45-BBE4-BFB8EFDC768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2769" y="1818"/>
                  <a:ext cx="592" cy="300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</p:grpSp>
      <p:sp>
        <p:nvSpPr>
          <p:cNvPr id="87112" name="Text Box 72">
            <a:extLst>
              <a:ext uri="{FF2B5EF4-FFF2-40B4-BE49-F238E27FC236}">
                <a16:creationId xmlns:a16="http://schemas.microsoft.com/office/drawing/2014/main" id="{63178F83-143A-A443-9618-B1F920CB22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94438" y="4916488"/>
            <a:ext cx="2216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altLang="en-US" sz="1800"/>
              <a:t>System state specified</a:t>
            </a:r>
          </a:p>
        </p:txBody>
      </p:sp>
      <p:sp>
        <p:nvSpPr>
          <p:cNvPr id="87113" name="Line 73">
            <a:extLst>
              <a:ext uri="{FF2B5EF4-FFF2-40B4-BE49-F238E27FC236}">
                <a16:creationId xmlns:a16="http://schemas.microsoft.com/office/drawing/2014/main" id="{9EE7580D-1557-2641-AEA8-8E106BEF66D4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5913438" y="4306888"/>
            <a:ext cx="381000" cy="381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7114" name="Text Box 74">
            <a:extLst>
              <a:ext uri="{FF2B5EF4-FFF2-40B4-BE49-F238E27FC236}">
                <a16:creationId xmlns:a16="http://schemas.microsoft.com/office/drawing/2014/main" id="{10C02FE2-8437-D248-AE01-E278ECFD4D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2238" y="2703513"/>
            <a:ext cx="17399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altLang="en-US" sz="1800"/>
              <a:t>Signal and </a:t>
            </a:r>
          </a:p>
          <a:p>
            <a:pPr eaLnBrk="0" hangingPunct="0"/>
            <a:r>
              <a:rPr lang="en-US" altLang="en-US" sz="1800"/>
              <a:t>particles injected</a:t>
            </a:r>
          </a:p>
        </p:txBody>
      </p:sp>
      <p:sp>
        <p:nvSpPr>
          <p:cNvPr id="87115" name="Line 75">
            <a:extLst>
              <a:ext uri="{FF2B5EF4-FFF2-40B4-BE49-F238E27FC236}">
                <a16:creationId xmlns:a16="http://schemas.microsoft.com/office/drawing/2014/main" id="{7B153503-CF83-7647-BB93-2A685F02FC6A}"/>
              </a:ext>
            </a:extLst>
          </p:cNvPr>
          <p:cNvSpPr>
            <a:spLocks noChangeShapeType="1"/>
          </p:cNvSpPr>
          <p:nvPr/>
        </p:nvSpPr>
        <p:spPr bwMode="auto">
          <a:xfrm>
            <a:off x="1722438" y="2859088"/>
            <a:ext cx="762000" cy="152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7116" name="Text Box 76">
            <a:extLst>
              <a:ext uri="{FF2B5EF4-FFF2-40B4-BE49-F238E27FC236}">
                <a16:creationId xmlns:a16="http://schemas.microsoft.com/office/drawing/2014/main" id="{BDEE5102-AF6B-844E-AE81-58E1F7260F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94038" y="2249488"/>
            <a:ext cx="16367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altLang="en-US">
                <a:latin typeface="Times" pitchFamily="2" charset="0"/>
              </a:rPr>
              <a:t>Trajectories</a:t>
            </a:r>
          </a:p>
        </p:txBody>
      </p:sp>
      <p:graphicFrame>
        <p:nvGraphicFramePr>
          <p:cNvPr id="87117" name="Object 77">
            <a:extLst>
              <a:ext uri="{FF2B5EF4-FFF2-40B4-BE49-F238E27FC236}">
                <a16:creationId xmlns:a16="http://schemas.microsoft.com/office/drawing/2014/main" id="{2241ED3E-5481-2A4A-80E9-CCDAE4DEA1E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837363" y="1893888"/>
          <a:ext cx="666750" cy="522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3819" name="Equation" r:id="rId3" imgW="8229600" imgH="6400800" progId="Equation.DSMT36">
                  <p:embed/>
                </p:oleObj>
              </mc:Choice>
              <mc:Fallback>
                <p:oleObj name="Equation" r:id="rId3" imgW="8229600" imgH="6400800" progId="Equation.DSMT36">
                  <p:embed/>
                  <p:pic>
                    <p:nvPicPr>
                      <p:cNvPr id="87117" name="Object 77">
                        <a:extLst>
                          <a:ext uri="{FF2B5EF4-FFF2-40B4-BE49-F238E27FC236}">
                            <a16:creationId xmlns:a16="http://schemas.microsoft.com/office/drawing/2014/main" id="{2241ED3E-5481-2A4A-80E9-CCDAE4DEA1E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37363" y="1893888"/>
                        <a:ext cx="666750" cy="5222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7118" name="Text Box 78">
            <a:extLst>
              <a:ext uri="{FF2B5EF4-FFF2-40B4-BE49-F238E27FC236}">
                <a16:creationId xmlns:a16="http://schemas.microsoft.com/office/drawing/2014/main" id="{BF7B9ADA-EDE0-DF48-9E6C-42EFAAB45A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24588" y="4002088"/>
            <a:ext cx="27368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en-US" altLang="en-US" sz="1800"/>
              <a:t>Fields advanced in time domain</a:t>
            </a:r>
          </a:p>
        </p:txBody>
      </p:sp>
      <p:sp>
        <p:nvSpPr>
          <p:cNvPr id="87119" name="Text Box 79">
            <a:extLst>
              <a:ext uri="{FF2B5EF4-FFF2-40B4-BE49-F238E27FC236}">
                <a16:creationId xmlns:a16="http://schemas.microsoft.com/office/drawing/2014/main" id="{867465ED-1323-B545-9D9F-940FFAFE0B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89638" y="2554288"/>
            <a:ext cx="29718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en-US" altLang="en-US" sz="1800"/>
              <a:t>Positions interpolated to a grid in z</a:t>
            </a:r>
          </a:p>
        </p:txBody>
      </p:sp>
      <p:sp>
        <p:nvSpPr>
          <p:cNvPr id="87120" name="Text Box 80">
            <a:extLst>
              <a:ext uri="{FF2B5EF4-FFF2-40B4-BE49-F238E27FC236}">
                <a16:creationId xmlns:a16="http://schemas.microsoft.com/office/drawing/2014/main" id="{EFE2ED32-5015-5D45-AE4E-D8ABD14A06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8588" y="4440337"/>
            <a:ext cx="1679576" cy="147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hangingPunct="0"/>
            <a:r>
              <a:rPr lang="en-US" altLang="en-US" sz="1800" dirty="0"/>
              <a:t>Carrier and its harmonics must be resolved</a:t>
            </a:r>
          </a:p>
          <a:p>
            <a:pPr eaLnBrk="0" hangingPunct="0"/>
            <a:endParaRPr lang="en-US" altLang="en-US" sz="1800" dirty="0"/>
          </a:p>
        </p:txBody>
      </p:sp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0AA50CD6-A1C2-4C49-AAD5-EBFE2903CCB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26931062"/>
              </p:ext>
            </p:extLst>
          </p:nvPr>
        </p:nvGraphicFramePr>
        <p:xfrm>
          <a:off x="356849" y="5678488"/>
          <a:ext cx="1230190" cy="3827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3820" r:id="rId5" imgW="571500" imgH="177800" progId="Equation.DSMT4">
                  <p:embed/>
                </p:oleObj>
              </mc:Choice>
              <mc:Fallback>
                <p:oleObj r:id="rId5" imgW="571500" imgH="1778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56849" y="5678488"/>
                        <a:ext cx="1230190" cy="38272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600" dirty="0"/>
              <a:t>Outline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371600" y="2133600"/>
            <a:ext cx="6647974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Part I</a:t>
            </a:r>
          </a:p>
          <a:p>
            <a:r>
              <a:rPr lang="en-US" sz="2400" dirty="0"/>
              <a:t>	Role of Simulation</a:t>
            </a:r>
          </a:p>
          <a:p>
            <a:r>
              <a:rPr lang="en-US" sz="2400" dirty="0"/>
              <a:t>	Classification of code types</a:t>
            </a:r>
          </a:p>
          <a:p>
            <a:r>
              <a:rPr lang="en-US" sz="2400" dirty="0"/>
              <a:t>Part II</a:t>
            </a:r>
          </a:p>
          <a:p>
            <a:r>
              <a:rPr lang="en-US" sz="2400" dirty="0"/>
              <a:t>	Geometry Based Codes, FDTD-PIC	</a:t>
            </a:r>
          </a:p>
          <a:p>
            <a:r>
              <a:rPr lang="en-US" sz="2400" dirty="0"/>
              <a:t>Part III</a:t>
            </a:r>
          </a:p>
          <a:p>
            <a:r>
              <a:rPr lang="en-US" sz="2400" dirty="0"/>
              <a:t>	Reduced Description Design Codes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9725972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>
            <a:extLst>
              <a:ext uri="{FF2B5EF4-FFF2-40B4-BE49-F238E27FC236}">
                <a16:creationId xmlns:a16="http://schemas.microsoft.com/office/drawing/2014/main" id="{D366F22D-8302-6A4A-8601-E98BF3A8ED0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65200" y="313214"/>
            <a:ext cx="7772400" cy="1143000"/>
          </a:xfrm>
        </p:spPr>
        <p:txBody>
          <a:bodyPr/>
          <a:lstStyle/>
          <a:p>
            <a:pPr algn="ctr"/>
            <a:r>
              <a:rPr lang="en-US" altLang="en-US" sz="4000" dirty="0"/>
              <a:t>Frequency &amp; Slow - Time Domain Hybrid Simulation</a:t>
            </a:r>
          </a:p>
        </p:txBody>
      </p:sp>
      <p:sp>
        <p:nvSpPr>
          <p:cNvPr id="88067" name="Rectangle 3">
            <a:extLst>
              <a:ext uri="{FF2B5EF4-FFF2-40B4-BE49-F238E27FC236}">
                <a16:creationId xmlns:a16="http://schemas.microsoft.com/office/drawing/2014/main" id="{2D72E0CC-09A3-9E4A-BE84-0A6E389FD7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27813" y="2740025"/>
            <a:ext cx="2057400" cy="43338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endParaRPr lang="en-US" altLang="en-US">
              <a:solidFill>
                <a:srgbClr val="FF66CC"/>
              </a:solidFill>
            </a:endParaRPr>
          </a:p>
        </p:txBody>
      </p:sp>
      <p:sp>
        <p:nvSpPr>
          <p:cNvPr id="88068" name="Text Box 4">
            <a:extLst>
              <a:ext uri="{FF2B5EF4-FFF2-40B4-BE49-F238E27FC236}">
                <a16:creationId xmlns:a16="http://schemas.microsoft.com/office/drawing/2014/main" id="{92D49FD4-86BB-4E46-9F17-FC84BA6833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2425" y="5070475"/>
            <a:ext cx="1566863" cy="71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altLang="en-US" sz="1800">
                <a:latin typeface="Times" pitchFamily="2" charset="0"/>
              </a:rPr>
              <a:t>Signal</a:t>
            </a:r>
          </a:p>
          <a:p>
            <a:pPr eaLnBrk="0" hangingPunct="0"/>
            <a:r>
              <a:rPr lang="en-US" altLang="en-US" sz="1800">
                <a:latin typeface="Times" pitchFamily="2" charset="0"/>
              </a:rPr>
              <a:t>Period T=2</a:t>
            </a:r>
            <a:r>
              <a:rPr lang="en-US" altLang="en-US" sz="1800">
                <a:latin typeface="Symbol" pitchFamily="2" charset="2"/>
              </a:rPr>
              <a:t>p</a:t>
            </a:r>
            <a:r>
              <a:rPr lang="en-US" altLang="en-US" sz="1800">
                <a:latin typeface="Times" pitchFamily="2" charset="0"/>
              </a:rPr>
              <a:t>/</a:t>
            </a:r>
            <a:r>
              <a:rPr lang="en-US" altLang="en-US" sz="1800">
                <a:latin typeface="Symbol" pitchFamily="2" charset="2"/>
              </a:rPr>
              <a:t>w</a:t>
            </a:r>
            <a:endParaRPr lang="en-US" altLang="en-US">
              <a:latin typeface="Times" pitchFamily="2" charset="0"/>
            </a:endParaRPr>
          </a:p>
        </p:txBody>
      </p:sp>
      <p:sp>
        <p:nvSpPr>
          <p:cNvPr id="88069" name="Text Box 5">
            <a:extLst>
              <a:ext uri="{FF2B5EF4-FFF2-40B4-BE49-F238E27FC236}">
                <a16:creationId xmlns:a16="http://schemas.microsoft.com/office/drawing/2014/main" id="{E9B9174D-95E1-4044-B076-A5E50F6BA5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09987" y="4029324"/>
            <a:ext cx="16367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altLang="en-US" dirty="0">
                <a:latin typeface="Times" pitchFamily="2" charset="0"/>
              </a:rPr>
              <a:t>Trajectories</a:t>
            </a:r>
          </a:p>
        </p:txBody>
      </p:sp>
      <p:grpSp>
        <p:nvGrpSpPr>
          <p:cNvPr id="88070" name="Group 6">
            <a:extLst>
              <a:ext uri="{FF2B5EF4-FFF2-40B4-BE49-F238E27FC236}">
                <a16:creationId xmlns:a16="http://schemas.microsoft.com/office/drawing/2014/main" id="{98B0706E-5C98-2146-A17C-944D48D77215}"/>
              </a:ext>
            </a:extLst>
          </p:cNvPr>
          <p:cNvGrpSpPr>
            <a:grpSpLocks/>
          </p:cNvGrpSpPr>
          <p:nvPr/>
        </p:nvGrpSpPr>
        <p:grpSpPr bwMode="auto">
          <a:xfrm>
            <a:off x="2057400" y="1846263"/>
            <a:ext cx="4654550" cy="4625974"/>
            <a:chOff x="1296" y="1155"/>
            <a:chExt cx="2932" cy="2914"/>
          </a:xfrm>
        </p:grpSpPr>
        <p:sp>
          <p:nvSpPr>
            <p:cNvPr id="88071" name="Text Box 7">
              <a:extLst>
                <a:ext uri="{FF2B5EF4-FFF2-40B4-BE49-F238E27FC236}">
                  <a16:creationId xmlns:a16="http://schemas.microsoft.com/office/drawing/2014/main" id="{5DBB6D82-F303-CF4B-A193-AEA8F781206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51" y="3781"/>
              <a:ext cx="201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altLang="en-US" dirty="0">
                  <a:solidFill>
                    <a:srgbClr val="000066"/>
                  </a:solidFill>
                  <a:latin typeface="Times" pitchFamily="2" charset="0"/>
                </a:rPr>
                <a:t>z</a:t>
              </a:r>
            </a:p>
          </p:txBody>
        </p:sp>
        <p:grpSp>
          <p:nvGrpSpPr>
            <p:cNvPr id="88072" name="Group 8">
              <a:extLst>
                <a:ext uri="{FF2B5EF4-FFF2-40B4-BE49-F238E27FC236}">
                  <a16:creationId xmlns:a16="http://schemas.microsoft.com/office/drawing/2014/main" id="{7EA5D21A-A8E4-4245-BE63-1EF69B13746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878" y="1467"/>
              <a:ext cx="54" cy="2159"/>
              <a:chOff x="1632" y="1359"/>
              <a:chExt cx="54" cy="2412"/>
            </a:xfrm>
          </p:grpSpPr>
          <p:sp>
            <p:nvSpPr>
              <p:cNvPr id="88073" name="Freeform 9">
                <a:extLst>
                  <a:ext uri="{FF2B5EF4-FFF2-40B4-BE49-F238E27FC236}">
                    <a16:creationId xmlns:a16="http://schemas.microsoft.com/office/drawing/2014/main" id="{BCA1C726-E3A1-1244-AAA3-ACC59701E0A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32" y="1359"/>
                <a:ext cx="54" cy="108"/>
              </a:xfrm>
              <a:custGeom>
                <a:avLst/>
                <a:gdLst>
                  <a:gd name="T0" fmla="*/ 31 w 54"/>
                  <a:gd name="T1" fmla="*/ 0 h 108"/>
                  <a:gd name="T2" fmla="*/ 54 w 54"/>
                  <a:gd name="T3" fmla="*/ 108 h 108"/>
                  <a:gd name="T4" fmla="*/ 31 w 54"/>
                  <a:gd name="T5" fmla="*/ 108 h 108"/>
                  <a:gd name="T6" fmla="*/ 0 w 54"/>
                  <a:gd name="T7" fmla="*/ 108 h 108"/>
                  <a:gd name="T8" fmla="*/ 31 w 54"/>
                  <a:gd name="T9" fmla="*/ 0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108">
                    <a:moveTo>
                      <a:pt x="31" y="0"/>
                    </a:moveTo>
                    <a:lnTo>
                      <a:pt x="54" y="108"/>
                    </a:lnTo>
                    <a:lnTo>
                      <a:pt x="31" y="108"/>
                    </a:lnTo>
                    <a:lnTo>
                      <a:pt x="0" y="108"/>
                    </a:lnTo>
                    <a:lnTo>
                      <a:pt x="31" y="0"/>
                    </a:lnTo>
                    <a:close/>
                  </a:path>
                </a:pathLst>
              </a:custGeom>
              <a:solidFill>
                <a:srgbClr val="000000"/>
              </a:solidFill>
              <a:ln w="28575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074" name="Line 10">
                <a:extLst>
                  <a:ext uri="{FF2B5EF4-FFF2-40B4-BE49-F238E27FC236}">
                    <a16:creationId xmlns:a16="http://schemas.microsoft.com/office/drawing/2014/main" id="{7C2CE999-CEF3-6348-84A9-A1990AEC5DA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663" y="1467"/>
                <a:ext cx="1" cy="2304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88075" name="Group 11">
              <a:extLst>
                <a:ext uri="{FF2B5EF4-FFF2-40B4-BE49-F238E27FC236}">
                  <a16:creationId xmlns:a16="http://schemas.microsoft.com/office/drawing/2014/main" id="{F01C17C2-A701-B54C-82F7-0CDA26A130F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933" y="3598"/>
              <a:ext cx="2281" cy="49"/>
              <a:chOff x="1663" y="3740"/>
              <a:chExt cx="2281" cy="54"/>
            </a:xfrm>
          </p:grpSpPr>
          <p:sp>
            <p:nvSpPr>
              <p:cNvPr id="88076" name="Freeform 12">
                <a:extLst>
                  <a:ext uri="{FF2B5EF4-FFF2-40B4-BE49-F238E27FC236}">
                    <a16:creationId xmlns:a16="http://schemas.microsoft.com/office/drawing/2014/main" id="{DFF09885-C85C-0243-96A5-D8E589685B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29" y="3740"/>
                <a:ext cx="115" cy="54"/>
              </a:xfrm>
              <a:custGeom>
                <a:avLst/>
                <a:gdLst>
                  <a:gd name="T0" fmla="*/ 115 w 115"/>
                  <a:gd name="T1" fmla="*/ 31 h 54"/>
                  <a:gd name="T2" fmla="*/ 0 w 115"/>
                  <a:gd name="T3" fmla="*/ 54 h 54"/>
                  <a:gd name="T4" fmla="*/ 0 w 115"/>
                  <a:gd name="T5" fmla="*/ 31 h 54"/>
                  <a:gd name="T6" fmla="*/ 0 w 115"/>
                  <a:gd name="T7" fmla="*/ 0 h 54"/>
                  <a:gd name="T8" fmla="*/ 115 w 115"/>
                  <a:gd name="T9" fmla="*/ 3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5" h="54">
                    <a:moveTo>
                      <a:pt x="115" y="31"/>
                    </a:moveTo>
                    <a:lnTo>
                      <a:pt x="0" y="54"/>
                    </a:lnTo>
                    <a:lnTo>
                      <a:pt x="0" y="31"/>
                    </a:lnTo>
                    <a:lnTo>
                      <a:pt x="0" y="0"/>
                    </a:lnTo>
                    <a:lnTo>
                      <a:pt x="115" y="31"/>
                    </a:lnTo>
                    <a:close/>
                  </a:path>
                </a:pathLst>
              </a:custGeom>
              <a:solidFill>
                <a:srgbClr val="000000"/>
              </a:solidFill>
              <a:ln w="28575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077" name="Line 13">
                <a:extLst>
                  <a:ext uri="{FF2B5EF4-FFF2-40B4-BE49-F238E27FC236}">
                    <a16:creationId xmlns:a16="http://schemas.microsoft.com/office/drawing/2014/main" id="{EF78BB28-0E41-014C-9A43-9E6998EB6F8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663" y="3771"/>
                <a:ext cx="2166" cy="1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88078" name="Line 14">
              <a:extLst>
                <a:ext uri="{FF2B5EF4-FFF2-40B4-BE49-F238E27FC236}">
                  <a16:creationId xmlns:a16="http://schemas.microsoft.com/office/drawing/2014/main" id="{6E7A819D-C05A-C443-ACA8-5B25A9810A9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921" y="2316"/>
              <a:ext cx="2212" cy="986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88079" name="Group 15">
              <a:extLst>
                <a:ext uri="{FF2B5EF4-FFF2-40B4-BE49-F238E27FC236}">
                  <a16:creationId xmlns:a16="http://schemas.microsoft.com/office/drawing/2014/main" id="{17E9C18E-A99B-B44D-AAF7-C1B161D212C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052" y="2490"/>
              <a:ext cx="691" cy="308"/>
              <a:chOff x="2769" y="2325"/>
              <a:chExt cx="691" cy="344"/>
            </a:xfrm>
          </p:grpSpPr>
          <p:sp>
            <p:nvSpPr>
              <p:cNvPr id="88080" name="Freeform 16">
                <a:extLst>
                  <a:ext uri="{FF2B5EF4-FFF2-40B4-BE49-F238E27FC236}">
                    <a16:creationId xmlns:a16="http://schemas.microsoft.com/office/drawing/2014/main" id="{2215C5D5-8E3C-AF48-8774-41204B2815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45" y="2325"/>
                <a:ext cx="115" cy="67"/>
              </a:xfrm>
              <a:custGeom>
                <a:avLst/>
                <a:gdLst>
                  <a:gd name="T0" fmla="*/ 115 w 115"/>
                  <a:gd name="T1" fmla="*/ 0 h 67"/>
                  <a:gd name="T2" fmla="*/ 23 w 115"/>
                  <a:gd name="T3" fmla="*/ 67 h 67"/>
                  <a:gd name="T4" fmla="*/ 16 w 115"/>
                  <a:gd name="T5" fmla="*/ 44 h 67"/>
                  <a:gd name="T6" fmla="*/ 0 w 115"/>
                  <a:gd name="T7" fmla="*/ 23 h 67"/>
                  <a:gd name="T8" fmla="*/ 115 w 115"/>
                  <a:gd name="T9" fmla="*/ 0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5" h="67">
                    <a:moveTo>
                      <a:pt x="115" y="0"/>
                    </a:moveTo>
                    <a:lnTo>
                      <a:pt x="23" y="67"/>
                    </a:lnTo>
                    <a:lnTo>
                      <a:pt x="16" y="44"/>
                    </a:lnTo>
                    <a:lnTo>
                      <a:pt x="0" y="23"/>
                    </a:lnTo>
                    <a:lnTo>
                      <a:pt x="115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081" name="Line 17">
                <a:extLst>
                  <a:ext uri="{FF2B5EF4-FFF2-40B4-BE49-F238E27FC236}">
                    <a16:creationId xmlns:a16="http://schemas.microsoft.com/office/drawing/2014/main" id="{EFEBFB4B-85CD-5A45-AE63-A729F3B39DA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769" y="2369"/>
                <a:ext cx="592" cy="30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88082" name="Group 18">
              <a:extLst>
                <a:ext uri="{FF2B5EF4-FFF2-40B4-BE49-F238E27FC236}">
                  <a16:creationId xmlns:a16="http://schemas.microsoft.com/office/drawing/2014/main" id="{A4032BA0-86E2-834B-8727-033ADBE2D87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909" y="1569"/>
              <a:ext cx="2212" cy="987"/>
              <a:chOff x="1663" y="1567"/>
              <a:chExt cx="2212" cy="1102"/>
            </a:xfrm>
          </p:grpSpPr>
          <p:sp>
            <p:nvSpPr>
              <p:cNvPr id="88083" name="Line 19">
                <a:extLst>
                  <a:ext uri="{FF2B5EF4-FFF2-40B4-BE49-F238E27FC236}">
                    <a16:creationId xmlns:a16="http://schemas.microsoft.com/office/drawing/2014/main" id="{7F74349A-FE70-AD4E-A73C-81E49ACAA51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663" y="1567"/>
                <a:ext cx="2212" cy="110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88084" name="Group 20">
                <a:extLst>
                  <a:ext uri="{FF2B5EF4-FFF2-40B4-BE49-F238E27FC236}">
                    <a16:creationId xmlns:a16="http://schemas.microsoft.com/office/drawing/2014/main" id="{934B7A96-1DB0-4344-B87D-7851F3A3A35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769" y="1772"/>
                <a:ext cx="691" cy="346"/>
                <a:chOff x="2769" y="1772"/>
                <a:chExt cx="691" cy="346"/>
              </a:xfrm>
            </p:grpSpPr>
            <p:sp>
              <p:nvSpPr>
                <p:cNvPr id="88085" name="Freeform 21">
                  <a:extLst>
                    <a:ext uri="{FF2B5EF4-FFF2-40B4-BE49-F238E27FC236}">
                      <a16:creationId xmlns:a16="http://schemas.microsoft.com/office/drawing/2014/main" id="{0EECE77F-005F-5144-BCC8-F859696DC94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45" y="1772"/>
                  <a:ext cx="115" cy="69"/>
                </a:xfrm>
                <a:custGeom>
                  <a:avLst/>
                  <a:gdLst>
                    <a:gd name="T0" fmla="*/ 115 w 115"/>
                    <a:gd name="T1" fmla="*/ 0 h 69"/>
                    <a:gd name="T2" fmla="*/ 23 w 115"/>
                    <a:gd name="T3" fmla="*/ 69 h 69"/>
                    <a:gd name="T4" fmla="*/ 16 w 115"/>
                    <a:gd name="T5" fmla="*/ 46 h 69"/>
                    <a:gd name="T6" fmla="*/ 0 w 115"/>
                    <a:gd name="T7" fmla="*/ 23 h 69"/>
                    <a:gd name="T8" fmla="*/ 115 w 115"/>
                    <a:gd name="T9" fmla="*/ 0 h 6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5" h="69">
                      <a:moveTo>
                        <a:pt x="115" y="0"/>
                      </a:moveTo>
                      <a:lnTo>
                        <a:pt x="23" y="69"/>
                      </a:lnTo>
                      <a:lnTo>
                        <a:pt x="16" y="46"/>
                      </a:lnTo>
                      <a:lnTo>
                        <a:pt x="0" y="23"/>
                      </a:lnTo>
                      <a:lnTo>
                        <a:pt x="115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8086" name="Line 22">
                  <a:extLst>
                    <a:ext uri="{FF2B5EF4-FFF2-40B4-BE49-F238E27FC236}">
                      <a16:creationId xmlns:a16="http://schemas.microsoft.com/office/drawing/2014/main" id="{AB8F77AA-4CCA-A342-A709-0B7FFBC0DEF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2769" y="1818"/>
                  <a:ext cx="592" cy="300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grpSp>
          <p:nvGrpSpPr>
            <p:cNvPr id="88087" name="Group 23">
              <a:extLst>
                <a:ext uri="{FF2B5EF4-FFF2-40B4-BE49-F238E27FC236}">
                  <a16:creationId xmlns:a16="http://schemas.microsoft.com/office/drawing/2014/main" id="{62E5F80D-8377-174C-ADB6-12775A2A7C7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921" y="1544"/>
              <a:ext cx="1797" cy="801"/>
              <a:chOff x="1663" y="2325"/>
              <a:chExt cx="1797" cy="895"/>
            </a:xfrm>
          </p:grpSpPr>
          <p:sp>
            <p:nvSpPr>
              <p:cNvPr id="88088" name="Freeform 24">
                <a:extLst>
                  <a:ext uri="{FF2B5EF4-FFF2-40B4-BE49-F238E27FC236}">
                    <a16:creationId xmlns:a16="http://schemas.microsoft.com/office/drawing/2014/main" id="{613D7F8A-BF88-A741-BF35-0BAC56C9B0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45" y="2325"/>
                <a:ext cx="115" cy="67"/>
              </a:xfrm>
              <a:custGeom>
                <a:avLst/>
                <a:gdLst>
                  <a:gd name="T0" fmla="*/ 115 w 115"/>
                  <a:gd name="T1" fmla="*/ 0 h 67"/>
                  <a:gd name="T2" fmla="*/ 23 w 115"/>
                  <a:gd name="T3" fmla="*/ 67 h 67"/>
                  <a:gd name="T4" fmla="*/ 16 w 115"/>
                  <a:gd name="T5" fmla="*/ 44 h 67"/>
                  <a:gd name="T6" fmla="*/ 0 w 115"/>
                  <a:gd name="T7" fmla="*/ 23 h 67"/>
                  <a:gd name="T8" fmla="*/ 115 w 115"/>
                  <a:gd name="T9" fmla="*/ 0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5" h="67">
                    <a:moveTo>
                      <a:pt x="115" y="0"/>
                    </a:moveTo>
                    <a:lnTo>
                      <a:pt x="23" y="67"/>
                    </a:lnTo>
                    <a:lnTo>
                      <a:pt x="16" y="44"/>
                    </a:lnTo>
                    <a:lnTo>
                      <a:pt x="0" y="23"/>
                    </a:lnTo>
                    <a:lnTo>
                      <a:pt x="115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089" name="Line 25">
                <a:extLst>
                  <a:ext uri="{FF2B5EF4-FFF2-40B4-BE49-F238E27FC236}">
                    <a16:creationId xmlns:a16="http://schemas.microsoft.com/office/drawing/2014/main" id="{B89D536F-524C-2C46-8D9E-8DB2A620683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663" y="2369"/>
                <a:ext cx="1698" cy="85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88090" name="Rectangle 26">
              <a:extLst>
                <a:ext uri="{FF2B5EF4-FFF2-40B4-BE49-F238E27FC236}">
                  <a16:creationId xmlns:a16="http://schemas.microsoft.com/office/drawing/2014/main" id="{0F679A36-9E81-6645-9A40-33DA32782D0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93" y="3743"/>
              <a:ext cx="12" cy="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altLang="en-US" sz="1200" i="1">
                  <a:solidFill>
                    <a:srgbClr val="000000"/>
                  </a:solidFill>
                  <a:latin typeface="Symbol" pitchFamily="2" charset="2"/>
                </a:rPr>
                <a:t> </a:t>
              </a:r>
              <a:endParaRPr lang="en-US" altLang="en-US">
                <a:latin typeface="Times" pitchFamily="2" charset="0"/>
              </a:endParaRPr>
            </a:p>
          </p:txBody>
        </p:sp>
        <p:sp>
          <p:nvSpPr>
            <p:cNvPr id="88091" name="Line 27">
              <a:extLst>
                <a:ext uri="{FF2B5EF4-FFF2-40B4-BE49-F238E27FC236}">
                  <a16:creationId xmlns:a16="http://schemas.microsoft.com/office/drawing/2014/main" id="{516073F5-94B7-5F4E-B0BE-7B4B790B13E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864" y="3133"/>
              <a:ext cx="69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8092" name="Line 28">
              <a:extLst>
                <a:ext uri="{FF2B5EF4-FFF2-40B4-BE49-F238E27FC236}">
                  <a16:creationId xmlns:a16="http://schemas.microsoft.com/office/drawing/2014/main" id="{FE29CBE9-ADB7-9146-AA4D-06478BE1395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864" y="2640"/>
              <a:ext cx="69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8093" name="Rectangle 29">
              <a:extLst>
                <a:ext uri="{FF2B5EF4-FFF2-40B4-BE49-F238E27FC236}">
                  <a16:creationId xmlns:a16="http://schemas.microsoft.com/office/drawing/2014/main" id="{B14F4FC8-DC35-E44C-ABFF-60048EECD32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93" y="3743"/>
              <a:ext cx="12" cy="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altLang="en-US" sz="1200" i="1">
                  <a:solidFill>
                    <a:srgbClr val="000000"/>
                  </a:solidFill>
                  <a:latin typeface="Symbol" pitchFamily="2" charset="2"/>
                </a:rPr>
                <a:t> </a:t>
              </a:r>
              <a:endParaRPr lang="en-US" altLang="en-US">
                <a:latin typeface="Times" pitchFamily="2" charset="0"/>
              </a:endParaRPr>
            </a:p>
          </p:txBody>
        </p:sp>
        <p:sp>
          <p:nvSpPr>
            <p:cNvPr id="88094" name="Rectangle 30">
              <a:extLst>
                <a:ext uri="{FF2B5EF4-FFF2-40B4-BE49-F238E27FC236}">
                  <a16:creationId xmlns:a16="http://schemas.microsoft.com/office/drawing/2014/main" id="{B5369A9B-352F-524A-9CA2-407FC304280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86" y="3709"/>
              <a:ext cx="24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altLang="en-US" sz="1200">
                  <a:solidFill>
                    <a:srgbClr val="000000"/>
                  </a:solidFill>
                  <a:latin typeface="Times" pitchFamily="2" charset="0"/>
                </a:rPr>
                <a:t> </a:t>
              </a:r>
              <a:endParaRPr lang="en-US" altLang="en-US">
                <a:latin typeface="Times" pitchFamily="2" charset="0"/>
              </a:endParaRPr>
            </a:p>
          </p:txBody>
        </p:sp>
        <p:sp>
          <p:nvSpPr>
            <p:cNvPr id="88095" name="Rectangle 31">
              <a:extLst>
                <a:ext uri="{FF2B5EF4-FFF2-40B4-BE49-F238E27FC236}">
                  <a16:creationId xmlns:a16="http://schemas.microsoft.com/office/drawing/2014/main" id="{219955F5-AEA0-EA40-87F5-7DAD962BFFE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09" y="3709"/>
              <a:ext cx="24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altLang="en-US" sz="1200" i="1">
                  <a:solidFill>
                    <a:srgbClr val="000000"/>
                  </a:solidFill>
                  <a:latin typeface="Times" pitchFamily="2" charset="0"/>
                </a:rPr>
                <a:t> </a:t>
              </a:r>
              <a:endParaRPr lang="en-US" altLang="en-US">
                <a:latin typeface="Times" pitchFamily="2" charset="0"/>
              </a:endParaRPr>
            </a:p>
          </p:txBody>
        </p:sp>
        <p:sp>
          <p:nvSpPr>
            <p:cNvPr id="88096" name="Rectangle 32">
              <a:extLst>
                <a:ext uri="{FF2B5EF4-FFF2-40B4-BE49-F238E27FC236}">
                  <a16:creationId xmlns:a16="http://schemas.microsoft.com/office/drawing/2014/main" id="{139D4FF1-D325-5048-9974-561E5766697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80" y="1619"/>
              <a:ext cx="24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altLang="en-US" sz="1200" i="1">
                  <a:solidFill>
                    <a:srgbClr val="000000"/>
                  </a:solidFill>
                  <a:latin typeface="Times" pitchFamily="2" charset="0"/>
                </a:rPr>
                <a:t> </a:t>
              </a:r>
              <a:endParaRPr lang="en-US" altLang="en-US">
                <a:latin typeface="Times" pitchFamily="2" charset="0"/>
              </a:endParaRPr>
            </a:p>
          </p:txBody>
        </p:sp>
        <p:grpSp>
          <p:nvGrpSpPr>
            <p:cNvPr id="88097" name="Group 33">
              <a:extLst>
                <a:ext uri="{FF2B5EF4-FFF2-40B4-BE49-F238E27FC236}">
                  <a16:creationId xmlns:a16="http://schemas.microsoft.com/office/drawing/2014/main" id="{C79138B8-DDBF-F14E-8470-90E4B576447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950" y="2399"/>
              <a:ext cx="2212" cy="986"/>
              <a:chOff x="1663" y="1567"/>
              <a:chExt cx="2212" cy="1102"/>
            </a:xfrm>
          </p:grpSpPr>
          <p:sp>
            <p:nvSpPr>
              <p:cNvPr id="88098" name="Line 34">
                <a:extLst>
                  <a:ext uri="{FF2B5EF4-FFF2-40B4-BE49-F238E27FC236}">
                    <a16:creationId xmlns:a16="http://schemas.microsoft.com/office/drawing/2014/main" id="{8F24AC3A-CA3D-F644-958D-57AC159EA31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663" y="1567"/>
                <a:ext cx="2212" cy="110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88099" name="Group 35">
                <a:extLst>
                  <a:ext uri="{FF2B5EF4-FFF2-40B4-BE49-F238E27FC236}">
                    <a16:creationId xmlns:a16="http://schemas.microsoft.com/office/drawing/2014/main" id="{F024D064-0F79-8748-9E20-D5E9D704749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769" y="1772"/>
                <a:ext cx="691" cy="346"/>
                <a:chOff x="2769" y="1772"/>
                <a:chExt cx="691" cy="346"/>
              </a:xfrm>
            </p:grpSpPr>
            <p:sp>
              <p:nvSpPr>
                <p:cNvPr id="88100" name="Freeform 36">
                  <a:extLst>
                    <a:ext uri="{FF2B5EF4-FFF2-40B4-BE49-F238E27FC236}">
                      <a16:creationId xmlns:a16="http://schemas.microsoft.com/office/drawing/2014/main" id="{56AB40E4-C79F-3845-93D0-F9B9EA7CF66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45" y="1772"/>
                  <a:ext cx="115" cy="69"/>
                </a:xfrm>
                <a:custGeom>
                  <a:avLst/>
                  <a:gdLst>
                    <a:gd name="T0" fmla="*/ 115 w 115"/>
                    <a:gd name="T1" fmla="*/ 0 h 69"/>
                    <a:gd name="T2" fmla="*/ 23 w 115"/>
                    <a:gd name="T3" fmla="*/ 69 h 69"/>
                    <a:gd name="T4" fmla="*/ 16 w 115"/>
                    <a:gd name="T5" fmla="*/ 46 h 69"/>
                    <a:gd name="T6" fmla="*/ 0 w 115"/>
                    <a:gd name="T7" fmla="*/ 23 h 69"/>
                    <a:gd name="T8" fmla="*/ 115 w 115"/>
                    <a:gd name="T9" fmla="*/ 0 h 6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5" h="69">
                      <a:moveTo>
                        <a:pt x="115" y="0"/>
                      </a:moveTo>
                      <a:lnTo>
                        <a:pt x="23" y="69"/>
                      </a:lnTo>
                      <a:lnTo>
                        <a:pt x="16" y="46"/>
                      </a:lnTo>
                      <a:lnTo>
                        <a:pt x="0" y="23"/>
                      </a:lnTo>
                      <a:lnTo>
                        <a:pt x="115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8101" name="Line 37">
                  <a:extLst>
                    <a:ext uri="{FF2B5EF4-FFF2-40B4-BE49-F238E27FC236}">
                      <a16:creationId xmlns:a16="http://schemas.microsoft.com/office/drawing/2014/main" id="{7E7C5B1E-9372-D245-BDD4-DD0CA824AF0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2769" y="1818"/>
                  <a:ext cx="592" cy="300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grpSp>
          <p:nvGrpSpPr>
            <p:cNvPr id="88102" name="Group 38">
              <a:extLst>
                <a:ext uri="{FF2B5EF4-FFF2-40B4-BE49-F238E27FC236}">
                  <a16:creationId xmlns:a16="http://schemas.microsoft.com/office/drawing/2014/main" id="{65791B41-B4E2-E849-A66B-690A40AC8B4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901" y="1469"/>
              <a:ext cx="2212" cy="987"/>
              <a:chOff x="1663" y="1567"/>
              <a:chExt cx="2212" cy="1102"/>
            </a:xfrm>
          </p:grpSpPr>
          <p:sp>
            <p:nvSpPr>
              <p:cNvPr id="88103" name="Line 39">
                <a:extLst>
                  <a:ext uri="{FF2B5EF4-FFF2-40B4-BE49-F238E27FC236}">
                    <a16:creationId xmlns:a16="http://schemas.microsoft.com/office/drawing/2014/main" id="{0EF47894-7B4F-1547-8F80-2962AB4BA7D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663" y="1567"/>
                <a:ext cx="2212" cy="110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88104" name="Group 40">
                <a:extLst>
                  <a:ext uri="{FF2B5EF4-FFF2-40B4-BE49-F238E27FC236}">
                    <a16:creationId xmlns:a16="http://schemas.microsoft.com/office/drawing/2014/main" id="{50122415-6505-954C-AD0E-1774573E343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769" y="1772"/>
                <a:ext cx="691" cy="346"/>
                <a:chOff x="2769" y="1772"/>
                <a:chExt cx="691" cy="346"/>
              </a:xfrm>
            </p:grpSpPr>
            <p:sp>
              <p:nvSpPr>
                <p:cNvPr id="88105" name="Freeform 41">
                  <a:extLst>
                    <a:ext uri="{FF2B5EF4-FFF2-40B4-BE49-F238E27FC236}">
                      <a16:creationId xmlns:a16="http://schemas.microsoft.com/office/drawing/2014/main" id="{8C9F3FF3-2F49-0B4A-8737-EBCEF48A8E0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45" y="1772"/>
                  <a:ext cx="115" cy="69"/>
                </a:xfrm>
                <a:custGeom>
                  <a:avLst/>
                  <a:gdLst>
                    <a:gd name="T0" fmla="*/ 115 w 115"/>
                    <a:gd name="T1" fmla="*/ 0 h 69"/>
                    <a:gd name="T2" fmla="*/ 23 w 115"/>
                    <a:gd name="T3" fmla="*/ 69 h 69"/>
                    <a:gd name="T4" fmla="*/ 16 w 115"/>
                    <a:gd name="T5" fmla="*/ 46 h 69"/>
                    <a:gd name="T6" fmla="*/ 0 w 115"/>
                    <a:gd name="T7" fmla="*/ 23 h 69"/>
                    <a:gd name="T8" fmla="*/ 115 w 115"/>
                    <a:gd name="T9" fmla="*/ 0 h 6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5" h="69">
                      <a:moveTo>
                        <a:pt x="115" y="0"/>
                      </a:moveTo>
                      <a:lnTo>
                        <a:pt x="23" y="69"/>
                      </a:lnTo>
                      <a:lnTo>
                        <a:pt x="16" y="46"/>
                      </a:lnTo>
                      <a:lnTo>
                        <a:pt x="0" y="23"/>
                      </a:lnTo>
                      <a:lnTo>
                        <a:pt x="115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8106" name="Line 42">
                  <a:extLst>
                    <a:ext uri="{FF2B5EF4-FFF2-40B4-BE49-F238E27FC236}">
                      <a16:creationId xmlns:a16="http://schemas.microsoft.com/office/drawing/2014/main" id="{0E5A0910-88AA-EB4E-946B-0387679C66E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2769" y="1818"/>
                  <a:ext cx="592" cy="300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grpSp>
          <p:nvGrpSpPr>
            <p:cNvPr id="88107" name="Group 43">
              <a:extLst>
                <a:ext uri="{FF2B5EF4-FFF2-40B4-BE49-F238E27FC236}">
                  <a16:creationId xmlns:a16="http://schemas.microsoft.com/office/drawing/2014/main" id="{4423B1C9-3DCF-1246-99C2-6CFBAA6DC11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914" y="2557"/>
              <a:ext cx="2212" cy="986"/>
              <a:chOff x="1663" y="1567"/>
              <a:chExt cx="2212" cy="1102"/>
            </a:xfrm>
          </p:grpSpPr>
          <p:sp>
            <p:nvSpPr>
              <p:cNvPr id="88108" name="Line 44">
                <a:extLst>
                  <a:ext uri="{FF2B5EF4-FFF2-40B4-BE49-F238E27FC236}">
                    <a16:creationId xmlns:a16="http://schemas.microsoft.com/office/drawing/2014/main" id="{848B7AB1-20B2-3140-8E6C-46AB55BC178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663" y="1567"/>
                <a:ext cx="2212" cy="110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88109" name="Group 45">
                <a:extLst>
                  <a:ext uri="{FF2B5EF4-FFF2-40B4-BE49-F238E27FC236}">
                    <a16:creationId xmlns:a16="http://schemas.microsoft.com/office/drawing/2014/main" id="{45F20AE5-EF38-B148-A5B3-62F4B40F157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769" y="1772"/>
                <a:ext cx="691" cy="346"/>
                <a:chOff x="2769" y="1772"/>
                <a:chExt cx="691" cy="346"/>
              </a:xfrm>
            </p:grpSpPr>
            <p:sp>
              <p:nvSpPr>
                <p:cNvPr id="88110" name="Freeform 46">
                  <a:extLst>
                    <a:ext uri="{FF2B5EF4-FFF2-40B4-BE49-F238E27FC236}">
                      <a16:creationId xmlns:a16="http://schemas.microsoft.com/office/drawing/2014/main" id="{B8C9A002-16E1-5944-80EB-90E5811398A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45" y="1772"/>
                  <a:ext cx="115" cy="69"/>
                </a:xfrm>
                <a:custGeom>
                  <a:avLst/>
                  <a:gdLst>
                    <a:gd name="T0" fmla="*/ 115 w 115"/>
                    <a:gd name="T1" fmla="*/ 0 h 69"/>
                    <a:gd name="T2" fmla="*/ 23 w 115"/>
                    <a:gd name="T3" fmla="*/ 69 h 69"/>
                    <a:gd name="T4" fmla="*/ 16 w 115"/>
                    <a:gd name="T5" fmla="*/ 46 h 69"/>
                    <a:gd name="T6" fmla="*/ 0 w 115"/>
                    <a:gd name="T7" fmla="*/ 23 h 69"/>
                    <a:gd name="T8" fmla="*/ 115 w 115"/>
                    <a:gd name="T9" fmla="*/ 0 h 6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5" h="69">
                      <a:moveTo>
                        <a:pt x="115" y="0"/>
                      </a:moveTo>
                      <a:lnTo>
                        <a:pt x="23" y="69"/>
                      </a:lnTo>
                      <a:lnTo>
                        <a:pt x="16" y="46"/>
                      </a:lnTo>
                      <a:lnTo>
                        <a:pt x="0" y="23"/>
                      </a:lnTo>
                      <a:lnTo>
                        <a:pt x="115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8111" name="Line 47">
                  <a:extLst>
                    <a:ext uri="{FF2B5EF4-FFF2-40B4-BE49-F238E27FC236}">
                      <a16:creationId xmlns:a16="http://schemas.microsoft.com/office/drawing/2014/main" id="{E828389C-7FFB-F54B-A9B4-D48E8DAAA2A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2769" y="1818"/>
                  <a:ext cx="592" cy="300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sp>
          <p:nvSpPr>
            <p:cNvPr id="88112" name="Text Box 48">
              <a:extLst>
                <a:ext uri="{FF2B5EF4-FFF2-40B4-BE49-F238E27FC236}">
                  <a16:creationId xmlns:a16="http://schemas.microsoft.com/office/drawing/2014/main" id="{9B23802E-9D9E-3D48-B648-82141DF9D02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54" y="1155"/>
              <a:ext cx="456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altLang="en-US" dirty="0">
                  <a:latin typeface="Times" pitchFamily="2" charset="0"/>
                </a:rPr>
                <a:t>time</a:t>
              </a:r>
            </a:p>
          </p:txBody>
        </p:sp>
        <p:sp>
          <p:nvSpPr>
            <p:cNvPr id="88113" name="Text Box 49">
              <a:extLst>
                <a:ext uri="{FF2B5EF4-FFF2-40B4-BE49-F238E27FC236}">
                  <a16:creationId xmlns:a16="http://schemas.microsoft.com/office/drawing/2014/main" id="{7BB25917-3B3D-124C-8957-C3D1C1C9FAE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76" y="3731"/>
              <a:ext cx="212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altLang="en-US">
                  <a:latin typeface="Times" pitchFamily="2" charset="0"/>
                </a:rPr>
                <a:t>0</a:t>
              </a:r>
            </a:p>
          </p:txBody>
        </p:sp>
        <p:sp>
          <p:nvSpPr>
            <p:cNvPr id="88114" name="Line 50">
              <a:extLst>
                <a:ext uri="{FF2B5EF4-FFF2-40B4-BE49-F238E27FC236}">
                  <a16:creationId xmlns:a16="http://schemas.microsoft.com/office/drawing/2014/main" id="{70248D55-26EC-9442-A1F5-D92D500E1BA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84" y="1368"/>
              <a:ext cx="0" cy="236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8115" name="Text Box 51">
              <a:extLst>
                <a:ext uri="{FF2B5EF4-FFF2-40B4-BE49-F238E27FC236}">
                  <a16:creationId xmlns:a16="http://schemas.microsoft.com/office/drawing/2014/main" id="{9D256C33-CAF2-0540-8247-14D3BF7F676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40" y="3731"/>
              <a:ext cx="233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altLang="en-US">
                  <a:latin typeface="Times" pitchFamily="2" charset="0"/>
                </a:rPr>
                <a:t>L</a:t>
              </a:r>
            </a:p>
          </p:txBody>
        </p:sp>
        <p:grpSp>
          <p:nvGrpSpPr>
            <p:cNvPr id="88116" name="Group 52">
              <a:extLst>
                <a:ext uri="{FF2B5EF4-FFF2-40B4-BE49-F238E27FC236}">
                  <a16:creationId xmlns:a16="http://schemas.microsoft.com/office/drawing/2014/main" id="{8B3434F1-1D7B-664F-9E4C-CB23646EB6D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016" y="2614"/>
              <a:ext cx="2212" cy="986"/>
              <a:chOff x="1663" y="1567"/>
              <a:chExt cx="2212" cy="1102"/>
            </a:xfrm>
          </p:grpSpPr>
          <p:sp>
            <p:nvSpPr>
              <p:cNvPr id="88117" name="Line 53">
                <a:extLst>
                  <a:ext uri="{FF2B5EF4-FFF2-40B4-BE49-F238E27FC236}">
                    <a16:creationId xmlns:a16="http://schemas.microsoft.com/office/drawing/2014/main" id="{590FC6EE-65DE-1944-A9F9-1BE901935AF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663" y="1567"/>
                <a:ext cx="2212" cy="110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88118" name="Group 54">
                <a:extLst>
                  <a:ext uri="{FF2B5EF4-FFF2-40B4-BE49-F238E27FC236}">
                    <a16:creationId xmlns:a16="http://schemas.microsoft.com/office/drawing/2014/main" id="{AC08761D-DD2D-D54E-8C0D-FBD28D5E6A4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769" y="1772"/>
                <a:ext cx="691" cy="346"/>
                <a:chOff x="2769" y="1772"/>
                <a:chExt cx="691" cy="346"/>
              </a:xfrm>
            </p:grpSpPr>
            <p:sp>
              <p:nvSpPr>
                <p:cNvPr id="88119" name="Freeform 55">
                  <a:extLst>
                    <a:ext uri="{FF2B5EF4-FFF2-40B4-BE49-F238E27FC236}">
                      <a16:creationId xmlns:a16="http://schemas.microsoft.com/office/drawing/2014/main" id="{D6056F7E-47D6-0D4E-9194-4B81BD17463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45" y="1772"/>
                  <a:ext cx="115" cy="69"/>
                </a:xfrm>
                <a:custGeom>
                  <a:avLst/>
                  <a:gdLst>
                    <a:gd name="T0" fmla="*/ 115 w 115"/>
                    <a:gd name="T1" fmla="*/ 0 h 69"/>
                    <a:gd name="T2" fmla="*/ 23 w 115"/>
                    <a:gd name="T3" fmla="*/ 69 h 69"/>
                    <a:gd name="T4" fmla="*/ 16 w 115"/>
                    <a:gd name="T5" fmla="*/ 46 h 69"/>
                    <a:gd name="T6" fmla="*/ 0 w 115"/>
                    <a:gd name="T7" fmla="*/ 23 h 69"/>
                    <a:gd name="T8" fmla="*/ 115 w 115"/>
                    <a:gd name="T9" fmla="*/ 0 h 6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5" h="69">
                      <a:moveTo>
                        <a:pt x="115" y="0"/>
                      </a:moveTo>
                      <a:lnTo>
                        <a:pt x="23" y="69"/>
                      </a:lnTo>
                      <a:lnTo>
                        <a:pt x="16" y="46"/>
                      </a:lnTo>
                      <a:lnTo>
                        <a:pt x="0" y="23"/>
                      </a:lnTo>
                      <a:lnTo>
                        <a:pt x="115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8120" name="Line 56">
                  <a:extLst>
                    <a:ext uri="{FF2B5EF4-FFF2-40B4-BE49-F238E27FC236}">
                      <a16:creationId xmlns:a16="http://schemas.microsoft.com/office/drawing/2014/main" id="{CDAE9261-D22E-594E-B1DF-84530B17B84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2769" y="1818"/>
                  <a:ext cx="592" cy="300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sp>
          <p:nvSpPr>
            <p:cNvPr id="88121" name="AutoShape 57">
              <a:extLst>
                <a:ext uri="{FF2B5EF4-FFF2-40B4-BE49-F238E27FC236}">
                  <a16:creationId xmlns:a16="http://schemas.microsoft.com/office/drawing/2014/main" id="{C1F273AC-FAC8-B345-A287-851F6A16E89A}"/>
                </a:ext>
              </a:extLst>
            </p:cNvPr>
            <p:cNvSpPr>
              <a:spLocks/>
            </p:cNvSpPr>
            <p:nvPr/>
          </p:nvSpPr>
          <p:spPr bwMode="auto">
            <a:xfrm>
              <a:off x="1296" y="3307"/>
              <a:ext cx="576" cy="252"/>
            </a:xfrm>
            <a:prstGeom prst="leftBrace">
              <a:avLst>
                <a:gd name="adj1" fmla="val 8333"/>
                <a:gd name="adj2" fmla="val 50000"/>
              </a:avLst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88122" name="Group 58">
              <a:extLst>
                <a:ext uri="{FF2B5EF4-FFF2-40B4-BE49-F238E27FC236}">
                  <a16:creationId xmlns:a16="http://schemas.microsoft.com/office/drawing/2014/main" id="{E38742D0-A72A-0949-B667-FE6E1FD398F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920" y="1239"/>
              <a:ext cx="2212" cy="986"/>
              <a:chOff x="1663" y="1567"/>
              <a:chExt cx="2212" cy="1102"/>
            </a:xfrm>
          </p:grpSpPr>
          <p:sp>
            <p:nvSpPr>
              <p:cNvPr id="88123" name="Line 59">
                <a:extLst>
                  <a:ext uri="{FF2B5EF4-FFF2-40B4-BE49-F238E27FC236}">
                    <a16:creationId xmlns:a16="http://schemas.microsoft.com/office/drawing/2014/main" id="{5067800E-E988-6446-AC32-788F2C9ECC4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663" y="1567"/>
                <a:ext cx="2212" cy="110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88124" name="Group 60">
                <a:extLst>
                  <a:ext uri="{FF2B5EF4-FFF2-40B4-BE49-F238E27FC236}">
                    <a16:creationId xmlns:a16="http://schemas.microsoft.com/office/drawing/2014/main" id="{6D3E2F8D-A32A-A244-A684-84936E63E57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769" y="1772"/>
                <a:ext cx="691" cy="346"/>
                <a:chOff x="2769" y="1772"/>
                <a:chExt cx="691" cy="346"/>
              </a:xfrm>
            </p:grpSpPr>
            <p:sp>
              <p:nvSpPr>
                <p:cNvPr id="88125" name="Freeform 61">
                  <a:extLst>
                    <a:ext uri="{FF2B5EF4-FFF2-40B4-BE49-F238E27FC236}">
                      <a16:creationId xmlns:a16="http://schemas.microsoft.com/office/drawing/2014/main" id="{C752C382-E128-044F-84BE-4A08696F3BF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45" y="1772"/>
                  <a:ext cx="115" cy="69"/>
                </a:xfrm>
                <a:custGeom>
                  <a:avLst/>
                  <a:gdLst>
                    <a:gd name="T0" fmla="*/ 115 w 115"/>
                    <a:gd name="T1" fmla="*/ 0 h 69"/>
                    <a:gd name="T2" fmla="*/ 23 w 115"/>
                    <a:gd name="T3" fmla="*/ 69 h 69"/>
                    <a:gd name="T4" fmla="*/ 16 w 115"/>
                    <a:gd name="T5" fmla="*/ 46 h 69"/>
                    <a:gd name="T6" fmla="*/ 0 w 115"/>
                    <a:gd name="T7" fmla="*/ 23 h 69"/>
                    <a:gd name="T8" fmla="*/ 115 w 115"/>
                    <a:gd name="T9" fmla="*/ 0 h 6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5" h="69">
                      <a:moveTo>
                        <a:pt x="115" y="0"/>
                      </a:moveTo>
                      <a:lnTo>
                        <a:pt x="23" y="69"/>
                      </a:lnTo>
                      <a:lnTo>
                        <a:pt x="16" y="46"/>
                      </a:lnTo>
                      <a:lnTo>
                        <a:pt x="0" y="23"/>
                      </a:lnTo>
                      <a:lnTo>
                        <a:pt x="115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8126" name="Line 62">
                  <a:extLst>
                    <a:ext uri="{FF2B5EF4-FFF2-40B4-BE49-F238E27FC236}">
                      <a16:creationId xmlns:a16="http://schemas.microsoft.com/office/drawing/2014/main" id="{4A198AEC-A036-7844-BFC0-945FDAE7AB4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2769" y="1818"/>
                  <a:ext cx="592" cy="300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sp>
          <p:nvSpPr>
            <p:cNvPr id="88127" name="Text Box 63">
              <a:extLst>
                <a:ext uri="{FF2B5EF4-FFF2-40B4-BE49-F238E27FC236}">
                  <a16:creationId xmlns:a16="http://schemas.microsoft.com/office/drawing/2014/main" id="{790A51BC-F863-BE4A-B09B-DF6F53D9655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96" y="3774"/>
              <a:ext cx="490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altLang="en-US">
                  <a:solidFill>
                    <a:srgbClr val="000066"/>
                  </a:solidFill>
                  <a:latin typeface="Times" pitchFamily="2" charset="0"/>
                </a:rPr>
                <a:t>z+dz</a:t>
              </a:r>
            </a:p>
          </p:txBody>
        </p:sp>
        <p:grpSp>
          <p:nvGrpSpPr>
            <p:cNvPr id="88128" name="Group 64">
              <a:extLst>
                <a:ext uri="{FF2B5EF4-FFF2-40B4-BE49-F238E27FC236}">
                  <a16:creationId xmlns:a16="http://schemas.microsoft.com/office/drawing/2014/main" id="{72F7359C-E278-A74B-B1C6-00AF5F8FDEF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363" y="2934"/>
              <a:ext cx="179" cy="568"/>
              <a:chOff x="2352" y="1056"/>
              <a:chExt cx="240" cy="2640"/>
            </a:xfrm>
          </p:grpSpPr>
          <p:sp>
            <p:nvSpPr>
              <p:cNvPr id="88129" name="Line 65">
                <a:extLst>
                  <a:ext uri="{FF2B5EF4-FFF2-40B4-BE49-F238E27FC236}">
                    <a16:creationId xmlns:a16="http://schemas.microsoft.com/office/drawing/2014/main" id="{C4399FD7-EA4D-2146-9BB2-ACFFCCCD1D4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352" y="1056"/>
                <a:ext cx="0" cy="2640"/>
              </a:xfrm>
              <a:prstGeom prst="line">
                <a:avLst/>
              </a:prstGeom>
              <a:noFill/>
              <a:ln w="38100">
                <a:solidFill>
                  <a:srgbClr val="000066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8130" name="Line 66">
                <a:extLst>
                  <a:ext uri="{FF2B5EF4-FFF2-40B4-BE49-F238E27FC236}">
                    <a16:creationId xmlns:a16="http://schemas.microsoft.com/office/drawing/2014/main" id="{1A3FDE49-E9E0-0849-9871-00B1AA64343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592" y="1056"/>
                <a:ext cx="0" cy="2640"/>
              </a:xfrm>
              <a:prstGeom prst="line">
                <a:avLst/>
              </a:prstGeom>
              <a:noFill/>
              <a:ln w="38100">
                <a:solidFill>
                  <a:srgbClr val="000066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8131" name="Line 67">
                <a:extLst>
                  <a:ext uri="{FF2B5EF4-FFF2-40B4-BE49-F238E27FC236}">
                    <a16:creationId xmlns:a16="http://schemas.microsoft.com/office/drawing/2014/main" id="{D6293163-DA3B-DC48-8CB5-135AC3A4ED2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352" y="2976"/>
                <a:ext cx="240" cy="0"/>
              </a:xfrm>
              <a:prstGeom prst="line">
                <a:avLst/>
              </a:prstGeom>
              <a:noFill/>
              <a:ln w="9525">
                <a:solidFill>
                  <a:srgbClr val="000066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8132" name="Line 68">
                <a:extLst>
                  <a:ext uri="{FF2B5EF4-FFF2-40B4-BE49-F238E27FC236}">
                    <a16:creationId xmlns:a16="http://schemas.microsoft.com/office/drawing/2014/main" id="{1A791451-49A7-4942-8307-7871C3A9C6B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352" y="2784"/>
                <a:ext cx="240" cy="0"/>
              </a:xfrm>
              <a:prstGeom prst="line">
                <a:avLst/>
              </a:prstGeom>
              <a:noFill/>
              <a:ln w="9525">
                <a:solidFill>
                  <a:srgbClr val="000066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8133" name="Line 69">
                <a:extLst>
                  <a:ext uri="{FF2B5EF4-FFF2-40B4-BE49-F238E27FC236}">
                    <a16:creationId xmlns:a16="http://schemas.microsoft.com/office/drawing/2014/main" id="{84D182D0-0DC4-2B4F-864C-A1D765EE34D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352" y="2544"/>
                <a:ext cx="240" cy="0"/>
              </a:xfrm>
              <a:prstGeom prst="line">
                <a:avLst/>
              </a:prstGeom>
              <a:noFill/>
              <a:ln w="9525">
                <a:solidFill>
                  <a:srgbClr val="000066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8134" name="Line 70">
                <a:extLst>
                  <a:ext uri="{FF2B5EF4-FFF2-40B4-BE49-F238E27FC236}">
                    <a16:creationId xmlns:a16="http://schemas.microsoft.com/office/drawing/2014/main" id="{62C69669-A569-034C-B3DE-B735EA93AC8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352" y="3216"/>
                <a:ext cx="240" cy="0"/>
              </a:xfrm>
              <a:prstGeom prst="line">
                <a:avLst/>
              </a:prstGeom>
              <a:noFill/>
              <a:ln w="9525">
                <a:solidFill>
                  <a:srgbClr val="000066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8135" name="Line 71">
                <a:extLst>
                  <a:ext uri="{FF2B5EF4-FFF2-40B4-BE49-F238E27FC236}">
                    <a16:creationId xmlns:a16="http://schemas.microsoft.com/office/drawing/2014/main" id="{4DFAA816-C4CB-8643-9475-696E3255D96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352" y="2304"/>
                <a:ext cx="240" cy="0"/>
              </a:xfrm>
              <a:prstGeom prst="line">
                <a:avLst/>
              </a:prstGeom>
              <a:noFill/>
              <a:ln w="9525">
                <a:solidFill>
                  <a:srgbClr val="000066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8136" name="Line 72">
                <a:extLst>
                  <a:ext uri="{FF2B5EF4-FFF2-40B4-BE49-F238E27FC236}">
                    <a16:creationId xmlns:a16="http://schemas.microsoft.com/office/drawing/2014/main" id="{2E5B7861-B0F2-714B-AA5F-B7D450D40A7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352" y="2112"/>
                <a:ext cx="240" cy="0"/>
              </a:xfrm>
              <a:prstGeom prst="line">
                <a:avLst/>
              </a:prstGeom>
              <a:noFill/>
              <a:ln w="9525">
                <a:solidFill>
                  <a:srgbClr val="000066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8137" name="Line 73">
                <a:extLst>
                  <a:ext uri="{FF2B5EF4-FFF2-40B4-BE49-F238E27FC236}">
                    <a16:creationId xmlns:a16="http://schemas.microsoft.com/office/drawing/2014/main" id="{B831829A-4CC9-B94D-B8AE-407CE6761F5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352" y="1920"/>
                <a:ext cx="240" cy="0"/>
              </a:xfrm>
              <a:prstGeom prst="line">
                <a:avLst/>
              </a:prstGeom>
              <a:noFill/>
              <a:ln w="9525">
                <a:solidFill>
                  <a:srgbClr val="000066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8138" name="Line 74">
                <a:extLst>
                  <a:ext uri="{FF2B5EF4-FFF2-40B4-BE49-F238E27FC236}">
                    <a16:creationId xmlns:a16="http://schemas.microsoft.com/office/drawing/2014/main" id="{97513F46-13D1-B64F-BDF8-B630517E497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352" y="1632"/>
                <a:ext cx="240" cy="0"/>
              </a:xfrm>
              <a:prstGeom prst="line">
                <a:avLst/>
              </a:prstGeom>
              <a:noFill/>
              <a:ln w="9525">
                <a:solidFill>
                  <a:srgbClr val="000066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aphicFrame>
        <p:nvGraphicFramePr>
          <p:cNvPr id="88140" name="Object 76">
            <a:extLst>
              <a:ext uri="{FF2B5EF4-FFF2-40B4-BE49-F238E27FC236}">
                <a16:creationId xmlns:a16="http://schemas.microsoft.com/office/drawing/2014/main" id="{26B661AC-7376-F443-9B59-A8727090C5B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873875" y="3784600"/>
          <a:ext cx="1258888" cy="611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9786" name="Equation" r:id="rId3" imgW="8382000" imgH="4064000" progId="Equation.DSMT36">
                  <p:embed/>
                </p:oleObj>
              </mc:Choice>
              <mc:Fallback>
                <p:oleObj name="Equation" r:id="rId3" imgW="8382000" imgH="4064000" progId="Equation.DSMT36">
                  <p:embed/>
                  <p:pic>
                    <p:nvPicPr>
                      <p:cNvPr id="88140" name="Object 76">
                        <a:extLst>
                          <a:ext uri="{FF2B5EF4-FFF2-40B4-BE49-F238E27FC236}">
                            <a16:creationId xmlns:a16="http://schemas.microsoft.com/office/drawing/2014/main" id="{26B661AC-7376-F443-9B59-A8727090C5B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73875" y="3784600"/>
                        <a:ext cx="1258888" cy="6111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8141" name="Object 77">
            <a:extLst>
              <a:ext uri="{FF2B5EF4-FFF2-40B4-BE49-F238E27FC236}">
                <a16:creationId xmlns:a16="http://schemas.microsoft.com/office/drawing/2014/main" id="{F15182D7-265A-CA4B-A79D-E752FCCCEA3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12775" y="2768600"/>
          <a:ext cx="2143125" cy="415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9787" name="Equation" r:id="rId5" imgW="8229600" imgH="1600200" progId="Equation.DSMT36">
                  <p:embed/>
                </p:oleObj>
              </mc:Choice>
              <mc:Fallback>
                <p:oleObj name="Equation" r:id="rId5" imgW="8229600" imgH="1600200" progId="Equation.DSMT36">
                  <p:embed/>
                  <p:pic>
                    <p:nvPicPr>
                      <p:cNvPr id="88141" name="Object 77">
                        <a:extLst>
                          <a:ext uri="{FF2B5EF4-FFF2-40B4-BE49-F238E27FC236}">
                            <a16:creationId xmlns:a16="http://schemas.microsoft.com/office/drawing/2014/main" id="{F15182D7-265A-CA4B-A79D-E752FCCCEA3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2775" y="2768600"/>
                        <a:ext cx="2143125" cy="415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8142" name="Line 78">
            <a:extLst>
              <a:ext uri="{FF2B5EF4-FFF2-40B4-BE49-F238E27FC236}">
                <a16:creationId xmlns:a16="http://schemas.microsoft.com/office/drawing/2014/main" id="{001E28F0-AD37-6347-BC8C-64689BB57500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714500" y="3860800"/>
            <a:ext cx="977900" cy="0"/>
          </a:xfrm>
          <a:prstGeom prst="line">
            <a:avLst/>
          </a:prstGeom>
          <a:noFill/>
          <a:ln w="28575">
            <a:solidFill>
              <a:schemeClr val="accent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8143" name="Line 79">
            <a:extLst>
              <a:ext uri="{FF2B5EF4-FFF2-40B4-BE49-F238E27FC236}">
                <a16:creationId xmlns:a16="http://schemas.microsoft.com/office/drawing/2014/main" id="{BA3294CE-E3E9-9443-A854-1946D4C64E7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727200" y="5346700"/>
            <a:ext cx="977900" cy="0"/>
          </a:xfrm>
          <a:prstGeom prst="line">
            <a:avLst/>
          </a:prstGeom>
          <a:noFill/>
          <a:ln w="28575">
            <a:solidFill>
              <a:schemeClr val="accent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8144" name="Line 80">
            <a:extLst>
              <a:ext uri="{FF2B5EF4-FFF2-40B4-BE49-F238E27FC236}">
                <a16:creationId xmlns:a16="http://schemas.microsoft.com/office/drawing/2014/main" id="{4054194B-8803-5D45-9194-AA25655A2E6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133600" y="3860800"/>
            <a:ext cx="0" cy="1473200"/>
          </a:xfrm>
          <a:prstGeom prst="line">
            <a:avLst/>
          </a:prstGeom>
          <a:noFill/>
          <a:ln w="28575">
            <a:solidFill>
              <a:schemeClr val="accent1"/>
            </a:solidFill>
            <a:round/>
            <a:headEnd type="none" w="sm" len="sm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8147" name="AutoShape 83">
            <a:extLst>
              <a:ext uri="{FF2B5EF4-FFF2-40B4-BE49-F238E27FC236}">
                <a16:creationId xmlns:a16="http://schemas.microsoft.com/office/drawing/2014/main" id="{07E16861-B688-FA42-BB2C-1B8268DEACDC}"/>
              </a:ext>
            </a:extLst>
          </p:cNvPr>
          <p:cNvSpPr>
            <a:spLocks/>
          </p:cNvSpPr>
          <p:nvPr/>
        </p:nvSpPr>
        <p:spPr bwMode="auto">
          <a:xfrm>
            <a:off x="2794000" y="3517900"/>
            <a:ext cx="114300" cy="647700"/>
          </a:xfrm>
          <a:prstGeom prst="leftBrace">
            <a:avLst>
              <a:gd name="adj1" fmla="val 47222"/>
              <a:gd name="adj2" fmla="val 50000"/>
            </a:avLst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75A0A9F-1C98-534E-A962-A02D5DE8961A}"/>
              </a:ext>
            </a:extLst>
          </p:cNvPr>
          <p:cNvSpPr txBox="1"/>
          <p:nvPr/>
        </p:nvSpPr>
        <p:spPr>
          <a:xfrm>
            <a:off x="295455" y="1921807"/>
            <a:ext cx="250489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4. Slow time or iterative update</a:t>
            </a:r>
          </a:p>
          <a:p>
            <a:r>
              <a:rPr lang="en-US" b="0" dirty="0"/>
              <a:t>If counter propagating waves present, iterative convergence</a:t>
            </a:r>
          </a:p>
          <a:p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10BE382-4DF7-154E-8AF4-D56E3292244E}"/>
              </a:ext>
            </a:extLst>
          </p:cNvPr>
          <p:cNvSpPr txBox="1"/>
          <p:nvPr/>
        </p:nvSpPr>
        <p:spPr>
          <a:xfrm>
            <a:off x="6782172" y="2448668"/>
            <a:ext cx="216021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b="0" dirty="0"/>
          </a:p>
          <a:p>
            <a:r>
              <a:rPr lang="en-US" dirty="0"/>
              <a:t>3. </a:t>
            </a:r>
            <a:r>
              <a:rPr lang="en-US" b="0" dirty="0"/>
              <a:t>Forward propagating waves integrated with particles</a:t>
            </a:r>
          </a:p>
          <a:p>
            <a:endParaRPr lang="en-US" b="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5B9F5AE-B878-064E-A7D0-B51B3237E9BD}"/>
              </a:ext>
            </a:extLst>
          </p:cNvPr>
          <p:cNvSpPr txBox="1"/>
          <p:nvPr/>
        </p:nvSpPr>
        <p:spPr>
          <a:xfrm>
            <a:off x="6461918" y="4694069"/>
            <a:ext cx="258603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2. </a:t>
            </a:r>
            <a:r>
              <a:rPr lang="en-US" b="0" dirty="0"/>
              <a:t>Group of particles entering in one period are advanced together</a:t>
            </a:r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60B0191-6831-7C4A-913E-DDB92B9E8457}"/>
              </a:ext>
            </a:extLst>
          </p:cNvPr>
          <p:cNvSpPr txBox="1"/>
          <p:nvPr/>
        </p:nvSpPr>
        <p:spPr>
          <a:xfrm>
            <a:off x="323824" y="5763418"/>
            <a:ext cx="212197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1. </a:t>
            </a:r>
            <a:r>
              <a:rPr lang="en-US" b="0" dirty="0"/>
              <a:t>Fields are assumed to be time periodic.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C7340D-AB87-9C4E-BCC4-7A6CE40B19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304800"/>
            <a:ext cx="8229600" cy="800100"/>
          </a:xfrm>
        </p:spPr>
        <p:txBody>
          <a:bodyPr/>
          <a:lstStyle/>
          <a:p>
            <a:r>
              <a:rPr lang="en-US" sz="3200" dirty="0"/>
              <a:t>Sheath Helix Model </a:t>
            </a:r>
            <a:r>
              <a:rPr lang="en-US" sz="1400" dirty="0"/>
              <a:t>TMA and Baruch </a:t>
            </a:r>
            <a:r>
              <a:rPr lang="en-US" sz="1400" dirty="0" err="1"/>
              <a:t>Levush</a:t>
            </a:r>
            <a:r>
              <a:rPr lang="en-US" sz="1400" dirty="0"/>
              <a:t>   NRL/FR/6840-97-9845 (1997)</a:t>
            </a:r>
            <a:br>
              <a:rPr lang="en-US" sz="1400" dirty="0"/>
            </a:br>
            <a:r>
              <a:rPr lang="en-US" sz="1400" dirty="0"/>
              <a:t>IEEE TRANSACTIONS ON PLASMA SCIENCE, VOL. 26, NO. 3, JUNE 1998 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EBDD7CE-876C-C44B-A8A8-DB50F9B8B98D}"/>
              </a:ext>
            </a:extLst>
          </p:cNvPr>
          <p:cNvSpPr txBox="1"/>
          <p:nvPr/>
        </p:nvSpPr>
        <p:spPr>
          <a:xfrm>
            <a:off x="4828450" y="1673065"/>
            <a:ext cx="446511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Helical tape is modeled as a cylinder with anisotropic conductivity.  </a:t>
            </a:r>
          </a:p>
          <a:p>
            <a:endParaRPr lang="en-US" dirty="0"/>
          </a:p>
          <a:p>
            <a:r>
              <a:rPr lang="en-US" dirty="0"/>
              <a:t>Perfect conductor along helical path.</a:t>
            </a:r>
          </a:p>
          <a:p>
            <a:r>
              <a:rPr lang="en-US" dirty="0"/>
              <a:t>Perfect insulator transverse to path.</a:t>
            </a: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10AB5FA4-9595-2247-B396-81AE260F2DF2}"/>
              </a:ext>
            </a:extLst>
          </p:cNvPr>
          <p:cNvGrpSpPr/>
          <p:nvPr/>
        </p:nvGrpSpPr>
        <p:grpSpPr>
          <a:xfrm>
            <a:off x="1001427" y="1548366"/>
            <a:ext cx="3613005" cy="2902872"/>
            <a:chOff x="1001427" y="1548366"/>
            <a:chExt cx="3613005" cy="2902872"/>
          </a:xfrm>
        </p:grpSpPr>
        <p:sp>
          <p:nvSpPr>
            <p:cNvPr id="36" name="Parallelogram 35">
              <a:extLst>
                <a:ext uri="{FF2B5EF4-FFF2-40B4-BE49-F238E27FC236}">
                  <a16:creationId xmlns:a16="http://schemas.microsoft.com/office/drawing/2014/main" id="{8F832618-4033-A942-9F38-C265CC190D8C}"/>
                </a:ext>
              </a:extLst>
            </p:cNvPr>
            <p:cNvSpPr/>
            <p:nvPr/>
          </p:nvSpPr>
          <p:spPr bwMode="auto">
            <a:xfrm rot="19769324">
              <a:off x="1674974" y="2737644"/>
              <a:ext cx="2353664" cy="381000"/>
            </a:xfrm>
            <a:prstGeom prst="parallelogram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  <a:ea typeface="ＭＳ Ｐゴシック" charset="0"/>
              </a:endParaRPr>
            </a:p>
          </p:txBody>
        </p: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57873829-4696-084A-AE2A-21CB7D8A001A}"/>
                </a:ext>
              </a:extLst>
            </p:cNvPr>
            <p:cNvGrpSpPr/>
            <p:nvPr/>
          </p:nvGrpSpPr>
          <p:grpSpPr>
            <a:xfrm>
              <a:off x="1295400" y="1752600"/>
              <a:ext cx="2999511" cy="2627061"/>
              <a:chOff x="2603761" y="1825682"/>
              <a:chExt cx="2999511" cy="2627061"/>
            </a:xfrm>
          </p:grpSpPr>
          <p:grpSp>
            <p:nvGrpSpPr>
              <p:cNvPr id="8" name="Group 7">
                <a:extLst>
                  <a:ext uri="{FF2B5EF4-FFF2-40B4-BE49-F238E27FC236}">
                    <a16:creationId xmlns:a16="http://schemas.microsoft.com/office/drawing/2014/main" id="{D1A22DBF-4F21-3247-9DAF-4FDC4AD1F25D}"/>
                  </a:ext>
                </a:extLst>
              </p:cNvPr>
              <p:cNvGrpSpPr/>
              <p:nvPr/>
            </p:nvGrpSpPr>
            <p:grpSpPr>
              <a:xfrm>
                <a:off x="2603761" y="1825682"/>
                <a:ext cx="2999511" cy="2438400"/>
                <a:chOff x="2590800" y="1828800"/>
                <a:chExt cx="2999511" cy="2438400"/>
              </a:xfrm>
            </p:grpSpPr>
            <p:sp>
              <p:nvSpPr>
                <p:cNvPr id="3" name="Oval 2">
                  <a:extLst>
                    <a:ext uri="{FF2B5EF4-FFF2-40B4-BE49-F238E27FC236}">
                      <a16:creationId xmlns:a16="http://schemas.microsoft.com/office/drawing/2014/main" id="{5D602FC8-0A19-D14C-B15D-4F9B7F63CF69}"/>
                    </a:ext>
                  </a:extLst>
                </p:cNvPr>
                <p:cNvSpPr/>
                <p:nvPr/>
              </p:nvSpPr>
              <p:spPr bwMode="auto">
                <a:xfrm>
                  <a:off x="4599711" y="1828800"/>
                  <a:ext cx="990600" cy="1295400"/>
                </a:xfrm>
                <a:prstGeom prst="ellipse">
                  <a:avLst/>
                </a:prstGeom>
                <a:noFill/>
                <a:ln w="38100" cap="flat" cmpd="sng" algn="ctr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2000" b="1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charset="0"/>
                    <a:ea typeface="ＭＳ Ｐゴシック" charset="0"/>
                  </a:endParaRPr>
                </a:p>
              </p:txBody>
            </p:sp>
            <p:sp>
              <p:nvSpPr>
                <p:cNvPr id="4" name="Oval 3">
                  <a:extLst>
                    <a:ext uri="{FF2B5EF4-FFF2-40B4-BE49-F238E27FC236}">
                      <a16:creationId xmlns:a16="http://schemas.microsoft.com/office/drawing/2014/main" id="{806E1088-E86E-2147-A934-F0D355218FC2}"/>
                    </a:ext>
                  </a:extLst>
                </p:cNvPr>
                <p:cNvSpPr/>
                <p:nvPr/>
              </p:nvSpPr>
              <p:spPr bwMode="auto">
                <a:xfrm>
                  <a:off x="2590800" y="2971800"/>
                  <a:ext cx="990600" cy="1295400"/>
                </a:xfrm>
                <a:prstGeom prst="ellipse">
                  <a:avLst/>
                </a:prstGeom>
                <a:noFill/>
                <a:ln w="38100" cap="flat" cmpd="sng" algn="ctr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2000" b="1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charset="0"/>
                    <a:ea typeface="ＭＳ Ｐゴシック" charset="0"/>
                  </a:endParaRPr>
                </a:p>
              </p:txBody>
            </p:sp>
            <p:cxnSp>
              <p:nvCxnSpPr>
                <p:cNvPr id="6" name="Straight Connector 5">
                  <a:extLst>
                    <a:ext uri="{FF2B5EF4-FFF2-40B4-BE49-F238E27FC236}">
                      <a16:creationId xmlns:a16="http://schemas.microsoft.com/office/drawing/2014/main" id="{434F2697-41BF-A244-A074-42D7ECEBF59D}"/>
                    </a:ext>
                  </a:extLst>
                </p:cNvPr>
                <p:cNvCxnSpPr/>
                <p:nvPr/>
              </p:nvCxnSpPr>
              <p:spPr bwMode="auto">
                <a:xfrm flipV="1">
                  <a:off x="2971800" y="1828800"/>
                  <a:ext cx="1981200" cy="1143000"/>
                </a:xfrm>
                <a:prstGeom prst="line">
                  <a:avLst/>
                </a:prstGeom>
                <a:solidFill>
                  <a:schemeClr val="accent1"/>
                </a:solidFill>
                <a:ln w="38100" cap="flat" cmpd="sng" algn="ctr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7" name="Straight Connector 6">
                  <a:extLst>
                    <a:ext uri="{FF2B5EF4-FFF2-40B4-BE49-F238E27FC236}">
                      <a16:creationId xmlns:a16="http://schemas.microsoft.com/office/drawing/2014/main" id="{0667F94E-3C48-5744-B430-6FF4EEFA640A}"/>
                    </a:ext>
                  </a:extLst>
                </p:cNvPr>
                <p:cNvCxnSpPr/>
                <p:nvPr/>
              </p:nvCxnSpPr>
              <p:spPr bwMode="auto">
                <a:xfrm flipV="1">
                  <a:off x="3352800" y="3048000"/>
                  <a:ext cx="1981200" cy="1143000"/>
                </a:xfrm>
                <a:prstGeom prst="line">
                  <a:avLst/>
                </a:prstGeom>
                <a:solidFill>
                  <a:schemeClr val="accent1"/>
                </a:solidFill>
                <a:ln w="38100" cap="flat" cmpd="sng" algn="ctr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</p:cxnSp>
          </p:grpSp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4FDDE03B-227F-2C4C-9CDD-D91FAA93323A}"/>
                  </a:ext>
                </a:extLst>
              </p:cNvPr>
              <p:cNvGrpSpPr/>
              <p:nvPr/>
            </p:nvGrpSpPr>
            <p:grpSpPr>
              <a:xfrm>
                <a:off x="3238386" y="2407880"/>
                <a:ext cx="968106" cy="1810960"/>
                <a:chOff x="3238386" y="2407880"/>
                <a:chExt cx="968106" cy="1810960"/>
              </a:xfrm>
            </p:grpSpPr>
            <p:sp>
              <p:nvSpPr>
                <p:cNvPr id="9" name="Arc 8">
                  <a:extLst>
                    <a:ext uri="{FF2B5EF4-FFF2-40B4-BE49-F238E27FC236}">
                      <a16:creationId xmlns:a16="http://schemas.microsoft.com/office/drawing/2014/main" id="{EC399758-76FB-C840-8FC5-CD08E314F79B}"/>
                    </a:ext>
                  </a:extLst>
                </p:cNvPr>
                <p:cNvSpPr/>
                <p:nvPr/>
              </p:nvSpPr>
              <p:spPr bwMode="auto">
                <a:xfrm rot="915927">
                  <a:off x="3269413" y="2407880"/>
                  <a:ext cx="850589" cy="1810960"/>
                </a:xfrm>
                <a:prstGeom prst="arc">
                  <a:avLst/>
                </a:prstGeom>
                <a:noFill/>
                <a:ln w="38100" cap="flat" cmpd="sng" algn="ctr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2000" b="1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charset="0"/>
                    <a:ea typeface="ＭＳ Ｐゴシック" charset="0"/>
                  </a:endParaRPr>
                </a:p>
              </p:txBody>
            </p:sp>
            <p:sp>
              <p:nvSpPr>
                <p:cNvPr id="10" name="Arc 9">
                  <a:extLst>
                    <a:ext uri="{FF2B5EF4-FFF2-40B4-BE49-F238E27FC236}">
                      <a16:creationId xmlns:a16="http://schemas.microsoft.com/office/drawing/2014/main" id="{B22EADAA-EA37-AA41-AF97-4E53B59E92E9}"/>
                    </a:ext>
                  </a:extLst>
                </p:cNvPr>
                <p:cNvSpPr/>
                <p:nvPr/>
              </p:nvSpPr>
              <p:spPr bwMode="auto">
                <a:xfrm rot="231896" flipV="1">
                  <a:off x="3238386" y="2866028"/>
                  <a:ext cx="838427" cy="1155417"/>
                </a:xfrm>
                <a:prstGeom prst="arc">
                  <a:avLst/>
                </a:prstGeom>
                <a:noFill/>
                <a:ln w="38100" cap="flat" cmpd="sng" algn="ctr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2000" b="1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charset="0"/>
                    <a:ea typeface="ＭＳ Ｐゴシック" charset="0"/>
                  </a:endParaRPr>
                </a:p>
              </p:txBody>
            </p:sp>
            <p:sp>
              <p:nvSpPr>
                <p:cNvPr id="11" name="Down Arrow 10">
                  <a:extLst>
                    <a:ext uri="{FF2B5EF4-FFF2-40B4-BE49-F238E27FC236}">
                      <a16:creationId xmlns:a16="http://schemas.microsoft.com/office/drawing/2014/main" id="{718BC29D-261C-6B46-84AB-EC546457A638}"/>
                    </a:ext>
                  </a:extLst>
                </p:cNvPr>
                <p:cNvSpPr/>
                <p:nvPr/>
              </p:nvSpPr>
              <p:spPr bwMode="auto">
                <a:xfrm rot="798226">
                  <a:off x="4000542" y="3265974"/>
                  <a:ext cx="205950" cy="355525"/>
                </a:xfrm>
                <a:prstGeom prst="downArrow">
                  <a:avLst/>
                </a:prstGeom>
                <a:solidFill>
                  <a:schemeClr val="tx1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2000" b="1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charset="0"/>
                    <a:ea typeface="ＭＳ Ｐゴシック" charset="0"/>
                  </a:endParaRPr>
                </a:p>
              </p:txBody>
            </p:sp>
          </p:grpSp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143BF9B4-10D3-4D46-897D-875A2198A45E}"/>
                  </a:ext>
                </a:extLst>
              </p:cNvPr>
              <p:cNvGrpSpPr/>
              <p:nvPr/>
            </p:nvGrpSpPr>
            <p:grpSpPr>
              <a:xfrm>
                <a:off x="3503451" y="2247900"/>
                <a:ext cx="968106" cy="1810960"/>
                <a:chOff x="3238386" y="2407880"/>
                <a:chExt cx="968106" cy="1810960"/>
              </a:xfrm>
            </p:grpSpPr>
            <p:sp>
              <p:nvSpPr>
                <p:cNvPr id="14" name="Arc 13">
                  <a:extLst>
                    <a:ext uri="{FF2B5EF4-FFF2-40B4-BE49-F238E27FC236}">
                      <a16:creationId xmlns:a16="http://schemas.microsoft.com/office/drawing/2014/main" id="{F73F81D9-EFF2-BC46-892A-122415CFE3C6}"/>
                    </a:ext>
                  </a:extLst>
                </p:cNvPr>
                <p:cNvSpPr/>
                <p:nvPr/>
              </p:nvSpPr>
              <p:spPr bwMode="auto">
                <a:xfrm rot="915927">
                  <a:off x="3269413" y="2407880"/>
                  <a:ext cx="850589" cy="1810960"/>
                </a:xfrm>
                <a:prstGeom prst="arc">
                  <a:avLst/>
                </a:prstGeom>
                <a:noFill/>
                <a:ln w="38100" cap="flat" cmpd="sng" algn="ctr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2000" b="1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charset="0"/>
                    <a:ea typeface="ＭＳ Ｐゴシック" charset="0"/>
                  </a:endParaRPr>
                </a:p>
              </p:txBody>
            </p:sp>
            <p:sp>
              <p:nvSpPr>
                <p:cNvPr id="15" name="Arc 14">
                  <a:extLst>
                    <a:ext uri="{FF2B5EF4-FFF2-40B4-BE49-F238E27FC236}">
                      <a16:creationId xmlns:a16="http://schemas.microsoft.com/office/drawing/2014/main" id="{6469CFBE-7CF5-A144-86C5-92A25E7398D5}"/>
                    </a:ext>
                  </a:extLst>
                </p:cNvPr>
                <p:cNvSpPr/>
                <p:nvPr/>
              </p:nvSpPr>
              <p:spPr bwMode="auto">
                <a:xfrm rot="231896" flipV="1">
                  <a:off x="3238386" y="2866028"/>
                  <a:ext cx="838427" cy="1155417"/>
                </a:xfrm>
                <a:prstGeom prst="arc">
                  <a:avLst/>
                </a:prstGeom>
                <a:noFill/>
                <a:ln w="38100" cap="flat" cmpd="sng" algn="ctr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2000" b="1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charset="0"/>
                    <a:ea typeface="ＭＳ Ｐゴシック" charset="0"/>
                  </a:endParaRPr>
                </a:p>
              </p:txBody>
            </p:sp>
            <p:sp>
              <p:nvSpPr>
                <p:cNvPr id="16" name="Down Arrow 15">
                  <a:extLst>
                    <a:ext uri="{FF2B5EF4-FFF2-40B4-BE49-F238E27FC236}">
                      <a16:creationId xmlns:a16="http://schemas.microsoft.com/office/drawing/2014/main" id="{9F0A8633-D91C-004A-9B52-E32D4C06E57A}"/>
                    </a:ext>
                  </a:extLst>
                </p:cNvPr>
                <p:cNvSpPr/>
                <p:nvPr/>
              </p:nvSpPr>
              <p:spPr bwMode="auto">
                <a:xfrm rot="798226">
                  <a:off x="4000542" y="3265974"/>
                  <a:ext cx="205950" cy="355525"/>
                </a:xfrm>
                <a:prstGeom prst="downArrow">
                  <a:avLst/>
                </a:prstGeom>
                <a:solidFill>
                  <a:schemeClr val="tx1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2000" b="1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charset="0"/>
                    <a:ea typeface="ＭＳ Ｐゴシック" charset="0"/>
                  </a:endParaRPr>
                </a:p>
              </p:txBody>
            </p:sp>
          </p:grpSp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840D704C-D395-6A47-8BB3-63809BF849AE}"/>
                  </a:ext>
                </a:extLst>
              </p:cNvPr>
              <p:cNvGrpSpPr/>
              <p:nvPr/>
            </p:nvGrpSpPr>
            <p:grpSpPr>
              <a:xfrm>
                <a:off x="3758903" y="2139402"/>
                <a:ext cx="968106" cy="1810960"/>
                <a:chOff x="3238386" y="2407880"/>
                <a:chExt cx="968106" cy="1810960"/>
              </a:xfrm>
            </p:grpSpPr>
            <p:sp>
              <p:nvSpPr>
                <p:cNvPr id="18" name="Arc 17">
                  <a:extLst>
                    <a:ext uri="{FF2B5EF4-FFF2-40B4-BE49-F238E27FC236}">
                      <a16:creationId xmlns:a16="http://schemas.microsoft.com/office/drawing/2014/main" id="{C1F6AFCC-D442-304B-AE8A-4C94909712B4}"/>
                    </a:ext>
                  </a:extLst>
                </p:cNvPr>
                <p:cNvSpPr/>
                <p:nvPr/>
              </p:nvSpPr>
              <p:spPr bwMode="auto">
                <a:xfrm rot="915927">
                  <a:off x="3269413" y="2407880"/>
                  <a:ext cx="850589" cy="1810960"/>
                </a:xfrm>
                <a:prstGeom prst="arc">
                  <a:avLst/>
                </a:prstGeom>
                <a:noFill/>
                <a:ln w="38100" cap="flat" cmpd="sng" algn="ctr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2000" b="1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charset="0"/>
                    <a:ea typeface="ＭＳ Ｐゴシック" charset="0"/>
                  </a:endParaRPr>
                </a:p>
              </p:txBody>
            </p:sp>
            <p:sp>
              <p:nvSpPr>
                <p:cNvPr id="19" name="Arc 18">
                  <a:extLst>
                    <a:ext uri="{FF2B5EF4-FFF2-40B4-BE49-F238E27FC236}">
                      <a16:creationId xmlns:a16="http://schemas.microsoft.com/office/drawing/2014/main" id="{AE0FB8A3-5456-BA42-A8D1-93D1AB1AF956}"/>
                    </a:ext>
                  </a:extLst>
                </p:cNvPr>
                <p:cNvSpPr/>
                <p:nvPr/>
              </p:nvSpPr>
              <p:spPr bwMode="auto">
                <a:xfrm rot="231896" flipV="1">
                  <a:off x="3238386" y="2866028"/>
                  <a:ext cx="838427" cy="1155417"/>
                </a:xfrm>
                <a:prstGeom prst="arc">
                  <a:avLst/>
                </a:prstGeom>
                <a:noFill/>
                <a:ln w="38100" cap="flat" cmpd="sng" algn="ctr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2000" b="1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charset="0"/>
                    <a:ea typeface="ＭＳ Ｐゴシック" charset="0"/>
                  </a:endParaRPr>
                </a:p>
              </p:txBody>
            </p:sp>
            <p:sp>
              <p:nvSpPr>
                <p:cNvPr id="20" name="Down Arrow 19">
                  <a:extLst>
                    <a:ext uri="{FF2B5EF4-FFF2-40B4-BE49-F238E27FC236}">
                      <a16:creationId xmlns:a16="http://schemas.microsoft.com/office/drawing/2014/main" id="{9C469DC5-51B0-BA46-9BF3-246262A76CEF}"/>
                    </a:ext>
                  </a:extLst>
                </p:cNvPr>
                <p:cNvSpPr/>
                <p:nvPr/>
              </p:nvSpPr>
              <p:spPr bwMode="auto">
                <a:xfrm rot="798226">
                  <a:off x="4000542" y="3265974"/>
                  <a:ext cx="205950" cy="355525"/>
                </a:xfrm>
                <a:prstGeom prst="downArrow">
                  <a:avLst/>
                </a:prstGeom>
                <a:solidFill>
                  <a:schemeClr val="tx1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2000" b="1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charset="0"/>
                    <a:ea typeface="ＭＳ Ｐゴシック" charset="0"/>
                  </a:endParaRPr>
                </a:p>
              </p:txBody>
            </p:sp>
          </p:grpSp>
          <p:grpSp>
            <p:nvGrpSpPr>
              <p:cNvPr id="21" name="Group 20">
                <a:extLst>
                  <a:ext uri="{FF2B5EF4-FFF2-40B4-BE49-F238E27FC236}">
                    <a16:creationId xmlns:a16="http://schemas.microsoft.com/office/drawing/2014/main" id="{6062B705-B57C-6A49-9443-08E939F6C35A}"/>
                  </a:ext>
                </a:extLst>
              </p:cNvPr>
              <p:cNvGrpSpPr/>
              <p:nvPr/>
            </p:nvGrpSpPr>
            <p:grpSpPr>
              <a:xfrm>
                <a:off x="3000776" y="2538256"/>
                <a:ext cx="968106" cy="1810960"/>
                <a:chOff x="3238386" y="2407880"/>
                <a:chExt cx="968106" cy="1810960"/>
              </a:xfrm>
            </p:grpSpPr>
            <p:sp>
              <p:nvSpPr>
                <p:cNvPr id="22" name="Arc 21">
                  <a:extLst>
                    <a:ext uri="{FF2B5EF4-FFF2-40B4-BE49-F238E27FC236}">
                      <a16:creationId xmlns:a16="http://schemas.microsoft.com/office/drawing/2014/main" id="{2DE04E6C-210B-D642-9D25-33E5B088C265}"/>
                    </a:ext>
                  </a:extLst>
                </p:cNvPr>
                <p:cNvSpPr/>
                <p:nvPr/>
              </p:nvSpPr>
              <p:spPr bwMode="auto">
                <a:xfrm rot="915927">
                  <a:off x="3269413" y="2407880"/>
                  <a:ext cx="850589" cy="1810960"/>
                </a:xfrm>
                <a:prstGeom prst="arc">
                  <a:avLst/>
                </a:prstGeom>
                <a:noFill/>
                <a:ln w="38100" cap="flat" cmpd="sng" algn="ctr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2000" b="1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charset="0"/>
                    <a:ea typeface="ＭＳ Ｐゴシック" charset="0"/>
                  </a:endParaRPr>
                </a:p>
              </p:txBody>
            </p:sp>
            <p:sp>
              <p:nvSpPr>
                <p:cNvPr id="23" name="Arc 22">
                  <a:extLst>
                    <a:ext uri="{FF2B5EF4-FFF2-40B4-BE49-F238E27FC236}">
                      <a16:creationId xmlns:a16="http://schemas.microsoft.com/office/drawing/2014/main" id="{B2A0C833-DC2E-D54B-8271-F289A5687E55}"/>
                    </a:ext>
                  </a:extLst>
                </p:cNvPr>
                <p:cNvSpPr/>
                <p:nvPr/>
              </p:nvSpPr>
              <p:spPr bwMode="auto">
                <a:xfrm rot="231896" flipV="1">
                  <a:off x="3238386" y="2866028"/>
                  <a:ext cx="838427" cy="1155417"/>
                </a:xfrm>
                <a:prstGeom prst="arc">
                  <a:avLst/>
                </a:prstGeom>
                <a:noFill/>
                <a:ln w="38100" cap="flat" cmpd="sng" algn="ctr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2000" b="1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charset="0"/>
                    <a:ea typeface="ＭＳ Ｐゴシック" charset="0"/>
                  </a:endParaRPr>
                </a:p>
              </p:txBody>
            </p:sp>
            <p:sp>
              <p:nvSpPr>
                <p:cNvPr id="24" name="Down Arrow 23">
                  <a:extLst>
                    <a:ext uri="{FF2B5EF4-FFF2-40B4-BE49-F238E27FC236}">
                      <a16:creationId xmlns:a16="http://schemas.microsoft.com/office/drawing/2014/main" id="{3234DD3A-E59E-AC48-B3EA-AA9982E9C7E6}"/>
                    </a:ext>
                  </a:extLst>
                </p:cNvPr>
                <p:cNvSpPr/>
                <p:nvPr/>
              </p:nvSpPr>
              <p:spPr bwMode="auto">
                <a:xfrm rot="798226">
                  <a:off x="4000542" y="3265974"/>
                  <a:ext cx="205950" cy="355525"/>
                </a:xfrm>
                <a:prstGeom prst="downArrow">
                  <a:avLst/>
                </a:prstGeom>
                <a:solidFill>
                  <a:schemeClr val="tx1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2000" b="1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charset="0"/>
                    <a:ea typeface="ＭＳ Ｐゴシック" charset="0"/>
                  </a:endParaRPr>
                </a:p>
              </p:txBody>
            </p:sp>
          </p:grpSp>
          <p:grpSp>
            <p:nvGrpSpPr>
              <p:cNvPr id="25" name="Group 24">
                <a:extLst>
                  <a:ext uri="{FF2B5EF4-FFF2-40B4-BE49-F238E27FC236}">
                    <a16:creationId xmlns:a16="http://schemas.microsoft.com/office/drawing/2014/main" id="{9CAAEE35-99B5-CB47-9328-1E98FC0ECF6F}"/>
                  </a:ext>
                </a:extLst>
              </p:cNvPr>
              <p:cNvGrpSpPr/>
              <p:nvPr/>
            </p:nvGrpSpPr>
            <p:grpSpPr>
              <a:xfrm>
                <a:off x="2800818" y="2641783"/>
                <a:ext cx="968106" cy="1810960"/>
                <a:chOff x="3238386" y="2407880"/>
                <a:chExt cx="968106" cy="1810960"/>
              </a:xfrm>
            </p:grpSpPr>
            <p:sp>
              <p:nvSpPr>
                <p:cNvPr id="26" name="Arc 25">
                  <a:extLst>
                    <a:ext uri="{FF2B5EF4-FFF2-40B4-BE49-F238E27FC236}">
                      <a16:creationId xmlns:a16="http://schemas.microsoft.com/office/drawing/2014/main" id="{0E40967A-F459-A542-A1C8-21F8855A2375}"/>
                    </a:ext>
                  </a:extLst>
                </p:cNvPr>
                <p:cNvSpPr/>
                <p:nvPr/>
              </p:nvSpPr>
              <p:spPr bwMode="auto">
                <a:xfrm rot="915927">
                  <a:off x="3269413" y="2407880"/>
                  <a:ext cx="850589" cy="1810960"/>
                </a:xfrm>
                <a:prstGeom prst="arc">
                  <a:avLst/>
                </a:prstGeom>
                <a:noFill/>
                <a:ln w="38100" cap="flat" cmpd="sng" algn="ctr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2000" b="1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charset="0"/>
                    <a:ea typeface="ＭＳ Ｐゴシック" charset="0"/>
                  </a:endParaRPr>
                </a:p>
              </p:txBody>
            </p:sp>
            <p:sp>
              <p:nvSpPr>
                <p:cNvPr id="27" name="Arc 26">
                  <a:extLst>
                    <a:ext uri="{FF2B5EF4-FFF2-40B4-BE49-F238E27FC236}">
                      <a16:creationId xmlns:a16="http://schemas.microsoft.com/office/drawing/2014/main" id="{DF17CB24-44CB-364A-AB42-55C78AAB64F3}"/>
                    </a:ext>
                  </a:extLst>
                </p:cNvPr>
                <p:cNvSpPr/>
                <p:nvPr/>
              </p:nvSpPr>
              <p:spPr bwMode="auto">
                <a:xfrm rot="231896" flipV="1">
                  <a:off x="3238386" y="2866028"/>
                  <a:ext cx="838427" cy="1155417"/>
                </a:xfrm>
                <a:prstGeom prst="arc">
                  <a:avLst/>
                </a:prstGeom>
                <a:noFill/>
                <a:ln w="38100" cap="flat" cmpd="sng" algn="ctr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2000" b="1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charset="0"/>
                    <a:ea typeface="ＭＳ Ｐゴシック" charset="0"/>
                  </a:endParaRPr>
                </a:p>
              </p:txBody>
            </p:sp>
            <p:sp>
              <p:nvSpPr>
                <p:cNvPr id="28" name="Down Arrow 27">
                  <a:extLst>
                    <a:ext uri="{FF2B5EF4-FFF2-40B4-BE49-F238E27FC236}">
                      <a16:creationId xmlns:a16="http://schemas.microsoft.com/office/drawing/2014/main" id="{14597264-71DF-E246-97D6-B45160853983}"/>
                    </a:ext>
                  </a:extLst>
                </p:cNvPr>
                <p:cNvSpPr/>
                <p:nvPr/>
              </p:nvSpPr>
              <p:spPr bwMode="auto">
                <a:xfrm rot="798226">
                  <a:off x="4000542" y="3265974"/>
                  <a:ext cx="205950" cy="355525"/>
                </a:xfrm>
                <a:prstGeom prst="downArrow">
                  <a:avLst/>
                </a:prstGeom>
                <a:solidFill>
                  <a:schemeClr val="tx1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2000" b="1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charset="0"/>
                    <a:ea typeface="ＭＳ Ｐゴシック" charset="0"/>
                  </a:endParaRPr>
                </a:p>
              </p:txBody>
            </p:sp>
          </p:grpSp>
          <p:grpSp>
            <p:nvGrpSpPr>
              <p:cNvPr id="29" name="Group 28">
                <a:extLst>
                  <a:ext uri="{FF2B5EF4-FFF2-40B4-BE49-F238E27FC236}">
                    <a16:creationId xmlns:a16="http://schemas.microsoft.com/office/drawing/2014/main" id="{2CA7A3C4-6B8E-2B4E-BFD4-0F462DB539B5}"/>
                  </a:ext>
                </a:extLst>
              </p:cNvPr>
              <p:cNvGrpSpPr/>
              <p:nvPr/>
            </p:nvGrpSpPr>
            <p:grpSpPr>
              <a:xfrm>
                <a:off x="4011774" y="1936914"/>
                <a:ext cx="968106" cy="1810960"/>
                <a:chOff x="3238386" y="2407880"/>
                <a:chExt cx="968106" cy="1810960"/>
              </a:xfrm>
            </p:grpSpPr>
            <p:sp>
              <p:nvSpPr>
                <p:cNvPr id="30" name="Arc 29">
                  <a:extLst>
                    <a:ext uri="{FF2B5EF4-FFF2-40B4-BE49-F238E27FC236}">
                      <a16:creationId xmlns:a16="http://schemas.microsoft.com/office/drawing/2014/main" id="{433BF7E6-3021-624C-8CDC-D5B1331B23F7}"/>
                    </a:ext>
                  </a:extLst>
                </p:cNvPr>
                <p:cNvSpPr/>
                <p:nvPr/>
              </p:nvSpPr>
              <p:spPr bwMode="auto">
                <a:xfrm rot="915927">
                  <a:off x="3269413" y="2407880"/>
                  <a:ext cx="850589" cy="1810960"/>
                </a:xfrm>
                <a:prstGeom prst="arc">
                  <a:avLst/>
                </a:prstGeom>
                <a:noFill/>
                <a:ln w="38100" cap="flat" cmpd="sng" algn="ctr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2000" b="1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charset="0"/>
                    <a:ea typeface="ＭＳ Ｐゴシック" charset="0"/>
                  </a:endParaRPr>
                </a:p>
              </p:txBody>
            </p:sp>
            <p:sp>
              <p:nvSpPr>
                <p:cNvPr id="31" name="Arc 30">
                  <a:extLst>
                    <a:ext uri="{FF2B5EF4-FFF2-40B4-BE49-F238E27FC236}">
                      <a16:creationId xmlns:a16="http://schemas.microsoft.com/office/drawing/2014/main" id="{AEB5F7E3-EFE7-0946-8003-DAFE149635E2}"/>
                    </a:ext>
                  </a:extLst>
                </p:cNvPr>
                <p:cNvSpPr/>
                <p:nvPr/>
              </p:nvSpPr>
              <p:spPr bwMode="auto">
                <a:xfrm rot="231896" flipV="1">
                  <a:off x="3238386" y="2866028"/>
                  <a:ext cx="838427" cy="1155417"/>
                </a:xfrm>
                <a:prstGeom prst="arc">
                  <a:avLst/>
                </a:prstGeom>
                <a:noFill/>
                <a:ln w="38100" cap="flat" cmpd="sng" algn="ctr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2000" b="1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charset="0"/>
                    <a:ea typeface="ＭＳ Ｐゴシック" charset="0"/>
                  </a:endParaRPr>
                </a:p>
              </p:txBody>
            </p:sp>
            <p:sp>
              <p:nvSpPr>
                <p:cNvPr id="32" name="Down Arrow 31">
                  <a:extLst>
                    <a:ext uri="{FF2B5EF4-FFF2-40B4-BE49-F238E27FC236}">
                      <a16:creationId xmlns:a16="http://schemas.microsoft.com/office/drawing/2014/main" id="{A012BE04-454C-0040-B1B1-495AB4B694A0}"/>
                    </a:ext>
                  </a:extLst>
                </p:cNvPr>
                <p:cNvSpPr/>
                <p:nvPr/>
              </p:nvSpPr>
              <p:spPr bwMode="auto">
                <a:xfrm rot="798226">
                  <a:off x="4000542" y="3265974"/>
                  <a:ext cx="205950" cy="355525"/>
                </a:xfrm>
                <a:prstGeom prst="downArrow">
                  <a:avLst/>
                </a:prstGeom>
                <a:solidFill>
                  <a:schemeClr val="tx1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2000" b="1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charset="0"/>
                    <a:ea typeface="ＭＳ Ｐゴシック" charset="0"/>
                  </a:endParaRPr>
                </a:p>
              </p:txBody>
            </p:sp>
          </p:grpSp>
        </p:grp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283215B8-C978-704A-B767-8A9895D3EAD6}"/>
                </a:ext>
              </a:extLst>
            </p:cNvPr>
            <p:cNvSpPr/>
            <p:nvPr/>
          </p:nvSpPr>
          <p:spPr bwMode="auto">
            <a:xfrm>
              <a:off x="1667529" y="3331204"/>
              <a:ext cx="265065" cy="393883"/>
            </a:xfrm>
            <a:prstGeom prst="ellips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FCA54026-8892-ED47-BD35-05987E513255}"/>
                </a:ext>
              </a:extLst>
            </p:cNvPr>
            <p:cNvSpPr/>
            <p:nvPr/>
          </p:nvSpPr>
          <p:spPr bwMode="auto">
            <a:xfrm>
              <a:off x="3660975" y="2165259"/>
              <a:ext cx="265065" cy="393883"/>
            </a:xfrm>
            <a:prstGeom prst="ellips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956DD962-CB49-F442-82CB-055ED78872FE}"/>
                </a:ext>
              </a:extLst>
            </p:cNvPr>
            <p:cNvSpPr/>
            <p:nvPr/>
          </p:nvSpPr>
          <p:spPr bwMode="auto">
            <a:xfrm>
              <a:off x="1001427" y="2655887"/>
              <a:ext cx="1560948" cy="1795351"/>
            </a:xfrm>
            <a:prstGeom prst="ellipse">
              <a:avLst/>
            </a:prstGeom>
            <a:noFill/>
            <a:ln w="38100" cap="flat" cmpd="sng" algn="ctr">
              <a:solidFill>
                <a:schemeClr val="tx1"/>
              </a:solidFill>
              <a:prstDash val="sysDash"/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574F35E3-3F6F-FE43-8ECE-3890C06E3007}"/>
                </a:ext>
              </a:extLst>
            </p:cNvPr>
            <p:cNvSpPr/>
            <p:nvPr/>
          </p:nvSpPr>
          <p:spPr bwMode="auto">
            <a:xfrm>
              <a:off x="3053484" y="1548366"/>
              <a:ext cx="1560948" cy="1795351"/>
            </a:xfrm>
            <a:prstGeom prst="ellipse">
              <a:avLst/>
            </a:prstGeom>
            <a:noFill/>
            <a:ln w="38100" cap="flat" cmpd="sng" algn="ctr">
              <a:solidFill>
                <a:schemeClr val="tx1"/>
              </a:solidFill>
              <a:prstDash val="sysDash"/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  <a:ea typeface="ＭＳ Ｐゴシック" charset="0"/>
              </a:endParaRPr>
            </a:p>
          </p:txBody>
        </p: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A5B5863C-3948-5942-A00D-63A426B51E0B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1384502" y="1548366"/>
              <a:ext cx="2273098" cy="1240782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ysDash"/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2C380FC3-37F6-4042-8849-D25CCDDDE5EB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2146502" y="3102618"/>
              <a:ext cx="2273098" cy="1240782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ysDash"/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sp>
        <p:nvSpPr>
          <p:cNvPr id="46" name="TextBox 45">
            <a:extLst>
              <a:ext uri="{FF2B5EF4-FFF2-40B4-BE49-F238E27FC236}">
                <a16:creationId xmlns:a16="http://schemas.microsoft.com/office/drawing/2014/main" id="{27DA4A7C-8174-F840-B0FD-AC04B1E04530}"/>
              </a:ext>
            </a:extLst>
          </p:cNvPr>
          <p:cNvSpPr txBox="1"/>
          <p:nvPr/>
        </p:nvSpPr>
        <p:spPr>
          <a:xfrm>
            <a:off x="457200" y="2254770"/>
            <a:ext cx="6962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Wall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EB1A631F-32E2-EE4E-871A-A818E7797E60}"/>
              </a:ext>
            </a:extLst>
          </p:cNvPr>
          <p:cNvSpPr txBox="1"/>
          <p:nvPr/>
        </p:nvSpPr>
        <p:spPr>
          <a:xfrm>
            <a:off x="69911" y="4114800"/>
            <a:ext cx="11282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Sheath helix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A700D1C4-51E0-8543-B9B0-FB34D127F72E}"/>
              </a:ext>
            </a:extLst>
          </p:cNvPr>
          <p:cNvSpPr txBox="1"/>
          <p:nvPr/>
        </p:nvSpPr>
        <p:spPr>
          <a:xfrm>
            <a:off x="136757" y="3311422"/>
            <a:ext cx="8114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Beam</a:t>
            </a:r>
          </a:p>
        </p:txBody>
      </p: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2A2914B4-4ABF-3E4A-96D4-B19E54E55F9B}"/>
              </a:ext>
            </a:extLst>
          </p:cNvPr>
          <p:cNvCxnSpPr>
            <a:cxnSpLocks/>
            <a:stCxn id="46" idx="3"/>
          </p:cNvCxnSpPr>
          <p:nvPr/>
        </p:nvCxnSpPr>
        <p:spPr bwMode="auto">
          <a:xfrm>
            <a:off x="1153481" y="2454825"/>
            <a:ext cx="437749" cy="191174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sm" len="sm"/>
            <a:tailEnd type="triangl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04F6E75E-FC00-194D-969D-2AE6BCD1ECC1}"/>
              </a:ext>
            </a:extLst>
          </p:cNvPr>
          <p:cNvCxnSpPr/>
          <p:nvPr/>
        </p:nvCxnSpPr>
        <p:spPr bwMode="auto">
          <a:xfrm flipV="1">
            <a:off x="879729" y="3548163"/>
            <a:ext cx="738557" cy="8784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sm" len="sm"/>
            <a:tailEnd type="triangl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AAD36E7A-BBE1-EB4C-97D0-DB27349FE9C4}"/>
              </a:ext>
            </a:extLst>
          </p:cNvPr>
          <p:cNvCxnSpPr>
            <a:cxnSpLocks/>
            <a:endCxn id="4" idx="3"/>
          </p:cNvCxnSpPr>
          <p:nvPr/>
        </p:nvCxnSpPr>
        <p:spPr bwMode="auto">
          <a:xfrm flipV="1">
            <a:off x="1015223" y="4001293"/>
            <a:ext cx="425247" cy="316614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sm" len="sm"/>
            <a:tailEnd type="triangl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graphicFrame>
        <p:nvGraphicFramePr>
          <p:cNvPr id="54" name="Object 53">
            <a:extLst>
              <a:ext uri="{FF2B5EF4-FFF2-40B4-BE49-F238E27FC236}">
                <a16:creationId xmlns:a16="http://schemas.microsoft.com/office/drawing/2014/main" id="{F3BC8C23-83F3-0842-9597-54210839A2A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63886734"/>
              </p:ext>
            </p:extLst>
          </p:nvPr>
        </p:nvGraphicFramePr>
        <p:xfrm>
          <a:off x="1795462" y="5117160"/>
          <a:ext cx="4486275" cy="673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4381" r:id="rId3" imgW="3302000" imgH="495300" progId="Equation.DSMT4">
                  <p:embed/>
                </p:oleObj>
              </mc:Choice>
              <mc:Fallback>
                <p:oleObj r:id="rId3" imgW="3302000" imgH="495300" progId="Equation.DSMT4">
                  <p:embed/>
                  <p:pic>
                    <p:nvPicPr>
                      <p:cNvPr id="7" name="Object 6">
                        <a:extLst>
                          <a:ext uri="{FF2B5EF4-FFF2-40B4-BE49-F238E27FC236}">
                            <a16:creationId xmlns:a16="http://schemas.microsoft.com/office/drawing/2014/main" id="{B13175BA-78A1-574B-83F6-67EA22D7A64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795462" y="5117160"/>
                        <a:ext cx="4486275" cy="673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7" name="TextBox 36">
            <a:extLst>
              <a:ext uri="{FF2B5EF4-FFF2-40B4-BE49-F238E27FC236}">
                <a16:creationId xmlns:a16="http://schemas.microsoft.com/office/drawing/2014/main" id="{41CAEB6E-BE77-104B-B9EB-B7A113373612}"/>
              </a:ext>
            </a:extLst>
          </p:cNvPr>
          <p:cNvSpPr txBox="1"/>
          <p:nvPr/>
        </p:nvSpPr>
        <p:spPr>
          <a:xfrm>
            <a:off x="689297" y="6304746"/>
            <a:ext cx="189526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Structure mode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94B1DBE6-27E8-7347-963D-F50807C15903}"/>
              </a:ext>
            </a:extLst>
          </p:cNvPr>
          <p:cNvSpPr txBox="1"/>
          <p:nvPr/>
        </p:nvSpPr>
        <p:spPr>
          <a:xfrm>
            <a:off x="2978409" y="6351821"/>
            <a:ext cx="17027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Space Charge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9B4CB63E-A760-0646-B200-DAF4B6EA5770}"/>
              </a:ext>
            </a:extLst>
          </p:cNvPr>
          <p:cNvSpPr txBox="1"/>
          <p:nvPr/>
        </p:nvSpPr>
        <p:spPr>
          <a:xfrm>
            <a:off x="4959316" y="6346450"/>
            <a:ext cx="137588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Correction</a:t>
            </a:r>
          </a:p>
        </p:txBody>
      </p: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316B5296-2DCA-BC47-B504-9C2DD2AB3CE4}"/>
              </a:ext>
            </a:extLst>
          </p:cNvPr>
          <p:cNvCxnSpPr>
            <a:cxnSpLocks/>
          </p:cNvCxnSpPr>
          <p:nvPr/>
        </p:nvCxnSpPr>
        <p:spPr bwMode="auto">
          <a:xfrm flipV="1">
            <a:off x="2258169" y="5910414"/>
            <a:ext cx="305058" cy="39433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sm" len="sm"/>
            <a:tailEnd type="triangl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8EBCDDD1-AA18-3B47-B723-DA0E18AABD1F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3490641" y="5657266"/>
            <a:ext cx="89186" cy="64748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sm" len="sm"/>
            <a:tailEnd type="triangl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BF718196-4D93-BE48-BB69-C8AEEF749F7E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4616202" y="5683669"/>
            <a:ext cx="658804" cy="662781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sm" len="sm"/>
            <a:tailEnd type="triangl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graphicFrame>
        <p:nvGraphicFramePr>
          <p:cNvPr id="59" name="Object 58">
            <a:extLst>
              <a:ext uri="{FF2B5EF4-FFF2-40B4-BE49-F238E27FC236}">
                <a16:creationId xmlns:a16="http://schemas.microsoft.com/office/drawing/2014/main" id="{F3CEF99C-CC01-5549-ADF0-989F1DA66B5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52145062"/>
              </p:ext>
            </p:extLst>
          </p:nvPr>
        </p:nvGraphicFramePr>
        <p:xfrm>
          <a:off x="4260850" y="3685773"/>
          <a:ext cx="3539776" cy="12719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4382" r:id="rId5" imgW="2260600" imgH="812800" progId="Equation.DSMT4">
                  <p:embed/>
                </p:oleObj>
              </mc:Choice>
              <mc:Fallback>
                <p:oleObj r:id="rId5" imgW="2260600" imgH="8128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260850" y="3685773"/>
                        <a:ext cx="3539776" cy="12719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4" name="TextBox 63">
            <a:extLst>
              <a:ext uri="{FF2B5EF4-FFF2-40B4-BE49-F238E27FC236}">
                <a16:creationId xmlns:a16="http://schemas.microsoft.com/office/drawing/2014/main" id="{D7C9B1EC-3FB5-5E46-9CD0-C07ABB553E6C}"/>
              </a:ext>
            </a:extLst>
          </p:cNvPr>
          <p:cNvSpPr txBox="1"/>
          <p:nvPr/>
        </p:nvSpPr>
        <p:spPr>
          <a:xfrm>
            <a:off x="6159925" y="3311422"/>
            <a:ext cx="25154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/>
              <a:t>Current density profile</a:t>
            </a:r>
          </a:p>
        </p:txBody>
      </p: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16555F4A-CDC3-784C-B51A-6746779342C9}"/>
              </a:ext>
            </a:extLst>
          </p:cNvPr>
          <p:cNvCxnSpPr>
            <a:cxnSpLocks/>
            <a:stCxn id="64" idx="1"/>
          </p:cNvCxnSpPr>
          <p:nvPr/>
        </p:nvCxnSpPr>
        <p:spPr bwMode="auto">
          <a:xfrm flipH="1">
            <a:off x="5878157" y="3511477"/>
            <a:ext cx="281768" cy="289769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sm" len="sm"/>
            <a:tailEnd type="triangl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117813498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41" name="Rectangle 13"/>
          <p:cNvSpPr>
            <a:spLocks noChangeArrowheads="1"/>
          </p:cNvSpPr>
          <p:nvPr/>
        </p:nvSpPr>
        <p:spPr bwMode="auto">
          <a:xfrm>
            <a:off x="1447800" y="4876800"/>
            <a:ext cx="609600" cy="914400"/>
          </a:xfrm>
          <a:prstGeom prst="rect">
            <a:avLst/>
          </a:prstGeom>
          <a:solidFill>
            <a:srgbClr val="CCFFFF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48140" name="Rectangle 12"/>
          <p:cNvSpPr>
            <a:spLocks noChangeArrowheads="1"/>
          </p:cNvSpPr>
          <p:nvPr/>
        </p:nvSpPr>
        <p:spPr bwMode="auto">
          <a:xfrm>
            <a:off x="7543800" y="1905000"/>
            <a:ext cx="457200" cy="2286000"/>
          </a:xfrm>
          <a:prstGeom prst="rect">
            <a:avLst/>
          </a:prstGeom>
          <a:solidFill>
            <a:srgbClr val="CCFFFF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48138" name="Rectangle 10"/>
          <p:cNvSpPr>
            <a:spLocks noChangeArrowheads="1"/>
          </p:cNvSpPr>
          <p:nvPr/>
        </p:nvSpPr>
        <p:spPr bwMode="auto">
          <a:xfrm>
            <a:off x="1371600" y="1905000"/>
            <a:ext cx="533400" cy="1981200"/>
          </a:xfrm>
          <a:prstGeom prst="rect">
            <a:avLst/>
          </a:prstGeom>
          <a:solidFill>
            <a:srgbClr val="CCFFFF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48137" name="Rectangle 9"/>
          <p:cNvSpPr>
            <a:spLocks noChangeArrowheads="1"/>
          </p:cNvSpPr>
          <p:nvPr/>
        </p:nvSpPr>
        <p:spPr bwMode="auto">
          <a:xfrm>
            <a:off x="7391400" y="4800600"/>
            <a:ext cx="914400" cy="990600"/>
          </a:xfrm>
          <a:prstGeom prst="rect">
            <a:avLst/>
          </a:prstGeom>
          <a:solidFill>
            <a:srgbClr val="CCFFFF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>
          <a:xfrm>
            <a:off x="1752600" y="266700"/>
            <a:ext cx="5943600" cy="800100"/>
          </a:xfrm>
        </p:spPr>
        <p:txBody>
          <a:bodyPr/>
          <a:lstStyle/>
          <a:p>
            <a:pPr algn="ctr">
              <a:defRPr/>
            </a:pPr>
            <a:r>
              <a:rPr lang="en-US" sz="3600" dirty="0">
                <a:cs typeface="+mj-cs"/>
              </a:rPr>
              <a:t>Basic Calculations</a:t>
            </a:r>
          </a:p>
        </p:txBody>
      </p:sp>
      <p:pic>
        <p:nvPicPr>
          <p:cNvPr id="4813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4102100"/>
            <a:ext cx="6540500" cy="275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48135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295400"/>
            <a:ext cx="6858000" cy="317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48136" name="Text Box 8"/>
          <p:cNvSpPr txBox="1">
            <a:spLocks noChangeArrowheads="1"/>
          </p:cNvSpPr>
          <p:nvPr/>
        </p:nvSpPr>
        <p:spPr bwMode="auto">
          <a:xfrm>
            <a:off x="7451725" y="4906963"/>
            <a:ext cx="8191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latin typeface="Times" charset="0"/>
                <a:cs typeface="+mn-cs"/>
              </a:rPr>
              <a:t>Phase</a:t>
            </a:r>
          </a:p>
          <a:p>
            <a:pPr>
              <a:defRPr/>
            </a:pPr>
            <a:r>
              <a:rPr lang="en-US">
                <a:latin typeface="Times" charset="0"/>
                <a:cs typeface="+mn-cs"/>
              </a:rPr>
              <a:t>Space</a:t>
            </a:r>
          </a:p>
        </p:txBody>
      </p:sp>
    </p:spTree>
    <p:extLst>
      <p:ext uri="{BB962C8B-B14F-4D97-AF65-F5344CB8AC3E}">
        <p14:creationId xmlns:p14="http://schemas.microsoft.com/office/powerpoint/2010/main" val="326405106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EF1D7D-D1B0-C64F-B11B-A1E863F251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Multi Frequency – “Steady State”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E281186E-ABF1-424D-AF27-186D00104F88}"/>
              </a:ext>
            </a:extLst>
          </p:cNvPr>
          <p:cNvGrpSpPr/>
          <p:nvPr/>
        </p:nvGrpSpPr>
        <p:grpSpPr>
          <a:xfrm>
            <a:off x="690913" y="1981200"/>
            <a:ext cx="3809835" cy="4067299"/>
            <a:chOff x="762165" y="2057400"/>
            <a:chExt cx="3809835" cy="4067299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DFFDEF15-8954-1740-8FC1-A8EB9F484D64}"/>
                </a:ext>
              </a:extLst>
            </p:cNvPr>
            <p:cNvGrpSpPr/>
            <p:nvPr/>
          </p:nvGrpSpPr>
          <p:grpSpPr>
            <a:xfrm>
              <a:off x="2057400" y="2438400"/>
              <a:ext cx="2514600" cy="3686299"/>
              <a:chOff x="2133600" y="1419101"/>
              <a:chExt cx="2514600" cy="3686299"/>
            </a:xfrm>
          </p:grpSpPr>
          <p:cxnSp>
            <p:nvCxnSpPr>
              <p:cNvPr id="4" name="Straight Arrow Connector 3">
                <a:extLst>
                  <a:ext uri="{FF2B5EF4-FFF2-40B4-BE49-F238E27FC236}">
                    <a16:creationId xmlns:a16="http://schemas.microsoft.com/office/drawing/2014/main" id="{2FC6B061-1839-6844-AA11-64F1EDBD39C3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V="1">
                <a:off x="2286000" y="1752600"/>
                <a:ext cx="0" cy="3352800"/>
              </a:xfrm>
              <a:prstGeom prst="straightConnector1">
                <a:avLst/>
              </a:prstGeom>
              <a:solidFill>
                <a:schemeClr val="accent1"/>
              </a:solidFill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sm" len="sm"/>
                <a:tailEnd type="triangle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6" name="Straight Arrow Connector 5">
                <a:extLst>
                  <a:ext uri="{FF2B5EF4-FFF2-40B4-BE49-F238E27FC236}">
                    <a16:creationId xmlns:a16="http://schemas.microsoft.com/office/drawing/2014/main" id="{C70053FD-47A1-C04A-9A33-44A5975AE65C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2133600" y="4876800"/>
                <a:ext cx="2514600" cy="0"/>
              </a:xfrm>
              <a:prstGeom prst="straightConnector1">
                <a:avLst/>
              </a:prstGeom>
              <a:solidFill>
                <a:schemeClr val="accent1"/>
              </a:solidFill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sm" len="sm"/>
                <a:tailEnd type="triangle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B09E5E25-3551-8C4B-9936-E2D5826F15E9}"/>
                  </a:ext>
                </a:extLst>
              </p:cNvPr>
              <p:cNvGrpSpPr/>
              <p:nvPr/>
            </p:nvGrpSpPr>
            <p:grpSpPr>
              <a:xfrm>
                <a:off x="2315688" y="2576945"/>
                <a:ext cx="1710047" cy="1959429"/>
                <a:chOff x="2315688" y="2576945"/>
                <a:chExt cx="1710047" cy="1959429"/>
              </a:xfrm>
            </p:grpSpPr>
            <p:sp>
              <p:nvSpPr>
                <p:cNvPr id="9" name="Freeform 8">
                  <a:extLst>
                    <a:ext uri="{FF2B5EF4-FFF2-40B4-BE49-F238E27FC236}">
                      <a16:creationId xmlns:a16="http://schemas.microsoft.com/office/drawing/2014/main" id="{74B23A06-94E3-9348-914E-13BE05F49D25}"/>
                    </a:ext>
                  </a:extLst>
                </p:cNvPr>
                <p:cNvSpPr/>
                <p:nvPr/>
              </p:nvSpPr>
              <p:spPr bwMode="auto">
                <a:xfrm>
                  <a:off x="2315688" y="2576945"/>
                  <a:ext cx="1710047" cy="1959429"/>
                </a:xfrm>
                <a:custGeom>
                  <a:avLst/>
                  <a:gdLst>
                    <a:gd name="connsiteX0" fmla="*/ 0 w 1710047"/>
                    <a:gd name="connsiteY0" fmla="*/ 1959429 h 1959429"/>
                    <a:gd name="connsiteX1" fmla="*/ 1151907 w 1710047"/>
                    <a:gd name="connsiteY1" fmla="*/ 890650 h 1959429"/>
                    <a:gd name="connsiteX2" fmla="*/ 1710047 w 1710047"/>
                    <a:gd name="connsiteY2" fmla="*/ 0 h 1959429"/>
                    <a:gd name="connsiteX3" fmla="*/ 1710047 w 1710047"/>
                    <a:gd name="connsiteY3" fmla="*/ 0 h 19594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710047" h="1959429">
                      <a:moveTo>
                        <a:pt x="0" y="1959429"/>
                      </a:moveTo>
                      <a:cubicBezTo>
                        <a:pt x="433449" y="1588325"/>
                        <a:pt x="866899" y="1217221"/>
                        <a:pt x="1151907" y="890650"/>
                      </a:cubicBezTo>
                      <a:cubicBezTo>
                        <a:pt x="1436915" y="564078"/>
                        <a:pt x="1710047" y="0"/>
                        <a:pt x="1710047" y="0"/>
                      </a:cubicBezTo>
                      <a:lnTo>
                        <a:pt x="1710047" y="0"/>
                      </a:lnTo>
                    </a:path>
                  </a:pathLst>
                </a:custGeom>
                <a:noFill/>
                <a:ln w="38100" cap="flat" cmpd="sng" algn="ctr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2000" b="1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charset="0"/>
                    <a:ea typeface="ＭＳ Ｐゴシック" charset="0"/>
                  </a:endParaRPr>
                </a:p>
              </p:txBody>
            </p:sp>
            <p:cxnSp>
              <p:nvCxnSpPr>
                <p:cNvPr id="11" name="Straight Arrow Connector 10">
                  <a:extLst>
                    <a:ext uri="{FF2B5EF4-FFF2-40B4-BE49-F238E27FC236}">
                      <a16:creationId xmlns:a16="http://schemas.microsoft.com/office/drawing/2014/main" id="{95F2E4FD-5BD3-BD4D-8C64-ED1F1A0070BC}"/>
                    </a:ext>
                  </a:extLst>
                </p:cNvPr>
                <p:cNvCxnSpPr/>
                <p:nvPr/>
              </p:nvCxnSpPr>
              <p:spPr bwMode="auto">
                <a:xfrm flipV="1">
                  <a:off x="2819400" y="3733800"/>
                  <a:ext cx="381000" cy="381000"/>
                </a:xfrm>
                <a:prstGeom prst="straightConnector1">
                  <a:avLst/>
                </a:prstGeom>
                <a:solidFill>
                  <a:schemeClr val="accent1"/>
                </a:solidFill>
                <a:ln w="38100" cap="flat" cmpd="sng" algn="ctr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triangle"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</p:cxnSp>
          </p:grpSp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CDE9C730-D30A-544D-9384-BA1F1BA0578F}"/>
                  </a:ext>
                </a:extLst>
              </p:cNvPr>
              <p:cNvGrpSpPr/>
              <p:nvPr/>
            </p:nvGrpSpPr>
            <p:grpSpPr>
              <a:xfrm>
                <a:off x="2286000" y="1419101"/>
                <a:ext cx="1710047" cy="1959429"/>
                <a:chOff x="2315688" y="2576945"/>
                <a:chExt cx="1710047" cy="1959429"/>
              </a:xfrm>
            </p:grpSpPr>
            <p:sp>
              <p:nvSpPr>
                <p:cNvPr id="14" name="Freeform 13">
                  <a:extLst>
                    <a:ext uri="{FF2B5EF4-FFF2-40B4-BE49-F238E27FC236}">
                      <a16:creationId xmlns:a16="http://schemas.microsoft.com/office/drawing/2014/main" id="{B6552C77-56FD-8B4D-898E-217A54692283}"/>
                    </a:ext>
                  </a:extLst>
                </p:cNvPr>
                <p:cNvSpPr/>
                <p:nvPr/>
              </p:nvSpPr>
              <p:spPr bwMode="auto">
                <a:xfrm>
                  <a:off x="2315688" y="2576945"/>
                  <a:ext cx="1710047" cy="1959429"/>
                </a:xfrm>
                <a:custGeom>
                  <a:avLst/>
                  <a:gdLst>
                    <a:gd name="connsiteX0" fmla="*/ 0 w 1710047"/>
                    <a:gd name="connsiteY0" fmla="*/ 1959429 h 1959429"/>
                    <a:gd name="connsiteX1" fmla="*/ 1151907 w 1710047"/>
                    <a:gd name="connsiteY1" fmla="*/ 890650 h 1959429"/>
                    <a:gd name="connsiteX2" fmla="*/ 1710047 w 1710047"/>
                    <a:gd name="connsiteY2" fmla="*/ 0 h 1959429"/>
                    <a:gd name="connsiteX3" fmla="*/ 1710047 w 1710047"/>
                    <a:gd name="connsiteY3" fmla="*/ 0 h 19594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710047" h="1959429">
                      <a:moveTo>
                        <a:pt x="0" y="1959429"/>
                      </a:moveTo>
                      <a:cubicBezTo>
                        <a:pt x="433449" y="1588325"/>
                        <a:pt x="866899" y="1217221"/>
                        <a:pt x="1151907" y="890650"/>
                      </a:cubicBezTo>
                      <a:cubicBezTo>
                        <a:pt x="1436915" y="564078"/>
                        <a:pt x="1710047" y="0"/>
                        <a:pt x="1710047" y="0"/>
                      </a:cubicBezTo>
                      <a:lnTo>
                        <a:pt x="1710047" y="0"/>
                      </a:lnTo>
                    </a:path>
                  </a:pathLst>
                </a:custGeom>
                <a:noFill/>
                <a:ln w="38100" cap="flat" cmpd="sng" algn="ctr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2000" b="1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charset="0"/>
                    <a:ea typeface="ＭＳ Ｐゴシック" charset="0"/>
                  </a:endParaRPr>
                </a:p>
              </p:txBody>
            </p:sp>
            <p:cxnSp>
              <p:nvCxnSpPr>
                <p:cNvPr id="15" name="Straight Arrow Connector 14">
                  <a:extLst>
                    <a:ext uri="{FF2B5EF4-FFF2-40B4-BE49-F238E27FC236}">
                      <a16:creationId xmlns:a16="http://schemas.microsoft.com/office/drawing/2014/main" id="{F2567A35-FF04-714D-B7C7-B942F14820A0}"/>
                    </a:ext>
                  </a:extLst>
                </p:cNvPr>
                <p:cNvCxnSpPr/>
                <p:nvPr/>
              </p:nvCxnSpPr>
              <p:spPr bwMode="auto">
                <a:xfrm flipV="1">
                  <a:off x="2819400" y="3733800"/>
                  <a:ext cx="381000" cy="381000"/>
                </a:xfrm>
                <a:prstGeom prst="straightConnector1">
                  <a:avLst/>
                </a:prstGeom>
                <a:solidFill>
                  <a:schemeClr val="accent1"/>
                </a:solidFill>
                <a:ln w="38100" cap="flat" cmpd="sng" algn="ctr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triangle"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</p:cxnSp>
          </p:grpSp>
        </p:grp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4552242A-B67B-CF40-8A09-2253C403B9F4}"/>
                </a:ext>
              </a:extLst>
            </p:cNvPr>
            <p:cNvCxnSpPr/>
            <p:nvPr/>
          </p:nvCxnSpPr>
          <p:spPr bwMode="auto">
            <a:xfrm>
              <a:off x="3919847" y="2057400"/>
              <a:ext cx="29688" cy="396240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dash"/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sp>
          <p:nvSpPr>
            <p:cNvPr id="19" name="Left Brace 18">
              <a:extLst>
                <a:ext uri="{FF2B5EF4-FFF2-40B4-BE49-F238E27FC236}">
                  <a16:creationId xmlns:a16="http://schemas.microsoft.com/office/drawing/2014/main" id="{8FB8B980-B55F-EE43-855A-5D97C86FA6EC}"/>
                </a:ext>
              </a:extLst>
            </p:cNvPr>
            <p:cNvSpPr/>
            <p:nvPr/>
          </p:nvSpPr>
          <p:spPr bwMode="auto">
            <a:xfrm>
              <a:off x="1706089" y="4397829"/>
              <a:ext cx="351311" cy="1157844"/>
            </a:xfrm>
            <a:prstGeom prst="leftBrace">
              <a:avLst/>
            </a:prstGeom>
            <a:noFill/>
            <a:ln w="381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482ACF9F-0B8D-2A43-9B6E-C494FA779116}"/>
                </a:ext>
              </a:extLst>
            </p:cNvPr>
            <p:cNvSpPr txBox="1"/>
            <p:nvPr/>
          </p:nvSpPr>
          <p:spPr>
            <a:xfrm>
              <a:off x="1706089" y="2771899"/>
              <a:ext cx="60144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/>
                <a:t>t</a:t>
              </a:r>
              <a:r>
                <a:rPr lang="en-US" baseline="-25000" dirty="0" err="1"/>
                <a:t>i</a:t>
              </a:r>
              <a:r>
                <a:rPr lang="en-US" dirty="0"/>
                <a:t>(z)</a:t>
              </a:r>
            </a:p>
          </p:txBody>
        </p:sp>
        <p:graphicFrame>
          <p:nvGraphicFramePr>
            <p:cNvPr id="21" name="Object 20">
              <a:extLst>
                <a:ext uri="{FF2B5EF4-FFF2-40B4-BE49-F238E27FC236}">
                  <a16:creationId xmlns:a16="http://schemas.microsoft.com/office/drawing/2014/main" id="{7B2A0509-2162-1741-8FEC-250966548A40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544652020"/>
                </p:ext>
              </p:extLst>
            </p:nvPr>
          </p:nvGraphicFramePr>
          <p:xfrm>
            <a:off x="762165" y="4714998"/>
            <a:ext cx="806577" cy="61900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13199" r:id="rId3" imgW="546100" imgH="419100" progId="Equation.DSMT4">
                    <p:embed/>
                  </p:oleObj>
                </mc:Choice>
                <mc:Fallback>
                  <p:oleObj r:id="rId3" imgW="546100" imgH="41910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4"/>
                        <a:stretch>
                          <a:fillRect/>
                        </a:stretch>
                      </p:blipFill>
                      <p:spPr>
                        <a:xfrm>
                          <a:off x="762165" y="4714998"/>
                          <a:ext cx="806577" cy="619001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aphicFrame>
        <p:nvGraphicFramePr>
          <p:cNvPr id="23" name="Object 22">
            <a:extLst>
              <a:ext uri="{FF2B5EF4-FFF2-40B4-BE49-F238E27FC236}">
                <a16:creationId xmlns:a16="http://schemas.microsoft.com/office/drawing/2014/main" id="{2E22823E-C3AC-8847-BC85-C9D506908BF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7840709"/>
              </p:ext>
            </p:extLst>
          </p:nvPr>
        </p:nvGraphicFramePr>
        <p:xfrm>
          <a:off x="4572000" y="2130424"/>
          <a:ext cx="4141787" cy="3127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3200" name="Equation" r:id="rId5" imgW="3060700" imgH="2311400" progId="Equation.DSMT4">
                  <p:embed/>
                </p:oleObj>
              </mc:Choice>
              <mc:Fallback>
                <p:oleObj name="Equation" r:id="rId5" imgW="3060700" imgH="2311400" progId="Equation.DSMT4">
                  <p:embed/>
                  <p:pic>
                    <p:nvPicPr>
                      <p:cNvPr id="13" name="Object 12">
                        <a:extLst>
                          <a:ext uri="{FF2B5EF4-FFF2-40B4-BE49-F238E27FC236}">
                            <a16:creationId xmlns:a16="http://schemas.microsoft.com/office/drawing/2014/main" id="{0A1556B0-30A1-DD43-B910-CFA322CE181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572000" y="2130424"/>
                        <a:ext cx="4141787" cy="31273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" name="TextBox 23">
            <a:extLst>
              <a:ext uri="{FF2B5EF4-FFF2-40B4-BE49-F238E27FC236}">
                <a16:creationId xmlns:a16="http://schemas.microsoft.com/office/drawing/2014/main" id="{F8D46B4B-D9C5-7841-A905-7CC6A1DA8824}"/>
              </a:ext>
            </a:extLst>
          </p:cNvPr>
          <p:cNvSpPr txBox="1"/>
          <p:nvPr/>
        </p:nvSpPr>
        <p:spPr>
          <a:xfrm>
            <a:off x="3729043" y="5943600"/>
            <a:ext cx="2984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z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44F0D78-DC0C-A346-AE8C-03F969AE3B44}"/>
              </a:ext>
            </a:extLst>
          </p:cNvPr>
          <p:cNvSpPr txBox="1"/>
          <p:nvPr/>
        </p:nvSpPr>
        <p:spPr>
          <a:xfrm>
            <a:off x="4500748" y="3341914"/>
            <a:ext cx="35493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Periodic time dependent signal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C478870-786A-A240-8986-75FE55F1BDCE}"/>
              </a:ext>
            </a:extLst>
          </p:cNvPr>
          <p:cNvSpPr txBox="1"/>
          <p:nvPr/>
        </p:nvSpPr>
        <p:spPr>
          <a:xfrm>
            <a:off x="4500748" y="4121574"/>
            <a:ext cx="44728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Each frequency component evolves in z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D577AA5-1655-0141-AED2-6638CC9C6008}"/>
              </a:ext>
            </a:extLst>
          </p:cNvPr>
          <p:cNvSpPr txBox="1"/>
          <p:nvPr/>
        </p:nvSpPr>
        <p:spPr>
          <a:xfrm>
            <a:off x="4724400" y="5819899"/>
            <a:ext cx="39693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Integrations completed in one pass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499FE60-EAC7-D940-A832-E96F7E2AA46F}"/>
              </a:ext>
            </a:extLst>
          </p:cNvPr>
          <p:cNvSpPr txBox="1"/>
          <p:nvPr/>
        </p:nvSpPr>
        <p:spPr>
          <a:xfrm>
            <a:off x="295851" y="3382515"/>
            <a:ext cx="165980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0" dirty="0"/>
              <a:t>Particles launched with entrance times covering one period</a:t>
            </a:r>
          </a:p>
        </p:txBody>
      </p:sp>
    </p:spTree>
    <p:extLst>
      <p:ext uri="{BB962C8B-B14F-4D97-AF65-F5344CB8AC3E}">
        <p14:creationId xmlns:p14="http://schemas.microsoft.com/office/powerpoint/2010/main" val="348281641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84B2E755-84E2-9A4D-88D4-36DB858620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7319" y="3069142"/>
            <a:ext cx="2743200" cy="218631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47D9AF6-FB86-DD41-A6E7-3C141377D1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Multi-Frequency Simulations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6FAB475-4A3B-F545-BB45-94A43238E0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2049791"/>
            <a:ext cx="3441700" cy="27813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7599F77-904D-7640-9043-3A5A1D96478B}"/>
              </a:ext>
            </a:extLst>
          </p:cNvPr>
          <p:cNvSpPr txBox="1"/>
          <p:nvPr/>
        </p:nvSpPr>
        <p:spPr>
          <a:xfrm>
            <a:off x="1295400" y="1676400"/>
            <a:ext cx="19912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Intermodulation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D0F39A1-F1D2-5D4C-A787-4986D4123EF7}"/>
              </a:ext>
            </a:extLst>
          </p:cNvPr>
          <p:cNvSpPr txBox="1"/>
          <p:nvPr/>
        </p:nvSpPr>
        <p:spPr>
          <a:xfrm>
            <a:off x="140741" y="4953000"/>
            <a:ext cx="427885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0" i="1" dirty="0"/>
              <a:t>Traveling-Wave Tube Devices with Nonlinear Dielectric Elements,</a:t>
            </a:r>
          </a:p>
          <a:p>
            <a:r>
              <a:rPr lang="en-US" sz="1400" b="0" dirty="0"/>
              <a:t> Thomas M. </a:t>
            </a:r>
            <a:r>
              <a:rPr lang="en-US" sz="1400" b="0" dirty="0" err="1"/>
              <a:t>Antonsen</a:t>
            </a:r>
            <a:r>
              <a:rPr lang="en-US" sz="1400" b="0" dirty="0"/>
              <a:t>, Jr., and Baruch </a:t>
            </a:r>
            <a:r>
              <a:rPr lang="en-US" sz="1400" b="0" dirty="0" err="1"/>
              <a:t>Levush</a:t>
            </a:r>
            <a:r>
              <a:rPr lang="en-US" sz="1400" b="0" dirty="0"/>
              <a:t>,</a:t>
            </a:r>
          </a:p>
          <a:p>
            <a:r>
              <a:rPr lang="en-US" sz="1200" b="0" dirty="0"/>
              <a:t>IEEE TRANSACTIONS ON PLASMA SCIENCE, VOL. 26, NO. 3, JUNE 1998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9314365-710F-2B46-A243-DE7D3BCC4300}"/>
              </a:ext>
            </a:extLst>
          </p:cNvPr>
          <p:cNvSpPr txBox="1"/>
          <p:nvPr/>
        </p:nvSpPr>
        <p:spPr>
          <a:xfrm>
            <a:off x="5321302" y="1707178"/>
            <a:ext cx="23583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16 QAM digital signal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0B87745-2303-9647-990D-4C18EFF2D5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30739" y="2017876"/>
            <a:ext cx="2635250" cy="197389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F32837E-93E4-9742-A2BF-8D1A3B8C8A82}"/>
              </a:ext>
            </a:extLst>
          </p:cNvPr>
          <p:cNvSpPr txBox="1"/>
          <p:nvPr/>
        </p:nvSpPr>
        <p:spPr>
          <a:xfrm>
            <a:off x="4724402" y="5263514"/>
            <a:ext cx="412645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0" i="1" dirty="0"/>
              <a:t>From Frequency-Domain Physics-Based Simulation to Time-Domain Modeling of Traveling-Wave Tube Amplifiers for High Data-Rate Communication Applications </a:t>
            </a:r>
            <a:endParaRPr lang="en-US" sz="1200" b="0" dirty="0"/>
          </a:p>
          <a:p>
            <a:r>
              <a:rPr lang="en-US" sz="1200" b="0" dirty="0"/>
              <a:t>Pedro N. </a:t>
            </a:r>
            <a:r>
              <a:rPr lang="en-US" sz="1200" b="0" dirty="0" err="1"/>
              <a:t>Safier</a:t>
            </a:r>
            <a:r>
              <a:rPr lang="en-US" sz="1200" b="0" dirty="0"/>
              <a:t>, </a:t>
            </a:r>
            <a:r>
              <a:rPr lang="en-US" sz="1200" b="0" dirty="0" err="1"/>
              <a:t>Vasily</a:t>
            </a:r>
            <a:r>
              <a:rPr lang="en-US" sz="1200" b="0" dirty="0"/>
              <a:t> </a:t>
            </a:r>
            <a:r>
              <a:rPr lang="en-US" sz="1200" b="0" dirty="0" err="1"/>
              <a:t>Dronov</a:t>
            </a:r>
            <a:r>
              <a:rPr lang="en-US" sz="1200" b="0" dirty="0"/>
              <a:t>, Thomas M. </a:t>
            </a:r>
            <a:r>
              <a:rPr lang="en-US" sz="1200" b="0" dirty="0" err="1"/>
              <a:t>Antonsen</a:t>
            </a:r>
            <a:r>
              <a:rPr lang="en-US" sz="1200" b="0" dirty="0"/>
              <a:t>, Jr., Joe X. </a:t>
            </a:r>
            <a:r>
              <a:rPr lang="en-US" sz="1200" b="0" dirty="0" err="1"/>
              <a:t>Qiu</a:t>
            </a:r>
            <a:r>
              <a:rPr lang="en-US" sz="1200" b="0" dirty="0"/>
              <a:t>, Bruce G. </a:t>
            </a:r>
            <a:r>
              <a:rPr lang="en-US" sz="1200" b="0" dirty="0" err="1"/>
              <a:t>Danly</a:t>
            </a:r>
            <a:r>
              <a:rPr lang="en-US" sz="1200" b="0" dirty="0"/>
              <a:t>, and Baruch </a:t>
            </a:r>
            <a:r>
              <a:rPr lang="en-US" sz="1200" b="0" dirty="0" err="1"/>
              <a:t>Levush</a:t>
            </a:r>
            <a:r>
              <a:rPr lang="en-US" sz="1200" b="0" dirty="0"/>
              <a:t>,</a:t>
            </a:r>
          </a:p>
          <a:p>
            <a:r>
              <a:rPr lang="en-US" sz="1200" b="0" dirty="0"/>
              <a:t>IEEE TRANSACTIONS ON MICROWAVE THEORY AND TECHNIQUES, VOL. 54, NO. 10, OCTOBER 2006</a:t>
            </a:r>
          </a:p>
        </p:txBody>
      </p:sp>
    </p:spTree>
    <p:extLst>
      <p:ext uri="{BB962C8B-B14F-4D97-AF65-F5344CB8AC3E}">
        <p14:creationId xmlns:p14="http://schemas.microsoft.com/office/powerpoint/2010/main" val="206564970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E24C8B-E31D-2047-BF69-EB45B768F4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Beam Models and Self fields</a:t>
            </a:r>
          </a:p>
        </p:txBody>
      </p:sp>
      <p:grpSp>
        <p:nvGrpSpPr>
          <p:cNvPr id="3" name="Group 53">
            <a:extLst>
              <a:ext uri="{FF2B5EF4-FFF2-40B4-BE49-F238E27FC236}">
                <a16:creationId xmlns:a16="http://schemas.microsoft.com/office/drawing/2014/main" id="{C9539F3F-B54C-1C4E-B761-28A82982547A}"/>
              </a:ext>
            </a:extLst>
          </p:cNvPr>
          <p:cNvGrpSpPr>
            <a:grpSpLocks/>
          </p:cNvGrpSpPr>
          <p:nvPr/>
        </p:nvGrpSpPr>
        <p:grpSpPr bwMode="auto">
          <a:xfrm>
            <a:off x="3352800" y="2133600"/>
            <a:ext cx="4605338" cy="917575"/>
            <a:chOff x="2496" y="3360"/>
            <a:chExt cx="3168" cy="789"/>
          </a:xfrm>
        </p:grpSpPr>
        <p:cxnSp>
          <p:nvCxnSpPr>
            <p:cNvPr id="4" name="Straight Connector 8">
              <a:extLst>
                <a:ext uri="{FF2B5EF4-FFF2-40B4-BE49-F238E27FC236}">
                  <a16:creationId xmlns:a16="http://schemas.microsoft.com/office/drawing/2014/main" id="{37716415-6159-4A46-822B-C2F4F6D1C50E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10800000">
              <a:off x="2496" y="3592"/>
              <a:ext cx="2832" cy="23"/>
            </a:xfrm>
            <a:prstGeom prst="line">
              <a:avLst/>
            </a:prstGeom>
            <a:noFill/>
            <a:ln w="9525">
              <a:solidFill>
                <a:srgbClr val="B6DCD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sp>
          <p:nvSpPr>
            <p:cNvPr id="5" name="Flowchart: Direct Access Storage 9">
              <a:extLst>
                <a:ext uri="{FF2B5EF4-FFF2-40B4-BE49-F238E27FC236}">
                  <a16:creationId xmlns:a16="http://schemas.microsoft.com/office/drawing/2014/main" id="{FF7A916D-054E-3B44-8180-67FC4E62C4C7}"/>
                </a:ext>
              </a:extLst>
            </p:cNvPr>
            <p:cNvSpPr/>
            <p:nvPr/>
          </p:nvSpPr>
          <p:spPr>
            <a:xfrm>
              <a:off x="3431" y="3368"/>
              <a:ext cx="96" cy="479"/>
            </a:xfrm>
            <a:prstGeom prst="flowChartMagneticDrum">
              <a:avLst/>
            </a:prstGeom>
            <a:solidFill>
              <a:srgbClr val="0070C0"/>
            </a:solidFill>
            <a:ln w="9525" cap="flat" cmpd="sng" algn="ctr">
              <a:solidFill>
                <a:srgbClr val="333399"/>
              </a:solidFill>
              <a:prstDash val="solid"/>
            </a:ln>
            <a:effectLst/>
          </p:spPr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kern="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6" name="Flowchart: Direct Access Storage 10">
              <a:extLst>
                <a:ext uri="{FF2B5EF4-FFF2-40B4-BE49-F238E27FC236}">
                  <a16:creationId xmlns:a16="http://schemas.microsoft.com/office/drawing/2014/main" id="{E0C3C0A0-B71D-C444-94FF-24B391751488}"/>
                </a:ext>
              </a:extLst>
            </p:cNvPr>
            <p:cNvSpPr/>
            <p:nvPr/>
          </p:nvSpPr>
          <p:spPr>
            <a:xfrm>
              <a:off x="3572" y="3365"/>
              <a:ext cx="96" cy="479"/>
            </a:xfrm>
            <a:prstGeom prst="flowChartMagneticDrum">
              <a:avLst/>
            </a:prstGeom>
            <a:solidFill>
              <a:srgbClr val="0070C0"/>
            </a:solidFill>
            <a:ln w="9525" cap="flat" cmpd="sng" algn="ctr">
              <a:solidFill>
                <a:srgbClr val="333399"/>
              </a:solidFill>
              <a:prstDash val="solid"/>
            </a:ln>
            <a:effectLst/>
          </p:spPr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kern="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7" name="Flowchart: Direct Access Storage 11">
              <a:extLst>
                <a:ext uri="{FF2B5EF4-FFF2-40B4-BE49-F238E27FC236}">
                  <a16:creationId xmlns:a16="http://schemas.microsoft.com/office/drawing/2014/main" id="{DED0152E-DA6A-B24D-8BDF-7717D372CB2E}"/>
                </a:ext>
              </a:extLst>
            </p:cNvPr>
            <p:cNvSpPr/>
            <p:nvPr/>
          </p:nvSpPr>
          <p:spPr>
            <a:xfrm>
              <a:off x="3678" y="3363"/>
              <a:ext cx="96" cy="480"/>
            </a:xfrm>
            <a:prstGeom prst="flowChartMagneticDrum">
              <a:avLst/>
            </a:prstGeom>
            <a:solidFill>
              <a:srgbClr val="0070C0"/>
            </a:solidFill>
            <a:ln w="9525" cap="flat" cmpd="sng" algn="ctr">
              <a:solidFill>
                <a:srgbClr val="333399"/>
              </a:solidFill>
              <a:prstDash val="solid"/>
            </a:ln>
            <a:effectLst/>
          </p:spPr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kern="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8" name="Flowchart: Direct Access Storage 12">
              <a:extLst>
                <a:ext uri="{FF2B5EF4-FFF2-40B4-BE49-F238E27FC236}">
                  <a16:creationId xmlns:a16="http://schemas.microsoft.com/office/drawing/2014/main" id="{35E46C09-635C-4A46-8076-540B7DEB3606}"/>
                </a:ext>
              </a:extLst>
            </p:cNvPr>
            <p:cNvSpPr/>
            <p:nvPr/>
          </p:nvSpPr>
          <p:spPr>
            <a:xfrm>
              <a:off x="3784" y="3365"/>
              <a:ext cx="96" cy="479"/>
            </a:xfrm>
            <a:prstGeom prst="flowChartMagneticDrum">
              <a:avLst/>
            </a:prstGeom>
            <a:solidFill>
              <a:srgbClr val="0070C0"/>
            </a:solidFill>
            <a:ln w="9525" cap="flat" cmpd="sng" algn="ctr">
              <a:solidFill>
                <a:srgbClr val="333399"/>
              </a:solidFill>
              <a:prstDash val="solid"/>
            </a:ln>
            <a:effectLst/>
          </p:spPr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kern="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9" name="Flowchart: Direct Access Storage 13">
              <a:extLst>
                <a:ext uri="{FF2B5EF4-FFF2-40B4-BE49-F238E27FC236}">
                  <a16:creationId xmlns:a16="http://schemas.microsoft.com/office/drawing/2014/main" id="{B2D2169C-216C-4845-9358-943C106956DD}"/>
                </a:ext>
              </a:extLst>
            </p:cNvPr>
            <p:cNvSpPr/>
            <p:nvPr/>
          </p:nvSpPr>
          <p:spPr>
            <a:xfrm>
              <a:off x="3896" y="3363"/>
              <a:ext cx="96" cy="480"/>
            </a:xfrm>
            <a:prstGeom prst="flowChartMagneticDrum">
              <a:avLst/>
            </a:prstGeom>
            <a:solidFill>
              <a:srgbClr val="0070C0"/>
            </a:solidFill>
            <a:ln w="9525" cap="flat" cmpd="sng" algn="ctr">
              <a:solidFill>
                <a:srgbClr val="333399"/>
              </a:solidFill>
              <a:prstDash val="solid"/>
            </a:ln>
            <a:effectLst/>
          </p:spPr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kern="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" name="Flowchart: Direct Access Storage 14">
              <a:extLst>
                <a:ext uri="{FF2B5EF4-FFF2-40B4-BE49-F238E27FC236}">
                  <a16:creationId xmlns:a16="http://schemas.microsoft.com/office/drawing/2014/main" id="{9C25A7E5-1434-4F4E-A5A4-02A187FBB03D}"/>
                </a:ext>
              </a:extLst>
            </p:cNvPr>
            <p:cNvSpPr/>
            <p:nvPr/>
          </p:nvSpPr>
          <p:spPr>
            <a:xfrm>
              <a:off x="4007" y="3365"/>
              <a:ext cx="96" cy="479"/>
            </a:xfrm>
            <a:prstGeom prst="flowChartMagneticDrum">
              <a:avLst/>
            </a:prstGeom>
            <a:solidFill>
              <a:srgbClr val="0070C0"/>
            </a:solidFill>
            <a:ln w="9525" cap="flat" cmpd="sng" algn="ctr">
              <a:solidFill>
                <a:srgbClr val="333399"/>
              </a:solidFill>
              <a:prstDash val="solid"/>
            </a:ln>
            <a:effectLst/>
          </p:spPr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kern="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" name="Flowchart: Direct Access Storage 15">
              <a:extLst>
                <a:ext uri="{FF2B5EF4-FFF2-40B4-BE49-F238E27FC236}">
                  <a16:creationId xmlns:a16="http://schemas.microsoft.com/office/drawing/2014/main" id="{78698733-C3A6-EC4E-8380-E4404D750C80}"/>
                </a:ext>
              </a:extLst>
            </p:cNvPr>
            <p:cNvSpPr/>
            <p:nvPr/>
          </p:nvSpPr>
          <p:spPr>
            <a:xfrm>
              <a:off x="4118" y="3368"/>
              <a:ext cx="96" cy="479"/>
            </a:xfrm>
            <a:prstGeom prst="flowChartMagneticDrum">
              <a:avLst/>
            </a:prstGeom>
            <a:solidFill>
              <a:srgbClr val="0070C0"/>
            </a:solidFill>
            <a:ln w="9525" cap="flat" cmpd="sng" algn="ctr">
              <a:solidFill>
                <a:srgbClr val="333399"/>
              </a:solidFill>
              <a:prstDash val="solid"/>
            </a:ln>
            <a:effectLst/>
          </p:spPr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kern="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" name="Flowchart: Direct Access Storage 16">
              <a:extLst>
                <a:ext uri="{FF2B5EF4-FFF2-40B4-BE49-F238E27FC236}">
                  <a16:creationId xmlns:a16="http://schemas.microsoft.com/office/drawing/2014/main" id="{60B1A52C-5F5D-F943-A124-73093915E4B4}"/>
                </a:ext>
              </a:extLst>
            </p:cNvPr>
            <p:cNvSpPr/>
            <p:nvPr/>
          </p:nvSpPr>
          <p:spPr>
            <a:xfrm>
              <a:off x="4249" y="3370"/>
              <a:ext cx="96" cy="480"/>
            </a:xfrm>
            <a:prstGeom prst="flowChartMagneticDrum">
              <a:avLst/>
            </a:prstGeom>
            <a:solidFill>
              <a:srgbClr val="0070C0"/>
            </a:solidFill>
            <a:ln w="9525" cap="flat" cmpd="sng" algn="ctr">
              <a:solidFill>
                <a:srgbClr val="333399"/>
              </a:solidFill>
              <a:prstDash val="solid"/>
            </a:ln>
            <a:effectLst/>
          </p:spPr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kern="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" name="Flowchart: Direct Access Storage 17">
              <a:extLst>
                <a:ext uri="{FF2B5EF4-FFF2-40B4-BE49-F238E27FC236}">
                  <a16:creationId xmlns:a16="http://schemas.microsoft.com/office/drawing/2014/main" id="{C56BEC8D-6EE1-3741-AFA4-608849A206D2}"/>
                </a:ext>
              </a:extLst>
            </p:cNvPr>
            <p:cNvSpPr/>
            <p:nvPr/>
          </p:nvSpPr>
          <p:spPr>
            <a:xfrm>
              <a:off x="4386" y="3370"/>
              <a:ext cx="96" cy="480"/>
            </a:xfrm>
            <a:prstGeom prst="flowChartMagneticDrum">
              <a:avLst/>
            </a:prstGeom>
            <a:solidFill>
              <a:srgbClr val="0070C0"/>
            </a:solidFill>
            <a:ln w="9525" cap="flat" cmpd="sng" algn="ctr">
              <a:solidFill>
                <a:srgbClr val="333399"/>
              </a:solidFill>
              <a:prstDash val="solid"/>
            </a:ln>
            <a:effectLst/>
          </p:spPr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kern="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" name="Flowchart: Direct Access Storage 18">
              <a:extLst>
                <a:ext uri="{FF2B5EF4-FFF2-40B4-BE49-F238E27FC236}">
                  <a16:creationId xmlns:a16="http://schemas.microsoft.com/office/drawing/2014/main" id="{F8A843DF-0453-A642-8229-DD22D26A3F99}"/>
                </a:ext>
              </a:extLst>
            </p:cNvPr>
            <p:cNvSpPr/>
            <p:nvPr/>
          </p:nvSpPr>
          <p:spPr>
            <a:xfrm>
              <a:off x="4547" y="3375"/>
              <a:ext cx="96" cy="480"/>
            </a:xfrm>
            <a:prstGeom prst="flowChartMagneticDrum">
              <a:avLst/>
            </a:prstGeom>
            <a:solidFill>
              <a:srgbClr val="0070C0"/>
            </a:solidFill>
            <a:ln w="9525" cap="flat" cmpd="sng" algn="ctr">
              <a:solidFill>
                <a:srgbClr val="333399"/>
              </a:solidFill>
              <a:prstDash val="solid"/>
            </a:ln>
            <a:effectLst/>
          </p:spPr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kern="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" name="Flowchart: Direct Access Storage 19">
              <a:extLst>
                <a:ext uri="{FF2B5EF4-FFF2-40B4-BE49-F238E27FC236}">
                  <a16:creationId xmlns:a16="http://schemas.microsoft.com/office/drawing/2014/main" id="{F3842E9F-F7A5-7D4C-AF3E-81A0248BE1CE}"/>
                </a:ext>
              </a:extLst>
            </p:cNvPr>
            <p:cNvSpPr/>
            <p:nvPr/>
          </p:nvSpPr>
          <p:spPr>
            <a:xfrm>
              <a:off x="4708" y="3378"/>
              <a:ext cx="95" cy="480"/>
            </a:xfrm>
            <a:prstGeom prst="flowChartMagneticDrum">
              <a:avLst/>
            </a:prstGeom>
            <a:solidFill>
              <a:srgbClr val="0070C0"/>
            </a:solidFill>
            <a:ln w="9525" cap="flat" cmpd="sng" algn="ctr">
              <a:solidFill>
                <a:srgbClr val="333399"/>
              </a:solidFill>
              <a:prstDash val="solid"/>
            </a:ln>
            <a:effectLst/>
          </p:spPr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kern="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" name="Flowchart: Direct Access Storage 20">
              <a:extLst>
                <a:ext uri="{FF2B5EF4-FFF2-40B4-BE49-F238E27FC236}">
                  <a16:creationId xmlns:a16="http://schemas.microsoft.com/office/drawing/2014/main" id="{9D801CAE-AA44-3046-AF42-6508B6802FC6}"/>
                </a:ext>
              </a:extLst>
            </p:cNvPr>
            <p:cNvSpPr/>
            <p:nvPr/>
          </p:nvSpPr>
          <p:spPr>
            <a:xfrm>
              <a:off x="4881" y="3378"/>
              <a:ext cx="96" cy="480"/>
            </a:xfrm>
            <a:prstGeom prst="flowChartMagneticDrum">
              <a:avLst/>
            </a:prstGeom>
            <a:solidFill>
              <a:srgbClr val="0070C0"/>
            </a:solidFill>
            <a:ln w="9525" cap="flat" cmpd="sng" algn="ctr">
              <a:solidFill>
                <a:srgbClr val="333399"/>
              </a:solidFill>
              <a:prstDash val="solid"/>
            </a:ln>
            <a:effectLst/>
          </p:spPr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kern="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Flowchart: Direct Access Storage 21">
              <a:extLst>
                <a:ext uri="{FF2B5EF4-FFF2-40B4-BE49-F238E27FC236}">
                  <a16:creationId xmlns:a16="http://schemas.microsoft.com/office/drawing/2014/main" id="{36DD4065-FD30-994B-A5A9-0CA645C97200}"/>
                </a:ext>
              </a:extLst>
            </p:cNvPr>
            <p:cNvSpPr/>
            <p:nvPr/>
          </p:nvSpPr>
          <p:spPr>
            <a:xfrm>
              <a:off x="5052" y="3375"/>
              <a:ext cx="95" cy="480"/>
            </a:xfrm>
            <a:prstGeom prst="flowChartMagneticDrum">
              <a:avLst/>
            </a:prstGeom>
            <a:solidFill>
              <a:srgbClr val="0070C0"/>
            </a:solidFill>
            <a:ln w="9525" cap="flat" cmpd="sng" algn="ctr">
              <a:solidFill>
                <a:srgbClr val="333399"/>
              </a:solidFill>
              <a:prstDash val="solid"/>
            </a:ln>
            <a:effectLst/>
          </p:spPr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kern="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" name="Flowchart: Direct Access Storage 22">
              <a:extLst>
                <a:ext uri="{FF2B5EF4-FFF2-40B4-BE49-F238E27FC236}">
                  <a16:creationId xmlns:a16="http://schemas.microsoft.com/office/drawing/2014/main" id="{02818610-1B8D-B34E-9B15-61270B71F442}"/>
                </a:ext>
              </a:extLst>
            </p:cNvPr>
            <p:cNvSpPr/>
            <p:nvPr/>
          </p:nvSpPr>
          <p:spPr>
            <a:xfrm>
              <a:off x="2736" y="3363"/>
              <a:ext cx="96" cy="480"/>
            </a:xfrm>
            <a:prstGeom prst="flowChartMagneticDrum">
              <a:avLst/>
            </a:prstGeom>
            <a:solidFill>
              <a:srgbClr val="0070C0"/>
            </a:solidFill>
            <a:ln w="9525" cap="flat" cmpd="sng" algn="ctr">
              <a:solidFill>
                <a:srgbClr val="333399"/>
              </a:solidFill>
              <a:prstDash val="solid"/>
            </a:ln>
            <a:effectLst/>
          </p:spPr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kern="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" name="Flowchart: Direct Access Storage 23">
              <a:extLst>
                <a:ext uri="{FF2B5EF4-FFF2-40B4-BE49-F238E27FC236}">
                  <a16:creationId xmlns:a16="http://schemas.microsoft.com/office/drawing/2014/main" id="{6123AAFC-249F-804F-A995-BB26132CBA27}"/>
                </a:ext>
              </a:extLst>
            </p:cNvPr>
            <p:cNvSpPr/>
            <p:nvPr/>
          </p:nvSpPr>
          <p:spPr>
            <a:xfrm>
              <a:off x="2910" y="3360"/>
              <a:ext cx="96" cy="480"/>
            </a:xfrm>
            <a:prstGeom prst="flowChartMagneticDrum">
              <a:avLst/>
            </a:prstGeom>
            <a:solidFill>
              <a:srgbClr val="0070C0"/>
            </a:solidFill>
            <a:ln w="9525" cap="flat" cmpd="sng" algn="ctr">
              <a:solidFill>
                <a:srgbClr val="333399"/>
              </a:solidFill>
              <a:prstDash val="solid"/>
            </a:ln>
            <a:effectLst/>
          </p:spPr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kern="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" name="Flowchart: Direct Access Storage 24">
              <a:extLst>
                <a:ext uri="{FF2B5EF4-FFF2-40B4-BE49-F238E27FC236}">
                  <a16:creationId xmlns:a16="http://schemas.microsoft.com/office/drawing/2014/main" id="{E1BD963A-EDC5-5F4D-8987-295EC32AAD93}"/>
                </a:ext>
              </a:extLst>
            </p:cNvPr>
            <p:cNvSpPr/>
            <p:nvPr/>
          </p:nvSpPr>
          <p:spPr>
            <a:xfrm>
              <a:off x="3087" y="3363"/>
              <a:ext cx="96" cy="480"/>
            </a:xfrm>
            <a:prstGeom prst="flowChartMagneticDrum">
              <a:avLst/>
            </a:prstGeom>
            <a:solidFill>
              <a:srgbClr val="0070C0"/>
            </a:solidFill>
            <a:ln w="9525" cap="flat" cmpd="sng" algn="ctr">
              <a:solidFill>
                <a:srgbClr val="333399"/>
              </a:solidFill>
              <a:prstDash val="solid"/>
            </a:ln>
            <a:effectLst/>
          </p:spPr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kern="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" name="Flowchart: Direct Access Storage 25">
              <a:extLst>
                <a:ext uri="{FF2B5EF4-FFF2-40B4-BE49-F238E27FC236}">
                  <a16:creationId xmlns:a16="http://schemas.microsoft.com/office/drawing/2014/main" id="{7F75AE15-5114-2B4A-9BB9-1D11637050D6}"/>
                </a:ext>
              </a:extLst>
            </p:cNvPr>
            <p:cNvSpPr/>
            <p:nvPr/>
          </p:nvSpPr>
          <p:spPr>
            <a:xfrm>
              <a:off x="3256" y="3365"/>
              <a:ext cx="96" cy="479"/>
            </a:xfrm>
            <a:prstGeom prst="flowChartMagneticDrum">
              <a:avLst/>
            </a:prstGeom>
            <a:solidFill>
              <a:srgbClr val="0070C0"/>
            </a:solidFill>
            <a:ln w="9525" cap="flat" cmpd="sng" algn="ctr">
              <a:solidFill>
                <a:srgbClr val="333399"/>
              </a:solidFill>
              <a:prstDash val="solid"/>
            </a:ln>
            <a:effectLst/>
          </p:spPr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kern="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" name="TextBox 194">
              <a:extLst>
                <a:ext uri="{FF2B5EF4-FFF2-40B4-BE49-F238E27FC236}">
                  <a16:creationId xmlns:a16="http://schemas.microsoft.com/office/drawing/2014/main" id="{BAB01016-1E84-9F4E-9E83-A34354012D0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20" y="3913"/>
              <a:ext cx="1758" cy="236"/>
            </a:xfrm>
            <a:prstGeom prst="rect">
              <a:avLst/>
            </a:prstGeom>
            <a:solidFill>
              <a:srgbClr val="CCE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defRPr/>
              </a:pPr>
              <a:r>
                <a:rPr lang="en-US" altLang="en-US" sz="1200" b="0" kern="0">
                  <a:solidFill>
                    <a:srgbClr val="002060"/>
                  </a:solidFill>
                </a:rPr>
                <a:t>Representation of a bunched beam</a:t>
              </a:r>
            </a:p>
          </p:txBody>
        </p:sp>
        <p:cxnSp>
          <p:nvCxnSpPr>
            <p:cNvPr id="23" name="Straight Arrow Connector 27">
              <a:extLst>
                <a:ext uri="{FF2B5EF4-FFF2-40B4-BE49-F238E27FC236}">
                  <a16:creationId xmlns:a16="http://schemas.microsoft.com/office/drawing/2014/main" id="{A667D8C7-DD0A-6340-B29C-18803892477E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5328" y="3619"/>
              <a:ext cx="336" cy="0"/>
            </a:xfrm>
            <a:prstGeom prst="straightConnector1">
              <a:avLst/>
            </a:prstGeom>
            <a:noFill/>
            <a:ln w="25400">
              <a:solidFill>
                <a:srgbClr val="0070C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sp>
          <p:nvSpPr>
            <p:cNvPr id="24" name="TextBox 201">
              <a:extLst>
                <a:ext uri="{FF2B5EF4-FFF2-40B4-BE49-F238E27FC236}">
                  <a16:creationId xmlns:a16="http://schemas.microsoft.com/office/drawing/2014/main" id="{E41353BE-8DCD-2F44-BED9-A33CA5F3F0C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415" y="3438"/>
              <a:ext cx="197" cy="2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defRPr/>
              </a:pPr>
              <a:r>
                <a:rPr lang="en-US" altLang="en-US" sz="1600" b="0" i="1" kern="0">
                  <a:solidFill>
                    <a:srgbClr val="0070C0"/>
                  </a:solidFill>
                </a:rPr>
                <a:t>z</a:t>
              </a: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4C5F8B40-9B51-7740-BD17-5A8D034A6C1B}"/>
              </a:ext>
            </a:extLst>
          </p:cNvPr>
          <p:cNvSpPr txBox="1"/>
          <p:nvPr/>
        </p:nvSpPr>
        <p:spPr>
          <a:xfrm>
            <a:off x="518954" y="2129642"/>
            <a:ext cx="158729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Christine 1D</a:t>
            </a:r>
          </a:p>
        </p:txBody>
      </p:sp>
      <p:graphicFrame>
        <p:nvGraphicFramePr>
          <p:cNvPr id="26" name="Object 25">
            <a:extLst>
              <a:ext uri="{FF2B5EF4-FFF2-40B4-BE49-F238E27FC236}">
                <a16:creationId xmlns:a16="http://schemas.microsoft.com/office/drawing/2014/main" id="{33A00017-C048-D84D-A2FE-CC6985C048C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77126788"/>
              </p:ext>
            </p:extLst>
          </p:nvPr>
        </p:nvGraphicFramePr>
        <p:xfrm>
          <a:off x="2178273" y="2191629"/>
          <a:ext cx="1382914" cy="36877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4207" r:id="rId3" imgW="762000" imgH="203200" progId="Equation.DSMT4">
                  <p:embed/>
                </p:oleObj>
              </mc:Choice>
              <mc:Fallback>
                <p:oleObj r:id="rId3" imgW="762000" imgH="203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78273" y="2191629"/>
                        <a:ext cx="1382914" cy="36877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" name="TextBox 26">
            <a:extLst>
              <a:ext uri="{FF2B5EF4-FFF2-40B4-BE49-F238E27FC236}">
                <a16:creationId xmlns:a16="http://schemas.microsoft.com/office/drawing/2014/main" id="{1753CBE6-2E80-1C43-858C-687E9DFCD5A2}"/>
              </a:ext>
            </a:extLst>
          </p:cNvPr>
          <p:cNvSpPr txBox="1"/>
          <p:nvPr/>
        </p:nvSpPr>
        <p:spPr>
          <a:xfrm>
            <a:off x="518954" y="3244056"/>
            <a:ext cx="25202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Christine 3D  (2 ½ D)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F61C69E1-A620-8C40-95EA-05F11665A1D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44070" y="3332115"/>
            <a:ext cx="4648200" cy="3352800"/>
          </a:xfrm>
          <a:prstGeom prst="rect">
            <a:avLst/>
          </a:prstGeom>
        </p:spPr>
      </p:pic>
      <p:graphicFrame>
        <p:nvGraphicFramePr>
          <p:cNvPr id="30" name="Object 29">
            <a:extLst>
              <a:ext uri="{FF2B5EF4-FFF2-40B4-BE49-F238E27FC236}">
                <a16:creationId xmlns:a16="http://schemas.microsoft.com/office/drawing/2014/main" id="{7299703A-34A1-5543-917B-D46C71FB8FF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99772735"/>
              </p:ext>
            </p:extLst>
          </p:nvPr>
        </p:nvGraphicFramePr>
        <p:xfrm>
          <a:off x="656755" y="3810000"/>
          <a:ext cx="2212975" cy="368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4208" r:id="rId6" imgW="1219200" imgH="203200" progId="Equation.DSMT4">
                  <p:embed/>
                </p:oleObj>
              </mc:Choice>
              <mc:Fallback>
                <p:oleObj r:id="rId6" imgW="1219200" imgH="203200" progId="Equation.DSMT4">
                  <p:embed/>
                  <p:pic>
                    <p:nvPicPr>
                      <p:cNvPr id="26" name="Object 25">
                        <a:extLst>
                          <a:ext uri="{FF2B5EF4-FFF2-40B4-BE49-F238E27FC236}">
                            <a16:creationId xmlns:a16="http://schemas.microsoft.com/office/drawing/2014/main" id="{33A00017-C048-D84D-A2FE-CC6985C048C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656755" y="3810000"/>
                        <a:ext cx="2212975" cy="368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" name="TextBox 30">
            <a:extLst>
              <a:ext uri="{FF2B5EF4-FFF2-40B4-BE49-F238E27FC236}">
                <a16:creationId xmlns:a16="http://schemas.microsoft.com/office/drawing/2014/main" id="{10E6D417-F91C-014F-8788-9AC185D3BF8E}"/>
              </a:ext>
            </a:extLst>
          </p:cNvPr>
          <p:cNvSpPr txBox="1"/>
          <p:nvPr/>
        </p:nvSpPr>
        <p:spPr>
          <a:xfrm>
            <a:off x="148852" y="5133922"/>
            <a:ext cx="4343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0" i="1" dirty="0"/>
              <a:t>A Three-Dimensional Multifrequency Large Signal Model for Helix Traveling Wave Tubes</a:t>
            </a:r>
            <a:r>
              <a:rPr lang="en-US" sz="1200" b="0" dirty="0"/>
              <a:t>, David </a:t>
            </a:r>
            <a:r>
              <a:rPr lang="en-US" sz="1200" b="0" dirty="0" err="1"/>
              <a:t>Chernin</a:t>
            </a:r>
            <a:r>
              <a:rPr lang="en-US" sz="1200" b="0" dirty="0"/>
              <a:t>, Thomas M. </a:t>
            </a:r>
            <a:r>
              <a:rPr lang="en-US" sz="1200" b="0" dirty="0" err="1"/>
              <a:t>Antonsen</a:t>
            </a:r>
            <a:r>
              <a:rPr lang="en-US" sz="1200" b="0" dirty="0"/>
              <a:t>, Jr., Baruch </a:t>
            </a:r>
            <a:r>
              <a:rPr lang="en-US" sz="1200" b="0" dirty="0" err="1"/>
              <a:t>Levush</a:t>
            </a:r>
            <a:r>
              <a:rPr lang="en-US" sz="1200" b="0" i="1" dirty="0"/>
              <a:t>, </a:t>
            </a:r>
            <a:r>
              <a:rPr lang="en-US" sz="1200" b="0" dirty="0"/>
              <a:t>and David R. Whaley </a:t>
            </a:r>
            <a:br>
              <a:rPr lang="en-US" sz="1200" dirty="0"/>
            </a:br>
            <a:r>
              <a:rPr lang="en-US" sz="1200" dirty="0"/>
              <a:t>IEEE TRANSACTIONS ON ELECTRON DEVICES, VOL. 48, NO. 1, JANUARY 2001 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AB47438-9DC3-F54E-93D7-B3E65EF7A235}"/>
              </a:ext>
            </a:extLst>
          </p:cNvPr>
          <p:cNvSpPr txBox="1"/>
          <p:nvPr/>
        </p:nvSpPr>
        <p:spPr>
          <a:xfrm>
            <a:off x="2158954" y="2715427"/>
            <a:ext cx="16161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Charge disks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67F609D6-58A5-B741-A021-8C796A6C123E}"/>
              </a:ext>
            </a:extLst>
          </p:cNvPr>
          <p:cNvSpPr txBox="1"/>
          <p:nvPr/>
        </p:nvSpPr>
        <p:spPr>
          <a:xfrm>
            <a:off x="2940480" y="3581984"/>
            <a:ext cx="16161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Charge rings</a:t>
            </a:r>
          </a:p>
        </p:txBody>
      </p:sp>
    </p:spTree>
    <p:extLst>
      <p:ext uri="{BB962C8B-B14F-4D97-AF65-F5344CB8AC3E}">
        <p14:creationId xmlns:p14="http://schemas.microsoft.com/office/powerpoint/2010/main" val="80007919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76EA8858-679A-4141-BEFE-0A455F7F5F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3678" y="1600200"/>
            <a:ext cx="5473700" cy="40767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0781DAC-BF61-1741-849C-1DD5563C23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304800"/>
            <a:ext cx="7772400" cy="800100"/>
          </a:xfrm>
        </p:spPr>
        <p:txBody>
          <a:bodyPr/>
          <a:lstStyle/>
          <a:p>
            <a:r>
              <a:rPr lang="en-US" sz="3200" dirty="0"/>
              <a:t>Self Fields   -   Comparison with Experiment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AC77ACB-91BC-A747-871E-11E09A7031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0" y="3429000"/>
            <a:ext cx="2861896" cy="8001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625C5E8-1606-9D42-B97B-382B4C6DDE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7349" y="5715000"/>
            <a:ext cx="2870200" cy="4699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2F3C6CB-220C-1341-94FF-84A5AAA22BC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3499" y="6184900"/>
            <a:ext cx="3213100" cy="3683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E5140E7-3B7E-5144-87CC-DDF51D3691F0}"/>
              </a:ext>
            </a:extLst>
          </p:cNvPr>
          <p:cNvSpPr txBox="1"/>
          <p:nvPr/>
        </p:nvSpPr>
        <p:spPr>
          <a:xfrm>
            <a:off x="469900" y="1801094"/>
            <a:ext cx="30766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0" dirty="0"/>
              <a:t>Charge and current density deposited on a grid in r at each z.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1A51155-FCBB-7844-B957-F2AA564D1CBF}"/>
              </a:ext>
            </a:extLst>
          </p:cNvPr>
          <p:cNvSpPr txBox="1"/>
          <p:nvPr/>
        </p:nvSpPr>
        <p:spPr>
          <a:xfrm>
            <a:off x="469900" y="2895600"/>
            <a:ext cx="23391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0" dirty="0"/>
              <a:t>Longitudinal self fields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7BCF868-6F7D-7746-A1B6-3220D91781FD}"/>
              </a:ext>
            </a:extLst>
          </p:cNvPr>
          <p:cNvSpPr txBox="1"/>
          <p:nvPr/>
        </p:nvSpPr>
        <p:spPr>
          <a:xfrm>
            <a:off x="403004" y="5162034"/>
            <a:ext cx="21514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0" dirty="0"/>
              <a:t>Transverse self fields</a:t>
            </a:r>
          </a:p>
        </p:txBody>
      </p:sp>
      <p:graphicFrame>
        <p:nvGraphicFramePr>
          <p:cNvPr id="15" name="Object 14">
            <a:extLst>
              <a:ext uri="{FF2B5EF4-FFF2-40B4-BE49-F238E27FC236}">
                <a16:creationId xmlns:a16="http://schemas.microsoft.com/office/drawing/2014/main" id="{5E0E52D7-737F-B249-BB5D-70B4AEB44F6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43442552"/>
              </p:ext>
            </p:extLst>
          </p:nvPr>
        </p:nvGraphicFramePr>
        <p:xfrm>
          <a:off x="469900" y="4372475"/>
          <a:ext cx="1904654" cy="4521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132" r:id="rId7" imgW="1765300" imgH="419100" progId="Equation.DSMT4">
                  <p:embed/>
                </p:oleObj>
              </mc:Choice>
              <mc:Fallback>
                <p:oleObj r:id="rId7" imgW="1765300" imgH="4191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69900" y="4372475"/>
                        <a:ext cx="1904654" cy="45218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TextBox 15">
            <a:extLst>
              <a:ext uri="{FF2B5EF4-FFF2-40B4-BE49-F238E27FC236}">
                <a16:creationId xmlns:a16="http://schemas.microsoft.com/office/drawing/2014/main" id="{696B54C2-8AB5-BF4C-9783-7FB05489C888}"/>
              </a:ext>
            </a:extLst>
          </p:cNvPr>
          <p:cNvSpPr txBox="1"/>
          <p:nvPr/>
        </p:nvSpPr>
        <p:spPr>
          <a:xfrm>
            <a:off x="7455337" y="3973849"/>
            <a:ext cx="14600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Intercepted current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D331D04-F62E-904E-A969-17A5CCB3EEB3}"/>
              </a:ext>
            </a:extLst>
          </p:cNvPr>
          <p:cNvSpPr txBox="1"/>
          <p:nvPr/>
        </p:nvSpPr>
        <p:spPr>
          <a:xfrm>
            <a:off x="3713678" y="5561054"/>
            <a:ext cx="520172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0" dirty="0"/>
              <a:t>Experimental and simulated drive curves of C-Band DVT TWT: (a) logarithmic drive curve, (b) linear drive curve, and (c) intercept current variation with </a:t>
            </a:r>
          </a:p>
          <a:p>
            <a:r>
              <a:rPr lang="en-US" sz="1600" b="0" dirty="0"/>
              <a:t>input drive power. Beam voltage = 4.8 kV, current = 146 mA, operating frequency = 4.75 GHz.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1577758-3E49-054D-97CA-09F1C007DAAE}"/>
              </a:ext>
            </a:extLst>
          </p:cNvPr>
          <p:cNvSpPr txBox="1"/>
          <p:nvPr/>
        </p:nvSpPr>
        <p:spPr>
          <a:xfrm>
            <a:off x="2612719" y="4457787"/>
            <a:ext cx="18421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0" dirty="0"/>
              <a:t>More elaborate models</a:t>
            </a:r>
          </a:p>
        </p:txBody>
      </p:sp>
    </p:spTree>
    <p:extLst>
      <p:ext uri="{BB962C8B-B14F-4D97-AF65-F5344CB8AC3E}">
        <p14:creationId xmlns:p14="http://schemas.microsoft.com/office/powerpoint/2010/main" val="79335485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063A7C-973A-A648-B8E0-C6647CAB92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463088"/>
            <a:ext cx="7315200" cy="800100"/>
          </a:xfrm>
        </p:spPr>
        <p:txBody>
          <a:bodyPr/>
          <a:lstStyle/>
          <a:p>
            <a:r>
              <a:rPr lang="en-US" sz="1800" b="1" dirty="0"/>
              <a:t>An Improved Representation of AC Space-Charge Fields in Steady-State Simulation Codes for Linear-Beam Tubes </a:t>
            </a:r>
            <a:br>
              <a:rPr lang="en-US" sz="1800" dirty="0"/>
            </a:br>
            <a:r>
              <a:rPr lang="en-US" sz="1800" dirty="0"/>
              <a:t>D. </a:t>
            </a:r>
            <a:r>
              <a:rPr lang="en-US" sz="1800" dirty="0" err="1"/>
              <a:t>Dialetis</a:t>
            </a:r>
            <a:r>
              <a:rPr lang="en-US" sz="1800" dirty="0"/>
              <a:t>, D. </a:t>
            </a:r>
            <a:r>
              <a:rPr lang="en-US" sz="1800" dirty="0" err="1"/>
              <a:t>Chernin</a:t>
            </a:r>
            <a:r>
              <a:rPr lang="en-US" sz="1800" dirty="0"/>
              <a:t>, T. M. </a:t>
            </a:r>
            <a:r>
              <a:rPr lang="en-US" sz="1800" dirty="0" err="1"/>
              <a:t>Antonsen</a:t>
            </a:r>
            <a:r>
              <a:rPr lang="en-US" sz="1800" dirty="0"/>
              <a:t>, Jr., and B. </a:t>
            </a:r>
            <a:r>
              <a:rPr lang="en-US" sz="1800" dirty="0" err="1"/>
              <a:t>Levush</a:t>
            </a:r>
            <a:r>
              <a:rPr lang="en-US" sz="1800" dirty="0"/>
              <a:t> </a:t>
            </a:r>
            <a:br>
              <a:rPr lang="en-US" dirty="0"/>
            </a:br>
            <a:r>
              <a:rPr lang="en-US" sz="1200" dirty="0"/>
              <a:t>IEEE TRANSACTIONS ON ELECTRON DEVICES, VOL. 54, NO. 4, APRIL 2007 </a:t>
            </a:r>
          </a:p>
        </p:txBody>
      </p:sp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B13175BA-78A1-574B-83F6-67EA22D7A64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33574979"/>
              </p:ext>
            </p:extLst>
          </p:nvPr>
        </p:nvGraphicFramePr>
        <p:xfrm>
          <a:off x="277842" y="3507753"/>
          <a:ext cx="3831200" cy="23642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1146" r:id="rId3" imgW="2819400" imgH="1739900" progId="Equation.DSMT4">
                  <p:embed/>
                </p:oleObj>
              </mc:Choice>
              <mc:Fallback>
                <p:oleObj r:id="rId3" imgW="2819400" imgH="17399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77842" y="3507753"/>
                        <a:ext cx="3831200" cy="236429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7" name="Group 16">
            <a:extLst>
              <a:ext uri="{FF2B5EF4-FFF2-40B4-BE49-F238E27FC236}">
                <a16:creationId xmlns:a16="http://schemas.microsoft.com/office/drawing/2014/main" id="{C90BA59A-6719-C846-98F6-2EC24CCEFDFD}"/>
              </a:ext>
            </a:extLst>
          </p:cNvPr>
          <p:cNvGrpSpPr/>
          <p:nvPr/>
        </p:nvGrpSpPr>
        <p:grpSpPr>
          <a:xfrm>
            <a:off x="2909456" y="1661502"/>
            <a:ext cx="5653771" cy="1490152"/>
            <a:chOff x="2909456" y="1661502"/>
            <a:chExt cx="5653771" cy="1490152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A80DED92-143A-714E-8CBD-2989213E6DE9}"/>
                </a:ext>
              </a:extLst>
            </p:cNvPr>
            <p:cNvGrpSpPr/>
            <p:nvPr/>
          </p:nvGrpSpPr>
          <p:grpSpPr>
            <a:xfrm>
              <a:off x="3915027" y="1780054"/>
              <a:ext cx="4648200" cy="1371600"/>
              <a:chOff x="1371600" y="2057400"/>
              <a:chExt cx="5638800" cy="2286000"/>
            </a:xfrm>
          </p:grpSpPr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68DD97D1-9B86-1340-9137-47473184D71F}"/>
                  </a:ext>
                </a:extLst>
              </p:cNvPr>
              <p:cNvSpPr/>
              <p:nvPr/>
            </p:nvSpPr>
            <p:spPr bwMode="auto">
              <a:xfrm>
                <a:off x="1371600" y="2057400"/>
                <a:ext cx="5638800" cy="2286000"/>
              </a:xfrm>
              <a:prstGeom prst="rect">
                <a:avLst/>
              </a:prstGeom>
              <a:solidFill>
                <a:schemeClr val="tx2">
                  <a:lumMod val="25000"/>
                  <a:lumOff val="75000"/>
                </a:schemeClr>
              </a:solidFill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  <a:ea typeface="ＭＳ Ｐゴシック" charset="0"/>
                </a:endParaRPr>
              </a:p>
            </p:txBody>
          </p:sp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98C9251B-3DEC-9642-85C5-0B37FAAD46D0}"/>
                  </a:ext>
                </a:extLst>
              </p:cNvPr>
              <p:cNvSpPr/>
              <p:nvPr/>
            </p:nvSpPr>
            <p:spPr bwMode="auto">
              <a:xfrm>
                <a:off x="1371600" y="2667000"/>
                <a:ext cx="5638800" cy="1066800"/>
              </a:xfrm>
              <a:prstGeom prst="rect">
                <a:avLst/>
              </a:prstGeom>
              <a:solidFill>
                <a:schemeClr val="bg1"/>
              </a:solidFill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  <a:ea typeface="ＭＳ Ｐゴシック" charset="0"/>
                </a:endParaRPr>
              </a:p>
            </p:txBody>
          </p:sp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62A9B232-6FBB-8C4E-BAD7-C4CF651330CD}"/>
                  </a:ext>
                </a:extLst>
              </p:cNvPr>
              <p:cNvSpPr/>
              <p:nvPr/>
            </p:nvSpPr>
            <p:spPr bwMode="auto">
              <a:xfrm>
                <a:off x="1371600" y="2895600"/>
                <a:ext cx="5638800" cy="533400"/>
              </a:xfrm>
              <a:prstGeom prst="rect">
                <a:avLst/>
              </a:prstGeom>
              <a:solidFill>
                <a:schemeClr val="accent1"/>
              </a:solidFill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  <a:ea typeface="ＭＳ Ｐゴシック" charset="0"/>
                </a:endParaRPr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B4B33D7-35C5-514B-977E-EEDFB11DDD3C}"/>
                </a:ext>
              </a:extLst>
            </p:cNvPr>
            <p:cNvSpPr txBox="1"/>
            <p:nvPr/>
          </p:nvSpPr>
          <p:spPr>
            <a:xfrm>
              <a:off x="2909456" y="1661502"/>
              <a:ext cx="64152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0" dirty="0"/>
                <a:t>Wall</a:t>
              </a:r>
            </a:p>
            <a:p>
              <a:r>
                <a:rPr lang="en-US" sz="1600" b="0" dirty="0"/>
                <a:t>Helix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96675A1E-5886-9543-9927-7436018728C0}"/>
                </a:ext>
              </a:extLst>
            </p:cNvPr>
            <p:cNvSpPr txBox="1"/>
            <p:nvPr/>
          </p:nvSpPr>
          <p:spPr>
            <a:xfrm>
              <a:off x="4953000" y="1752600"/>
              <a:ext cx="997389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0" dirty="0"/>
                <a:t>Dielectric</a:t>
              </a:r>
            </a:p>
            <a:p>
              <a:endParaRPr lang="en-US" sz="1600" b="0" dirty="0"/>
            </a:p>
            <a:p>
              <a:r>
                <a:rPr lang="en-US" sz="1600" b="0" dirty="0"/>
                <a:t>Beam</a:t>
              </a:r>
            </a:p>
          </p:txBody>
        </p: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DDF070CB-55A2-124F-81DF-431EF7CBF944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3505200" y="1752600"/>
              <a:ext cx="440377" cy="27454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triangle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67CAAA52-12E9-E044-B58C-3F0501BF8582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3550978" y="2145814"/>
              <a:ext cx="375366" cy="22284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triangle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graphicFrame>
        <p:nvGraphicFramePr>
          <p:cNvPr id="18" name="Object 17">
            <a:extLst>
              <a:ext uri="{FF2B5EF4-FFF2-40B4-BE49-F238E27FC236}">
                <a16:creationId xmlns:a16="http://schemas.microsoft.com/office/drawing/2014/main" id="{EB588482-65D5-0249-92C3-830769A2FC6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82326377"/>
              </p:ext>
            </p:extLst>
          </p:nvPr>
        </p:nvGraphicFramePr>
        <p:xfrm>
          <a:off x="4812142" y="4185385"/>
          <a:ext cx="3112657" cy="21854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1147" r:id="rId5" imgW="2387600" imgH="1676400" progId="Equation.DSMT4">
                  <p:embed/>
                </p:oleObj>
              </mc:Choice>
              <mc:Fallback>
                <p:oleObj r:id="rId5" imgW="2387600" imgH="1676400" progId="Equation.DSMT4">
                  <p:embed/>
                  <p:pic>
                    <p:nvPicPr>
                      <p:cNvPr id="7" name="Object 6">
                        <a:extLst>
                          <a:ext uri="{FF2B5EF4-FFF2-40B4-BE49-F238E27FC236}">
                            <a16:creationId xmlns:a16="http://schemas.microsoft.com/office/drawing/2014/main" id="{B13175BA-78A1-574B-83F6-67EA22D7A64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812142" y="4185385"/>
                        <a:ext cx="3112657" cy="218548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TextBox 18">
            <a:extLst>
              <a:ext uri="{FF2B5EF4-FFF2-40B4-BE49-F238E27FC236}">
                <a16:creationId xmlns:a16="http://schemas.microsoft.com/office/drawing/2014/main" id="{BA436949-D6F0-4F40-A9B2-1B34EC01E653}"/>
              </a:ext>
            </a:extLst>
          </p:cNvPr>
          <p:cNvSpPr txBox="1"/>
          <p:nvPr/>
        </p:nvSpPr>
        <p:spPr>
          <a:xfrm>
            <a:off x="277842" y="2337375"/>
            <a:ext cx="32273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 CEM code insert current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F08D0D46-7E91-004F-98D5-B31EFCDABF5C}"/>
              </a:ext>
            </a:extLst>
          </p:cNvPr>
          <p:cNvCxnSpPr/>
          <p:nvPr/>
        </p:nvCxnSpPr>
        <p:spPr bwMode="auto">
          <a:xfrm flipH="1">
            <a:off x="914400" y="2785894"/>
            <a:ext cx="838200" cy="643106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triangl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9057E791-0FBA-1748-8387-029BEDA2861B}"/>
              </a:ext>
            </a:extLst>
          </p:cNvPr>
          <p:cNvSpPr txBox="1"/>
          <p:nvPr/>
        </p:nvSpPr>
        <p:spPr>
          <a:xfrm>
            <a:off x="4882078" y="3468465"/>
            <a:ext cx="22477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 interaction code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BC28169-350F-7445-846E-D72EA12BE6D8}"/>
              </a:ext>
            </a:extLst>
          </p:cNvPr>
          <p:cNvSpPr txBox="1"/>
          <p:nvPr/>
        </p:nvSpPr>
        <p:spPr>
          <a:xfrm>
            <a:off x="596121" y="5859187"/>
            <a:ext cx="1295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0" dirty="0"/>
              <a:t>Structure mode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AC03050-8F9E-9348-823F-77DCC7569E52}"/>
              </a:ext>
            </a:extLst>
          </p:cNvPr>
          <p:cNvSpPr txBox="1"/>
          <p:nvPr/>
        </p:nvSpPr>
        <p:spPr>
          <a:xfrm>
            <a:off x="1752600" y="5856338"/>
            <a:ext cx="1295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0" dirty="0"/>
              <a:t>Space Charge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64668CC-9DBB-1D40-847D-9B5CBA91A5DA}"/>
              </a:ext>
            </a:extLst>
          </p:cNvPr>
          <p:cNvSpPr txBox="1"/>
          <p:nvPr/>
        </p:nvSpPr>
        <p:spPr>
          <a:xfrm>
            <a:off x="2718579" y="5950805"/>
            <a:ext cx="129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0" dirty="0"/>
              <a:t>Correction</a:t>
            </a:r>
          </a:p>
        </p:txBody>
      </p:sp>
    </p:spTree>
    <p:extLst>
      <p:ext uri="{BB962C8B-B14F-4D97-AF65-F5344CB8AC3E}">
        <p14:creationId xmlns:p14="http://schemas.microsoft.com/office/powerpoint/2010/main" val="328004166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0" name="Group 6">
            <a:extLst>
              <a:ext uri="{FF2B5EF4-FFF2-40B4-BE49-F238E27FC236}">
                <a16:creationId xmlns:a16="http://schemas.microsoft.com/office/drawing/2014/main" id="{C6E5E7EB-84CC-5945-A52D-8D1F3F03ADA6}"/>
              </a:ext>
            </a:extLst>
          </p:cNvPr>
          <p:cNvGrpSpPr>
            <a:grpSpLocks/>
          </p:cNvGrpSpPr>
          <p:nvPr/>
        </p:nvGrpSpPr>
        <p:grpSpPr bwMode="auto">
          <a:xfrm>
            <a:off x="2438400" y="2085369"/>
            <a:ext cx="4424363" cy="2946400"/>
            <a:chOff x="1184" y="938"/>
            <a:chExt cx="3387" cy="2446"/>
          </a:xfrm>
        </p:grpSpPr>
        <p:pic>
          <p:nvPicPr>
            <p:cNvPr id="1841" name="Picture 5">
              <a:extLst>
                <a:ext uri="{FF2B5EF4-FFF2-40B4-BE49-F238E27FC236}">
                  <a16:creationId xmlns:a16="http://schemas.microsoft.com/office/drawing/2014/main" id="{B656B747-87FC-D643-A040-FD78E5874F9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84" y="938"/>
              <a:ext cx="3387" cy="24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1842" name="Picture 4">
              <a:extLst>
                <a:ext uri="{FF2B5EF4-FFF2-40B4-BE49-F238E27FC236}">
                  <a16:creationId xmlns:a16="http://schemas.microsoft.com/office/drawing/2014/main" id="{AC514A46-AE6F-3E40-949E-01C002CDEF5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71" y="2736"/>
              <a:ext cx="492" cy="5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304800"/>
            <a:ext cx="8636052" cy="800100"/>
          </a:xfrm>
        </p:spPr>
        <p:txBody>
          <a:bodyPr/>
          <a:lstStyle/>
          <a:p>
            <a:pPr algn="ctr"/>
            <a:r>
              <a:rPr lang="en-US" sz="3600" dirty="0"/>
              <a:t>Devices with Gaps – Christine and TESLA</a:t>
            </a:r>
          </a:p>
        </p:txBody>
      </p:sp>
      <p:sp>
        <p:nvSpPr>
          <p:cNvPr id="883" name="Slide Number Placeholder 2"/>
          <p:cNvSpPr txBox="1">
            <a:spLocks noGrp="1"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marL="0" marR="0" lvl="0" indent="0" algn="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D9787C-8A42-134F-BB57-72DBBE128878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Times"/>
                <a:ea typeface="ＭＳ Ｐゴシック"/>
                <a:cs typeface="+mn-cs"/>
              </a:rPr>
              <a:pPr marL="0" marR="0" lvl="0" indent="0" algn="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Times"/>
              <a:ea typeface="ＭＳ Ｐゴシック"/>
              <a:cs typeface="+mn-cs"/>
            </a:endParaRPr>
          </a:p>
        </p:txBody>
      </p:sp>
      <p:sp>
        <p:nvSpPr>
          <p:cNvPr id="1761" name="Text Box 882"/>
          <p:cNvSpPr txBox="1">
            <a:spLocks noChangeArrowheads="1"/>
          </p:cNvSpPr>
          <p:nvPr/>
        </p:nvSpPr>
        <p:spPr bwMode="auto">
          <a:xfrm>
            <a:off x="4151967" y="4049068"/>
            <a:ext cx="251543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cs typeface="+mn-cs"/>
              </a:rPr>
              <a:t>Folded Waveguide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4ECD6D90-A41E-0E48-A469-D8000769136C}"/>
              </a:ext>
            </a:extLst>
          </p:cNvPr>
          <p:cNvGrpSpPr/>
          <p:nvPr/>
        </p:nvGrpSpPr>
        <p:grpSpPr>
          <a:xfrm>
            <a:off x="228600" y="5022017"/>
            <a:ext cx="4875767" cy="1286676"/>
            <a:chOff x="106118" y="3548310"/>
            <a:chExt cx="4875767" cy="1286676"/>
          </a:xfrm>
        </p:grpSpPr>
        <p:sp>
          <p:nvSpPr>
            <p:cNvPr id="967" name="Text Box 379"/>
            <p:cNvSpPr txBox="1">
              <a:spLocks noChangeArrowheads="1"/>
            </p:cNvSpPr>
            <p:nvPr/>
          </p:nvSpPr>
          <p:spPr bwMode="auto">
            <a:xfrm>
              <a:off x="106118" y="3937247"/>
              <a:ext cx="523875" cy="39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4572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 defTabSz="4572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1143000" indent="-228600" defTabSz="4572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600200" indent="-228600" defTabSz="4572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2057400" indent="-228600" defTabSz="4572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000" b="1" i="1" dirty="0">
                  <a:latin typeface="Arial" charset="0"/>
                </a:rPr>
                <a:t>CL</a:t>
              </a:r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9162E885-BE1C-5E47-9657-03E96FB08711}"/>
                </a:ext>
              </a:extLst>
            </p:cNvPr>
            <p:cNvGrpSpPr/>
            <p:nvPr/>
          </p:nvGrpSpPr>
          <p:grpSpPr>
            <a:xfrm>
              <a:off x="782948" y="3548310"/>
              <a:ext cx="4198937" cy="1286676"/>
              <a:chOff x="782948" y="3548310"/>
              <a:chExt cx="4198937" cy="1286676"/>
            </a:xfrm>
          </p:grpSpPr>
          <p:grpSp>
            <p:nvGrpSpPr>
              <p:cNvPr id="4" name="Group 3">
                <a:extLst>
                  <a:ext uri="{FF2B5EF4-FFF2-40B4-BE49-F238E27FC236}">
                    <a16:creationId xmlns:a16="http://schemas.microsoft.com/office/drawing/2014/main" id="{6D451A38-FCB6-A34A-B6C8-834BD4E3C6F6}"/>
                  </a:ext>
                </a:extLst>
              </p:cNvPr>
              <p:cNvGrpSpPr/>
              <p:nvPr/>
            </p:nvGrpSpPr>
            <p:grpSpPr>
              <a:xfrm>
                <a:off x="782948" y="3548310"/>
                <a:ext cx="4198937" cy="849312"/>
                <a:chOff x="782948" y="3548310"/>
                <a:chExt cx="4198937" cy="849312"/>
              </a:xfrm>
            </p:grpSpPr>
            <p:sp>
              <p:nvSpPr>
                <p:cNvPr id="894" name="AutoShape 286"/>
                <p:cNvSpPr>
                  <a:spLocks/>
                </p:cNvSpPr>
                <p:nvPr/>
              </p:nvSpPr>
              <p:spPr bwMode="auto">
                <a:xfrm>
                  <a:off x="4872348" y="4078535"/>
                  <a:ext cx="109537" cy="247650"/>
                </a:xfrm>
                <a:prstGeom prst="rightBrace">
                  <a:avLst>
                    <a:gd name="adj1" fmla="val 13816"/>
                    <a:gd name="adj2" fmla="val 50000"/>
                  </a:avLst>
                </a:prstGeom>
                <a:noFill/>
                <a:ln w="1270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896" name="Rectangle 302"/>
                <p:cNvSpPr>
                  <a:spLocks noChangeArrowheads="1"/>
                </p:cNvSpPr>
                <p:nvPr/>
              </p:nvSpPr>
              <p:spPr bwMode="auto">
                <a:xfrm flipV="1">
                  <a:off x="1240148" y="4326185"/>
                  <a:ext cx="582612" cy="66675"/>
                </a:xfrm>
                <a:prstGeom prst="rect">
                  <a:avLst/>
                </a:prstGeom>
                <a:solidFill>
                  <a:srgbClr val="99CC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defTabSz="457200" eaLnBrk="1" hangingPunct="1"/>
                  <a:endParaRPr lang="en-US" sz="1800">
                    <a:latin typeface="Arial" charset="0"/>
                  </a:endParaRPr>
                </a:p>
              </p:txBody>
            </p:sp>
            <p:sp>
              <p:nvSpPr>
                <p:cNvPr id="897" name="Rectangle 303"/>
                <p:cNvSpPr>
                  <a:spLocks noChangeArrowheads="1"/>
                </p:cNvSpPr>
                <p:nvPr/>
              </p:nvSpPr>
              <p:spPr bwMode="auto">
                <a:xfrm>
                  <a:off x="1456048" y="3716585"/>
                  <a:ext cx="155575" cy="71437"/>
                </a:xfrm>
                <a:prstGeom prst="rect">
                  <a:avLst/>
                </a:prstGeom>
                <a:solidFill>
                  <a:srgbClr val="99CC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defTabSz="457200" eaLnBrk="1" hangingPunct="1"/>
                  <a:endParaRPr lang="en-US" sz="1800">
                    <a:latin typeface="Arial" charset="0"/>
                  </a:endParaRPr>
                </a:p>
              </p:txBody>
            </p:sp>
            <p:sp>
              <p:nvSpPr>
                <p:cNvPr id="898" name="Rectangle 304"/>
                <p:cNvSpPr>
                  <a:spLocks noChangeArrowheads="1"/>
                </p:cNvSpPr>
                <p:nvPr/>
              </p:nvSpPr>
              <p:spPr bwMode="auto">
                <a:xfrm>
                  <a:off x="1240148" y="3989635"/>
                  <a:ext cx="582612" cy="66675"/>
                </a:xfrm>
                <a:prstGeom prst="rect">
                  <a:avLst/>
                </a:prstGeom>
                <a:solidFill>
                  <a:srgbClr val="99CC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defTabSz="457200" eaLnBrk="1" hangingPunct="1"/>
                  <a:endParaRPr lang="en-US" sz="1800">
                    <a:latin typeface="Arial" charset="0"/>
                  </a:endParaRPr>
                </a:p>
              </p:txBody>
            </p:sp>
            <p:sp>
              <p:nvSpPr>
                <p:cNvPr id="899" name="Rectangle 305"/>
                <p:cNvSpPr>
                  <a:spLocks noChangeArrowheads="1"/>
                </p:cNvSpPr>
                <p:nvPr/>
              </p:nvSpPr>
              <p:spPr bwMode="auto">
                <a:xfrm>
                  <a:off x="1456048" y="3854697"/>
                  <a:ext cx="155575" cy="134938"/>
                </a:xfrm>
                <a:prstGeom prst="rect">
                  <a:avLst/>
                </a:prstGeom>
                <a:solidFill>
                  <a:srgbClr val="99CC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defTabSz="457200" eaLnBrk="1" hangingPunct="1"/>
                  <a:endParaRPr lang="en-US" sz="1800">
                    <a:latin typeface="Arial" charset="0"/>
                  </a:endParaRPr>
                </a:p>
              </p:txBody>
            </p:sp>
            <p:sp>
              <p:nvSpPr>
                <p:cNvPr id="900" name="Line 306"/>
                <p:cNvSpPr>
                  <a:spLocks noChangeShapeType="1"/>
                </p:cNvSpPr>
                <p:nvPr/>
              </p:nvSpPr>
              <p:spPr bwMode="auto">
                <a:xfrm flipH="1">
                  <a:off x="1240148" y="3989635"/>
                  <a:ext cx="209550" cy="0"/>
                </a:xfrm>
                <a:prstGeom prst="line">
                  <a:avLst/>
                </a:prstGeom>
                <a:noFill/>
                <a:ln w="12700">
                  <a:solidFill>
                    <a:srgbClr val="0033CC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901" name="Line 307"/>
                <p:cNvSpPr>
                  <a:spLocks noChangeShapeType="1"/>
                </p:cNvSpPr>
                <p:nvPr/>
              </p:nvSpPr>
              <p:spPr bwMode="auto">
                <a:xfrm flipV="1">
                  <a:off x="1240148" y="3989635"/>
                  <a:ext cx="0" cy="66675"/>
                </a:xfrm>
                <a:prstGeom prst="line">
                  <a:avLst/>
                </a:prstGeom>
                <a:noFill/>
                <a:ln w="12700">
                  <a:solidFill>
                    <a:srgbClr val="0033CC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902" name="Line 308"/>
                <p:cNvSpPr>
                  <a:spLocks noChangeShapeType="1"/>
                </p:cNvSpPr>
                <p:nvPr/>
              </p:nvSpPr>
              <p:spPr bwMode="auto">
                <a:xfrm>
                  <a:off x="1240148" y="4056310"/>
                  <a:ext cx="577850" cy="0"/>
                </a:xfrm>
                <a:prstGeom prst="line">
                  <a:avLst/>
                </a:prstGeom>
                <a:noFill/>
                <a:ln w="12700">
                  <a:solidFill>
                    <a:srgbClr val="0033CC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903" name="Line 309"/>
                <p:cNvSpPr>
                  <a:spLocks noChangeShapeType="1"/>
                </p:cNvSpPr>
                <p:nvPr/>
              </p:nvSpPr>
              <p:spPr bwMode="auto">
                <a:xfrm>
                  <a:off x="1449698" y="3788022"/>
                  <a:ext cx="158750" cy="0"/>
                </a:xfrm>
                <a:prstGeom prst="line">
                  <a:avLst/>
                </a:prstGeom>
                <a:noFill/>
                <a:ln w="12700">
                  <a:solidFill>
                    <a:srgbClr val="0033CC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904" name="Line 310"/>
                <p:cNvSpPr>
                  <a:spLocks noChangeShapeType="1"/>
                </p:cNvSpPr>
                <p:nvPr/>
              </p:nvSpPr>
              <p:spPr bwMode="auto">
                <a:xfrm>
                  <a:off x="1449698" y="3854697"/>
                  <a:ext cx="158750" cy="0"/>
                </a:xfrm>
                <a:prstGeom prst="line">
                  <a:avLst/>
                </a:prstGeom>
                <a:noFill/>
                <a:ln w="12700">
                  <a:solidFill>
                    <a:srgbClr val="0033CC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905" name="Line 311"/>
                <p:cNvSpPr>
                  <a:spLocks noChangeShapeType="1"/>
                </p:cNvSpPr>
                <p:nvPr/>
              </p:nvSpPr>
              <p:spPr bwMode="auto">
                <a:xfrm flipV="1">
                  <a:off x="1449698" y="3854697"/>
                  <a:ext cx="0" cy="134938"/>
                </a:xfrm>
                <a:prstGeom prst="line">
                  <a:avLst/>
                </a:prstGeom>
                <a:noFill/>
                <a:ln w="12700">
                  <a:solidFill>
                    <a:srgbClr val="0033CC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906" name="Line 312"/>
                <p:cNvSpPr>
                  <a:spLocks noChangeShapeType="1"/>
                </p:cNvSpPr>
                <p:nvPr/>
              </p:nvSpPr>
              <p:spPr bwMode="auto">
                <a:xfrm>
                  <a:off x="1240148" y="4326185"/>
                  <a:ext cx="0" cy="66675"/>
                </a:xfrm>
                <a:prstGeom prst="line">
                  <a:avLst/>
                </a:prstGeom>
                <a:noFill/>
                <a:ln w="12700">
                  <a:solidFill>
                    <a:srgbClr val="0033CC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907" name="Line 313"/>
                <p:cNvSpPr>
                  <a:spLocks noChangeShapeType="1"/>
                </p:cNvSpPr>
                <p:nvPr/>
              </p:nvSpPr>
              <p:spPr bwMode="auto">
                <a:xfrm flipV="1">
                  <a:off x="1240148" y="4326185"/>
                  <a:ext cx="582612" cy="0"/>
                </a:xfrm>
                <a:prstGeom prst="line">
                  <a:avLst/>
                </a:prstGeom>
                <a:noFill/>
                <a:ln w="12700">
                  <a:solidFill>
                    <a:srgbClr val="0033CC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908" name="Rectangle 314"/>
                <p:cNvSpPr>
                  <a:spLocks noChangeArrowheads="1"/>
                </p:cNvSpPr>
                <p:nvPr/>
              </p:nvSpPr>
              <p:spPr bwMode="auto">
                <a:xfrm flipV="1">
                  <a:off x="2905435" y="4326185"/>
                  <a:ext cx="619125" cy="66675"/>
                </a:xfrm>
                <a:prstGeom prst="rect">
                  <a:avLst/>
                </a:prstGeom>
                <a:solidFill>
                  <a:srgbClr val="99CC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defTabSz="457200" eaLnBrk="1" hangingPunct="1"/>
                  <a:endParaRPr lang="en-US" sz="1800">
                    <a:latin typeface="Arial" charset="0"/>
                  </a:endParaRPr>
                </a:p>
              </p:txBody>
            </p:sp>
            <p:sp>
              <p:nvSpPr>
                <p:cNvPr id="909" name="Rectangle 315"/>
                <p:cNvSpPr>
                  <a:spLocks noChangeArrowheads="1"/>
                </p:cNvSpPr>
                <p:nvPr/>
              </p:nvSpPr>
              <p:spPr bwMode="auto">
                <a:xfrm flipV="1">
                  <a:off x="2057710" y="4326185"/>
                  <a:ext cx="620713" cy="66675"/>
                </a:xfrm>
                <a:prstGeom prst="rect">
                  <a:avLst/>
                </a:prstGeom>
                <a:solidFill>
                  <a:srgbClr val="99CC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defTabSz="457200" eaLnBrk="1" hangingPunct="1"/>
                  <a:endParaRPr lang="en-US" sz="1800">
                    <a:latin typeface="Arial" charset="0"/>
                  </a:endParaRPr>
                </a:p>
              </p:txBody>
            </p:sp>
            <p:sp>
              <p:nvSpPr>
                <p:cNvPr id="910" name="Rectangle 316"/>
                <p:cNvSpPr>
                  <a:spLocks noChangeArrowheads="1"/>
                </p:cNvSpPr>
                <p:nvPr/>
              </p:nvSpPr>
              <p:spPr bwMode="auto">
                <a:xfrm>
                  <a:off x="1209985" y="3548310"/>
                  <a:ext cx="3413125" cy="168275"/>
                </a:xfrm>
                <a:prstGeom prst="rect">
                  <a:avLst/>
                </a:prstGeom>
                <a:solidFill>
                  <a:srgbClr val="99CC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defTabSz="457200" eaLnBrk="1" hangingPunct="1"/>
                  <a:endParaRPr lang="en-US" sz="1800">
                    <a:latin typeface="Arial" charset="0"/>
                  </a:endParaRPr>
                </a:p>
              </p:txBody>
            </p:sp>
            <p:sp>
              <p:nvSpPr>
                <p:cNvPr id="911" name="Rectangle 317"/>
                <p:cNvSpPr>
                  <a:spLocks noChangeArrowheads="1"/>
                </p:cNvSpPr>
                <p:nvPr/>
              </p:nvSpPr>
              <p:spPr bwMode="auto">
                <a:xfrm>
                  <a:off x="2283135" y="3716585"/>
                  <a:ext cx="169863" cy="133350"/>
                </a:xfrm>
                <a:prstGeom prst="rect">
                  <a:avLst/>
                </a:prstGeom>
                <a:solidFill>
                  <a:srgbClr val="99CC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defTabSz="457200" eaLnBrk="1" hangingPunct="1"/>
                  <a:endParaRPr lang="en-US" sz="1800">
                    <a:latin typeface="Arial" charset="0"/>
                  </a:endParaRPr>
                </a:p>
              </p:txBody>
            </p:sp>
            <p:sp>
              <p:nvSpPr>
                <p:cNvPr id="912" name="Rectangle 318"/>
                <p:cNvSpPr>
                  <a:spLocks noChangeArrowheads="1"/>
                </p:cNvSpPr>
                <p:nvPr/>
              </p:nvSpPr>
              <p:spPr bwMode="auto">
                <a:xfrm>
                  <a:off x="3129273" y="3716585"/>
                  <a:ext cx="171450" cy="57150"/>
                </a:xfrm>
                <a:prstGeom prst="rect">
                  <a:avLst/>
                </a:prstGeom>
                <a:solidFill>
                  <a:srgbClr val="99CC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defTabSz="457200" eaLnBrk="1" hangingPunct="1"/>
                  <a:endParaRPr lang="en-US" sz="1800">
                    <a:latin typeface="Arial" charset="0"/>
                  </a:endParaRPr>
                </a:p>
              </p:txBody>
            </p:sp>
            <p:sp>
              <p:nvSpPr>
                <p:cNvPr id="913" name="Rectangle 319"/>
                <p:cNvSpPr>
                  <a:spLocks noChangeArrowheads="1"/>
                </p:cNvSpPr>
                <p:nvPr/>
              </p:nvSpPr>
              <p:spPr bwMode="auto">
                <a:xfrm>
                  <a:off x="2905435" y="3989635"/>
                  <a:ext cx="619125" cy="66675"/>
                </a:xfrm>
                <a:prstGeom prst="rect">
                  <a:avLst/>
                </a:prstGeom>
                <a:solidFill>
                  <a:srgbClr val="99CC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defTabSz="457200" eaLnBrk="1" hangingPunct="1"/>
                  <a:endParaRPr lang="en-US" sz="1800">
                    <a:latin typeface="Arial" charset="0"/>
                  </a:endParaRPr>
                </a:p>
              </p:txBody>
            </p:sp>
            <p:sp>
              <p:nvSpPr>
                <p:cNvPr id="914" name="Rectangle 320"/>
                <p:cNvSpPr>
                  <a:spLocks noChangeArrowheads="1"/>
                </p:cNvSpPr>
                <p:nvPr/>
              </p:nvSpPr>
              <p:spPr bwMode="auto">
                <a:xfrm>
                  <a:off x="3129273" y="3849935"/>
                  <a:ext cx="171450" cy="139700"/>
                </a:xfrm>
                <a:prstGeom prst="rect">
                  <a:avLst/>
                </a:prstGeom>
                <a:solidFill>
                  <a:srgbClr val="99CC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defTabSz="457200" eaLnBrk="1" hangingPunct="1"/>
                  <a:endParaRPr lang="en-US" sz="1800">
                    <a:latin typeface="Arial" charset="0"/>
                  </a:endParaRPr>
                </a:p>
              </p:txBody>
            </p:sp>
            <p:sp>
              <p:nvSpPr>
                <p:cNvPr id="915" name="Rectangle 321"/>
                <p:cNvSpPr>
                  <a:spLocks noChangeArrowheads="1"/>
                </p:cNvSpPr>
                <p:nvPr/>
              </p:nvSpPr>
              <p:spPr bwMode="auto">
                <a:xfrm>
                  <a:off x="2057710" y="3989635"/>
                  <a:ext cx="620713" cy="66675"/>
                </a:xfrm>
                <a:prstGeom prst="rect">
                  <a:avLst/>
                </a:prstGeom>
                <a:solidFill>
                  <a:srgbClr val="99CC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defTabSz="457200" eaLnBrk="1" hangingPunct="1"/>
                  <a:endParaRPr lang="en-US" sz="1800">
                    <a:latin typeface="Arial" charset="0"/>
                  </a:endParaRPr>
                </a:p>
              </p:txBody>
            </p:sp>
            <p:sp>
              <p:nvSpPr>
                <p:cNvPr id="916" name="Rectangle 322"/>
                <p:cNvSpPr>
                  <a:spLocks noChangeArrowheads="1"/>
                </p:cNvSpPr>
                <p:nvPr/>
              </p:nvSpPr>
              <p:spPr bwMode="auto">
                <a:xfrm>
                  <a:off x="2283135" y="3849935"/>
                  <a:ext cx="169863" cy="139700"/>
                </a:xfrm>
                <a:prstGeom prst="rect">
                  <a:avLst/>
                </a:prstGeom>
                <a:solidFill>
                  <a:srgbClr val="99CC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defTabSz="457200" eaLnBrk="1" hangingPunct="1"/>
                  <a:endParaRPr lang="en-US" sz="1800">
                    <a:latin typeface="Arial" charset="0"/>
                  </a:endParaRPr>
                </a:p>
              </p:txBody>
            </p:sp>
            <p:sp>
              <p:nvSpPr>
                <p:cNvPr id="917" name="Line 323"/>
                <p:cNvSpPr>
                  <a:spLocks noChangeShapeType="1"/>
                </p:cNvSpPr>
                <p:nvPr/>
              </p:nvSpPr>
              <p:spPr bwMode="auto">
                <a:xfrm>
                  <a:off x="1602098" y="3716585"/>
                  <a:ext cx="674687" cy="0"/>
                </a:xfrm>
                <a:prstGeom prst="line">
                  <a:avLst/>
                </a:prstGeom>
                <a:noFill/>
                <a:ln w="12700">
                  <a:solidFill>
                    <a:srgbClr val="0033CC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918" name="Line 324"/>
                <p:cNvSpPr>
                  <a:spLocks noChangeShapeType="1"/>
                </p:cNvSpPr>
                <p:nvPr/>
              </p:nvSpPr>
              <p:spPr bwMode="auto">
                <a:xfrm flipH="1">
                  <a:off x="2449823" y="3989635"/>
                  <a:ext cx="225425" cy="0"/>
                </a:xfrm>
                <a:prstGeom prst="line">
                  <a:avLst/>
                </a:prstGeom>
                <a:noFill/>
                <a:ln w="12700">
                  <a:solidFill>
                    <a:srgbClr val="0033CC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919" name="Line 325"/>
                <p:cNvSpPr>
                  <a:spLocks noChangeShapeType="1"/>
                </p:cNvSpPr>
                <p:nvPr/>
              </p:nvSpPr>
              <p:spPr bwMode="auto">
                <a:xfrm>
                  <a:off x="2449823" y="3716585"/>
                  <a:ext cx="674687" cy="0"/>
                </a:xfrm>
                <a:prstGeom prst="line">
                  <a:avLst/>
                </a:prstGeom>
                <a:noFill/>
                <a:ln w="12700">
                  <a:solidFill>
                    <a:srgbClr val="0033CC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920" name="Line 326"/>
                <p:cNvSpPr>
                  <a:spLocks noChangeShapeType="1"/>
                </p:cNvSpPr>
                <p:nvPr/>
              </p:nvSpPr>
              <p:spPr bwMode="auto">
                <a:xfrm flipV="1">
                  <a:off x="2276785" y="3716585"/>
                  <a:ext cx="6350" cy="273050"/>
                </a:xfrm>
                <a:prstGeom prst="line">
                  <a:avLst/>
                </a:prstGeom>
                <a:noFill/>
                <a:ln w="12700">
                  <a:solidFill>
                    <a:srgbClr val="0033CC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921" name="Line 327"/>
                <p:cNvSpPr>
                  <a:spLocks noChangeShapeType="1"/>
                </p:cNvSpPr>
                <p:nvPr/>
              </p:nvSpPr>
              <p:spPr bwMode="auto">
                <a:xfrm flipV="1">
                  <a:off x="2449823" y="3710235"/>
                  <a:ext cx="9525" cy="279400"/>
                </a:xfrm>
                <a:prstGeom prst="line">
                  <a:avLst/>
                </a:prstGeom>
                <a:noFill/>
                <a:ln w="12700">
                  <a:solidFill>
                    <a:srgbClr val="0033CC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922" name="Line 328"/>
                <p:cNvSpPr>
                  <a:spLocks noChangeShapeType="1"/>
                </p:cNvSpPr>
                <p:nvPr/>
              </p:nvSpPr>
              <p:spPr bwMode="auto">
                <a:xfrm flipV="1">
                  <a:off x="3124510" y="3849935"/>
                  <a:ext cx="0" cy="139700"/>
                </a:xfrm>
                <a:prstGeom prst="line">
                  <a:avLst/>
                </a:prstGeom>
                <a:noFill/>
                <a:ln w="12700">
                  <a:solidFill>
                    <a:srgbClr val="0033CC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923" name="Line 329"/>
                <p:cNvSpPr>
                  <a:spLocks noChangeShapeType="1"/>
                </p:cNvSpPr>
                <p:nvPr/>
              </p:nvSpPr>
              <p:spPr bwMode="auto">
                <a:xfrm flipV="1">
                  <a:off x="3124510" y="3703885"/>
                  <a:ext cx="0" cy="96837"/>
                </a:xfrm>
                <a:prstGeom prst="line">
                  <a:avLst/>
                </a:prstGeom>
                <a:noFill/>
                <a:ln w="12700">
                  <a:solidFill>
                    <a:srgbClr val="0033CC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924" name="Line 330"/>
                <p:cNvSpPr>
                  <a:spLocks noChangeShapeType="1"/>
                </p:cNvSpPr>
                <p:nvPr/>
              </p:nvSpPr>
              <p:spPr bwMode="auto">
                <a:xfrm flipV="1">
                  <a:off x="2052948" y="4326185"/>
                  <a:ext cx="622300" cy="0"/>
                </a:xfrm>
                <a:prstGeom prst="line">
                  <a:avLst/>
                </a:prstGeom>
                <a:noFill/>
                <a:ln w="12700">
                  <a:solidFill>
                    <a:srgbClr val="0033CC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925" name="Line 331"/>
                <p:cNvSpPr>
                  <a:spLocks noChangeShapeType="1"/>
                </p:cNvSpPr>
                <p:nvPr/>
              </p:nvSpPr>
              <p:spPr bwMode="auto">
                <a:xfrm>
                  <a:off x="2675248" y="4326185"/>
                  <a:ext cx="0" cy="66675"/>
                </a:xfrm>
                <a:prstGeom prst="line">
                  <a:avLst/>
                </a:prstGeom>
                <a:noFill/>
                <a:ln w="12700">
                  <a:solidFill>
                    <a:srgbClr val="0033CC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926" name="Line 332"/>
                <p:cNvSpPr>
                  <a:spLocks noChangeShapeType="1"/>
                </p:cNvSpPr>
                <p:nvPr/>
              </p:nvSpPr>
              <p:spPr bwMode="auto">
                <a:xfrm>
                  <a:off x="2899085" y="4326185"/>
                  <a:ext cx="0" cy="66675"/>
                </a:xfrm>
                <a:prstGeom prst="line">
                  <a:avLst/>
                </a:prstGeom>
                <a:noFill/>
                <a:ln w="12700">
                  <a:solidFill>
                    <a:srgbClr val="0033CC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927" name="Line 333"/>
                <p:cNvSpPr>
                  <a:spLocks noChangeShapeType="1"/>
                </p:cNvSpPr>
                <p:nvPr/>
              </p:nvSpPr>
              <p:spPr bwMode="auto">
                <a:xfrm flipV="1">
                  <a:off x="2899085" y="4326185"/>
                  <a:ext cx="620713" cy="0"/>
                </a:xfrm>
                <a:prstGeom prst="line">
                  <a:avLst/>
                </a:prstGeom>
                <a:noFill/>
                <a:ln w="12700">
                  <a:solidFill>
                    <a:srgbClr val="0033CC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928" name="Line 334"/>
                <p:cNvSpPr>
                  <a:spLocks noChangeShapeType="1"/>
                </p:cNvSpPr>
                <p:nvPr/>
              </p:nvSpPr>
              <p:spPr bwMode="auto">
                <a:xfrm flipH="1">
                  <a:off x="3294373" y="3989635"/>
                  <a:ext cx="222250" cy="0"/>
                </a:xfrm>
                <a:prstGeom prst="line">
                  <a:avLst/>
                </a:prstGeom>
                <a:noFill/>
                <a:ln w="12700">
                  <a:solidFill>
                    <a:srgbClr val="0033CC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929" name="Line 335"/>
                <p:cNvSpPr>
                  <a:spLocks noChangeShapeType="1"/>
                </p:cNvSpPr>
                <p:nvPr/>
              </p:nvSpPr>
              <p:spPr bwMode="auto">
                <a:xfrm flipH="1" flipV="1">
                  <a:off x="3291198" y="3854697"/>
                  <a:ext cx="3175" cy="131763"/>
                </a:xfrm>
                <a:prstGeom prst="line">
                  <a:avLst/>
                </a:prstGeom>
                <a:noFill/>
                <a:ln w="12700">
                  <a:solidFill>
                    <a:srgbClr val="0033CC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930" name="Line 336"/>
                <p:cNvSpPr>
                  <a:spLocks noChangeShapeType="1"/>
                </p:cNvSpPr>
                <p:nvPr/>
              </p:nvSpPr>
              <p:spPr bwMode="auto">
                <a:xfrm>
                  <a:off x="3305485" y="3716585"/>
                  <a:ext cx="815975" cy="0"/>
                </a:xfrm>
                <a:prstGeom prst="line">
                  <a:avLst/>
                </a:prstGeom>
                <a:noFill/>
                <a:ln w="12700">
                  <a:solidFill>
                    <a:srgbClr val="0033CC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931" name="Line 337"/>
                <p:cNvSpPr>
                  <a:spLocks noChangeShapeType="1"/>
                </p:cNvSpPr>
                <p:nvPr/>
              </p:nvSpPr>
              <p:spPr bwMode="auto">
                <a:xfrm>
                  <a:off x="3524560" y="4326185"/>
                  <a:ext cx="0" cy="66675"/>
                </a:xfrm>
                <a:prstGeom prst="line">
                  <a:avLst/>
                </a:prstGeom>
                <a:noFill/>
                <a:ln w="12700">
                  <a:solidFill>
                    <a:srgbClr val="0033CC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932" name="Line 338"/>
                <p:cNvSpPr>
                  <a:spLocks noChangeShapeType="1"/>
                </p:cNvSpPr>
                <p:nvPr/>
              </p:nvSpPr>
              <p:spPr bwMode="auto">
                <a:xfrm>
                  <a:off x="2052948" y="4056310"/>
                  <a:ext cx="622300" cy="0"/>
                </a:xfrm>
                <a:prstGeom prst="line">
                  <a:avLst/>
                </a:prstGeom>
                <a:noFill/>
                <a:ln w="12700">
                  <a:solidFill>
                    <a:srgbClr val="0033CC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933" name="Line 339"/>
                <p:cNvSpPr>
                  <a:spLocks noChangeShapeType="1"/>
                </p:cNvSpPr>
                <p:nvPr/>
              </p:nvSpPr>
              <p:spPr bwMode="auto">
                <a:xfrm>
                  <a:off x="2899085" y="4056310"/>
                  <a:ext cx="620713" cy="0"/>
                </a:xfrm>
                <a:prstGeom prst="line">
                  <a:avLst/>
                </a:prstGeom>
                <a:noFill/>
                <a:ln w="12700">
                  <a:solidFill>
                    <a:srgbClr val="0033CC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934" name="Line 340"/>
                <p:cNvSpPr>
                  <a:spLocks noChangeShapeType="1"/>
                </p:cNvSpPr>
                <p:nvPr/>
              </p:nvSpPr>
              <p:spPr bwMode="auto">
                <a:xfrm flipH="1">
                  <a:off x="2052948" y="3989635"/>
                  <a:ext cx="223837" cy="0"/>
                </a:xfrm>
                <a:prstGeom prst="line">
                  <a:avLst/>
                </a:prstGeom>
                <a:noFill/>
                <a:ln w="12700">
                  <a:solidFill>
                    <a:srgbClr val="0033CC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935" name="Line 341"/>
                <p:cNvSpPr>
                  <a:spLocks noChangeShapeType="1"/>
                </p:cNvSpPr>
                <p:nvPr/>
              </p:nvSpPr>
              <p:spPr bwMode="auto">
                <a:xfrm flipV="1">
                  <a:off x="2052948" y="3989635"/>
                  <a:ext cx="0" cy="66675"/>
                </a:xfrm>
                <a:prstGeom prst="line">
                  <a:avLst/>
                </a:prstGeom>
                <a:noFill/>
                <a:ln w="12700">
                  <a:solidFill>
                    <a:srgbClr val="0033CC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936" name="Line 342"/>
                <p:cNvSpPr>
                  <a:spLocks noChangeShapeType="1"/>
                </p:cNvSpPr>
                <p:nvPr/>
              </p:nvSpPr>
              <p:spPr bwMode="auto">
                <a:xfrm flipH="1">
                  <a:off x="2899085" y="3989635"/>
                  <a:ext cx="225425" cy="0"/>
                </a:xfrm>
                <a:prstGeom prst="line">
                  <a:avLst/>
                </a:prstGeom>
                <a:noFill/>
                <a:ln w="12700">
                  <a:solidFill>
                    <a:srgbClr val="0033CC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937" name="Line 343"/>
                <p:cNvSpPr>
                  <a:spLocks noChangeShapeType="1"/>
                </p:cNvSpPr>
                <p:nvPr/>
              </p:nvSpPr>
              <p:spPr bwMode="auto">
                <a:xfrm flipV="1">
                  <a:off x="2899085" y="3989635"/>
                  <a:ext cx="0" cy="66675"/>
                </a:xfrm>
                <a:prstGeom prst="line">
                  <a:avLst/>
                </a:prstGeom>
                <a:noFill/>
                <a:ln w="12700">
                  <a:solidFill>
                    <a:srgbClr val="0033CC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938" name="Line 344"/>
                <p:cNvSpPr>
                  <a:spLocks noChangeShapeType="1"/>
                </p:cNvSpPr>
                <p:nvPr/>
              </p:nvSpPr>
              <p:spPr bwMode="auto">
                <a:xfrm flipV="1">
                  <a:off x="3124510" y="3786435"/>
                  <a:ext cx="188913" cy="0"/>
                </a:xfrm>
                <a:prstGeom prst="line">
                  <a:avLst/>
                </a:prstGeom>
                <a:noFill/>
                <a:ln w="12700">
                  <a:solidFill>
                    <a:srgbClr val="0033CC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939" name="Line 345"/>
                <p:cNvSpPr>
                  <a:spLocks noChangeShapeType="1"/>
                </p:cNvSpPr>
                <p:nvPr/>
              </p:nvSpPr>
              <p:spPr bwMode="auto">
                <a:xfrm>
                  <a:off x="3124510" y="3849935"/>
                  <a:ext cx="169863" cy="0"/>
                </a:xfrm>
                <a:prstGeom prst="line">
                  <a:avLst/>
                </a:prstGeom>
                <a:noFill/>
                <a:ln w="12700">
                  <a:solidFill>
                    <a:srgbClr val="0033CC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940" name="Line 346"/>
                <p:cNvSpPr>
                  <a:spLocks noChangeShapeType="1"/>
                </p:cNvSpPr>
                <p:nvPr/>
              </p:nvSpPr>
              <p:spPr bwMode="auto">
                <a:xfrm flipV="1">
                  <a:off x="2675248" y="3989635"/>
                  <a:ext cx="0" cy="66675"/>
                </a:xfrm>
                <a:prstGeom prst="line">
                  <a:avLst/>
                </a:prstGeom>
                <a:noFill/>
                <a:ln w="12700">
                  <a:solidFill>
                    <a:srgbClr val="0033CC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941" name="Line 350"/>
                <p:cNvSpPr>
                  <a:spLocks noChangeShapeType="1"/>
                </p:cNvSpPr>
                <p:nvPr/>
              </p:nvSpPr>
              <p:spPr bwMode="auto">
                <a:xfrm flipV="1">
                  <a:off x="3524560" y="3989635"/>
                  <a:ext cx="0" cy="66675"/>
                </a:xfrm>
                <a:prstGeom prst="line">
                  <a:avLst/>
                </a:prstGeom>
                <a:noFill/>
                <a:ln w="12700">
                  <a:solidFill>
                    <a:srgbClr val="0033CC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942" name="Line 351"/>
                <p:cNvSpPr>
                  <a:spLocks noChangeShapeType="1"/>
                </p:cNvSpPr>
                <p:nvPr/>
              </p:nvSpPr>
              <p:spPr bwMode="auto">
                <a:xfrm>
                  <a:off x="2052948" y="4326185"/>
                  <a:ext cx="0" cy="66675"/>
                </a:xfrm>
                <a:prstGeom prst="line">
                  <a:avLst/>
                </a:prstGeom>
                <a:noFill/>
                <a:ln w="12700">
                  <a:solidFill>
                    <a:srgbClr val="0033CC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943" name="Line 352"/>
                <p:cNvSpPr>
                  <a:spLocks noChangeShapeType="1"/>
                </p:cNvSpPr>
                <p:nvPr/>
              </p:nvSpPr>
              <p:spPr bwMode="auto">
                <a:xfrm flipV="1">
                  <a:off x="1813235" y="3989635"/>
                  <a:ext cx="0" cy="66675"/>
                </a:xfrm>
                <a:prstGeom prst="line">
                  <a:avLst/>
                </a:prstGeom>
                <a:noFill/>
                <a:ln w="12700">
                  <a:solidFill>
                    <a:srgbClr val="0033CC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944" name="Line 353"/>
                <p:cNvSpPr>
                  <a:spLocks noChangeShapeType="1"/>
                </p:cNvSpPr>
                <p:nvPr/>
              </p:nvSpPr>
              <p:spPr bwMode="auto">
                <a:xfrm flipH="1">
                  <a:off x="1602098" y="3981697"/>
                  <a:ext cx="220662" cy="0"/>
                </a:xfrm>
                <a:prstGeom prst="line">
                  <a:avLst/>
                </a:prstGeom>
                <a:noFill/>
                <a:ln w="12700">
                  <a:solidFill>
                    <a:srgbClr val="0033CC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945" name="Line 354"/>
                <p:cNvSpPr>
                  <a:spLocks noChangeShapeType="1"/>
                </p:cNvSpPr>
                <p:nvPr/>
              </p:nvSpPr>
              <p:spPr bwMode="auto">
                <a:xfrm flipH="1" flipV="1">
                  <a:off x="1597335" y="3848347"/>
                  <a:ext cx="4763" cy="128588"/>
                </a:xfrm>
                <a:prstGeom prst="line">
                  <a:avLst/>
                </a:prstGeom>
                <a:noFill/>
                <a:ln w="12700">
                  <a:solidFill>
                    <a:srgbClr val="0033CC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946" name="Line 355"/>
                <p:cNvSpPr>
                  <a:spLocks noChangeShapeType="1"/>
                </p:cNvSpPr>
                <p:nvPr/>
              </p:nvSpPr>
              <p:spPr bwMode="auto">
                <a:xfrm flipV="1">
                  <a:off x="1608448" y="3711822"/>
                  <a:ext cx="0" cy="87313"/>
                </a:xfrm>
                <a:prstGeom prst="line">
                  <a:avLst/>
                </a:prstGeom>
                <a:noFill/>
                <a:ln w="12700">
                  <a:solidFill>
                    <a:srgbClr val="0033CC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947" name="Line 356"/>
                <p:cNvSpPr>
                  <a:spLocks noChangeShapeType="1"/>
                </p:cNvSpPr>
                <p:nvPr/>
              </p:nvSpPr>
              <p:spPr bwMode="auto">
                <a:xfrm>
                  <a:off x="1827523" y="4326185"/>
                  <a:ext cx="0" cy="66675"/>
                </a:xfrm>
                <a:prstGeom prst="line">
                  <a:avLst/>
                </a:prstGeom>
                <a:noFill/>
                <a:ln w="12700">
                  <a:solidFill>
                    <a:srgbClr val="0033CC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948" name="Rectangle 357"/>
                <p:cNvSpPr>
                  <a:spLocks noChangeArrowheads="1"/>
                </p:cNvSpPr>
                <p:nvPr/>
              </p:nvSpPr>
              <p:spPr bwMode="auto">
                <a:xfrm flipV="1">
                  <a:off x="3876985" y="4330947"/>
                  <a:ext cx="690563" cy="66675"/>
                </a:xfrm>
                <a:prstGeom prst="rect">
                  <a:avLst/>
                </a:prstGeom>
                <a:solidFill>
                  <a:srgbClr val="99CC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defTabSz="457200" eaLnBrk="1" hangingPunct="1"/>
                  <a:endParaRPr lang="en-US" sz="1800">
                    <a:latin typeface="Arial" charset="0"/>
                  </a:endParaRPr>
                </a:p>
              </p:txBody>
            </p:sp>
            <p:sp>
              <p:nvSpPr>
                <p:cNvPr id="949" name="Rectangle 358"/>
                <p:cNvSpPr>
                  <a:spLocks noChangeArrowheads="1"/>
                </p:cNvSpPr>
                <p:nvPr/>
              </p:nvSpPr>
              <p:spPr bwMode="auto">
                <a:xfrm>
                  <a:off x="4127810" y="3711822"/>
                  <a:ext cx="190500" cy="193675"/>
                </a:xfrm>
                <a:prstGeom prst="rect">
                  <a:avLst/>
                </a:prstGeom>
                <a:solidFill>
                  <a:srgbClr val="99CC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defTabSz="457200" eaLnBrk="1" hangingPunct="1"/>
                  <a:endParaRPr lang="en-US" sz="1800">
                    <a:latin typeface="Arial" charset="0"/>
                  </a:endParaRPr>
                </a:p>
              </p:txBody>
            </p:sp>
            <p:sp>
              <p:nvSpPr>
                <p:cNvPr id="950" name="Rectangle 359"/>
                <p:cNvSpPr>
                  <a:spLocks noChangeArrowheads="1"/>
                </p:cNvSpPr>
                <p:nvPr/>
              </p:nvSpPr>
              <p:spPr bwMode="auto">
                <a:xfrm>
                  <a:off x="3876985" y="3994397"/>
                  <a:ext cx="690563" cy="66675"/>
                </a:xfrm>
                <a:prstGeom prst="rect">
                  <a:avLst/>
                </a:prstGeom>
                <a:solidFill>
                  <a:srgbClr val="99CC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defTabSz="457200" eaLnBrk="1" hangingPunct="1"/>
                  <a:endParaRPr lang="en-US" sz="1800">
                    <a:latin typeface="Arial" charset="0"/>
                  </a:endParaRPr>
                </a:p>
              </p:txBody>
            </p:sp>
            <p:sp>
              <p:nvSpPr>
                <p:cNvPr id="951" name="Rectangle 360"/>
                <p:cNvSpPr>
                  <a:spLocks noChangeArrowheads="1"/>
                </p:cNvSpPr>
                <p:nvPr/>
              </p:nvSpPr>
              <p:spPr bwMode="auto">
                <a:xfrm>
                  <a:off x="4127810" y="3861047"/>
                  <a:ext cx="190500" cy="133350"/>
                </a:xfrm>
                <a:prstGeom prst="rect">
                  <a:avLst/>
                </a:prstGeom>
                <a:solidFill>
                  <a:srgbClr val="99CC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defTabSz="457200" eaLnBrk="1" hangingPunct="1"/>
                  <a:endParaRPr lang="en-US" sz="1800">
                    <a:latin typeface="Arial" charset="0"/>
                  </a:endParaRPr>
                </a:p>
              </p:txBody>
            </p:sp>
            <p:sp>
              <p:nvSpPr>
                <p:cNvPr id="952" name="Line 361"/>
                <p:cNvSpPr>
                  <a:spLocks noChangeShapeType="1"/>
                </p:cNvSpPr>
                <p:nvPr/>
              </p:nvSpPr>
              <p:spPr bwMode="auto">
                <a:xfrm>
                  <a:off x="1195698" y="3724522"/>
                  <a:ext cx="254000" cy="0"/>
                </a:xfrm>
                <a:prstGeom prst="line">
                  <a:avLst/>
                </a:prstGeom>
                <a:noFill/>
                <a:ln w="12700">
                  <a:solidFill>
                    <a:srgbClr val="0033CC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953" name="Line 362"/>
                <p:cNvSpPr>
                  <a:spLocks noChangeShapeType="1"/>
                </p:cNvSpPr>
                <p:nvPr/>
              </p:nvSpPr>
              <p:spPr bwMode="auto">
                <a:xfrm flipH="1">
                  <a:off x="4313548" y="3994397"/>
                  <a:ext cx="249237" cy="0"/>
                </a:xfrm>
                <a:prstGeom prst="line">
                  <a:avLst/>
                </a:prstGeom>
                <a:noFill/>
                <a:ln w="12700">
                  <a:solidFill>
                    <a:srgbClr val="0033CC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954" name="Line 363"/>
                <p:cNvSpPr>
                  <a:spLocks noChangeShapeType="1"/>
                </p:cNvSpPr>
                <p:nvPr/>
              </p:nvSpPr>
              <p:spPr bwMode="auto">
                <a:xfrm flipV="1">
                  <a:off x="4121460" y="3710235"/>
                  <a:ext cx="0" cy="288925"/>
                </a:xfrm>
                <a:prstGeom prst="line">
                  <a:avLst/>
                </a:prstGeom>
                <a:noFill/>
                <a:ln w="12700">
                  <a:solidFill>
                    <a:srgbClr val="0033CC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955" name="Line 364"/>
                <p:cNvSpPr>
                  <a:spLocks noChangeShapeType="1"/>
                </p:cNvSpPr>
                <p:nvPr/>
              </p:nvSpPr>
              <p:spPr bwMode="auto">
                <a:xfrm flipV="1">
                  <a:off x="4313548" y="3694360"/>
                  <a:ext cx="0" cy="292100"/>
                </a:xfrm>
                <a:prstGeom prst="line">
                  <a:avLst/>
                </a:prstGeom>
                <a:noFill/>
                <a:ln w="12700">
                  <a:solidFill>
                    <a:srgbClr val="0033CC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956" name="Line 365"/>
                <p:cNvSpPr>
                  <a:spLocks noChangeShapeType="1"/>
                </p:cNvSpPr>
                <p:nvPr/>
              </p:nvSpPr>
              <p:spPr bwMode="auto">
                <a:xfrm flipV="1">
                  <a:off x="3873810" y="4330947"/>
                  <a:ext cx="688975" cy="0"/>
                </a:xfrm>
                <a:prstGeom prst="line">
                  <a:avLst/>
                </a:prstGeom>
                <a:noFill/>
                <a:ln w="12700">
                  <a:solidFill>
                    <a:srgbClr val="0033CC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957" name="Line 366"/>
                <p:cNvSpPr>
                  <a:spLocks noChangeShapeType="1"/>
                </p:cNvSpPr>
                <p:nvPr/>
              </p:nvSpPr>
              <p:spPr bwMode="auto">
                <a:xfrm>
                  <a:off x="4562785" y="4330947"/>
                  <a:ext cx="0" cy="66675"/>
                </a:xfrm>
                <a:prstGeom prst="line">
                  <a:avLst/>
                </a:prstGeom>
                <a:noFill/>
                <a:ln w="12700">
                  <a:solidFill>
                    <a:srgbClr val="0033CC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958" name="Line 367"/>
                <p:cNvSpPr>
                  <a:spLocks noChangeShapeType="1"/>
                </p:cNvSpPr>
                <p:nvPr/>
              </p:nvSpPr>
              <p:spPr bwMode="auto">
                <a:xfrm>
                  <a:off x="3873810" y="4061072"/>
                  <a:ext cx="688975" cy="0"/>
                </a:xfrm>
                <a:prstGeom prst="line">
                  <a:avLst/>
                </a:prstGeom>
                <a:noFill/>
                <a:ln w="12700">
                  <a:solidFill>
                    <a:srgbClr val="0033CC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959" name="Line 368"/>
                <p:cNvSpPr>
                  <a:spLocks noChangeShapeType="1"/>
                </p:cNvSpPr>
                <p:nvPr/>
              </p:nvSpPr>
              <p:spPr bwMode="auto">
                <a:xfrm flipH="1">
                  <a:off x="3873810" y="3994397"/>
                  <a:ext cx="247650" cy="0"/>
                </a:xfrm>
                <a:prstGeom prst="line">
                  <a:avLst/>
                </a:prstGeom>
                <a:noFill/>
                <a:ln w="12700">
                  <a:solidFill>
                    <a:srgbClr val="0033CC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960" name="Line 369"/>
                <p:cNvSpPr>
                  <a:spLocks noChangeShapeType="1"/>
                </p:cNvSpPr>
                <p:nvPr/>
              </p:nvSpPr>
              <p:spPr bwMode="auto">
                <a:xfrm flipV="1">
                  <a:off x="3873810" y="3994397"/>
                  <a:ext cx="0" cy="66675"/>
                </a:xfrm>
                <a:prstGeom prst="line">
                  <a:avLst/>
                </a:prstGeom>
                <a:noFill/>
                <a:ln w="12700">
                  <a:solidFill>
                    <a:srgbClr val="0033CC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961" name="Line 370"/>
                <p:cNvSpPr>
                  <a:spLocks noChangeShapeType="1"/>
                </p:cNvSpPr>
                <p:nvPr/>
              </p:nvSpPr>
              <p:spPr bwMode="auto">
                <a:xfrm>
                  <a:off x="3873810" y="4330947"/>
                  <a:ext cx="0" cy="66675"/>
                </a:xfrm>
                <a:prstGeom prst="line">
                  <a:avLst/>
                </a:prstGeom>
                <a:noFill/>
                <a:ln w="12700">
                  <a:solidFill>
                    <a:srgbClr val="0033CC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962" name="Rectangle 371" descr="70%"/>
                <p:cNvSpPr>
                  <a:spLocks noChangeArrowheads="1"/>
                </p:cNvSpPr>
                <p:nvPr/>
              </p:nvSpPr>
              <p:spPr bwMode="auto">
                <a:xfrm>
                  <a:off x="902010" y="4135685"/>
                  <a:ext cx="3865563" cy="120650"/>
                </a:xfrm>
                <a:prstGeom prst="rect">
                  <a:avLst/>
                </a:prstGeom>
                <a:pattFill prst="pct70">
                  <a:fgClr>
                    <a:srgbClr val="FF0000"/>
                  </a:fgClr>
                  <a:bgClr>
                    <a:srgbClr val="FFFFFF"/>
                  </a:bgClr>
                </a:patt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defTabSz="457200" eaLnBrk="1" hangingPunct="1"/>
                  <a:endParaRPr lang="en-US" sz="1800">
                    <a:latin typeface="Arial" charset="0"/>
                  </a:endParaRPr>
                </a:p>
              </p:txBody>
            </p:sp>
            <p:sp>
              <p:nvSpPr>
                <p:cNvPr id="963" name="Line 372"/>
                <p:cNvSpPr>
                  <a:spLocks noChangeShapeType="1"/>
                </p:cNvSpPr>
                <p:nvPr/>
              </p:nvSpPr>
              <p:spPr bwMode="auto">
                <a:xfrm>
                  <a:off x="4294498" y="3711822"/>
                  <a:ext cx="336550" cy="0"/>
                </a:xfrm>
                <a:prstGeom prst="line">
                  <a:avLst/>
                </a:prstGeom>
                <a:noFill/>
                <a:ln w="12700">
                  <a:solidFill>
                    <a:srgbClr val="0033CC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964" name="Line 373"/>
                <p:cNvSpPr>
                  <a:spLocks noChangeShapeType="1"/>
                </p:cNvSpPr>
                <p:nvPr/>
              </p:nvSpPr>
              <p:spPr bwMode="auto">
                <a:xfrm flipV="1">
                  <a:off x="3308660" y="3699122"/>
                  <a:ext cx="0" cy="96838"/>
                </a:xfrm>
                <a:prstGeom prst="line">
                  <a:avLst/>
                </a:prstGeom>
                <a:noFill/>
                <a:ln w="12700">
                  <a:solidFill>
                    <a:srgbClr val="0033CC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965" name="Line 374"/>
                <p:cNvSpPr>
                  <a:spLocks noChangeShapeType="1"/>
                </p:cNvSpPr>
                <p:nvPr/>
              </p:nvSpPr>
              <p:spPr bwMode="auto">
                <a:xfrm flipV="1">
                  <a:off x="1460810" y="3711822"/>
                  <a:ext cx="0" cy="87313"/>
                </a:xfrm>
                <a:prstGeom prst="line">
                  <a:avLst/>
                </a:prstGeom>
                <a:noFill/>
                <a:ln w="12700">
                  <a:solidFill>
                    <a:srgbClr val="0033CC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968" name="Line 380"/>
                <p:cNvSpPr>
                  <a:spLocks noChangeShapeType="1"/>
                </p:cNvSpPr>
                <p:nvPr/>
              </p:nvSpPr>
              <p:spPr bwMode="auto">
                <a:xfrm>
                  <a:off x="789298" y="4069010"/>
                  <a:ext cx="4122737" cy="0"/>
                </a:xfrm>
                <a:prstGeom prst="line">
                  <a:avLst/>
                </a:prstGeom>
                <a:noFill/>
                <a:ln w="12700">
                  <a:solidFill>
                    <a:srgbClr val="FF0000"/>
                  </a:solidFill>
                  <a:prstDash val="dash"/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969" name="Line 381"/>
                <p:cNvSpPr>
                  <a:spLocks noChangeShapeType="1"/>
                </p:cNvSpPr>
                <p:nvPr/>
              </p:nvSpPr>
              <p:spPr bwMode="auto">
                <a:xfrm>
                  <a:off x="782948" y="4315072"/>
                  <a:ext cx="4122737" cy="0"/>
                </a:xfrm>
                <a:prstGeom prst="line">
                  <a:avLst/>
                </a:prstGeom>
                <a:noFill/>
                <a:ln w="12700">
                  <a:solidFill>
                    <a:srgbClr val="FF0000"/>
                  </a:solidFill>
                  <a:prstDash val="dash"/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5" name="Group 4">
                <a:extLst>
                  <a:ext uri="{FF2B5EF4-FFF2-40B4-BE49-F238E27FC236}">
                    <a16:creationId xmlns:a16="http://schemas.microsoft.com/office/drawing/2014/main" id="{6B3E3110-6964-AD4C-B252-B459F800C6F5}"/>
                  </a:ext>
                </a:extLst>
              </p:cNvPr>
              <p:cNvGrpSpPr/>
              <p:nvPr/>
            </p:nvGrpSpPr>
            <p:grpSpPr>
              <a:xfrm>
                <a:off x="789298" y="3994397"/>
                <a:ext cx="4129087" cy="840589"/>
                <a:chOff x="387106" y="5134968"/>
                <a:chExt cx="4129087" cy="840589"/>
              </a:xfrm>
            </p:grpSpPr>
            <p:sp>
              <p:nvSpPr>
                <p:cNvPr id="1766" name="Rectangle 302">
                  <a:extLst>
                    <a:ext uri="{FF2B5EF4-FFF2-40B4-BE49-F238E27FC236}">
                      <a16:creationId xmlns:a16="http://schemas.microsoft.com/office/drawing/2014/main" id="{78E8ADD4-D1B9-2545-BE39-4D530B07446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44306" y="5139681"/>
                  <a:ext cx="582612" cy="65990"/>
                </a:xfrm>
                <a:prstGeom prst="rect">
                  <a:avLst/>
                </a:prstGeom>
                <a:solidFill>
                  <a:srgbClr val="99CC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defTabSz="457200" eaLnBrk="1" hangingPunct="1"/>
                  <a:endParaRPr lang="en-US" sz="1800">
                    <a:latin typeface="Arial" charset="0"/>
                  </a:endParaRPr>
                </a:p>
              </p:txBody>
            </p:sp>
            <p:sp>
              <p:nvSpPr>
                <p:cNvPr id="1767" name="Rectangle 303">
                  <a:extLst>
                    <a:ext uri="{FF2B5EF4-FFF2-40B4-BE49-F238E27FC236}">
                      <a16:creationId xmlns:a16="http://schemas.microsoft.com/office/drawing/2014/main" id="{98BA5EEB-63BB-E546-806B-09E1C121FAC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V="1">
                  <a:off x="1060206" y="5738307"/>
                  <a:ext cx="155575" cy="70703"/>
                </a:xfrm>
                <a:prstGeom prst="rect">
                  <a:avLst/>
                </a:prstGeom>
                <a:solidFill>
                  <a:srgbClr val="99CC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defTabSz="457200" eaLnBrk="1" hangingPunct="1"/>
                  <a:endParaRPr lang="en-US" sz="1800">
                    <a:latin typeface="Arial" charset="0"/>
                  </a:endParaRPr>
                </a:p>
              </p:txBody>
            </p:sp>
            <p:sp>
              <p:nvSpPr>
                <p:cNvPr id="1768" name="Rectangle 304">
                  <a:extLst>
                    <a:ext uri="{FF2B5EF4-FFF2-40B4-BE49-F238E27FC236}">
                      <a16:creationId xmlns:a16="http://schemas.microsoft.com/office/drawing/2014/main" id="{80A5C47B-75A1-EF4A-9C3A-884908B0E11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V="1">
                  <a:off x="844306" y="5472774"/>
                  <a:ext cx="582612" cy="65990"/>
                </a:xfrm>
                <a:prstGeom prst="rect">
                  <a:avLst/>
                </a:prstGeom>
                <a:solidFill>
                  <a:srgbClr val="99CC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defTabSz="457200" eaLnBrk="1" hangingPunct="1"/>
                  <a:endParaRPr lang="en-US" sz="1800">
                    <a:latin typeface="Arial" charset="0"/>
                  </a:endParaRPr>
                </a:p>
              </p:txBody>
            </p:sp>
            <p:sp>
              <p:nvSpPr>
                <p:cNvPr id="1769" name="Rectangle 305">
                  <a:extLst>
                    <a:ext uri="{FF2B5EF4-FFF2-40B4-BE49-F238E27FC236}">
                      <a16:creationId xmlns:a16="http://schemas.microsoft.com/office/drawing/2014/main" id="{DC3BE77A-6584-4443-9528-A424B655790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V="1">
                  <a:off x="1060206" y="5538765"/>
                  <a:ext cx="155575" cy="133552"/>
                </a:xfrm>
                <a:prstGeom prst="rect">
                  <a:avLst/>
                </a:prstGeom>
                <a:solidFill>
                  <a:srgbClr val="99CC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defTabSz="457200" eaLnBrk="1" hangingPunct="1"/>
                  <a:endParaRPr lang="en-US" sz="1800">
                    <a:latin typeface="Arial" charset="0"/>
                  </a:endParaRPr>
                </a:p>
              </p:txBody>
            </p:sp>
            <p:sp>
              <p:nvSpPr>
                <p:cNvPr id="1770" name="Line 306">
                  <a:extLst>
                    <a:ext uri="{FF2B5EF4-FFF2-40B4-BE49-F238E27FC236}">
                      <a16:creationId xmlns:a16="http://schemas.microsoft.com/office/drawing/2014/main" id="{7C30FD97-3203-B844-B326-872233E232A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844306" y="5538765"/>
                  <a:ext cx="209550" cy="0"/>
                </a:xfrm>
                <a:prstGeom prst="line">
                  <a:avLst/>
                </a:prstGeom>
                <a:noFill/>
                <a:ln w="12700">
                  <a:solidFill>
                    <a:srgbClr val="0033CC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771" name="Line 307">
                  <a:extLst>
                    <a:ext uri="{FF2B5EF4-FFF2-40B4-BE49-F238E27FC236}">
                      <a16:creationId xmlns:a16="http://schemas.microsoft.com/office/drawing/2014/main" id="{CC97BDC7-B388-4A45-A653-7D099A2C1AD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844306" y="5472774"/>
                  <a:ext cx="0" cy="65990"/>
                </a:xfrm>
                <a:prstGeom prst="line">
                  <a:avLst/>
                </a:prstGeom>
                <a:noFill/>
                <a:ln w="12700">
                  <a:solidFill>
                    <a:srgbClr val="0033CC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772" name="Line 308">
                  <a:extLst>
                    <a:ext uri="{FF2B5EF4-FFF2-40B4-BE49-F238E27FC236}">
                      <a16:creationId xmlns:a16="http://schemas.microsoft.com/office/drawing/2014/main" id="{7392C4B7-D538-8F4E-8F01-6942810B403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844306" y="5472774"/>
                  <a:ext cx="577850" cy="0"/>
                </a:xfrm>
                <a:prstGeom prst="line">
                  <a:avLst/>
                </a:prstGeom>
                <a:noFill/>
                <a:ln w="12700">
                  <a:solidFill>
                    <a:srgbClr val="0033CC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773" name="Line 309">
                  <a:extLst>
                    <a:ext uri="{FF2B5EF4-FFF2-40B4-BE49-F238E27FC236}">
                      <a16:creationId xmlns:a16="http://schemas.microsoft.com/office/drawing/2014/main" id="{D4E6200A-E18F-0E40-949F-12FB9369943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053856" y="5738307"/>
                  <a:ext cx="158750" cy="0"/>
                </a:xfrm>
                <a:prstGeom prst="line">
                  <a:avLst/>
                </a:prstGeom>
                <a:noFill/>
                <a:ln w="12700">
                  <a:solidFill>
                    <a:srgbClr val="0033CC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774" name="Line 310">
                  <a:extLst>
                    <a:ext uri="{FF2B5EF4-FFF2-40B4-BE49-F238E27FC236}">
                      <a16:creationId xmlns:a16="http://schemas.microsoft.com/office/drawing/2014/main" id="{FE80CF6B-875A-C948-938C-95ABB80DA0E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053856" y="5672317"/>
                  <a:ext cx="158750" cy="0"/>
                </a:xfrm>
                <a:prstGeom prst="line">
                  <a:avLst/>
                </a:prstGeom>
                <a:noFill/>
                <a:ln w="12700">
                  <a:solidFill>
                    <a:srgbClr val="0033CC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775" name="Line 311">
                  <a:extLst>
                    <a:ext uri="{FF2B5EF4-FFF2-40B4-BE49-F238E27FC236}">
                      <a16:creationId xmlns:a16="http://schemas.microsoft.com/office/drawing/2014/main" id="{8A04A834-6A6B-B841-B543-873D9461FEB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053856" y="5538765"/>
                  <a:ext cx="0" cy="133552"/>
                </a:xfrm>
                <a:prstGeom prst="line">
                  <a:avLst/>
                </a:prstGeom>
                <a:noFill/>
                <a:ln w="12700">
                  <a:solidFill>
                    <a:srgbClr val="0033CC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776" name="Line 312">
                  <a:extLst>
                    <a:ext uri="{FF2B5EF4-FFF2-40B4-BE49-F238E27FC236}">
                      <a16:creationId xmlns:a16="http://schemas.microsoft.com/office/drawing/2014/main" id="{EF8E1541-FECA-0744-A414-F6ACCD591EC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844306" y="5139681"/>
                  <a:ext cx="0" cy="65990"/>
                </a:xfrm>
                <a:prstGeom prst="line">
                  <a:avLst/>
                </a:prstGeom>
                <a:noFill/>
                <a:ln w="12700">
                  <a:solidFill>
                    <a:srgbClr val="0033CC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777" name="Line 313">
                  <a:extLst>
                    <a:ext uri="{FF2B5EF4-FFF2-40B4-BE49-F238E27FC236}">
                      <a16:creationId xmlns:a16="http://schemas.microsoft.com/office/drawing/2014/main" id="{0C5C35C0-5141-2647-90C4-92A4CC092F5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844306" y="5205671"/>
                  <a:ext cx="582612" cy="0"/>
                </a:xfrm>
                <a:prstGeom prst="line">
                  <a:avLst/>
                </a:prstGeom>
                <a:noFill/>
                <a:ln w="12700">
                  <a:solidFill>
                    <a:srgbClr val="0033CC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778" name="Rectangle 314">
                  <a:extLst>
                    <a:ext uri="{FF2B5EF4-FFF2-40B4-BE49-F238E27FC236}">
                      <a16:creationId xmlns:a16="http://schemas.microsoft.com/office/drawing/2014/main" id="{001FCCAA-F1B9-D347-91AD-27ECC700EA5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509593" y="5139681"/>
                  <a:ext cx="619125" cy="65990"/>
                </a:xfrm>
                <a:prstGeom prst="rect">
                  <a:avLst/>
                </a:prstGeom>
                <a:solidFill>
                  <a:srgbClr val="99CC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defTabSz="457200" eaLnBrk="1" hangingPunct="1"/>
                  <a:endParaRPr lang="en-US" sz="1800">
                    <a:latin typeface="Arial" charset="0"/>
                  </a:endParaRPr>
                </a:p>
              </p:txBody>
            </p:sp>
            <p:sp>
              <p:nvSpPr>
                <p:cNvPr id="1779" name="Rectangle 315">
                  <a:extLst>
                    <a:ext uri="{FF2B5EF4-FFF2-40B4-BE49-F238E27FC236}">
                      <a16:creationId xmlns:a16="http://schemas.microsoft.com/office/drawing/2014/main" id="{5E44FBE5-04EC-4C43-925F-61FE3BE5D45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661868" y="5139681"/>
                  <a:ext cx="620713" cy="65990"/>
                </a:xfrm>
                <a:prstGeom prst="rect">
                  <a:avLst/>
                </a:prstGeom>
                <a:solidFill>
                  <a:srgbClr val="99CC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defTabSz="457200" eaLnBrk="1" hangingPunct="1"/>
                  <a:endParaRPr lang="en-US" sz="1800">
                    <a:latin typeface="Arial" charset="0"/>
                  </a:endParaRPr>
                </a:p>
              </p:txBody>
            </p:sp>
            <p:sp>
              <p:nvSpPr>
                <p:cNvPr id="1780" name="Rectangle 316">
                  <a:extLst>
                    <a:ext uri="{FF2B5EF4-FFF2-40B4-BE49-F238E27FC236}">
                      <a16:creationId xmlns:a16="http://schemas.microsoft.com/office/drawing/2014/main" id="{7AE27E7B-59E2-D040-9B33-E006FC26CB2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V="1">
                  <a:off x="814143" y="5809010"/>
                  <a:ext cx="3413125" cy="166547"/>
                </a:xfrm>
                <a:prstGeom prst="rect">
                  <a:avLst/>
                </a:prstGeom>
                <a:solidFill>
                  <a:srgbClr val="99CC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defTabSz="457200" eaLnBrk="1" hangingPunct="1"/>
                  <a:endParaRPr lang="en-US" sz="1800">
                    <a:latin typeface="Arial" charset="0"/>
                  </a:endParaRPr>
                </a:p>
              </p:txBody>
            </p:sp>
            <p:sp>
              <p:nvSpPr>
                <p:cNvPr id="1781" name="Rectangle 317">
                  <a:extLst>
                    <a:ext uri="{FF2B5EF4-FFF2-40B4-BE49-F238E27FC236}">
                      <a16:creationId xmlns:a16="http://schemas.microsoft.com/office/drawing/2014/main" id="{5109DFF5-C165-5146-B8D1-F3D5D7368B4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V="1">
                  <a:off x="1887293" y="5677030"/>
                  <a:ext cx="169863" cy="131980"/>
                </a:xfrm>
                <a:prstGeom prst="rect">
                  <a:avLst/>
                </a:prstGeom>
                <a:solidFill>
                  <a:srgbClr val="99CC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defTabSz="457200" eaLnBrk="1" hangingPunct="1"/>
                  <a:endParaRPr lang="en-US" sz="1800">
                    <a:latin typeface="Arial" charset="0"/>
                  </a:endParaRPr>
                </a:p>
              </p:txBody>
            </p:sp>
            <p:sp>
              <p:nvSpPr>
                <p:cNvPr id="1782" name="Rectangle 318">
                  <a:extLst>
                    <a:ext uri="{FF2B5EF4-FFF2-40B4-BE49-F238E27FC236}">
                      <a16:creationId xmlns:a16="http://schemas.microsoft.com/office/drawing/2014/main" id="{E956B340-BE7A-F547-A8ED-2EC77D11482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V="1">
                  <a:off x="2733431" y="5752447"/>
                  <a:ext cx="171450" cy="56563"/>
                </a:xfrm>
                <a:prstGeom prst="rect">
                  <a:avLst/>
                </a:prstGeom>
                <a:solidFill>
                  <a:srgbClr val="99CC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defTabSz="457200" eaLnBrk="1" hangingPunct="1"/>
                  <a:endParaRPr lang="en-US" sz="1800">
                    <a:latin typeface="Arial" charset="0"/>
                  </a:endParaRPr>
                </a:p>
              </p:txBody>
            </p:sp>
            <p:sp>
              <p:nvSpPr>
                <p:cNvPr id="1783" name="Rectangle 319">
                  <a:extLst>
                    <a:ext uri="{FF2B5EF4-FFF2-40B4-BE49-F238E27FC236}">
                      <a16:creationId xmlns:a16="http://schemas.microsoft.com/office/drawing/2014/main" id="{BA39E6C3-35D4-D64E-959F-1F233B85BDA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V="1">
                  <a:off x="2509593" y="5472774"/>
                  <a:ext cx="619125" cy="65990"/>
                </a:xfrm>
                <a:prstGeom prst="rect">
                  <a:avLst/>
                </a:prstGeom>
                <a:solidFill>
                  <a:srgbClr val="99CC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defTabSz="457200" eaLnBrk="1" hangingPunct="1"/>
                  <a:endParaRPr lang="en-US" sz="1800">
                    <a:latin typeface="Arial" charset="0"/>
                  </a:endParaRPr>
                </a:p>
              </p:txBody>
            </p:sp>
            <p:sp>
              <p:nvSpPr>
                <p:cNvPr id="1784" name="Rectangle 320">
                  <a:extLst>
                    <a:ext uri="{FF2B5EF4-FFF2-40B4-BE49-F238E27FC236}">
                      <a16:creationId xmlns:a16="http://schemas.microsoft.com/office/drawing/2014/main" id="{9020C409-24EA-414D-B8EC-53CF1FCEDEB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V="1">
                  <a:off x="2733431" y="5538765"/>
                  <a:ext cx="171450" cy="138265"/>
                </a:xfrm>
                <a:prstGeom prst="rect">
                  <a:avLst/>
                </a:prstGeom>
                <a:solidFill>
                  <a:srgbClr val="99CC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defTabSz="457200" eaLnBrk="1" hangingPunct="1"/>
                  <a:endParaRPr lang="en-US" sz="1800">
                    <a:latin typeface="Arial" charset="0"/>
                  </a:endParaRPr>
                </a:p>
              </p:txBody>
            </p:sp>
            <p:sp>
              <p:nvSpPr>
                <p:cNvPr id="1785" name="Rectangle 321">
                  <a:extLst>
                    <a:ext uri="{FF2B5EF4-FFF2-40B4-BE49-F238E27FC236}">
                      <a16:creationId xmlns:a16="http://schemas.microsoft.com/office/drawing/2014/main" id="{0F8D827D-C0E2-2F47-A78E-2322A81060D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V="1">
                  <a:off x="1661868" y="5472774"/>
                  <a:ext cx="620713" cy="65990"/>
                </a:xfrm>
                <a:prstGeom prst="rect">
                  <a:avLst/>
                </a:prstGeom>
                <a:solidFill>
                  <a:srgbClr val="99CC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defTabSz="457200" eaLnBrk="1" hangingPunct="1"/>
                  <a:endParaRPr lang="en-US" sz="1800">
                    <a:latin typeface="Arial" charset="0"/>
                  </a:endParaRPr>
                </a:p>
              </p:txBody>
            </p:sp>
            <p:sp>
              <p:nvSpPr>
                <p:cNvPr id="1786" name="Rectangle 322">
                  <a:extLst>
                    <a:ext uri="{FF2B5EF4-FFF2-40B4-BE49-F238E27FC236}">
                      <a16:creationId xmlns:a16="http://schemas.microsoft.com/office/drawing/2014/main" id="{FDC49B49-7FEB-A844-9682-1DF4EE341B9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V="1">
                  <a:off x="1887293" y="5538765"/>
                  <a:ext cx="169863" cy="138265"/>
                </a:xfrm>
                <a:prstGeom prst="rect">
                  <a:avLst/>
                </a:prstGeom>
                <a:solidFill>
                  <a:srgbClr val="99CC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defTabSz="457200" eaLnBrk="1" hangingPunct="1"/>
                  <a:endParaRPr lang="en-US" sz="1800">
                    <a:latin typeface="Arial" charset="0"/>
                  </a:endParaRPr>
                </a:p>
              </p:txBody>
            </p:sp>
            <p:sp>
              <p:nvSpPr>
                <p:cNvPr id="1787" name="Line 323">
                  <a:extLst>
                    <a:ext uri="{FF2B5EF4-FFF2-40B4-BE49-F238E27FC236}">
                      <a16:creationId xmlns:a16="http://schemas.microsoft.com/office/drawing/2014/main" id="{3DEAEA9B-B772-254E-9A2F-63E31A65CD9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206256" y="5809010"/>
                  <a:ext cx="674687" cy="0"/>
                </a:xfrm>
                <a:prstGeom prst="line">
                  <a:avLst/>
                </a:prstGeom>
                <a:noFill/>
                <a:ln w="12700">
                  <a:solidFill>
                    <a:srgbClr val="0033CC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788" name="Line 324">
                  <a:extLst>
                    <a:ext uri="{FF2B5EF4-FFF2-40B4-BE49-F238E27FC236}">
                      <a16:creationId xmlns:a16="http://schemas.microsoft.com/office/drawing/2014/main" id="{B9238297-84F9-0546-9DFA-3F0087EEB0B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2053981" y="5538765"/>
                  <a:ext cx="225425" cy="0"/>
                </a:xfrm>
                <a:prstGeom prst="line">
                  <a:avLst/>
                </a:prstGeom>
                <a:noFill/>
                <a:ln w="12700">
                  <a:solidFill>
                    <a:srgbClr val="0033CC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789" name="Line 325">
                  <a:extLst>
                    <a:ext uri="{FF2B5EF4-FFF2-40B4-BE49-F238E27FC236}">
                      <a16:creationId xmlns:a16="http://schemas.microsoft.com/office/drawing/2014/main" id="{B99DA5BF-C3AF-0742-B70B-99A9A985534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2053981" y="5809010"/>
                  <a:ext cx="674687" cy="0"/>
                </a:xfrm>
                <a:prstGeom prst="line">
                  <a:avLst/>
                </a:prstGeom>
                <a:noFill/>
                <a:ln w="12700">
                  <a:solidFill>
                    <a:srgbClr val="0033CC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790" name="Line 326">
                  <a:extLst>
                    <a:ext uri="{FF2B5EF4-FFF2-40B4-BE49-F238E27FC236}">
                      <a16:creationId xmlns:a16="http://schemas.microsoft.com/office/drawing/2014/main" id="{091B9D7E-8390-2845-945A-14102D2AA31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880943" y="5538765"/>
                  <a:ext cx="6350" cy="270246"/>
                </a:xfrm>
                <a:prstGeom prst="line">
                  <a:avLst/>
                </a:prstGeom>
                <a:noFill/>
                <a:ln w="12700">
                  <a:solidFill>
                    <a:srgbClr val="0033CC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791" name="Line 327">
                  <a:extLst>
                    <a:ext uri="{FF2B5EF4-FFF2-40B4-BE49-F238E27FC236}">
                      <a16:creationId xmlns:a16="http://schemas.microsoft.com/office/drawing/2014/main" id="{E3C43AAC-FC48-304B-B8D2-4BE6E9861EA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053981" y="5538765"/>
                  <a:ext cx="9525" cy="276530"/>
                </a:xfrm>
                <a:prstGeom prst="line">
                  <a:avLst/>
                </a:prstGeom>
                <a:noFill/>
                <a:ln w="12700">
                  <a:solidFill>
                    <a:srgbClr val="0033CC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792" name="Line 328">
                  <a:extLst>
                    <a:ext uri="{FF2B5EF4-FFF2-40B4-BE49-F238E27FC236}">
                      <a16:creationId xmlns:a16="http://schemas.microsoft.com/office/drawing/2014/main" id="{5D5C512C-B020-0240-97E7-97993A0B09B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728668" y="5538765"/>
                  <a:ext cx="0" cy="138265"/>
                </a:xfrm>
                <a:prstGeom prst="line">
                  <a:avLst/>
                </a:prstGeom>
                <a:noFill/>
                <a:ln w="12700">
                  <a:solidFill>
                    <a:srgbClr val="0033CC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793" name="Line 329">
                  <a:extLst>
                    <a:ext uri="{FF2B5EF4-FFF2-40B4-BE49-F238E27FC236}">
                      <a16:creationId xmlns:a16="http://schemas.microsoft.com/office/drawing/2014/main" id="{2DBDC343-E378-6A4B-BE16-6759BBEDA36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728668" y="5725737"/>
                  <a:ext cx="0" cy="95842"/>
                </a:xfrm>
                <a:prstGeom prst="line">
                  <a:avLst/>
                </a:prstGeom>
                <a:noFill/>
                <a:ln w="12700">
                  <a:solidFill>
                    <a:srgbClr val="0033CC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794" name="Line 330">
                  <a:extLst>
                    <a:ext uri="{FF2B5EF4-FFF2-40B4-BE49-F238E27FC236}">
                      <a16:creationId xmlns:a16="http://schemas.microsoft.com/office/drawing/2014/main" id="{D1F03ADE-26A5-324F-9EE0-E873CFBBC72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657106" y="5205671"/>
                  <a:ext cx="622300" cy="0"/>
                </a:xfrm>
                <a:prstGeom prst="line">
                  <a:avLst/>
                </a:prstGeom>
                <a:noFill/>
                <a:ln w="12700">
                  <a:solidFill>
                    <a:srgbClr val="0033CC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795" name="Line 331">
                  <a:extLst>
                    <a:ext uri="{FF2B5EF4-FFF2-40B4-BE49-F238E27FC236}">
                      <a16:creationId xmlns:a16="http://schemas.microsoft.com/office/drawing/2014/main" id="{4AD17E3D-199F-564B-84B7-51277AEDDF3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2279406" y="5139681"/>
                  <a:ext cx="0" cy="65990"/>
                </a:xfrm>
                <a:prstGeom prst="line">
                  <a:avLst/>
                </a:prstGeom>
                <a:noFill/>
                <a:ln w="12700">
                  <a:solidFill>
                    <a:srgbClr val="0033CC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796" name="Line 332">
                  <a:extLst>
                    <a:ext uri="{FF2B5EF4-FFF2-40B4-BE49-F238E27FC236}">
                      <a16:creationId xmlns:a16="http://schemas.microsoft.com/office/drawing/2014/main" id="{98515ED2-A320-E94E-A37B-20CB6EE1843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2503243" y="5139681"/>
                  <a:ext cx="0" cy="65990"/>
                </a:xfrm>
                <a:prstGeom prst="line">
                  <a:avLst/>
                </a:prstGeom>
                <a:noFill/>
                <a:ln w="12700">
                  <a:solidFill>
                    <a:srgbClr val="0033CC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797" name="Line 333">
                  <a:extLst>
                    <a:ext uri="{FF2B5EF4-FFF2-40B4-BE49-F238E27FC236}">
                      <a16:creationId xmlns:a16="http://schemas.microsoft.com/office/drawing/2014/main" id="{0DB6A45B-AC13-F04C-BCAD-4AB9DBD35ED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503243" y="5205671"/>
                  <a:ext cx="620713" cy="0"/>
                </a:xfrm>
                <a:prstGeom prst="line">
                  <a:avLst/>
                </a:prstGeom>
                <a:noFill/>
                <a:ln w="12700">
                  <a:solidFill>
                    <a:srgbClr val="0033CC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798" name="Line 334">
                  <a:extLst>
                    <a:ext uri="{FF2B5EF4-FFF2-40B4-BE49-F238E27FC236}">
                      <a16:creationId xmlns:a16="http://schemas.microsoft.com/office/drawing/2014/main" id="{59FF960B-DB77-E142-BB7A-A82FAC17B25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2898531" y="5538765"/>
                  <a:ext cx="222250" cy="0"/>
                </a:xfrm>
                <a:prstGeom prst="line">
                  <a:avLst/>
                </a:prstGeom>
                <a:noFill/>
                <a:ln w="12700">
                  <a:solidFill>
                    <a:srgbClr val="0033CC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799" name="Line 335">
                  <a:extLst>
                    <a:ext uri="{FF2B5EF4-FFF2-40B4-BE49-F238E27FC236}">
                      <a16:creationId xmlns:a16="http://schemas.microsoft.com/office/drawing/2014/main" id="{9ACEF570-AFCC-EC4A-B7B5-453AC580F98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2895356" y="5541907"/>
                  <a:ext cx="3175" cy="130410"/>
                </a:xfrm>
                <a:prstGeom prst="line">
                  <a:avLst/>
                </a:prstGeom>
                <a:noFill/>
                <a:ln w="12700">
                  <a:solidFill>
                    <a:srgbClr val="0033CC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800" name="Line 336">
                  <a:extLst>
                    <a:ext uri="{FF2B5EF4-FFF2-40B4-BE49-F238E27FC236}">
                      <a16:creationId xmlns:a16="http://schemas.microsoft.com/office/drawing/2014/main" id="{67236A6C-9B15-9F44-A395-1E1CD2E4C6A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2909643" y="5809010"/>
                  <a:ext cx="815975" cy="0"/>
                </a:xfrm>
                <a:prstGeom prst="line">
                  <a:avLst/>
                </a:prstGeom>
                <a:noFill/>
                <a:ln w="12700">
                  <a:solidFill>
                    <a:srgbClr val="0033CC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801" name="Line 337">
                  <a:extLst>
                    <a:ext uri="{FF2B5EF4-FFF2-40B4-BE49-F238E27FC236}">
                      <a16:creationId xmlns:a16="http://schemas.microsoft.com/office/drawing/2014/main" id="{7C799900-501D-F842-B75C-07945002EC5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3128718" y="5139681"/>
                  <a:ext cx="0" cy="65990"/>
                </a:xfrm>
                <a:prstGeom prst="line">
                  <a:avLst/>
                </a:prstGeom>
                <a:noFill/>
                <a:ln w="12700">
                  <a:solidFill>
                    <a:srgbClr val="0033CC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802" name="Line 338">
                  <a:extLst>
                    <a:ext uri="{FF2B5EF4-FFF2-40B4-BE49-F238E27FC236}">
                      <a16:creationId xmlns:a16="http://schemas.microsoft.com/office/drawing/2014/main" id="{766E95FA-0411-624D-8BA4-0127F48562D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657106" y="5472774"/>
                  <a:ext cx="622300" cy="0"/>
                </a:xfrm>
                <a:prstGeom prst="line">
                  <a:avLst/>
                </a:prstGeom>
                <a:noFill/>
                <a:ln w="12700">
                  <a:solidFill>
                    <a:srgbClr val="0033CC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803" name="Line 339">
                  <a:extLst>
                    <a:ext uri="{FF2B5EF4-FFF2-40B4-BE49-F238E27FC236}">
                      <a16:creationId xmlns:a16="http://schemas.microsoft.com/office/drawing/2014/main" id="{80A3912F-DAE1-834E-A780-60B5D621FEC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2503243" y="5472774"/>
                  <a:ext cx="620713" cy="0"/>
                </a:xfrm>
                <a:prstGeom prst="line">
                  <a:avLst/>
                </a:prstGeom>
                <a:noFill/>
                <a:ln w="12700">
                  <a:solidFill>
                    <a:srgbClr val="0033CC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804" name="Line 340">
                  <a:extLst>
                    <a:ext uri="{FF2B5EF4-FFF2-40B4-BE49-F238E27FC236}">
                      <a16:creationId xmlns:a16="http://schemas.microsoft.com/office/drawing/2014/main" id="{B816579F-7230-5544-A0AF-0C19E67BACE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1657106" y="5538765"/>
                  <a:ext cx="223837" cy="0"/>
                </a:xfrm>
                <a:prstGeom prst="line">
                  <a:avLst/>
                </a:prstGeom>
                <a:noFill/>
                <a:ln w="12700">
                  <a:solidFill>
                    <a:srgbClr val="0033CC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805" name="Line 341">
                  <a:extLst>
                    <a:ext uri="{FF2B5EF4-FFF2-40B4-BE49-F238E27FC236}">
                      <a16:creationId xmlns:a16="http://schemas.microsoft.com/office/drawing/2014/main" id="{B62A5EBA-4ABA-EC45-A77D-6D25E8BC598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657106" y="5472774"/>
                  <a:ext cx="0" cy="65990"/>
                </a:xfrm>
                <a:prstGeom prst="line">
                  <a:avLst/>
                </a:prstGeom>
                <a:noFill/>
                <a:ln w="12700">
                  <a:solidFill>
                    <a:srgbClr val="0033CC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806" name="Line 342">
                  <a:extLst>
                    <a:ext uri="{FF2B5EF4-FFF2-40B4-BE49-F238E27FC236}">
                      <a16:creationId xmlns:a16="http://schemas.microsoft.com/office/drawing/2014/main" id="{EE75C3E0-2270-D041-A266-D9A5084EE20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2503243" y="5538765"/>
                  <a:ext cx="225425" cy="0"/>
                </a:xfrm>
                <a:prstGeom prst="line">
                  <a:avLst/>
                </a:prstGeom>
                <a:noFill/>
                <a:ln w="12700">
                  <a:solidFill>
                    <a:srgbClr val="0033CC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807" name="Line 343">
                  <a:extLst>
                    <a:ext uri="{FF2B5EF4-FFF2-40B4-BE49-F238E27FC236}">
                      <a16:creationId xmlns:a16="http://schemas.microsoft.com/office/drawing/2014/main" id="{9B939785-78B5-6443-AB1C-B4D153D0F2A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503243" y="5472774"/>
                  <a:ext cx="0" cy="65990"/>
                </a:xfrm>
                <a:prstGeom prst="line">
                  <a:avLst/>
                </a:prstGeom>
                <a:noFill/>
                <a:ln w="12700">
                  <a:solidFill>
                    <a:srgbClr val="0033CC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808" name="Line 344">
                  <a:extLst>
                    <a:ext uri="{FF2B5EF4-FFF2-40B4-BE49-F238E27FC236}">
                      <a16:creationId xmlns:a16="http://schemas.microsoft.com/office/drawing/2014/main" id="{C87CB7CE-03D3-9C42-AA7F-9056818EDE0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728668" y="5739878"/>
                  <a:ext cx="188913" cy="0"/>
                </a:xfrm>
                <a:prstGeom prst="line">
                  <a:avLst/>
                </a:prstGeom>
                <a:noFill/>
                <a:ln w="12700">
                  <a:solidFill>
                    <a:srgbClr val="0033CC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809" name="Line 345">
                  <a:extLst>
                    <a:ext uri="{FF2B5EF4-FFF2-40B4-BE49-F238E27FC236}">
                      <a16:creationId xmlns:a16="http://schemas.microsoft.com/office/drawing/2014/main" id="{E3CD2790-C670-1A4B-8BF0-C5AA0DFF620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2728668" y="5677030"/>
                  <a:ext cx="169863" cy="0"/>
                </a:xfrm>
                <a:prstGeom prst="line">
                  <a:avLst/>
                </a:prstGeom>
                <a:noFill/>
                <a:ln w="12700">
                  <a:solidFill>
                    <a:srgbClr val="0033CC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810" name="Line 346">
                  <a:extLst>
                    <a:ext uri="{FF2B5EF4-FFF2-40B4-BE49-F238E27FC236}">
                      <a16:creationId xmlns:a16="http://schemas.microsoft.com/office/drawing/2014/main" id="{09906C20-CAAE-2E4A-9E84-5060DAB864F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79406" y="5472774"/>
                  <a:ext cx="0" cy="65990"/>
                </a:xfrm>
                <a:prstGeom prst="line">
                  <a:avLst/>
                </a:prstGeom>
                <a:noFill/>
                <a:ln w="12700">
                  <a:solidFill>
                    <a:srgbClr val="0033CC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811" name="Line 350">
                  <a:extLst>
                    <a:ext uri="{FF2B5EF4-FFF2-40B4-BE49-F238E27FC236}">
                      <a16:creationId xmlns:a16="http://schemas.microsoft.com/office/drawing/2014/main" id="{CBD53DB4-0BD1-FF40-A320-1F829068AE8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128718" y="5472774"/>
                  <a:ext cx="0" cy="65990"/>
                </a:xfrm>
                <a:prstGeom prst="line">
                  <a:avLst/>
                </a:prstGeom>
                <a:noFill/>
                <a:ln w="12700">
                  <a:solidFill>
                    <a:srgbClr val="0033CC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812" name="Line 351">
                  <a:extLst>
                    <a:ext uri="{FF2B5EF4-FFF2-40B4-BE49-F238E27FC236}">
                      <a16:creationId xmlns:a16="http://schemas.microsoft.com/office/drawing/2014/main" id="{D20CDEF1-5004-8C4A-A0FC-9C7F1D4A8A5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657106" y="5139681"/>
                  <a:ext cx="0" cy="65990"/>
                </a:xfrm>
                <a:prstGeom prst="line">
                  <a:avLst/>
                </a:prstGeom>
                <a:noFill/>
                <a:ln w="12700">
                  <a:solidFill>
                    <a:srgbClr val="0033CC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813" name="Line 352">
                  <a:extLst>
                    <a:ext uri="{FF2B5EF4-FFF2-40B4-BE49-F238E27FC236}">
                      <a16:creationId xmlns:a16="http://schemas.microsoft.com/office/drawing/2014/main" id="{3E4569FB-8530-B845-8805-DCC457F068E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417393" y="5472774"/>
                  <a:ext cx="0" cy="65990"/>
                </a:xfrm>
                <a:prstGeom prst="line">
                  <a:avLst/>
                </a:prstGeom>
                <a:noFill/>
                <a:ln w="12700">
                  <a:solidFill>
                    <a:srgbClr val="0033CC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814" name="Line 353">
                  <a:extLst>
                    <a:ext uri="{FF2B5EF4-FFF2-40B4-BE49-F238E27FC236}">
                      <a16:creationId xmlns:a16="http://schemas.microsoft.com/office/drawing/2014/main" id="{650B1222-48C0-7846-9F6D-AA88DF8ABE5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1206256" y="5546621"/>
                  <a:ext cx="220662" cy="0"/>
                </a:xfrm>
                <a:prstGeom prst="line">
                  <a:avLst/>
                </a:prstGeom>
                <a:noFill/>
                <a:ln w="12700">
                  <a:solidFill>
                    <a:srgbClr val="0033CC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815" name="Line 354">
                  <a:extLst>
                    <a:ext uri="{FF2B5EF4-FFF2-40B4-BE49-F238E27FC236}">
                      <a16:creationId xmlns:a16="http://schemas.microsoft.com/office/drawing/2014/main" id="{1068A64B-B042-0343-A320-AEF17507100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201493" y="5551334"/>
                  <a:ext cx="4763" cy="127267"/>
                </a:xfrm>
                <a:prstGeom prst="line">
                  <a:avLst/>
                </a:prstGeom>
                <a:noFill/>
                <a:ln w="12700">
                  <a:solidFill>
                    <a:srgbClr val="0033CC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816" name="Line 355">
                  <a:extLst>
                    <a:ext uri="{FF2B5EF4-FFF2-40B4-BE49-F238E27FC236}">
                      <a16:creationId xmlns:a16="http://schemas.microsoft.com/office/drawing/2014/main" id="{61B88736-CC7D-0A4F-A4A2-982018C5E39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212606" y="5727308"/>
                  <a:ext cx="0" cy="86416"/>
                </a:xfrm>
                <a:prstGeom prst="line">
                  <a:avLst/>
                </a:prstGeom>
                <a:noFill/>
                <a:ln w="12700">
                  <a:solidFill>
                    <a:srgbClr val="0033CC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817" name="Line 356">
                  <a:extLst>
                    <a:ext uri="{FF2B5EF4-FFF2-40B4-BE49-F238E27FC236}">
                      <a16:creationId xmlns:a16="http://schemas.microsoft.com/office/drawing/2014/main" id="{B715D11B-04A8-814B-A49B-2283E8086E3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431681" y="5139681"/>
                  <a:ext cx="0" cy="65990"/>
                </a:xfrm>
                <a:prstGeom prst="line">
                  <a:avLst/>
                </a:prstGeom>
                <a:noFill/>
                <a:ln w="12700">
                  <a:solidFill>
                    <a:srgbClr val="0033CC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818" name="Rectangle 357">
                  <a:extLst>
                    <a:ext uri="{FF2B5EF4-FFF2-40B4-BE49-F238E27FC236}">
                      <a16:creationId xmlns:a16="http://schemas.microsoft.com/office/drawing/2014/main" id="{B7A14A42-B276-A540-B414-C77D2F9D39E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481143" y="5134968"/>
                  <a:ext cx="690563" cy="65990"/>
                </a:xfrm>
                <a:prstGeom prst="rect">
                  <a:avLst/>
                </a:prstGeom>
                <a:solidFill>
                  <a:srgbClr val="99CC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defTabSz="457200" eaLnBrk="1" hangingPunct="1"/>
                  <a:endParaRPr lang="en-US" sz="1800">
                    <a:latin typeface="Arial" charset="0"/>
                  </a:endParaRPr>
                </a:p>
              </p:txBody>
            </p:sp>
            <p:sp>
              <p:nvSpPr>
                <p:cNvPr id="1819" name="Rectangle 358">
                  <a:extLst>
                    <a:ext uri="{FF2B5EF4-FFF2-40B4-BE49-F238E27FC236}">
                      <a16:creationId xmlns:a16="http://schemas.microsoft.com/office/drawing/2014/main" id="{54D03E25-9D34-964A-A1AE-2879456147F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V="1">
                  <a:off x="3731968" y="5622039"/>
                  <a:ext cx="190500" cy="191686"/>
                </a:xfrm>
                <a:prstGeom prst="rect">
                  <a:avLst/>
                </a:prstGeom>
                <a:solidFill>
                  <a:srgbClr val="99CC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defTabSz="457200" eaLnBrk="1" hangingPunct="1"/>
                  <a:endParaRPr lang="en-US" sz="1800">
                    <a:latin typeface="Arial" charset="0"/>
                  </a:endParaRPr>
                </a:p>
              </p:txBody>
            </p:sp>
            <p:sp>
              <p:nvSpPr>
                <p:cNvPr id="1820" name="Rectangle 359">
                  <a:extLst>
                    <a:ext uri="{FF2B5EF4-FFF2-40B4-BE49-F238E27FC236}">
                      <a16:creationId xmlns:a16="http://schemas.microsoft.com/office/drawing/2014/main" id="{0F24C85C-E0A8-C140-A30A-C9476526C07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V="1">
                  <a:off x="3481143" y="5468061"/>
                  <a:ext cx="690563" cy="65990"/>
                </a:xfrm>
                <a:prstGeom prst="rect">
                  <a:avLst/>
                </a:prstGeom>
                <a:solidFill>
                  <a:srgbClr val="99CC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defTabSz="457200" eaLnBrk="1" hangingPunct="1"/>
                  <a:endParaRPr lang="en-US" sz="1800">
                    <a:latin typeface="Arial" charset="0"/>
                  </a:endParaRPr>
                </a:p>
              </p:txBody>
            </p:sp>
            <p:sp>
              <p:nvSpPr>
                <p:cNvPr id="1821" name="Rectangle 360">
                  <a:extLst>
                    <a:ext uri="{FF2B5EF4-FFF2-40B4-BE49-F238E27FC236}">
                      <a16:creationId xmlns:a16="http://schemas.microsoft.com/office/drawing/2014/main" id="{0D24DC67-DEDD-BE4F-A722-1B4E30AE1A6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V="1">
                  <a:off x="3731968" y="5534052"/>
                  <a:ext cx="190500" cy="131980"/>
                </a:xfrm>
                <a:prstGeom prst="rect">
                  <a:avLst/>
                </a:prstGeom>
                <a:solidFill>
                  <a:srgbClr val="99CC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defTabSz="457200" eaLnBrk="1" hangingPunct="1"/>
                  <a:endParaRPr lang="en-US" sz="1800">
                    <a:latin typeface="Arial" charset="0"/>
                  </a:endParaRPr>
                </a:p>
              </p:txBody>
            </p:sp>
            <p:sp>
              <p:nvSpPr>
                <p:cNvPr id="1822" name="Line 361">
                  <a:extLst>
                    <a:ext uri="{FF2B5EF4-FFF2-40B4-BE49-F238E27FC236}">
                      <a16:creationId xmlns:a16="http://schemas.microsoft.com/office/drawing/2014/main" id="{CEA6C769-8CA5-AF44-A824-6E394DE8898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799856" y="5801155"/>
                  <a:ext cx="254000" cy="0"/>
                </a:xfrm>
                <a:prstGeom prst="line">
                  <a:avLst/>
                </a:prstGeom>
                <a:noFill/>
                <a:ln w="12700">
                  <a:solidFill>
                    <a:srgbClr val="0033CC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823" name="Line 362">
                  <a:extLst>
                    <a:ext uri="{FF2B5EF4-FFF2-40B4-BE49-F238E27FC236}">
                      <a16:creationId xmlns:a16="http://schemas.microsoft.com/office/drawing/2014/main" id="{90C11DEC-0272-CB43-844A-C108666C5F7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3917706" y="5534052"/>
                  <a:ext cx="249237" cy="0"/>
                </a:xfrm>
                <a:prstGeom prst="line">
                  <a:avLst/>
                </a:prstGeom>
                <a:noFill/>
                <a:ln w="12700">
                  <a:solidFill>
                    <a:srgbClr val="0033CC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824" name="Line 363">
                  <a:extLst>
                    <a:ext uri="{FF2B5EF4-FFF2-40B4-BE49-F238E27FC236}">
                      <a16:creationId xmlns:a16="http://schemas.microsoft.com/office/drawing/2014/main" id="{E006C073-7C6C-6241-9694-87823259385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725618" y="5529338"/>
                  <a:ext cx="0" cy="285958"/>
                </a:xfrm>
                <a:prstGeom prst="line">
                  <a:avLst/>
                </a:prstGeom>
                <a:noFill/>
                <a:ln w="12700">
                  <a:solidFill>
                    <a:srgbClr val="0033CC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825" name="Line 364">
                  <a:extLst>
                    <a:ext uri="{FF2B5EF4-FFF2-40B4-BE49-F238E27FC236}">
                      <a16:creationId xmlns:a16="http://schemas.microsoft.com/office/drawing/2014/main" id="{FF1041A3-1FAC-B34D-BECE-C4738FAFBC8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917706" y="5541907"/>
                  <a:ext cx="0" cy="289100"/>
                </a:xfrm>
                <a:prstGeom prst="line">
                  <a:avLst/>
                </a:prstGeom>
                <a:noFill/>
                <a:ln w="12700">
                  <a:solidFill>
                    <a:srgbClr val="0033CC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826" name="Line 365">
                  <a:extLst>
                    <a:ext uri="{FF2B5EF4-FFF2-40B4-BE49-F238E27FC236}">
                      <a16:creationId xmlns:a16="http://schemas.microsoft.com/office/drawing/2014/main" id="{F2FDAA4B-E7AC-E645-AEA5-8FA5ECDA0CA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477968" y="5200958"/>
                  <a:ext cx="688975" cy="0"/>
                </a:xfrm>
                <a:prstGeom prst="line">
                  <a:avLst/>
                </a:prstGeom>
                <a:noFill/>
                <a:ln w="12700">
                  <a:solidFill>
                    <a:srgbClr val="0033CC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827" name="Line 366">
                  <a:extLst>
                    <a:ext uri="{FF2B5EF4-FFF2-40B4-BE49-F238E27FC236}">
                      <a16:creationId xmlns:a16="http://schemas.microsoft.com/office/drawing/2014/main" id="{7ABF8FB4-34B3-7944-A564-29F528A4EF9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4166943" y="5134968"/>
                  <a:ext cx="0" cy="65990"/>
                </a:xfrm>
                <a:prstGeom prst="line">
                  <a:avLst/>
                </a:prstGeom>
                <a:noFill/>
                <a:ln w="12700">
                  <a:solidFill>
                    <a:srgbClr val="0033CC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828" name="Line 367">
                  <a:extLst>
                    <a:ext uri="{FF2B5EF4-FFF2-40B4-BE49-F238E27FC236}">
                      <a16:creationId xmlns:a16="http://schemas.microsoft.com/office/drawing/2014/main" id="{FC3C3A33-CDF7-4C44-9194-30ED888CE41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3477968" y="5468061"/>
                  <a:ext cx="688975" cy="0"/>
                </a:xfrm>
                <a:prstGeom prst="line">
                  <a:avLst/>
                </a:prstGeom>
                <a:noFill/>
                <a:ln w="12700">
                  <a:solidFill>
                    <a:srgbClr val="0033CC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829" name="Line 368">
                  <a:extLst>
                    <a:ext uri="{FF2B5EF4-FFF2-40B4-BE49-F238E27FC236}">
                      <a16:creationId xmlns:a16="http://schemas.microsoft.com/office/drawing/2014/main" id="{62A47DAA-1BA0-C84C-9D3D-A19CD0A2D2E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3477968" y="5534052"/>
                  <a:ext cx="247650" cy="0"/>
                </a:xfrm>
                <a:prstGeom prst="line">
                  <a:avLst/>
                </a:prstGeom>
                <a:noFill/>
                <a:ln w="12700">
                  <a:solidFill>
                    <a:srgbClr val="0033CC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830" name="Line 369">
                  <a:extLst>
                    <a:ext uri="{FF2B5EF4-FFF2-40B4-BE49-F238E27FC236}">
                      <a16:creationId xmlns:a16="http://schemas.microsoft.com/office/drawing/2014/main" id="{A18A7753-7748-824D-B369-0D02E44E198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477968" y="5468061"/>
                  <a:ext cx="0" cy="65990"/>
                </a:xfrm>
                <a:prstGeom prst="line">
                  <a:avLst/>
                </a:prstGeom>
                <a:noFill/>
                <a:ln w="12700">
                  <a:solidFill>
                    <a:srgbClr val="0033CC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831" name="Line 370">
                  <a:extLst>
                    <a:ext uri="{FF2B5EF4-FFF2-40B4-BE49-F238E27FC236}">
                      <a16:creationId xmlns:a16="http://schemas.microsoft.com/office/drawing/2014/main" id="{B180FCFF-C5BF-8946-9F3C-445D1582BBD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3477968" y="5134968"/>
                  <a:ext cx="0" cy="65990"/>
                </a:xfrm>
                <a:prstGeom prst="line">
                  <a:avLst/>
                </a:prstGeom>
                <a:noFill/>
                <a:ln w="12700">
                  <a:solidFill>
                    <a:srgbClr val="0033CC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832" name="Rectangle 371" descr="70%">
                  <a:extLst>
                    <a:ext uri="{FF2B5EF4-FFF2-40B4-BE49-F238E27FC236}">
                      <a16:creationId xmlns:a16="http://schemas.microsoft.com/office/drawing/2014/main" id="{CC47AA84-F298-6D44-88BB-4DA2A7612D1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V="1">
                  <a:off x="506168" y="5274804"/>
                  <a:ext cx="3865563" cy="119411"/>
                </a:xfrm>
                <a:prstGeom prst="rect">
                  <a:avLst/>
                </a:prstGeom>
                <a:pattFill prst="pct70">
                  <a:fgClr>
                    <a:srgbClr val="FF0000"/>
                  </a:fgClr>
                  <a:bgClr>
                    <a:srgbClr val="FFFFFF"/>
                  </a:bgClr>
                </a:patt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defTabSz="457200" eaLnBrk="1" hangingPunct="1"/>
                  <a:endParaRPr lang="en-US" sz="1800">
                    <a:latin typeface="Arial" charset="0"/>
                  </a:endParaRPr>
                </a:p>
              </p:txBody>
            </p:sp>
            <p:sp>
              <p:nvSpPr>
                <p:cNvPr id="1833" name="Line 372">
                  <a:extLst>
                    <a:ext uri="{FF2B5EF4-FFF2-40B4-BE49-F238E27FC236}">
                      <a16:creationId xmlns:a16="http://schemas.microsoft.com/office/drawing/2014/main" id="{4D5C21A3-E63B-0944-97F4-BD839D45D9B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3898656" y="5813724"/>
                  <a:ext cx="336550" cy="0"/>
                </a:xfrm>
                <a:prstGeom prst="line">
                  <a:avLst/>
                </a:prstGeom>
                <a:noFill/>
                <a:ln w="12700">
                  <a:solidFill>
                    <a:srgbClr val="0033CC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834" name="Line 373">
                  <a:extLst>
                    <a:ext uri="{FF2B5EF4-FFF2-40B4-BE49-F238E27FC236}">
                      <a16:creationId xmlns:a16="http://schemas.microsoft.com/office/drawing/2014/main" id="{6C5C6397-1950-AB48-8E4A-EE3241B5634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912818" y="5730451"/>
                  <a:ext cx="0" cy="95843"/>
                </a:xfrm>
                <a:prstGeom prst="line">
                  <a:avLst/>
                </a:prstGeom>
                <a:noFill/>
                <a:ln w="12700">
                  <a:solidFill>
                    <a:srgbClr val="0033CC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835" name="Line 374">
                  <a:extLst>
                    <a:ext uri="{FF2B5EF4-FFF2-40B4-BE49-F238E27FC236}">
                      <a16:creationId xmlns:a16="http://schemas.microsoft.com/office/drawing/2014/main" id="{A48B9008-AC8C-C44D-87E6-96E29961CAE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064968" y="5727308"/>
                  <a:ext cx="0" cy="86416"/>
                </a:xfrm>
                <a:prstGeom prst="line">
                  <a:avLst/>
                </a:prstGeom>
                <a:noFill/>
                <a:ln w="12700">
                  <a:solidFill>
                    <a:srgbClr val="0033CC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837" name="Line 380">
                  <a:extLst>
                    <a:ext uri="{FF2B5EF4-FFF2-40B4-BE49-F238E27FC236}">
                      <a16:creationId xmlns:a16="http://schemas.microsoft.com/office/drawing/2014/main" id="{463CC475-9498-FF45-BBE0-A79DA68D3EB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393456" y="5460205"/>
                  <a:ext cx="4122737" cy="0"/>
                </a:xfrm>
                <a:prstGeom prst="line">
                  <a:avLst/>
                </a:prstGeom>
                <a:noFill/>
                <a:ln w="12700">
                  <a:solidFill>
                    <a:srgbClr val="FF0000"/>
                  </a:solidFill>
                  <a:prstDash val="dash"/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838" name="Line 381">
                  <a:extLst>
                    <a:ext uri="{FF2B5EF4-FFF2-40B4-BE49-F238E27FC236}">
                      <a16:creationId xmlns:a16="http://schemas.microsoft.com/office/drawing/2014/main" id="{82577D6B-F235-8048-A3E5-A0AEFF9386F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387106" y="5216670"/>
                  <a:ext cx="4122737" cy="0"/>
                </a:xfrm>
                <a:prstGeom prst="line">
                  <a:avLst/>
                </a:prstGeom>
                <a:noFill/>
                <a:ln w="12700">
                  <a:solidFill>
                    <a:srgbClr val="FF0000"/>
                  </a:solidFill>
                  <a:prstDash val="dash"/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</p:grpSp>
        </p:grp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F5C73FE7-A83E-FB46-98A1-5D520630C4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637" y="1678839"/>
            <a:ext cx="4424363" cy="1620593"/>
          </a:xfrm>
          <a:prstGeom prst="rect">
            <a:avLst/>
          </a:prstGeom>
        </p:spPr>
      </p:pic>
      <p:sp>
        <p:nvSpPr>
          <p:cNvPr id="1843" name="Text Box 882">
            <a:extLst>
              <a:ext uri="{FF2B5EF4-FFF2-40B4-BE49-F238E27FC236}">
                <a16:creationId xmlns:a16="http://schemas.microsoft.com/office/drawing/2014/main" id="{8A303204-D85F-4D42-ABC3-48EDA0D161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2038" y="3118182"/>
            <a:ext cx="212269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cs typeface="+mn-cs"/>
              </a:rPr>
              <a:t>Coupled Cavity</a:t>
            </a:r>
          </a:p>
        </p:txBody>
      </p:sp>
      <p:pic>
        <p:nvPicPr>
          <p:cNvPr id="1845" name="Picture 2">
            <a:extLst>
              <a:ext uri="{FF2B5EF4-FFF2-40B4-BE49-F238E27FC236}">
                <a16:creationId xmlns:a16="http://schemas.microsoft.com/office/drawing/2014/main" id="{86C14AEC-CE45-4E41-8F30-4772375BDB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7884" y="2359036"/>
            <a:ext cx="1859168" cy="2246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846" name="Straight Arrow Connector 1845">
            <a:extLst>
              <a:ext uri="{FF2B5EF4-FFF2-40B4-BE49-F238E27FC236}">
                <a16:creationId xmlns:a16="http://schemas.microsoft.com/office/drawing/2014/main" id="{A2EECD4B-7A91-0D45-ACB8-CA2FE287FA68}"/>
              </a:ext>
            </a:extLst>
          </p:cNvPr>
          <p:cNvCxnSpPr/>
          <p:nvPr/>
        </p:nvCxnSpPr>
        <p:spPr bwMode="auto">
          <a:xfrm flipV="1">
            <a:off x="7761109" y="3389323"/>
            <a:ext cx="1135063" cy="233363"/>
          </a:xfrm>
          <a:prstGeom prst="straightConnector1">
            <a:avLst/>
          </a:prstGeom>
          <a:ln w="38100" cmpd="sng">
            <a:solidFill>
              <a:schemeClr val="tx1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47" name="Straight Arrow Connector 1846">
            <a:extLst>
              <a:ext uri="{FF2B5EF4-FFF2-40B4-BE49-F238E27FC236}">
                <a16:creationId xmlns:a16="http://schemas.microsoft.com/office/drawing/2014/main" id="{0EB92508-6900-E84F-9B47-9D2CF473D836}"/>
              </a:ext>
            </a:extLst>
          </p:cNvPr>
          <p:cNvCxnSpPr/>
          <p:nvPr/>
        </p:nvCxnSpPr>
        <p:spPr bwMode="auto">
          <a:xfrm flipV="1">
            <a:off x="7761109" y="3706823"/>
            <a:ext cx="584200" cy="109538"/>
          </a:xfrm>
          <a:prstGeom prst="straightConnector1">
            <a:avLst/>
          </a:prstGeom>
          <a:ln w="38100" cmpd="sng">
            <a:solidFill>
              <a:schemeClr val="tx1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49" name="Oval 1848">
            <a:extLst>
              <a:ext uri="{FF2B5EF4-FFF2-40B4-BE49-F238E27FC236}">
                <a16:creationId xmlns:a16="http://schemas.microsoft.com/office/drawing/2014/main" id="{E4F86FB2-9A33-054A-A410-E5765AECD892}"/>
              </a:ext>
            </a:extLst>
          </p:cNvPr>
          <p:cNvSpPr/>
          <p:nvPr/>
        </p:nvSpPr>
        <p:spPr bwMode="auto">
          <a:xfrm rot="10800000">
            <a:off x="7411859" y="3524261"/>
            <a:ext cx="152400" cy="292100"/>
          </a:xfrm>
          <a:prstGeom prst="ellipse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1850" name="Straight Arrow Connector 1849">
            <a:extLst>
              <a:ext uri="{FF2B5EF4-FFF2-40B4-BE49-F238E27FC236}">
                <a16:creationId xmlns:a16="http://schemas.microsoft.com/office/drawing/2014/main" id="{22AFA16D-7968-1A46-901E-AF76F808745B}"/>
              </a:ext>
            </a:extLst>
          </p:cNvPr>
          <p:cNvCxnSpPr/>
          <p:nvPr/>
        </p:nvCxnSpPr>
        <p:spPr bwMode="auto">
          <a:xfrm flipV="1">
            <a:off x="6827659" y="3706823"/>
            <a:ext cx="412750" cy="57150"/>
          </a:xfrm>
          <a:prstGeom prst="straightConnector1">
            <a:avLst/>
          </a:prstGeom>
          <a:ln w="76200" cmpd="sng">
            <a:solidFill>
              <a:schemeClr val="accent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51" name="TextBox 17">
            <a:extLst>
              <a:ext uri="{FF2B5EF4-FFF2-40B4-BE49-F238E27FC236}">
                <a16:creationId xmlns:a16="http://schemas.microsoft.com/office/drawing/2014/main" id="{C112AD3E-3FE9-B147-B6E4-5C21CEE6E4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90529" y="3722387"/>
            <a:ext cx="720083" cy="3693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dirty="0"/>
              <a:t>Beam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BB26653-E1FB-714A-9EE5-41E4D1D70AF1}"/>
              </a:ext>
            </a:extLst>
          </p:cNvPr>
          <p:cNvSpPr txBox="1"/>
          <p:nvPr/>
        </p:nvSpPr>
        <p:spPr>
          <a:xfrm>
            <a:off x="5715000" y="5181600"/>
            <a:ext cx="220970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/>
              <a:t>General Approach</a:t>
            </a:r>
          </a:p>
          <a:p>
            <a:r>
              <a:rPr lang="en-US" dirty="0"/>
              <a:t>Separate domains</a:t>
            </a:r>
          </a:p>
          <a:p>
            <a:r>
              <a:rPr lang="en-US" dirty="0"/>
              <a:t>Beam tunnel</a:t>
            </a:r>
          </a:p>
          <a:p>
            <a:r>
              <a:rPr lang="en-US" dirty="0"/>
              <a:t>Structure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D9712B0D-F81D-3E44-9A92-314D107BC9E7}"/>
              </a:ext>
            </a:extLst>
          </p:cNvPr>
          <p:cNvCxnSpPr>
            <a:stCxn id="12" idx="1"/>
            <a:endCxn id="894" idx="1"/>
          </p:cNvCxnSpPr>
          <p:nvPr/>
        </p:nvCxnSpPr>
        <p:spPr bwMode="auto">
          <a:xfrm flipH="1" flipV="1">
            <a:off x="5104367" y="5676067"/>
            <a:ext cx="610633" cy="167253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sm" len="sm"/>
            <a:tailEnd type="triangl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852" name="Straight Arrow Connector 1851">
            <a:extLst>
              <a:ext uri="{FF2B5EF4-FFF2-40B4-BE49-F238E27FC236}">
                <a16:creationId xmlns:a16="http://schemas.microsoft.com/office/drawing/2014/main" id="{4BE424F6-5651-684A-B751-8CF883C73741}"/>
              </a:ext>
            </a:extLst>
          </p:cNvPr>
          <p:cNvCxnSpPr/>
          <p:nvPr/>
        </p:nvCxnSpPr>
        <p:spPr bwMode="auto">
          <a:xfrm flipH="1" flipV="1">
            <a:off x="4952907" y="6092054"/>
            <a:ext cx="610633" cy="167253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sm" len="sm"/>
            <a:tailEnd type="triangl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F4C3723A-3837-3743-9BCB-26860E6554E3}"/>
              </a:ext>
            </a:extLst>
          </p:cNvPr>
          <p:cNvSpPr txBox="1"/>
          <p:nvPr/>
        </p:nvSpPr>
        <p:spPr>
          <a:xfrm>
            <a:off x="195848" y="3506997"/>
            <a:ext cx="2208637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/>
              <a:t>A.P.Kuznetsov</a:t>
            </a:r>
            <a:r>
              <a:rPr lang="en-US" sz="1400" dirty="0"/>
              <a:t> et al. UDC621.385.6</a:t>
            </a:r>
          </a:p>
          <a:p>
            <a:r>
              <a:rPr lang="en-US" sz="1400" dirty="0" err="1"/>
              <a:t>Radiophysics</a:t>
            </a:r>
            <a:r>
              <a:rPr lang="en-US" sz="1400" dirty="0"/>
              <a:t> and Quantum Electronics, Vol. 47, Nos. 5–6, 2004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7A23B28-500E-6642-80F6-D07E3E7E715B}"/>
              </a:ext>
            </a:extLst>
          </p:cNvPr>
          <p:cNvSpPr txBox="1"/>
          <p:nvPr/>
        </p:nvSpPr>
        <p:spPr>
          <a:xfrm>
            <a:off x="5409683" y="1610344"/>
            <a:ext cx="12460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Klystrons</a:t>
            </a:r>
          </a:p>
        </p:txBody>
      </p:sp>
    </p:spTree>
    <p:extLst>
      <p:ext uri="{BB962C8B-B14F-4D97-AF65-F5344CB8AC3E}">
        <p14:creationId xmlns:p14="http://schemas.microsoft.com/office/powerpoint/2010/main" val="147908605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23DD68-D642-1E46-BB0C-6175A8779D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304800"/>
            <a:ext cx="8153400" cy="800100"/>
          </a:xfrm>
        </p:spPr>
        <p:txBody>
          <a:bodyPr/>
          <a:lstStyle/>
          <a:p>
            <a:r>
              <a:rPr lang="en-US" sz="3200" dirty="0"/>
              <a:t>Parametric Treatment of Structures with Gaps</a:t>
            </a:r>
          </a:p>
        </p:txBody>
      </p:sp>
      <p:sp>
        <p:nvSpPr>
          <p:cNvPr id="3" name="Text Box 357">
            <a:extLst>
              <a:ext uri="{FF2B5EF4-FFF2-40B4-BE49-F238E27FC236}">
                <a16:creationId xmlns:a16="http://schemas.microsoft.com/office/drawing/2014/main" id="{3033666F-3F2E-8D41-87CD-EFDFB77020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125" y="1706563"/>
            <a:ext cx="4024234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u="sng" dirty="0">
                <a:latin typeface="Times" charset="0"/>
                <a:cs typeface="+mn-cs"/>
              </a:rPr>
              <a:t>Particles:</a:t>
            </a:r>
            <a:r>
              <a:rPr lang="en-US" dirty="0">
                <a:latin typeface="Times" charset="0"/>
                <a:cs typeface="+mn-cs"/>
              </a:rPr>
              <a:t> Energy and time of flight</a:t>
            </a:r>
          </a:p>
        </p:txBody>
      </p:sp>
      <p:sp>
        <p:nvSpPr>
          <p:cNvPr id="5" name="Text Box 360">
            <a:extLst>
              <a:ext uri="{FF2B5EF4-FFF2-40B4-BE49-F238E27FC236}">
                <a16:creationId xmlns:a16="http://schemas.microsoft.com/office/drawing/2014/main" id="{993EAB2F-6618-8B4C-A0ED-4DC7D93166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3964687"/>
            <a:ext cx="328808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u="sng" dirty="0">
                <a:latin typeface="Times" charset="0"/>
                <a:cs typeface="+mn-cs"/>
              </a:rPr>
              <a:t>Coupled Cavity, Folded WG</a:t>
            </a:r>
            <a:endParaRPr lang="en-US" dirty="0">
              <a:latin typeface="Times" charset="0"/>
              <a:cs typeface="+mn-cs"/>
            </a:endParaRPr>
          </a:p>
        </p:txBody>
      </p:sp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4120133A-C3AD-F14F-823D-1E9FCE11E38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33400" y="2362200"/>
          <a:ext cx="3763963" cy="11858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9311" name="Equation" r:id="rId3" imgW="2781300" imgH="876300" progId="Equation.DSMT4">
                  <p:embed/>
                </p:oleObj>
              </mc:Choice>
              <mc:Fallback>
                <p:oleObj name="Equation" r:id="rId3" imgW="2781300" imgH="876300" progId="Equation.DSMT4">
                  <p:embed/>
                  <p:pic>
                    <p:nvPicPr>
                      <p:cNvPr id="2" name="Object 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33400" y="2362200"/>
                        <a:ext cx="3763963" cy="11858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8619EDAA-4CB6-6B42-BED9-673699A5EFC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2586067"/>
              </p:ext>
            </p:extLst>
          </p:nvPr>
        </p:nvGraphicFramePr>
        <p:xfrm>
          <a:off x="1143000" y="4701728"/>
          <a:ext cx="4864100" cy="1633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9312" name="Equation" r:id="rId5" imgW="3594100" imgH="1206500" progId="Equation.DSMT4">
                  <p:embed/>
                </p:oleObj>
              </mc:Choice>
              <mc:Fallback>
                <p:oleObj name="Equation" r:id="rId5" imgW="3594100" imgH="1206500" progId="Equation.DSMT4">
                  <p:embed/>
                  <p:pic>
                    <p:nvPicPr>
                      <p:cNvPr id="151" name="Object 150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143000" y="4701728"/>
                        <a:ext cx="4864100" cy="16335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AB0DB5A2-22EB-8D4E-9867-5FFAB5451980}"/>
              </a:ext>
            </a:extLst>
          </p:cNvPr>
          <p:cNvSpPr txBox="1"/>
          <p:nvPr/>
        </p:nvSpPr>
        <p:spPr>
          <a:xfrm>
            <a:off x="2402972" y="2917680"/>
            <a:ext cx="154401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>
                <a:solidFill>
                  <a:schemeClr val="accent2">
                    <a:lumMod val="75000"/>
                  </a:schemeClr>
                </a:solidFill>
              </a:rPr>
              <a:t>Space charge</a:t>
            </a:r>
          </a:p>
        </p:txBody>
      </p:sp>
      <p:pic>
        <p:nvPicPr>
          <p:cNvPr id="12" name="Picture 11" descr="Fields.tiff">
            <a:extLst>
              <a:ext uri="{FF2B5EF4-FFF2-40B4-BE49-F238E27FC236}">
                <a16:creationId xmlns:a16="http://schemas.microsoft.com/office/drawing/2014/main" id="{15C646C8-B3FA-DD4D-848E-72560C9EEFF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1906618"/>
            <a:ext cx="3398520" cy="1993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85230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34365" y="228600"/>
            <a:ext cx="9144000" cy="800100"/>
          </a:xfrm>
        </p:spPr>
        <p:txBody>
          <a:bodyPr/>
          <a:lstStyle/>
          <a:p>
            <a:r>
              <a:rPr lang="en-US" sz="3600" b="1" dirty="0"/>
              <a:t>Why is Modeling and Simulation Important?</a:t>
            </a:r>
            <a:endParaRPr lang="en-US" sz="3600" dirty="0"/>
          </a:p>
        </p:txBody>
      </p:sp>
      <p:sp>
        <p:nvSpPr>
          <p:cNvPr id="34819" name="Text Box 3"/>
          <p:cNvSpPr txBox="1">
            <a:spLocks noChangeArrowheads="1"/>
          </p:cNvSpPr>
          <p:nvPr/>
        </p:nvSpPr>
        <p:spPr bwMode="auto">
          <a:xfrm>
            <a:off x="609600" y="2057400"/>
            <a:ext cx="8077200" cy="40318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3200" b="0" dirty="0">
                <a:solidFill>
                  <a:srgbClr val="000000"/>
                </a:solidFill>
                <a:latin typeface="Times" charset="0"/>
              </a:rPr>
              <a:t>• </a:t>
            </a:r>
            <a:r>
              <a:rPr lang="en-US" sz="3200" b="0" dirty="0">
                <a:latin typeface="Times" charset="0"/>
              </a:rPr>
              <a:t> Understanding of basic physical processes</a:t>
            </a:r>
          </a:p>
          <a:p>
            <a:endParaRPr lang="en-US" sz="3200" b="0" dirty="0">
              <a:latin typeface="Times" charset="0"/>
            </a:endParaRPr>
          </a:p>
          <a:p>
            <a:r>
              <a:rPr lang="en-US" sz="3200" b="0" dirty="0">
                <a:latin typeface="Times" charset="0"/>
              </a:rPr>
              <a:t>•  Understanding and diagnosing particular experiments</a:t>
            </a:r>
          </a:p>
          <a:p>
            <a:endParaRPr lang="en-US" sz="3200" b="0" dirty="0">
              <a:latin typeface="Times" charset="0"/>
            </a:endParaRPr>
          </a:p>
          <a:p>
            <a:r>
              <a:rPr lang="en-US" sz="3200" b="0" dirty="0">
                <a:latin typeface="Times" charset="0"/>
              </a:rPr>
              <a:t>•  Designing improved experiments</a:t>
            </a:r>
          </a:p>
          <a:p>
            <a:endParaRPr lang="en-US" sz="3200" b="0" dirty="0">
              <a:latin typeface="Times" charset="0"/>
            </a:endParaRPr>
          </a:p>
          <a:p>
            <a:r>
              <a:rPr lang="en-US" sz="3200" b="0" dirty="0">
                <a:latin typeface="Times" charset="0"/>
              </a:rPr>
              <a:t>•  Optimizing designs for  “ first pass success”</a:t>
            </a:r>
          </a:p>
        </p:txBody>
      </p:sp>
    </p:spTree>
    <p:extLst>
      <p:ext uri="{BB962C8B-B14F-4D97-AF65-F5344CB8AC3E}">
        <p14:creationId xmlns:p14="http://schemas.microsoft.com/office/powerpoint/2010/main" val="104392466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04800"/>
            <a:ext cx="8153400" cy="800100"/>
          </a:xfrm>
        </p:spPr>
        <p:txBody>
          <a:bodyPr/>
          <a:lstStyle/>
          <a:p>
            <a:pPr>
              <a:defRPr/>
            </a:pPr>
            <a:r>
              <a:rPr lang="en-US" sz="3600" dirty="0"/>
              <a:t>Parametric Approach: CHRISTINE-FW</a:t>
            </a:r>
          </a:p>
        </p:txBody>
      </p:sp>
      <p:sp>
        <p:nvSpPr>
          <p:cNvPr id="4" name="Content Placeholder 4"/>
          <p:cNvSpPr>
            <a:spLocks/>
          </p:cNvSpPr>
          <p:nvPr/>
        </p:nvSpPr>
        <p:spPr bwMode="auto">
          <a:xfrm>
            <a:off x="228600" y="1447800"/>
            <a:ext cx="3886200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Font typeface="Wingdings" pitchFamily="2" charset="2"/>
              <a:buChar char="§"/>
              <a:defRPr sz="2000">
                <a:solidFill>
                  <a:schemeClr val="accent2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>
                <a:solidFill>
                  <a:schemeClr val="accent2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─"/>
              <a:defRPr sz="1600">
                <a:solidFill>
                  <a:schemeClr val="accent2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»"/>
              <a:defRPr sz="1400">
                <a:solidFill>
                  <a:schemeClr val="accent2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-"/>
              <a:defRPr sz="1200">
                <a:solidFill>
                  <a:schemeClr val="accent2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-"/>
              <a:defRPr sz="1200">
                <a:solidFill>
                  <a:schemeClr val="accent2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-"/>
              <a:defRPr sz="1200">
                <a:solidFill>
                  <a:schemeClr val="accent2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-"/>
              <a:defRPr sz="1200">
                <a:solidFill>
                  <a:schemeClr val="accent2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-"/>
              <a:defRPr sz="1200">
                <a:solidFill>
                  <a:schemeClr val="accent2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en-US" sz="1800" b="0" kern="0" dirty="0">
                <a:solidFill>
                  <a:srgbClr val="333399"/>
                </a:solidFill>
              </a:rPr>
              <a:t>Circuit model:</a:t>
            </a:r>
          </a:p>
          <a:p>
            <a:pPr lvl="1" eaLnBrk="1" hangingPunct="1">
              <a:defRPr/>
            </a:pPr>
            <a:r>
              <a:rPr lang="en-US" altLang="en-US" sz="1200" b="0" kern="0" dirty="0">
                <a:solidFill>
                  <a:srgbClr val="333399"/>
                </a:solidFill>
              </a:rPr>
              <a:t>Dispersion and impedance:</a:t>
            </a:r>
          </a:p>
          <a:p>
            <a:pPr lvl="1" eaLnBrk="1" hangingPunct="1">
              <a:defRPr/>
            </a:pPr>
            <a:endParaRPr lang="en-US" altLang="en-US" sz="1200" b="0" kern="0" dirty="0">
              <a:solidFill>
                <a:srgbClr val="333399"/>
              </a:solidFill>
            </a:endParaRPr>
          </a:p>
          <a:p>
            <a:pPr lvl="1" eaLnBrk="1" hangingPunct="1">
              <a:defRPr/>
            </a:pPr>
            <a:endParaRPr lang="en-US" altLang="en-US" sz="1200" b="0" kern="0" dirty="0">
              <a:solidFill>
                <a:srgbClr val="333399"/>
              </a:solidFill>
            </a:endParaRPr>
          </a:p>
          <a:p>
            <a:pPr lvl="1" eaLnBrk="1" hangingPunct="1">
              <a:defRPr/>
            </a:pPr>
            <a:endParaRPr lang="en-US" altLang="en-US" sz="1200" b="0" kern="0" dirty="0">
              <a:solidFill>
                <a:srgbClr val="333399"/>
              </a:solidFill>
            </a:endParaRPr>
          </a:p>
          <a:p>
            <a:pPr lvl="1" eaLnBrk="1" hangingPunct="1">
              <a:defRPr/>
            </a:pPr>
            <a:endParaRPr lang="en-US" altLang="en-US" sz="1200" b="0" kern="0" dirty="0">
              <a:solidFill>
                <a:srgbClr val="333399"/>
              </a:solidFill>
            </a:endParaRPr>
          </a:p>
          <a:p>
            <a:pPr eaLnBrk="1" hangingPunct="1">
              <a:defRPr/>
            </a:pPr>
            <a:endParaRPr lang="en-US" altLang="en-US" sz="1800" b="0" kern="0" dirty="0">
              <a:solidFill>
                <a:srgbClr val="333399"/>
              </a:solidFill>
            </a:endParaRPr>
          </a:p>
          <a:p>
            <a:pPr eaLnBrk="1" hangingPunct="1">
              <a:defRPr/>
            </a:pPr>
            <a:endParaRPr lang="en-US" altLang="en-US" sz="1800" b="0" kern="0" dirty="0">
              <a:solidFill>
                <a:srgbClr val="333399"/>
              </a:solidFill>
            </a:endParaRPr>
          </a:p>
          <a:p>
            <a:pPr eaLnBrk="1" hangingPunct="1">
              <a:defRPr/>
            </a:pPr>
            <a:endParaRPr lang="en-US" altLang="en-US" sz="1800" b="0" kern="0" dirty="0">
              <a:solidFill>
                <a:srgbClr val="333399"/>
              </a:solidFill>
            </a:endParaRPr>
          </a:p>
        </p:txBody>
      </p:sp>
      <p:pic>
        <p:nvPicPr>
          <p:cNvPr id="40965" name="Picture 4" descr="FW_Geometry(z,x,y@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0" t="24937" r="58096" b="23625"/>
          <a:stretch>
            <a:fillRect/>
          </a:stretch>
        </p:blipFill>
        <p:spPr bwMode="auto">
          <a:xfrm>
            <a:off x="2809875" y="1935163"/>
            <a:ext cx="2030413" cy="1509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45" t="5501" r="11548" b="12071"/>
          <a:stretch>
            <a:fillRect/>
          </a:stretch>
        </p:blipFill>
        <p:spPr bwMode="auto">
          <a:xfrm>
            <a:off x="457200" y="2057400"/>
            <a:ext cx="2124075" cy="1404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71" name="TextBox 52"/>
          <p:cNvSpPr txBox="1">
            <a:spLocks noChangeArrowheads="1"/>
          </p:cNvSpPr>
          <p:nvPr/>
        </p:nvSpPr>
        <p:spPr bwMode="auto">
          <a:xfrm>
            <a:off x="5564919" y="1439840"/>
            <a:ext cx="3148012" cy="600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100" b="0" dirty="0">
                <a:solidFill>
                  <a:srgbClr val="000000"/>
                </a:solidFill>
                <a:cs typeface="Times New Roman" charset="0"/>
              </a:rPr>
              <a:t>“</a:t>
            </a:r>
            <a:r>
              <a:rPr lang="en-US" altLang="ja-JP" sz="1100" b="0" dirty="0">
                <a:cs typeface="Times New Roman" charset="0"/>
              </a:rPr>
              <a:t>Transmission Line Model for Folded Waveguide Circuits</a:t>
            </a:r>
            <a:r>
              <a:rPr lang="en-US" sz="1100" b="0" dirty="0">
                <a:cs typeface="Times New Roman" charset="0"/>
              </a:rPr>
              <a:t>”</a:t>
            </a:r>
            <a:r>
              <a:rPr lang="en-US" altLang="ja-JP" sz="1100" b="0" dirty="0">
                <a:cs typeface="Times New Roman" charset="0"/>
              </a:rPr>
              <a:t>, T.M. </a:t>
            </a:r>
            <a:r>
              <a:rPr lang="en-US" altLang="ja-JP" sz="1100" b="0" dirty="0" err="1">
                <a:solidFill>
                  <a:srgbClr val="000000"/>
                </a:solidFill>
                <a:cs typeface="Times New Roman" charset="0"/>
              </a:rPr>
              <a:t>Antonsen</a:t>
            </a:r>
            <a:r>
              <a:rPr lang="en-US" altLang="ja-JP" sz="1100" b="0" dirty="0">
                <a:solidFill>
                  <a:srgbClr val="000000"/>
                </a:solidFill>
                <a:cs typeface="Times New Roman" charset="0"/>
              </a:rPr>
              <a:t>, Jr., et al.</a:t>
            </a:r>
            <a:r>
              <a:rPr lang="en-US" altLang="ja-JP" sz="1100" b="0" dirty="0">
                <a:cs typeface="Times New Roman" charset="0"/>
              </a:rPr>
              <a:t>, </a:t>
            </a:r>
            <a:r>
              <a:rPr lang="en-US" altLang="ja-JP" sz="1100" b="0" i="1" dirty="0">
                <a:solidFill>
                  <a:srgbClr val="000000"/>
                </a:solidFill>
                <a:cs typeface="Times New Roman" charset="0"/>
              </a:rPr>
              <a:t>IEEE Trans. on Electron Devices</a:t>
            </a:r>
            <a:r>
              <a:rPr lang="en-US" altLang="ja-JP" sz="1100" b="0" dirty="0">
                <a:solidFill>
                  <a:srgbClr val="000000"/>
                </a:solidFill>
                <a:cs typeface="Times New Roman" charset="0"/>
              </a:rPr>
              <a:t>, 60 (9), 2013.</a:t>
            </a:r>
            <a:endParaRPr lang="en-US" sz="1100" b="0" dirty="0">
              <a:solidFill>
                <a:srgbClr val="000000"/>
              </a:solidFill>
              <a:cs typeface="Times New Roman" charset="0"/>
            </a:endParaRPr>
          </a:p>
        </p:txBody>
      </p:sp>
      <p:pic>
        <p:nvPicPr>
          <p:cNvPr id="40972" name="Picture 83" descr="C:\Users\sasha\Desktop\Proposals\NRL_Korea\Test_FW_1.bm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21" t="16876" r="16292"/>
          <a:stretch>
            <a:fillRect/>
          </a:stretch>
        </p:blipFill>
        <p:spPr bwMode="auto">
          <a:xfrm>
            <a:off x="4800600" y="2209800"/>
            <a:ext cx="1430338" cy="944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C8F1C97-0EB7-BD4A-8A57-F67C4C602C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01589" y="2057400"/>
            <a:ext cx="2667000" cy="14605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D429DCD-96F7-DD4A-8A77-3DCD691EF0B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56535" y="3902056"/>
            <a:ext cx="2667000" cy="255270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24BDD6FA-4BE1-4C45-BA20-E14B1FF326E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12802" y="4054456"/>
            <a:ext cx="2730500" cy="2400300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8C6BD85D-9968-4A48-9BF0-4E137D711CB6}"/>
              </a:ext>
            </a:extLst>
          </p:cNvPr>
          <p:cNvSpPr txBox="1"/>
          <p:nvPr/>
        </p:nvSpPr>
        <p:spPr>
          <a:xfrm>
            <a:off x="400124" y="4071938"/>
            <a:ext cx="18288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Comparison of model dispersion and impedance with CEM calculations</a:t>
            </a:r>
          </a:p>
        </p:txBody>
      </p:sp>
    </p:spTree>
    <p:extLst>
      <p:ext uri="{BB962C8B-B14F-4D97-AF65-F5344CB8AC3E}">
        <p14:creationId xmlns:p14="http://schemas.microsoft.com/office/powerpoint/2010/main" val="279447820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600" dirty="0"/>
              <a:t>Hybrid Model - TESLA</a:t>
            </a:r>
          </a:p>
        </p:txBody>
      </p:sp>
      <p:sp>
        <p:nvSpPr>
          <p:cNvPr id="883" name="Slide Number Placeholder 2"/>
          <p:cNvSpPr txBox="1">
            <a:spLocks noGrp="1"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marL="0" marR="0" lvl="0" indent="0" algn="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D9787C-8A42-134F-BB57-72DBBE128878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Times"/>
                <a:ea typeface="ＭＳ Ｐゴシック"/>
                <a:cs typeface="+mn-cs"/>
              </a:rPr>
              <a:pPr marL="0" marR="0" lvl="0" indent="0" algn="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Times"/>
              <a:ea typeface="ＭＳ Ｐゴシック"/>
              <a:cs typeface="+mn-cs"/>
            </a:endParaRPr>
          </a:p>
        </p:txBody>
      </p:sp>
      <p:sp>
        <p:nvSpPr>
          <p:cNvPr id="884" name="Rectangle 912"/>
          <p:cNvSpPr>
            <a:spLocks noChangeArrowheads="1"/>
          </p:cNvSpPr>
          <p:nvPr/>
        </p:nvSpPr>
        <p:spPr bwMode="auto">
          <a:xfrm>
            <a:off x="457200" y="3886200"/>
            <a:ext cx="4383088" cy="2597150"/>
          </a:xfrm>
          <a:prstGeom prst="rect">
            <a:avLst/>
          </a:prstGeom>
          <a:solidFill>
            <a:srgbClr val="BBE0E3"/>
          </a:solidFill>
          <a:ln w="9525">
            <a:solidFill>
              <a:srgbClr val="BBE0E3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/>
              <a:cs typeface="+mn-cs"/>
            </a:endParaRPr>
          </a:p>
        </p:txBody>
      </p:sp>
      <p:sp>
        <p:nvSpPr>
          <p:cNvPr id="885" name="Text Box 139"/>
          <p:cNvSpPr txBox="1">
            <a:spLocks noChangeArrowheads="1"/>
          </p:cNvSpPr>
          <p:nvPr/>
        </p:nvSpPr>
        <p:spPr bwMode="auto">
          <a:xfrm>
            <a:off x="5981700" y="1533525"/>
            <a:ext cx="3048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sz="2000" b="1">
              <a:latin typeface="Arial" charset="0"/>
            </a:endParaRPr>
          </a:p>
        </p:txBody>
      </p:sp>
      <p:sp>
        <p:nvSpPr>
          <p:cNvPr id="886" name="Text Box 144"/>
          <p:cNvSpPr txBox="1">
            <a:spLocks noChangeArrowheads="1"/>
          </p:cNvSpPr>
          <p:nvPr/>
        </p:nvSpPr>
        <p:spPr bwMode="auto">
          <a:xfrm>
            <a:off x="539750" y="3998913"/>
            <a:ext cx="1460500" cy="13144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Dispersion and Impedance fit to circuit model</a:t>
            </a:r>
          </a:p>
        </p:txBody>
      </p:sp>
      <p:grpSp>
        <p:nvGrpSpPr>
          <p:cNvPr id="887" name="Group 292"/>
          <p:cNvGrpSpPr>
            <a:grpSpLocks/>
          </p:cNvGrpSpPr>
          <p:nvPr/>
        </p:nvGrpSpPr>
        <p:grpSpPr bwMode="auto">
          <a:xfrm>
            <a:off x="2132013" y="4116388"/>
            <a:ext cx="2511425" cy="2116137"/>
            <a:chOff x="1966" y="2705"/>
            <a:chExt cx="1301" cy="956"/>
          </a:xfrm>
        </p:grpSpPr>
        <p:pic>
          <p:nvPicPr>
            <p:cNvPr id="888" name="Picture 29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029" r="21854"/>
            <a:stretch>
              <a:fillRect/>
            </a:stretch>
          </p:blipFill>
          <p:spPr bwMode="auto">
            <a:xfrm>
              <a:off x="1966" y="2705"/>
              <a:ext cx="685" cy="954"/>
            </a:xfrm>
            <a:prstGeom prst="rect">
              <a:avLst/>
            </a:prstGeom>
            <a:solidFill>
              <a:srgbClr val="CCE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89" name="Picture 29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909" r="16351"/>
            <a:stretch>
              <a:fillRect/>
            </a:stretch>
          </p:blipFill>
          <p:spPr bwMode="auto">
            <a:xfrm>
              <a:off x="2617" y="2707"/>
              <a:ext cx="650" cy="954"/>
            </a:xfrm>
            <a:prstGeom prst="rect">
              <a:avLst/>
            </a:prstGeom>
            <a:solidFill>
              <a:srgbClr val="CCE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890" name="AutoShape 289"/>
          <p:cNvSpPr>
            <a:spLocks noChangeArrowheads="1"/>
          </p:cNvSpPr>
          <p:nvPr/>
        </p:nvSpPr>
        <p:spPr bwMode="auto">
          <a:xfrm>
            <a:off x="3679825" y="3698875"/>
            <a:ext cx="158750" cy="250825"/>
          </a:xfrm>
          <a:prstGeom prst="upDownArrow">
            <a:avLst>
              <a:gd name="adj1" fmla="val 50000"/>
              <a:gd name="adj2" fmla="val 31600"/>
            </a:avLst>
          </a:prstGeom>
          <a:solidFill>
            <a:srgbClr val="FF9900"/>
          </a:solidFill>
          <a:ln w="12700">
            <a:solidFill>
              <a:srgbClr val="FF6600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defTabSz="457200" eaLnBrk="1" hangingPunct="1"/>
            <a:endParaRPr lang="en-US" sz="1800">
              <a:latin typeface="Arial" charset="0"/>
            </a:endParaRPr>
          </a:p>
        </p:txBody>
      </p:sp>
      <p:sp>
        <p:nvSpPr>
          <p:cNvPr id="891" name="AutoShape 288"/>
          <p:cNvSpPr>
            <a:spLocks noChangeArrowheads="1"/>
          </p:cNvSpPr>
          <p:nvPr/>
        </p:nvSpPr>
        <p:spPr bwMode="auto">
          <a:xfrm>
            <a:off x="2735263" y="3675063"/>
            <a:ext cx="158750" cy="263525"/>
          </a:xfrm>
          <a:prstGeom prst="upDownArrow">
            <a:avLst>
              <a:gd name="adj1" fmla="val 50000"/>
              <a:gd name="adj2" fmla="val 33200"/>
            </a:avLst>
          </a:prstGeom>
          <a:solidFill>
            <a:srgbClr val="FF9900"/>
          </a:solidFill>
          <a:ln w="12700">
            <a:solidFill>
              <a:srgbClr val="FF6600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defTabSz="457200" eaLnBrk="1" hangingPunct="1"/>
            <a:endParaRPr lang="en-US" sz="1800">
              <a:latin typeface="Arial" charset="0"/>
            </a:endParaRPr>
          </a:p>
        </p:txBody>
      </p:sp>
      <p:sp>
        <p:nvSpPr>
          <p:cNvPr id="892" name="Text Box 299"/>
          <p:cNvSpPr txBox="1">
            <a:spLocks noChangeArrowheads="1"/>
          </p:cNvSpPr>
          <p:nvPr/>
        </p:nvSpPr>
        <p:spPr bwMode="auto">
          <a:xfrm>
            <a:off x="5389563" y="2373313"/>
            <a:ext cx="3317875" cy="825500"/>
          </a:xfrm>
          <a:prstGeom prst="rect">
            <a:avLst/>
          </a:prstGeom>
          <a:solidFill>
            <a:srgbClr val="BBE0E3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Structure fields pre- calculated, fit to circuit model, couple through gaps </a:t>
            </a:r>
          </a:p>
        </p:txBody>
      </p:sp>
      <p:sp>
        <p:nvSpPr>
          <p:cNvPr id="893" name="Text Box 300"/>
          <p:cNvSpPr txBox="1">
            <a:spLocks noChangeArrowheads="1"/>
          </p:cNvSpPr>
          <p:nvPr/>
        </p:nvSpPr>
        <p:spPr bwMode="auto">
          <a:xfrm>
            <a:off x="5338763" y="3273425"/>
            <a:ext cx="3413125" cy="581025"/>
          </a:xfrm>
          <a:prstGeom prst="rect">
            <a:avLst/>
          </a:prstGeom>
          <a:pattFill prst="pct25">
            <a:fgClr>
              <a:srgbClr val="F6750A"/>
            </a:fgClr>
            <a:bgClr>
              <a:srgbClr val="FFFFFF"/>
            </a:bgClr>
          </a:patt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Full solution of beam tunnel fields and electron motion.</a:t>
            </a:r>
          </a:p>
        </p:txBody>
      </p:sp>
      <p:sp>
        <p:nvSpPr>
          <p:cNvPr id="894" name="AutoShape 286"/>
          <p:cNvSpPr>
            <a:spLocks/>
          </p:cNvSpPr>
          <p:nvPr/>
        </p:nvSpPr>
        <p:spPr bwMode="auto">
          <a:xfrm>
            <a:off x="4894263" y="3297238"/>
            <a:ext cx="109537" cy="247650"/>
          </a:xfrm>
          <a:prstGeom prst="rightBrace">
            <a:avLst>
              <a:gd name="adj1" fmla="val 13816"/>
              <a:gd name="adj2" fmla="val 50000"/>
            </a:avLst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895" name="AutoShape 287"/>
          <p:cNvSpPr>
            <a:spLocks/>
          </p:cNvSpPr>
          <p:nvPr/>
        </p:nvSpPr>
        <p:spPr bwMode="auto">
          <a:xfrm>
            <a:off x="4879975" y="2827338"/>
            <a:ext cx="101600" cy="452437"/>
          </a:xfrm>
          <a:prstGeom prst="rightBrace">
            <a:avLst>
              <a:gd name="adj1" fmla="val 27214"/>
              <a:gd name="adj2" fmla="val 50000"/>
            </a:avLst>
          </a:prstGeom>
          <a:noFill/>
          <a:ln w="12700">
            <a:solidFill>
              <a:srgbClr val="333399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896" name="Rectangle 302"/>
          <p:cNvSpPr>
            <a:spLocks noChangeArrowheads="1"/>
          </p:cNvSpPr>
          <p:nvPr/>
        </p:nvSpPr>
        <p:spPr bwMode="auto">
          <a:xfrm flipV="1">
            <a:off x="1262063" y="3544888"/>
            <a:ext cx="582612" cy="66675"/>
          </a:xfrm>
          <a:prstGeom prst="rect">
            <a:avLst/>
          </a:prstGeom>
          <a:solidFill>
            <a:srgbClr val="99CC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457200" eaLnBrk="1" hangingPunct="1"/>
            <a:endParaRPr lang="en-US" sz="1800">
              <a:latin typeface="Arial" charset="0"/>
            </a:endParaRPr>
          </a:p>
        </p:txBody>
      </p:sp>
      <p:sp>
        <p:nvSpPr>
          <p:cNvPr id="897" name="Rectangle 303"/>
          <p:cNvSpPr>
            <a:spLocks noChangeArrowheads="1"/>
          </p:cNvSpPr>
          <p:nvPr/>
        </p:nvSpPr>
        <p:spPr bwMode="auto">
          <a:xfrm>
            <a:off x="1477963" y="2935288"/>
            <a:ext cx="155575" cy="71437"/>
          </a:xfrm>
          <a:prstGeom prst="rect">
            <a:avLst/>
          </a:prstGeom>
          <a:solidFill>
            <a:srgbClr val="99CC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457200" eaLnBrk="1" hangingPunct="1"/>
            <a:endParaRPr lang="en-US" sz="1800">
              <a:latin typeface="Arial" charset="0"/>
            </a:endParaRPr>
          </a:p>
        </p:txBody>
      </p:sp>
      <p:sp>
        <p:nvSpPr>
          <p:cNvPr id="898" name="Rectangle 304"/>
          <p:cNvSpPr>
            <a:spLocks noChangeArrowheads="1"/>
          </p:cNvSpPr>
          <p:nvPr/>
        </p:nvSpPr>
        <p:spPr bwMode="auto">
          <a:xfrm>
            <a:off x="1262063" y="3208338"/>
            <a:ext cx="582612" cy="66675"/>
          </a:xfrm>
          <a:prstGeom prst="rect">
            <a:avLst/>
          </a:prstGeom>
          <a:solidFill>
            <a:srgbClr val="99CC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457200" eaLnBrk="1" hangingPunct="1"/>
            <a:endParaRPr lang="en-US" sz="1800">
              <a:latin typeface="Arial" charset="0"/>
            </a:endParaRPr>
          </a:p>
        </p:txBody>
      </p:sp>
      <p:sp>
        <p:nvSpPr>
          <p:cNvPr id="899" name="Rectangle 305"/>
          <p:cNvSpPr>
            <a:spLocks noChangeArrowheads="1"/>
          </p:cNvSpPr>
          <p:nvPr/>
        </p:nvSpPr>
        <p:spPr bwMode="auto">
          <a:xfrm>
            <a:off x="1477963" y="3073400"/>
            <a:ext cx="155575" cy="134938"/>
          </a:xfrm>
          <a:prstGeom prst="rect">
            <a:avLst/>
          </a:prstGeom>
          <a:solidFill>
            <a:srgbClr val="99CC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457200" eaLnBrk="1" hangingPunct="1"/>
            <a:endParaRPr lang="en-US" sz="1800">
              <a:latin typeface="Arial" charset="0"/>
            </a:endParaRPr>
          </a:p>
        </p:txBody>
      </p:sp>
      <p:sp>
        <p:nvSpPr>
          <p:cNvPr id="900" name="Line 306"/>
          <p:cNvSpPr>
            <a:spLocks noChangeShapeType="1"/>
          </p:cNvSpPr>
          <p:nvPr/>
        </p:nvSpPr>
        <p:spPr bwMode="auto">
          <a:xfrm flipH="1">
            <a:off x="1262063" y="3208338"/>
            <a:ext cx="209550" cy="0"/>
          </a:xfrm>
          <a:prstGeom prst="line">
            <a:avLst/>
          </a:prstGeom>
          <a:noFill/>
          <a:ln w="12700">
            <a:solidFill>
              <a:srgbClr val="0033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901" name="Line 307"/>
          <p:cNvSpPr>
            <a:spLocks noChangeShapeType="1"/>
          </p:cNvSpPr>
          <p:nvPr/>
        </p:nvSpPr>
        <p:spPr bwMode="auto">
          <a:xfrm flipV="1">
            <a:off x="1262063" y="3208338"/>
            <a:ext cx="0" cy="66675"/>
          </a:xfrm>
          <a:prstGeom prst="line">
            <a:avLst/>
          </a:prstGeom>
          <a:noFill/>
          <a:ln w="12700">
            <a:solidFill>
              <a:srgbClr val="0033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902" name="Line 308"/>
          <p:cNvSpPr>
            <a:spLocks noChangeShapeType="1"/>
          </p:cNvSpPr>
          <p:nvPr/>
        </p:nvSpPr>
        <p:spPr bwMode="auto">
          <a:xfrm>
            <a:off x="1262063" y="3275013"/>
            <a:ext cx="577850" cy="0"/>
          </a:xfrm>
          <a:prstGeom prst="line">
            <a:avLst/>
          </a:prstGeom>
          <a:noFill/>
          <a:ln w="12700">
            <a:solidFill>
              <a:srgbClr val="0033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903" name="Line 309"/>
          <p:cNvSpPr>
            <a:spLocks noChangeShapeType="1"/>
          </p:cNvSpPr>
          <p:nvPr/>
        </p:nvSpPr>
        <p:spPr bwMode="auto">
          <a:xfrm>
            <a:off x="1471613" y="3006725"/>
            <a:ext cx="158750" cy="0"/>
          </a:xfrm>
          <a:prstGeom prst="line">
            <a:avLst/>
          </a:prstGeom>
          <a:noFill/>
          <a:ln w="12700">
            <a:solidFill>
              <a:srgbClr val="0033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904" name="Line 310"/>
          <p:cNvSpPr>
            <a:spLocks noChangeShapeType="1"/>
          </p:cNvSpPr>
          <p:nvPr/>
        </p:nvSpPr>
        <p:spPr bwMode="auto">
          <a:xfrm>
            <a:off x="1471613" y="3073400"/>
            <a:ext cx="158750" cy="0"/>
          </a:xfrm>
          <a:prstGeom prst="line">
            <a:avLst/>
          </a:prstGeom>
          <a:noFill/>
          <a:ln w="12700">
            <a:solidFill>
              <a:srgbClr val="0033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905" name="Line 311"/>
          <p:cNvSpPr>
            <a:spLocks noChangeShapeType="1"/>
          </p:cNvSpPr>
          <p:nvPr/>
        </p:nvSpPr>
        <p:spPr bwMode="auto">
          <a:xfrm flipV="1">
            <a:off x="1471613" y="3073400"/>
            <a:ext cx="0" cy="134938"/>
          </a:xfrm>
          <a:prstGeom prst="line">
            <a:avLst/>
          </a:prstGeom>
          <a:noFill/>
          <a:ln w="12700">
            <a:solidFill>
              <a:srgbClr val="0033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906" name="Line 312"/>
          <p:cNvSpPr>
            <a:spLocks noChangeShapeType="1"/>
          </p:cNvSpPr>
          <p:nvPr/>
        </p:nvSpPr>
        <p:spPr bwMode="auto">
          <a:xfrm>
            <a:off x="1262063" y="3544888"/>
            <a:ext cx="0" cy="66675"/>
          </a:xfrm>
          <a:prstGeom prst="line">
            <a:avLst/>
          </a:prstGeom>
          <a:noFill/>
          <a:ln w="12700">
            <a:solidFill>
              <a:srgbClr val="0033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907" name="Line 313"/>
          <p:cNvSpPr>
            <a:spLocks noChangeShapeType="1"/>
          </p:cNvSpPr>
          <p:nvPr/>
        </p:nvSpPr>
        <p:spPr bwMode="auto">
          <a:xfrm flipV="1">
            <a:off x="1262063" y="3544888"/>
            <a:ext cx="582612" cy="0"/>
          </a:xfrm>
          <a:prstGeom prst="line">
            <a:avLst/>
          </a:prstGeom>
          <a:noFill/>
          <a:ln w="12700">
            <a:solidFill>
              <a:srgbClr val="0033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908" name="Rectangle 314"/>
          <p:cNvSpPr>
            <a:spLocks noChangeArrowheads="1"/>
          </p:cNvSpPr>
          <p:nvPr/>
        </p:nvSpPr>
        <p:spPr bwMode="auto">
          <a:xfrm flipV="1">
            <a:off x="2927350" y="3544888"/>
            <a:ext cx="619125" cy="66675"/>
          </a:xfrm>
          <a:prstGeom prst="rect">
            <a:avLst/>
          </a:prstGeom>
          <a:solidFill>
            <a:srgbClr val="99CC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457200" eaLnBrk="1" hangingPunct="1"/>
            <a:endParaRPr lang="en-US" sz="1800">
              <a:latin typeface="Arial" charset="0"/>
            </a:endParaRPr>
          </a:p>
        </p:txBody>
      </p:sp>
      <p:sp>
        <p:nvSpPr>
          <p:cNvPr id="909" name="Rectangle 315"/>
          <p:cNvSpPr>
            <a:spLocks noChangeArrowheads="1"/>
          </p:cNvSpPr>
          <p:nvPr/>
        </p:nvSpPr>
        <p:spPr bwMode="auto">
          <a:xfrm flipV="1">
            <a:off x="2079625" y="3544888"/>
            <a:ext cx="620713" cy="66675"/>
          </a:xfrm>
          <a:prstGeom prst="rect">
            <a:avLst/>
          </a:prstGeom>
          <a:solidFill>
            <a:srgbClr val="99CC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457200" eaLnBrk="1" hangingPunct="1"/>
            <a:endParaRPr lang="en-US" sz="1800">
              <a:latin typeface="Arial" charset="0"/>
            </a:endParaRPr>
          </a:p>
        </p:txBody>
      </p:sp>
      <p:sp>
        <p:nvSpPr>
          <p:cNvPr id="910" name="Rectangle 316"/>
          <p:cNvSpPr>
            <a:spLocks noChangeArrowheads="1"/>
          </p:cNvSpPr>
          <p:nvPr/>
        </p:nvSpPr>
        <p:spPr bwMode="auto">
          <a:xfrm>
            <a:off x="1231900" y="2767013"/>
            <a:ext cx="3413125" cy="168275"/>
          </a:xfrm>
          <a:prstGeom prst="rect">
            <a:avLst/>
          </a:prstGeom>
          <a:solidFill>
            <a:srgbClr val="99CC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457200" eaLnBrk="1" hangingPunct="1"/>
            <a:endParaRPr lang="en-US" sz="1800">
              <a:latin typeface="Arial" charset="0"/>
            </a:endParaRPr>
          </a:p>
        </p:txBody>
      </p:sp>
      <p:sp>
        <p:nvSpPr>
          <p:cNvPr id="911" name="Rectangle 317"/>
          <p:cNvSpPr>
            <a:spLocks noChangeArrowheads="1"/>
          </p:cNvSpPr>
          <p:nvPr/>
        </p:nvSpPr>
        <p:spPr bwMode="auto">
          <a:xfrm>
            <a:off x="2305050" y="2935288"/>
            <a:ext cx="169863" cy="133350"/>
          </a:xfrm>
          <a:prstGeom prst="rect">
            <a:avLst/>
          </a:prstGeom>
          <a:solidFill>
            <a:srgbClr val="99CC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457200" eaLnBrk="1" hangingPunct="1"/>
            <a:endParaRPr lang="en-US" sz="1800">
              <a:latin typeface="Arial" charset="0"/>
            </a:endParaRPr>
          </a:p>
        </p:txBody>
      </p:sp>
      <p:sp>
        <p:nvSpPr>
          <p:cNvPr id="912" name="Rectangle 318"/>
          <p:cNvSpPr>
            <a:spLocks noChangeArrowheads="1"/>
          </p:cNvSpPr>
          <p:nvPr/>
        </p:nvSpPr>
        <p:spPr bwMode="auto">
          <a:xfrm>
            <a:off x="3151188" y="2935288"/>
            <a:ext cx="171450" cy="57150"/>
          </a:xfrm>
          <a:prstGeom prst="rect">
            <a:avLst/>
          </a:prstGeom>
          <a:solidFill>
            <a:srgbClr val="99CC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457200" eaLnBrk="1" hangingPunct="1"/>
            <a:endParaRPr lang="en-US" sz="1800">
              <a:latin typeface="Arial" charset="0"/>
            </a:endParaRPr>
          </a:p>
        </p:txBody>
      </p:sp>
      <p:sp>
        <p:nvSpPr>
          <p:cNvPr id="913" name="Rectangle 319"/>
          <p:cNvSpPr>
            <a:spLocks noChangeArrowheads="1"/>
          </p:cNvSpPr>
          <p:nvPr/>
        </p:nvSpPr>
        <p:spPr bwMode="auto">
          <a:xfrm>
            <a:off x="2927350" y="3208338"/>
            <a:ext cx="619125" cy="66675"/>
          </a:xfrm>
          <a:prstGeom prst="rect">
            <a:avLst/>
          </a:prstGeom>
          <a:solidFill>
            <a:srgbClr val="99CC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457200" eaLnBrk="1" hangingPunct="1"/>
            <a:endParaRPr lang="en-US" sz="1800">
              <a:latin typeface="Arial" charset="0"/>
            </a:endParaRPr>
          </a:p>
        </p:txBody>
      </p:sp>
      <p:sp>
        <p:nvSpPr>
          <p:cNvPr id="914" name="Rectangle 320"/>
          <p:cNvSpPr>
            <a:spLocks noChangeArrowheads="1"/>
          </p:cNvSpPr>
          <p:nvPr/>
        </p:nvSpPr>
        <p:spPr bwMode="auto">
          <a:xfrm>
            <a:off x="3151188" y="3068638"/>
            <a:ext cx="171450" cy="139700"/>
          </a:xfrm>
          <a:prstGeom prst="rect">
            <a:avLst/>
          </a:prstGeom>
          <a:solidFill>
            <a:srgbClr val="99CC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457200" eaLnBrk="1" hangingPunct="1"/>
            <a:endParaRPr lang="en-US" sz="1800">
              <a:latin typeface="Arial" charset="0"/>
            </a:endParaRPr>
          </a:p>
        </p:txBody>
      </p:sp>
      <p:sp>
        <p:nvSpPr>
          <p:cNvPr id="915" name="Rectangle 321"/>
          <p:cNvSpPr>
            <a:spLocks noChangeArrowheads="1"/>
          </p:cNvSpPr>
          <p:nvPr/>
        </p:nvSpPr>
        <p:spPr bwMode="auto">
          <a:xfrm>
            <a:off x="2079625" y="3208338"/>
            <a:ext cx="620713" cy="66675"/>
          </a:xfrm>
          <a:prstGeom prst="rect">
            <a:avLst/>
          </a:prstGeom>
          <a:solidFill>
            <a:srgbClr val="99CC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457200" eaLnBrk="1" hangingPunct="1"/>
            <a:endParaRPr lang="en-US" sz="1800">
              <a:latin typeface="Arial" charset="0"/>
            </a:endParaRPr>
          </a:p>
        </p:txBody>
      </p:sp>
      <p:sp>
        <p:nvSpPr>
          <p:cNvPr id="916" name="Rectangle 322"/>
          <p:cNvSpPr>
            <a:spLocks noChangeArrowheads="1"/>
          </p:cNvSpPr>
          <p:nvPr/>
        </p:nvSpPr>
        <p:spPr bwMode="auto">
          <a:xfrm>
            <a:off x="2305050" y="3068638"/>
            <a:ext cx="169863" cy="139700"/>
          </a:xfrm>
          <a:prstGeom prst="rect">
            <a:avLst/>
          </a:prstGeom>
          <a:solidFill>
            <a:srgbClr val="99CC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457200" eaLnBrk="1" hangingPunct="1"/>
            <a:endParaRPr lang="en-US" sz="1800">
              <a:latin typeface="Arial" charset="0"/>
            </a:endParaRPr>
          </a:p>
        </p:txBody>
      </p:sp>
      <p:sp>
        <p:nvSpPr>
          <p:cNvPr id="917" name="Line 323"/>
          <p:cNvSpPr>
            <a:spLocks noChangeShapeType="1"/>
          </p:cNvSpPr>
          <p:nvPr/>
        </p:nvSpPr>
        <p:spPr bwMode="auto">
          <a:xfrm>
            <a:off x="1624013" y="2935288"/>
            <a:ext cx="674687" cy="0"/>
          </a:xfrm>
          <a:prstGeom prst="line">
            <a:avLst/>
          </a:prstGeom>
          <a:noFill/>
          <a:ln w="12700">
            <a:solidFill>
              <a:srgbClr val="0033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918" name="Line 324"/>
          <p:cNvSpPr>
            <a:spLocks noChangeShapeType="1"/>
          </p:cNvSpPr>
          <p:nvPr/>
        </p:nvSpPr>
        <p:spPr bwMode="auto">
          <a:xfrm flipH="1">
            <a:off x="2471738" y="3208338"/>
            <a:ext cx="225425" cy="0"/>
          </a:xfrm>
          <a:prstGeom prst="line">
            <a:avLst/>
          </a:prstGeom>
          <a:noFill/>
          <a:ln w="12700">
            <a:solidFill>
              <a:srgbClr val="0033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919" name="Line 325"/>
          <p:cNvSpPr>
            <a:spLocks noChangeShapeType="1"/>
          </p:cNvSpPr>
          <p:nvPr/>
        </p:nvSpPr>
        <p:spPr bwMode="auto">
          <a:xfrm>
            <a:off x="2471738" y="2935288"/>
            <a:ext cx="674687" cy="0"/>
          </a:xfrm>
          <a:prstGeom prst="line">
            <a:avLst/>
          </a:prstGeom>
          <a:noFill/>
          <a:ln w="12700">
            <a:solidFill>
              <a:srgbClr val="0033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920" name="Line 326"/>
          <p:cNvSpPr>
            <a:spLocks noChangeShapeType="1"/>
          </p:cNvSpPr>
          <p:nvPr/>
        </p:nvSpPr>
        <p:spPr bwMode="auto">
          <a:xfrm flipV="1">
            <a:off x="2298700" y="2935288"/>
            <a:ext cx="6350" cy="273050"/>
          </a:xfrm>
          <a:prstGeom prst="line">
            <a:avLst/>
          </a:prstGeom>
          <a:noFill/>
          <a:ln w="12700">
            <a:solidFill>
              <a:srgbClr val="0033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921" name="Line 327"/>
          <p:cNvSpPr>
            <a:spLocks noChangeShapeType="1"/>
          </p:cNvSpPr>
          <p:nvPr/>
        </p:nvSpPr>
        <p:spPr bwMode="auto">
          <a:xfrm flipV="1">
            <a:off x="2471738" y="2928938"/>
            <a:ext cx="9525" cy="279400"/>
          </a:xfrm>
          <a:prstGeom prst="line">
            <a:avLst/>
          </a:prstGeom>
          <a:noFill/>
          <a:ln w="12700">
            <a:solidFill>
              <a:srgbClr val="0033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922" name="Line 328"/>
          <p:cNvSpPr>
            <a:spLocks noChangeShapeType="1"/>
          </p:cNvSpPr>
          <p:nvPr/>
        </p:nvSpPr>
        <p:spPr bwMode="auto">
          <a:xfrm flipV="1">
            <a:off x="3146425" y="3068638"/>
            <a:ext cx="0" cy="139700"/>
          </a:xfrm>
          <a:prstGeom prst="line">
            <a:avLst/>
          </a:prstGeom>
          <a:noFill/>
          <a:ln w="12700">
            <a:solidFill>
              <a:srgbClr val="0033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923" name="Line 329"/>
          <p:cNvSpPr>
            <a:spLocks noChangeShapeType="1"/>
          </p:cNvSpPr>
          <p:nvPr/>
        </p:nvSpPr>
        <p:spPr bwMode="auto">
          <a:xfrm flipV="1">
            <a:off x="3146425" y="2922588"/>
            <a:ext cx="0" cy="96837"/>
          </a:xfrm>
          <a:prstGeom prst="line">
            <a:avLst/>
          </a:prstGeom>
          <a:noFill/>
          <a:ln w="12700">
            <a:solidFill>
              <a:srgbClr val="0033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924" name="Line 330"/>
          <p:cNvSpPr>
            <a:spLocks noChangeShapeType="1"/>
          </p:cNvSpPr>
          <p:nvPr/>
        </p:nvSpPr>
        <p:spPr bwMode="auto">
          <a:xfrm flipV="1">
            <a:off x="2074863" y="3544888"/>
            <a:ext cx="622300" cy="0"/>
          </a:xfrm>
          <a:prstGeom prst="line">
            <a:avLst/>
          </a:prstGeom>
          <a:noFill/>
          <a:ln w="12700">
            <a:solidFill>
              <a:srgbClr val="0033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925" name="Line 331"/>
          <p:cNvSpPr>
            <a:spLocks noChangeShapeType="1"/>
          </p:cNvSpPr>
          <p:nvPr/>
        </p:nvSpPr>
        <p:spPr bwMode="auto">
          <a:xfrm>
            <a:off x="2697163" y="3544888"/>
            <a:ext cx="0" cy="66675"/>
          </a:xfrm>
          <a:prstGeom prst="line">
            <a:avLst/>
          </a:prstGeom>
          <a:noFill/>
          <a:ln w="12700">
            <a:solidFill>
              <a:srgbClr val="0033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926" name="Line 332"/>
          <p:cNvSpPr>
            <a:spLocks noChangeShapeType="1"/>
          </p:cNvSpPr>
          <p:nvPr/>
        </p:nvSpPr>
        <p:spPr bwMode="auto">
          <a:xfrm>
            <a:off x="2921000" y="3544888"/>
            <a:ext cx="0" cy="66675"/>
          </a:xfrm>
          <a:prstGeom prst="line">
            <a:avLst/>
          </a:prstGeom>
          <a:noFill/>
          <a:ln w="12700">
            <a:solidFill>
              <a:srgbClr val="0033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927" name="Line 333"/>
          <p:cNvSpPr>
            <a:spLocks noChangeShapeType="1"/>
          </p:cNvSpPr>
          <p:nvPr/>
        </p:nvSpPr>
        <p:spPr bwMode="auto">
          <a:xfrm flipV="1">
            <a:off x="2921000" y="3544888"/>
            <a:ext cx="620713" cy="0"/>
          </a:xfrm>
          <a:prstGeom prst="line">
            <a:avLst/>
          </a:prstGeom>
          <a:noFill/>
          <a:ln w="12700">
            <a:solidFill>
              <a:srgbClr val="0033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928" name="Line 334"/>
          <p:cNvSpPr>
            <a:spLocks noChangeShapeType="1"/>
          </p:cNvSpPr>
          <p:nvPr/>
        </p:nvSpPr>
        <p:spPr bwMode="auto">
          <a:xfrm flipH="1">
            <a:off x="3316288" y="3208338"/>
            <a:ext cx="222250" cy="0"/>
          </a:xfrm>
          <a:prstGeom prst="line">
            <a:avLst/>
          </a:prstGeom>
          <a:noFill/>
          <a:ln w="12700">
            <a:solidFill>
              <a:srgbClr val="0033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929" name="Line 335"/>
          <p:cNvSpPr>
            <a:spLocks noChangeShapeType="1"/>
          </p:cNvSpPr>
          <p:nvPr/>
        </p:nvSpPr>
        <p:spPr bwMode="auto">
          <a:xfrm flipH="1" flipV="1">
            <a:off x="3313113" y="3073400"/>
            <a:ext cx="3175" cy="131763"/>
          </a:xfrm>
          <a:prstGeom prst="line">
            <a:avLst/>
          </a:prstGeom>
          <a:noFill/>
          <a:ln w="12700">
            <a:solidFill>
              <a:srgbClr val="0033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930" name="Line 336"/>
          <p:cNvSpPr>
            <a:spLocks noChangeShapeType="1"/>
          </p:cNvSpPr>
          <p:nvPr/>
        </p:nvSpPr>
        <p:spPr bwMode="auto">
          <a:xfrm>
            <a:off x="3327400" y="2935288"/>
            <a:ext cx="815975" cy="0"/>
          </a:xfrm>
          <a:prstGeom prst="line">
            <a:avLst/>
          </a:prstGeom>
          <a:noFill/>
          <a:ln w="12700">
            <a:solidFill>
              <a:srgbClr val="0033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931" name="Line 337"/>
          <p:cNvSpPr>
            <a:spLocks noChangeShapeType="1"/>
          </p:cNvSpPr>
          <p:nvPr/>
        </p:nvSpPr>
        <p:spPr bwMode="auto">
          <a:xfrm>
            <a:off x="3546475" y="3544888"/>
            <a:ext cx="0" cy="66675"/>
          </a:xfrm>
          <a:prstGeom prst="line">
            <a:avLst/>
          </a:prstGeom>
          <a:noFill/>
          <a:ln w="12700">
            <a:solidFill>
              <a:srgbClr val="0033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932" name="Line 338"/>
          <p:cNvSpPr>
            <a:spLocks noChangeShapeType="1"/>
          </p:cNvSpPr>
          <p:nvPr/>
        </p:nvSpPr>
        <p:spPr bwMode="auto">
          <a:xfrm>
            <a:off x="2074863" y="3275013"/>
            <a:ext cx="622300" cy="0"/>
          </a:xfrm>
          <a:prstGeom prst="line">
            <a:avLst/>
          </a:prstGeom>
          <a:noFill/>
          <a:ln w="12700">
            <a:solidFill>
              <a:srgbClr val="0033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933" name="Line 339"/>
          <p:cNvSpPr>
            <a:spLocks noChangeShapeType="1"/>
          </p:cNvSpPr>
          <p:nvPr/>
        </p:nvSpPr>
        <p:spPr bwMode="auto">
          <a:xfrm>
            <a:off x="2921000" y="3275013"/>
            <a:ext cx="620713" cy="0"/>
          </a:xfrm>
          <a:prstGeom prst="line">
            <a:avLst/>
          </a:prstGeom>
          <a:noFill/>
          <a:ln w="12700">
            <a:solidFill>
              <a:srgbClr val="0033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934" name="Line 340"/>
          <p:cNvSpPr>
            <a:spLocks noChangeShapeType="1"/>
          </p:cNvSpPr>
          <p:nvPr/>
        </p:nvSpPr>
        <p:spPr bwMode="auto">
          <a:xfrm flipH="1">
            <a:off x="2074863" y="3208338"/>
            <a:ext cx="223837" cy="0"/>
          </a:xfrm>
          <a:prstGeom prst="line">
            <a:avLst/>
          </a:prstGeom>
          <a:noFill/>
          <a:ln w="12700">
            <a:solidFill>
              <a:srgbClr val="0033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935" name="Line 341"/>
          <p:cNvSpPr>
            <a:spLocks noChangeShapeType="1"/>
          </p:cNvSpPr>
          <p:nvPr/>
        </p:nvSpPr>
        <p:spPr bwMode="auto">
          <a:xfrm flipV="1">
            <a:off x="2074863" y="3208338"/>
            <a:ext cx="0" cy="66675"/>
          </a:xfrm>
          <a:prstGeom prst="line">
            <a:avLst/>
          </a:prstGeom>
          <a:noFill/>
          <a:ln w="12700">
            <a:solidFill>
              <a:srgbClr val="0033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936" name="Line 342"/>
          <p:cNvSpPr>
            <a:spLocks noChangeShapeType="1"/>
          </p:cNvSpPr>
          <p:nvPr/>
        </p:nvSpPr>
        <p:spPr bwMode="auto">
          <a:xfrm flipH="1">
            <a:off x="2921000" y="3208338"/>
            <a:ext cx="225425" cy="0"/>
          </a:xfrm>
          <a:prstGeom prst="line">
            <a:avLst/>
          </a:prstGeom>
          <a:noFill/>
          <a:ln w="12700">
            <a:solidFill>
              <a:srgbClr val="0033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937" name="Line 343"/>
          <p:cNvSpPr>
            <a:spLocks noChangeShapeType="1"/>
          </p:cNvSpPr>
          <p:nvPr/>
        </p:nvSpPr>
        <p:spPr bwMode="auto">
          <a:xfrm flipV="1">
            <a:off x="2921000" y="3208338"/>
            <a:ext cx="0" cy="66675"/>
          </a:xfrm>
          <a:prstGeom prst="line">
            <a:avLst/>
          </a:prstGeom>
          <a:noFill/>
          <a:ln w="12700">
            <a:solidFill>
              <a:srgbClr val="0033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938" name="Line 344"/>
          <p:cNvSpPr>
            <a:spLocks noChangeShapeType="1"/>
          </p:cNvSpPr>
          <p:nvPr/>
        </p:nvSpPr>
        <p:spPr bwMode="auto">
          <a:xfrm flipV="1">
            <a:off x="3146425" y="3005138"/>
            <a:ext cx="188913" cy="0"/>
          </a:xfrm>
          <a:prstGeom prst="line">
            <a:avLst/>
          </a:prstGeom>
          <a:noFill/>
          <a:ln w="12700">
            <a:solidFill>
              <a:srgbClr val="0033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939" name="Line 345"/>
          <p:cNvSpPr>
            <a:spLocks noChangeShapeType="1"/>
          </p:cNvSpPr>
          <p:nvPr/>
        </p:nvSpPr>
        <p:spPr bwMode="auto">
          <a:xfrm>
            <a:off x="3146425" y="3068638"/>
            <a:ext cx="169863" cy="0"/>
          </a:xfrm>
          <a:prstGeom prst="line">
            <a:avLst/>
          </a:prstGeom>
          <a:noFill/>
          <a:ln w="12700">
            <a:solidFill>
              <a:srgbClr val="0033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940" name="Line 346"/>
          <p:cNvSpPr>
            <a:spLocks noChangeShapeType="1"/>
          </p:cNvSpPr>
          <p:nvPr/>
        </p:nvSpPr>
        <p:spPr bwMode="auto">
          <a:xfrm flipV="1">
            <a:off x="2697163" y="3208338"/>
            <a:ext cx="0" cy="66675"/>
          </a:xfrm>
          <a:prstGeom prst="line">
            <a:avLst/>
          </a:prstGeom>
          <a:noFill/>
          <a:ln w="12700">
            <a:solidFill>
              <a:srgbClr val="0033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941" name="Line 350"/>
          <p:cNvSpPr>
            <a:spLocks noChangeShapeType="1"/>
          </p:cNvSpPr>
          <p:nvPr/>
        </p:nvSpPr>
        <p:spPr bwMode="auto">
          <a:xfrm flipV="1">
            <a:off x="3546475" y="3208338"/>
            <a:ext cx="0" cy="66675"/>
          </a:xfrm>
          <a:prstGeom prst="line">
            <a:avLst/>
          </a:prstGeom>
          <a:noFill/>
          <a:ln w="12700">
            <a:solidFill>
              <a:srgbClr val="0033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942" name="Line 351"/>
          <p:cNvSpPr>
            <a:spLocks noChangeShapeType="1"/>
          </p:cNvSpPr>
          <p:nvPr/>
        </p:nvSpPr>
        <p:spPr bwMode="auto">
          <a:xfrm>
            <a:off x="2074863" y="3544888"/>
            <a:ext cx="0" cy="66675"/>
          </a:xfrm>
          <a:prstGeom prst="line">
            <a:avLst/>
          </a:prstGeom>
          <a:noFill/>
          <a:ln w="12700">
            <a:solidFill>
              <a:srgbClr val="0033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943" name="Line 352"/>
          <p:cNvSpPr>
            <a:spLocks noChangeShapeType="1"/>
          </p:cNvSpPr>
          <p:nvPr/>
        </p:nvSpPr>
        <p:spPr bwMode="auto">
          <a:xfrm flipV="1">
            <a:off x="1835150" y="3208338"/>
            <a:ext cx="0" cy="66675"/>
          </a:xfrm>
          <a:prstGeom prst="line">
            <a:avLst/>
          </a:prstGeom>
          <a:noFill/>
          <a:ln w="12700">
            <a:solidFill>
              <a:srgbClr val="0033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944" name="Line 353"/>
          <p:cNvSpPr>
            <a:spLocks noChangeShapeType="1"/>
          </p:cNvSpPr>
          <p:nvPr/>
        </p:nvSpPr>
        <p:spPr bwMode="auto">
          <a:xfrm flipH="1">
            <a:off x="1624013" y="3200400"/>
            <a:ext cx="220662" cy="0"/>
          </a:xfrm>
          <a:prstGeom prst="line">
            <a:avLst/>
          </a:prstGeom>
          <a:noFill/>
          <a:ln w="12700">
            <a:solidFill>
              <a:srgbClr val="0033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945" name="Line 354"/>
          <p:cNvSpPr>
            <a:spLocks noChangeShapeType="1"/>
          </p:cNvSpPr>
          <p:nvPr/>
        </p:nvSpPr>
        <p:spPr bwMode="auto">
          <a:xfrm flipH="1" flipV="1">
            <a:off x="1619250" y="3067050"/>
            <a:ext cx="4763" cy="128588"/>
          </a:xfrm>
          <a:prstGeom prst="line">
            <a:avLst/>
          </a:prstGeom>
          <a:noFill/>
          <a:ln w="12700">
            <a:solidFill>
              <a:srgbClr val="0033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946" name="Line 355"/>
          <p:cNvSpPr>
            <a:spLocks noChangeShapeType="1"/>
          </p:cNvSpPr>
          <p:nvPr/>
        </p:nvSpPr>
        <p:spPr bwMode="auto">
          <a:xfrm flipV="1">
            <a:off x="1630363" y="2930525"/>
            <a:ext cx="0" cy="87313"/>
          </a:xfrm>
          <a:prstGeom prst="line">
            <a:avLst/>
          </a:prstGeom>
          <a:noFill/>
          <a:ln w="12700">
            <a:solidFill>
              <a:srgbClr val="0033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947" name="Line 356"/>
          <p:cNvSpPr>
            <a:spLocks noChangeShapeType="1"/>
          </p:cNvSpPr>
          <p:nvPr/>
        </p:nvSpPr>
        <p:spPr bwMode="auto">
          <a:xfrm>
            <a:off x="1849438" y="3544888"/>
            <a:ext cx="0" cy="66675"/>
          </a:xfrm>
          <a:prstGeom prst="line">
            <a:avLst/>
          </a:prstGeom>
          <a:noFill/>
          <a:ln w="12700">
            <a:solidFill>
              <a:srgbClr val="0033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948" name="Rectangle 357"/>
          <p:cNvSpPr>
            <a:spLocks noChangeArrowheads="1"/>
          </p:cNvSpPr>
          <p:nvPr/>
        </p:nvSpPr>
        <p:spPr bwMode="auto">
          <a:xfrm flipV="1">
            <a:off x="3898900" y="3549650"/>
            <a:ext cx="690563" cy="66675"/>
          </a:xfrm>
          <a:prstGeom prst="rect">
            <a:avLst/>
          </a:prstGeom>
          <a:solidFill>
            <a:srgbClr val="99CC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457200" eaLnBrk="1" hangingPunct="1"/>
            <a:endParaRPr lang="en-US" sz="1800">
              <a:latin typeface="Arial" charset="0"/>
            </a:endParaRPr>
          </a:p>
        </p:txBody>
      </p:sp>
      <p:sp>
        <p:nvSpPr>
          <p:cNvPr id="949" name="Rectangle 358"/>
          <p:cNvSpPr>
            <a:spLocks noChangeArrowheads="1"/>
          </p:cNvSpPr>
          <p:nvPr/>
        </p:nvSpPr>
        <p:spPr bwMode="auto">
          <a:xfrm>
            <a:off x="4149725" y="2930525"/>
            <a:ext cx="190500" cy="193675"/>
          </a:xfrm>
          <a:prstGeom prst="rect">
            <a:avLst/>
          </a:prstGeom>
          <a:solidFill>
            <a:srgbClr val="99CC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457200" eaLnBrk="1" hangingPunct="1"/>
            <a:endParaRPr lang="en-US" sz="1800">
              <a:latin typeface="Arial" charset="0"/>
            </a:endParaRPr>
          </a:p>
        </p:txBody>
      </p:sp>
      <p:sp>
        <p:nvSpPr>
          <p:cNvPr id="950" name="Rectangle 359"/>
          <p:cNvSpPr>
            <a:spLocks noChangeArrowheads="1"/>
          </p:cNvSpPr>
          <p:nvPr/>
        </p:nvSpPr>
        <p:spPr bwMode="auto">
          <a:xfrm>
            <a:off x="3898900" y="3213100"/>
            <a:ext cx="690563" cy="66675"/>
          </a:xfrm>
          <a:prstGeom prst="rect">
            <a:avLst/>
          </a:prstGeom>
          <a:solidFill>
            <a:srgbClr val="99CC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457200" eaLnBrk="1" hangingPunct="1"/>
            <a:endParaRPr lang="en-US" sz="1800">
              <a:latin typeface="Arial" charset="0"/>
            </a:endParaRPr>
          </a:p>
        </p:txBody>
      </p:sp>
      <p:sp>
        <p:nvSpPr>
          <p:cNvPr id="951" name="Rectangle 360"/>
          <p:cNvSpPr>
            <a:spLocks noChangeArrowheads="1"/>
          </p:cNvSpPr>
          <p:nvPr/>
        </p:nvSpPr>
        <p:spPr bwMode="auto">
          <a:xfrm>
            <a:off x="4149725" y="3079750"/>
            <a:ext cx="190500" cy="133350"/>
          </a:xfrm>
          <a:prstGeom prst="rect">
            <a:avLst/>
          </a:prstGeom>
          <a:solidFill>
            <a:srgbClr val="99CC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457200" eaLnBrk="1" hangingPunct="1"/>
            <a:endParaRPr lang="en-US" sz="1800">
              <a:latin typeface="Arial" charset="0"/>
            </a:endParaRPr>
          </a:p>
        </p:txBody>
      </p:sp>
      <p:sp>
        <p:nvSpPr>
          <p:cNvPr id="952" name="Line 361"/>
          <p:cNvSpPr>
            <a:spLocks noChangeShapeType="1"/>
          </p:cNvSpPr>
          <p:nvPr/>
        </p:nvSpPr>
        <p:spPr bwMode="auto">
          <a:xfrm>
            <a:off x="1217613" y="2943225"/>
            <a:ext cx="254000" cy="0"/>
          </a:xfrm>
          <a:prstGeom prst="line">
            <a:avLst/>
          </a:prstGeom>
          <a:noFill/>
          <a:ln w="12700">
            <a:solidFill>
              <a:srgbClr val="0033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953" name="Line 362"/>
          <p:cNvSpPr>
            <a:spLocks noChangeShapeType="1"/>
          </p:cNvSpPr>
          <p:nvPr/>
        </p:nvSpPr>
        <p:spPr bwMode="auto">
          <a:xfrm flipH="1">
            <a:off x="4335463" y="3213100"/>
            <a:ext cx="249237" cy="0"/>
          </a:xfrm>
          <a:prstGeom prst="line">
            <a:avLst/>
          </a:prstGeom>
          <a:noFill/>
          <a:ln w="12700">
            <a:solidFill>
              <a:srgbClr val="0033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954" name="Line 363"/>
          <p:cNvSpPr>
            <a:spLocks noChangeShapeType="1"/>
          </p:cNvSpPr>
          <p:nvPr/>
        </p:nvSpPr>
        <p:spPr bwMode="auto">
          <a:xfrm flipV="1">
            <a:off x="4143375" y="2928938"/>
            <a:ext cx="0" cy="288925"/>
          </a:xfrm>
          <a:prstGeom prst="line">
            <a:avLst/>
          </a:prstGeom>
          <a:noFill/>
          <a:ln w="12700">
            <a:solidFill>
              <a:srgbClr val="0033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955" name="Line 364"/>
          <p:cNvSpPr>
            <a:spLocks noChangeShapeType="1"/>
          </p:cNvSpPr>
          <p:nvPr/>
        </p:nvSpPr>
        <p:spPr bwMode="auto">
          <a:xfrm flipV="1">
            <a:off x="4335463" y="2913063"/>
            <a:ext cx="0" cy="292100"/>
          </a:xfrm>
          <a:prstGeom prst="line">
            <a:avLst/>
          </a:prstGeom>
          <a:noFill/>
          <a:ln w="12700">
            <a:solidFill>
              <a:srgbClr val="0033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956" name="Line 365"/>
          <p:cNvSpPr>
            <a:spLocks noChangeShapeType="1"/>
          </p:cNvSpPr>
          <p:nvPr/>
        </p:nvSpPr>
        <p:spPr bwMode="auto">
          <a:xfrm flipV="1">
            <a:off x="3895725" y="3549650"/>
            <a:ext cx="688975" cy="0"/>
          </a:xfrm>
          <a:prstGeom prst="line">
            <a:avLst/>
          </a:prstGeom>
          <a:noFill/>
          <a:ln w="12700">
            <a:solidFill>
              <a:srgbClr val="0033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957" name="Line 366"/>
          <p:cNvSpPr>
            <a:spLocks noChangeShapeType="1"/>
          </p:cNvSpPr>
          <p:nvPr/>
        </p:nvSpPr>
        <p:spPr bwMode="auto">
          <a:xfrm>
            <a:off x="4584700" y="3549650"/>
            <a:ext cx="0" cy="66675"/>
          </a:xfrm>
          <a:prstGeom prst="line">
            <a:avLst/>
          </a:prstGeom>
          <a:noFill/>
          <a:ln w="12700">
            <a:solidFill>
              <a:srgbClr val="0033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958" name="Line 367"/>
          <p:cNvSpPr>
            <a:spLocks noChangeShapeType="1"/>
          </p:cNvSpPr>
          <p:nvPr/>
        </p:nvSpPr>
        <p:spPr bwMode="auto">
          <a:xfrm>
            <a:off x="3895725" y="3279775"/>
            <a:ext cx="688975" cy="0"/>
          </a:xfrm>
          <a:prstGeom prst="line">
            <a:avLst/>
          </a:prstGeom>
          <a:noFill/>
          <a:ln w="12700">
            <a:solidFill>
              <a:srgbClr val="0033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959" name="Line 368"/>
          <p:cNvSpPr>
            <a:spLocks noChangeShapeType="1"/>
          </p:cNvSpPr>
          <p:nvPr/>
        </p:nvSpPr>
        <p:spPr bwMode="auto">
          <a:xfrm flipH="1">
            <a:off x="3895725" y="3213100"/>
            <a:ext cx="247650" cy="0"/>
          </a:xfrm>
          <a:prstGeom prst="line">
            <a:avLst/>
          </a:prstGeom>
          <a:noFill/>
          <a:ln w="12700">
            <a:solidFill>
              <a:srgbClr val="0033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960" name="Line 369"/>
          <p:cNvSpPr>
            <a:spLocks noChangeShapeType="1"/>
          </p:cNvSpPr>
          <p:nvPr/>
        </p:nvSpPr>
        <p:spPr bwMode="auto">
          <a:xfrm flipV="1">
            <a:off x="3895725" y="3213100"/>
            <a:ext cx="0" cy="66675"/>
          </a:xfrm>
          <a:prstGeom prst="line">
            <a:avLst/>
          </a:prstGeom>
          <a:noFill/>
          <a:ln w="12700">
            <a:solidFill>
              <a:srgbClr val="0033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961" name="Line 370"/>
          <p:cNvSpPr>
            <a:spLocks noChangeShapeType="1"/>
          </p:cNvSpPr>
          <p:nvPr/>
        </p:nvSpPr>
        <p:spPr bwMode="auto">
          <a:xfrm>
            <a:off x="3895725" y="3549650"/>
            <a:ext cx="0" cy="66675"/>
          </a:xfrm>
          <a:prstGeom prst="line">
            <a:avLst/>
          </a:prstGeom>
          <a:noFill/>
          <a:ln w="12700">
            <a:solidFill>
              <a:srgbClr val="0033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962" name="Rectangle 371" descr="70%"/>
          <p:cNvSpPr>
            <a:spLocks noChangeArrowheads="1"/>
          </p:cNvSpPr>
          <p:nvPr/>
        </p:nvSpPr>
        <p:spPr bwMode="auto">
          <a:xfrm>
            <a:off x="923925" y="3354388"/>
            <a:ext cx="3865563" cy="120650"/>
          </a:xfrm>
          <a:prstGeom prst="rect">
            <a:avLst/>
          </a:prstGeom>
          <a:pattFill prst="pct70">
            <a:fgClr>
              <a:srgbClr val="FF0000"/>
            </a:fgClr>
            <a:bgClr>
              <a:srgbClr val="FFFFFF"/>
            </a:bgClr>
          </a:patt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457200" eaLnBrk="1" hangingPunct="1"/>
            <a:endParaRPr lang="en-US" sz="1800">
              <a:latin typeface="Arial" charset="0"/>
            </a:endParaRPr>
          </a:p>
        </p:txBody>
      </p:sp>
      <p:sp>
        <p:nvSpPr>
          <p:cNvPr id="963" name="Line 372"/>
          <p:cNvSpPr>
            <a:spLocks noChangeShapeType="1"/>
          </p:cNvSpPr>
          <p:nvPr/>
        </p:nvSpPr>
        <p:spPr bwMode="auto">
          <a:xfrm>
            <a:off x="4316413" y="2930525"/>
            <a:ext cx="336550" cy="0"/>
          </a:xfrm>
          <a:prstGeom prst="line">
            <a:avLst/>
          </a:prstGeom>
          <a:noFill/>
          <a:ln w="12700">
            <a:solidFill>
              <a:srgbClr val="0033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964" name="Line 373"/>
          <p:cNvSpPr>
            <a:spLocks noChangeShapeType="1"/>
          </p:cNvSpPr>
          <p:nvPr/>
        </p:nvSpPr>
        <p:spPr bwMode="auto">
          <a:xfrm flipV="1">
            <a:off x="3330575" y="2917825"/>
            <a:ext cx="0" cy="96838"/>
          </a:xfrm>
          <a:prstGeom prst="line">
            <a:avLst/>
          </a:prstGeom>
          <a:noFill/>
          <a:ln w="12700">
            <a:solidFill>
              <a:srgbClr val="0033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965" name="Line 374"/>
          <p:cNvSpPr>
            <a:spLocks noChangeShapeType="1"/>
          </p:cNvSpPr>
          <p:nvPr/>
        </p:nvSpPr>
        <p:spPr bwMode="auto">
          <a:xfrm flipV="1">
            <a:off x="1482725" y="2930525"/>
            <a:ext cx="0" cy="87313"/>
          </a:xfrm>
          <a:prstGeom prst="line">
            <a:avLst/>
          </a:prstGeom>
          <a:noFill/>
          <a:ln w="12700">
            <a:solidFill>
              <a:srgbClr val="0033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966" name="Line 378"/>
          <p:cNvSpPr>
            <a:spLocks noChangeShapeType="1"/>
          </p:cNvSpPr>
          <p:nvPr/>
        </p:nvSpPr>
        <p:spPr bwMode="auto">
          <a:xfrm>
            <a:off x="523875" y="3409950"/>
            <a:ext cx="4594225" cy="11113"/>
          </a:xfrm>
          <a:prstGeom prst="line">
            <a:avLst/>
          </a:prstGeom>
          <a:noFill/>
          <a:ln w="12700">
            <a:solidFill>
              <a:srgbClr val="000000"/>
            </a:solidFill>
            <a:prstDash val="lgDashDot"/>
            <a:round/>
            <a:headEnd type="none" w="sm" len="sm"/>
            <a:tailEnd type="stealth" w="sm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967" name="Text Box 379"/>
          <p:cNvSpPr txBox="1">
            <a:spLocks noChangeArrowheads="1"/>
          </p:cNvSpPr>
          <p:nvPr/>
        </p:nvSpPr>
        <p:spPr bwMode="auto">
          <a:xfrm>
            <a:off x="163513" y="3157538"/>
            <a:ext cx="5238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1" i="1">
                <a:latin typeface="Arial" charset="0"/>
              </a:rPr>
              <a:t>CL</a:t>
            </a:r>
          </a:p>
        </p:txBody>
      </p:sp>
      <p:sp>
        <p:nvSpPr>
          <p:cNvPr id="968" name="Line 380"/>
          <p:cNvSpPr>
            <a:spLocks noChangeShapeType="1"/>
          </p:cNvSpPr>
          <p:nvPr/>
        </p:nvSpPr>
        <p:spPr bwMode="auto">
          <a:xfrm>
            <a:off x="811213" y="3287713"/>
            <a:ext cx="4122737" cy="0"/>
          </a:xfrm>
          <a:prstGeom prst="line">
            <a:avLst/>
          </a:prstGeom>
          <a:noFill/>
          <a:ln w="12700">
            <a:solidFill>
              <a:srgbClr val="FF0000"/>
            </a:solidFill>
            <a:prstDash val="dash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969" name="Line 381"/>
          <p:cNvSpPr>
            <a:spLocks noChangeShapeType="1"/>
          </p:cNvSpPr>
          <p:nvPr/>
        </p:nvSpPr>
        <p:spPr bwMode="auto">
          <a:xfrm>
            <a:off x="804863" y="3533775"/>
            <a:ext cx="4122737" cy="0"/>
          </a:xfrm>
          <a:prstGeom prst="line">
            <a:avLst/>
          </a:prstGeom>
          <a:noFill/>
          <a:ln w="12700">
            <a:solidFill>
              <a:srgbClr val="FF0000"/>
            </a:solidFill>
            <a:prstDash val="dash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pSp>
        <p:nvGrpSpPr>
          <p:cNvPr id="970" name="Group 14"/>
          <p:cNvGrpSpPr>
            <a:grpSpLocks/>
          </p:cNvGrpSpPr>
          <p:nvPr/>
        </p:nvGrpSpPr>
        <p:grpSpPr bwMode="auto">
          <a:xfrm>
            <a:off x="401638" y="1639888"/>
            <a:ext cx="5049837" cy="750887"/>
            <a:chOff x="630" y="1057"/>
            <a:chExt cx="4838" cy="1133"/>
          </a:xfrm>
        </p:grpSpPr>
        <p:grpSp>
          <p:nvGrpSpPr>
            <p:cNvPr id="971" name="Group 15"/>
            <p:cNvGrpSpPr>
              <a:grpSpLocks/>
            </p:cNvGrpSpPr>
            <p:nvPr/>
          </p:nvGrpSpPr>
          <p:grpSpPr bwMode="auto">
            <a:xfrm>
              <a:off x="846" y="1654"/>
              <a:ext cx="3996" cy="316"/>
              <a:chOff x="996" y="1552"/>
              <a:chExt cx="3996" cy="316"/>
            </a:xfrm>
          </p:grpSpPr>
          <p:grpSp>
            <p:nvGrpSpPr>
              <p:cNvPr id="1069" name="Group 16"/>
              <p:cNvGrpSpPr>
                <a:grpSpLocks/>
              </p:cNvGrpSpPr>
              <p:nvPr/>
            </p:nvGrpSpPr>
            <p:grpSpPr bwMode="auto">
              <a:xfrm>
                <a:off x="1155" y="1552"/>
                <a:ext cx="3500" cy="316"/>
                <a:chOff x="795" y="1516"/>
                <a:chExt cx="3500" cy="316"/>
              </a:xfrm>
            </p:grpSpPr>
            <p:grpSp>
              <p:nvGrpSpPr>
                <p:cNvPr id="1071" name="Group 17"/>
                <p:cNvGrpSpPr>
                  <a:grpSpLocks/>
                </p:cNvGrpSpPr>
                <p:nvPr/>
              </p:nvGrpSpPr>
              <p:grpSpPr bwMode="auto">
                <a:xfrm>
                  <a:off x="795" y="1517"/>
                  <a:ext cx="884" cy="312"/>
                  <a:chOff x="275" y="1086"/>
                  <a:chExt cx="3629" cy="1427"/>
                </a:xfrm>
              </p:grpSpPr>
              <p:sp>
                <p:nvSpPr>
                  <p:cNvPr id="1605" name="Rectangle 18"/>
                  <p:cNvSpPr>
                    <a:spLocks noChangeArrowheads="1"/>
                  </p:cNvSpPr>
                  <p:nvPr/>
                </p:nvSpPr>
                <p:spPr bwMode="auto">
                  <a:xfrm flipV="1">
                    <a:off x="275" y="2294"/>
                    <a:ext cx="1815" cy="219"/>
                  </a:xfrm>
                  <a:prstGeom prst="rect">
                    <a:avLst/>
                  </a:prstGeom>
                  <a:solidFill>
                    <a:srgbClr val="99CC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defTabSz="4572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Arial" charset="0"/>
                    </a:endParaRPr>
                  </a:p>
                </p:txBody>
              </p:sp>
              <p:sp>
                <p:nvSpPr>
                  <p:cNvPr id="1606" name="Rectangle 19"/>
                  <p:cNvSpPr>
                    <a:spLocks noChangeArrowheads="1"/>
                  </p:cNvSpPr>
                  <p:nvPr/>
                </p:nvSpPr>
                <p:spPr bwMode="auto">
                  <a:xfrm flipV="1">
                    <a:off x="1116" y="2220"/>
                    <a:ext cx="133" cy="74"/>
                  </a:xfrm>
                  <a:prstGeom prst="rect">
                    <a:avLst/>
                  </a:prstGeom>
                  <a:solidFill>
                    <a:srgbClr val="99CC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defTabSz="4572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Arial" charset="0"/>
                    </a:endParaRPr>
                  </a:p>
                </p:txBody>
              </p:sp>
              <p:sp>
                <p:nvSpPr>
                  <p:cNvPr id="1607" name="Rectangle 20"/>
                  <p:cNvSpPr>
                    <a:spLocks noChangeArrowheads="1"/>
                  </p:cNvSpPr>
                  <p:nvPr/>
                </p:nvSpPr>
                <p:spPr bwMode="auto">
                  <a:xfrm flipV="1">
                    <a:off x="1780" y="2220"/>
                    <a:ext cx="133" cy="74"/>
                  </a:xfrm>
                  <a:prstGeom prst="rect">
                    <a:avLst/>
                  </a:prstGeom>
                  <a:solidFill>
                    <a:srgbClr val="99CC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defTabSz="4572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Arial" charset="0"/>
                    </a:endParaRPr>
                  </a:p>
                </p:txBody>
              </p:sp>
              <p:sp>
                <p:nvSpPr>
                  <p:cNvPr id="1608" name="Rectangle 21"/>
                  <p:cNvSpPr>
                    <a:spLocks noChangeArrowheads="1"/>
                  </p:cNvSpPr>
                  <p:nvPr/>
                </p:nvSpPr>
                <p:spPr bwMode="auto">
                  <a:xfrm flipV="1">
                    <a:off x="452" y="2220"/>
                    <a:ext cx="133" cy="74"/>
                  </a:xfrm>
                  <a:prstGeom prst="rect">
                    <a:avLst/>
                  </a:prstGeom>
                  <a:solidFill>
                    <a:srgbClr val="99CC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defTabSz="4572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Arial" charset="0"/>
                    </a:endParaRPr>
                  </a:p>
                </p:txBody>
              </p:sp>
              <p:sp>
                <p:nvSpPr>
                  <p:cNvPr id="1609" name="Rectangle 22"/>
                  <p:cNvSpPr>
                    <a:spLocks noChangeArrowheads="1"/>
                  </p:cNvSpPr>
                  <p:nvPr/>
                </p:nvSpPr>
                <p:spPr bwMode="auto">
                  <a:xfrm flipV="1">
                    <a:off x="275" y="1928"/>
                    <a:ext cx="487" cy="73"/>
                  </a:xfrm>
                  <a:prstGeom prst="rect">
                    <a:avLst/>
                  </a:prstGeom>
                  <a:solidFill>
                    <a:srgbClr val="99CC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defTabSz="4572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Arial" charset="0"/>
                    </a:endParaRPr>
                  </a:p>
                </p:txBody>
              </p:sp>
              <p:sp>
                <p:nvSpPr>
                  <p:cNvPr id="1610" name="Rectangle 23"/>
                  <p:cNvSpPr>
                    <a:spLocks noChangeArrowheads="1"/>
                  </p:cNvSpPr>
                  <p:nvPr/>
                </p:nvSpPr>
                <p:spPr bwMode="auto">
                  <a:xfrm flipV="1">
                    <a:off x="452" y="2001"/>
                    <a:ext cx="133" cy="146"/>
                  </a:xfrm>
                  <a:prstGeom prst="rect">
                    <a:avLst/>
                  </a:prstGeom>
                  <a:solidFill>
                    <a:srgbClr val="99CC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defTabSz="4572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Arial" charset="0"/>
                    </a:endParaRPr>
                  </a:p>
                </p:txBody>
              </p:sp>
              <p:sp>
                <p:nvSpPr>
                  <p:cNvPr id="1611" name="Rectangle 24"/>
                  <p:cNvSpPr>
                    <a:spLocks noChangeArrowheads="1"/>
                  </p:cNvSpPr>
                  <p:nvPr/>
                </p:nvSpPr>
                <p:spPr bwMode="auto">
                  <a:xfrm flipV="1">
                    <a:off x="1603" y="1928"/>
                    <a:ext cx="487" cy="73"/>
                  </a:xfrm>
                  <a:prstGeom prst="rect">
                    <a:avLst/>
                  </a:prstGeom>
                  <a:solidFill>
                    <a:srgbClr val="99CC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defTabSz="4572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Arial" charset="0"/>
                    </a:endParaRPr>
                  </a:p>
                </p:txBody>
              </p:sp>
              <p:sp>
                <p:nvSpPr>
                  <p:cNvPr id="1612" name="Rectangle 25"/>
                  <p:cNvSpPr>
                    <a:spLocks noChangeArrowheads="1"/>
                  </p:cNvSpPr>
                  <p:nvPr/>
                </p:nvSpPr>
                <p:spPr bwMode="auto">
                  <a:xfrm flipV="1">
                    <a:off x="1780" y="2001"/>
                    <a:ext cx="133" cy="146"/>
                  </a:xfrm>
                  <a:prstGeom prst="rect">
                    <a:avLst/>
                  </a:prstGeom>
                  <a:solidFill>
                    <a:srgbClr val="99CC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defTabSz="4572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Arial" charset="0"/>
                    </a:endParaRPr>
                  </a:p>
                </p:txBody>
              </p:sp>
              <p:sp>
                <p:nvSpPr>
                  <p:cNvPr id="1613" name="Rectangle 26"/>
                  <p:cNvSpPr>
                    <a:spLocks noChangeArrowheads="1"/>
                  </p:cNvSpPr>
                  <p:nvPr/>
                </p:nvSpPr>
                <p:spPr bwMode="auto">
                  <a:xfrm flipV="1">
                    <a:off x="939" y="1928"/>
                    <a:ext cx="487" cy="73"/>
                  </a:xfrm>
                  <a:prstGeom prst="rect">
                    <a:avLst/>
                  </a:prstGeom>
                  <a:solidFill>
                    <a:srgbClr val="99CC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defTabSz="4572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Arial" charset="0"/>
                    </a:endParaRPr>
                  </a:p>
                </p:txBody>
              </p:sp>
              <p:sp>
                <p:nvSpPr>
                  <p:cNvPr id="1614" name="Rectangle 27"/>
                  <p:cNvSpPr>
                    <a:spLocks noChangeArrowheads="1"/>
                  </p:cNvSpPr>
                  <p:nvPr/>
                </p:nvSpPr>
                <p:spPr bwMode="auto">
                  <a:xfrm flipV="1">
                    <a:off x="1116" y="2001"/>
                    <a:ext cx="133" cy="146"/>
                  </a:xfrm>
                  <a:prstGeom prst="rect">
                    <a:avLst/>
                  </a:prstGeom>
                  <a:solidFill>
                    <a:srgbClr val="99CC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defTabSz="4572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Arial" charset="0"/>
                    </a:endParaRPr>
                  </a:p>
                </p:txBody>
              </p:sp>
              <p:sp>
                <p:nvSpPr>
                  <p:cNvPr id="1615" name="Rectangle 28"/>
                  <p:cNvSpPr>
                    <a:spLocks noChangeArrowheads="1"/>
                  </p:cNvSpPr>
                  <p:nvPr/>
                </p:nvSpPr>
                <p:spPr bwMode="auto">
                  <a:xfrm>
                    <a:off x="275" y="1087"/>
                    <a:ext cx="1815" cy="183"/>
                  </a:xfrm>
                  <a:prstGeom prst="rect">
                    <a:avLst/>
                  </a:prstGeom>
                  <a:solidFill>
                    <a:srgbClr val="99CC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defTabSz="4572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Arial" charset="0"/>
                    </a:endParaRPr>
                  </a:p>
                </p:txBody>
              </p:sp>
              <p:sp>
                <p:nvSpPr>
                  <p:cNvPr id="1616" name="Rectangle 29"/>
                  <p:cNvSpPr>
                    <a:spLocks noChangeArrowheads="1"/>
                  </p:cNvSpPr>
                  <p:nvPr/>
                </p:nvSpPr>
                <p:spPr bwMode="auto">
                  <a:xfrm>
                    <a:off x="1116" y="1270"/>
                    <a:ext cx="133" cy="146"/>
                  </a:xfrm>
                  <a:prstGeom prst="rect">
                    <a:avLst/>
                  </a:prstGeom>
                  <a:solidFill>
                    <a:srgbClr val="99CC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defTabSz="4572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Arial" charset="0"/>
                    </a:endParaRPr>
                  </a:p>
                </p:txBody>
              </p:sp>
              <p:sp>
                <p:nvSpPr>
                  <p:cNvPr id="1617" name="Rectangle 30"/>
                  <p:cNvSpPr>
                    <a:spLocks noChangeArrowheads="1"/>
                  </p:cNvSpPr>
                  <p:nvPr/>
                </p:nvSpPr>
                <p:spPr bwMode="auto">
                  <a:xfrm>
                    <a:off x="1780" y="1270"/>
                    <a:ext cx="133" cy="73"/>
                  </a:xfrm>
                  <a:prstGeom prst="rect">
                    <a:avLst/>
                  </a:prstGeom>
                  <a:solidFill>
                    <a:srgbClr val="99CC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defTabSz="4572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Arial" charset="0"/>
                    </a:endParaRPr>
                  </a:p>
                </p:txBody>
              </p:sp>
              <p:sp>
                <p:nvSpPr>
                  <p:cNvPr id="1618" name="Rectangle 31"/>
                  <p:cNvSpPr>
                    <a:spLocks noChangeArrowheads="1"/>
                  </p:cNvSpPr>
                  <p:nvPr/>
                </p:nvSpPr>
                <p:spPr bwMode="auto">
                  <a:xfrm>
                    <a:off x="452" y="1270"/>
                    <a:ext cx="133" cy="73"/>
                  </a:xfrm>
                  <a:prstGeom prst="rect">
                    <a:avLst/>
                  </a:prstGeom>
                  <a:solidFill>
                    <a:srgbClr val="99CC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defTabSz="4572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Arial" charset="0"/>
                    </a:endParaRPr>
                  </a:p>
                </p:txBody>
              </p:sp>
              <p:sp>
                <p:nvSpPr>
                  <p:cNvPr id="1619" name="Rectangle 32"/>
                  <p:cNvSpPr>
                    <a:spLocks noChangeArrowheads="1"/>
                  </p:cNvSpPr>
                  <p:nvPr/>
                </p:nvSpPr>
                <p:spPr bwMode="auto">
                  <a:xfrm>
                    <a:off x="275" y="1562"/>
                    <a:ext cx="487" cy="73"/>
                  </a:xfrm>
                  <a:prstGeom prst="rect">
                    <a:avLst/>
                  </a:prstGeom>
                  <a:solidFill>
                    <a:srgbClr val="99CC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defTabSz="4572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Arial" charset="0"/>
                    </a:endParaRPr>
                  </a:p>
                </p:txBody>
              </p:sp>
              <p:sp>
                <p:nvSpPr>
                  <p:cNvPr id="1620" name="Rectangle 33"/>
                  <p:cNvSpPr>
                    <a:spLocks noChangeArrowheads="1"/>
                  </p:cNvSpPr>
                  <p:nvPr/>
                </p:nvSpPr>
                <p:spPr bwMode="auto">
                  <a:xfrm>
                    <a:off x="452" y="1416"/>
                    <a:ext cx="133" cy="146"/>
                  </a:xfrm>
                  <a:prstGeom prst="rect">
                    <a:avLst/>
                  </a:prstGeom>
                  <a:solidFill>
                    <a:srgbClr val="99CC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defTabSz="4572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Arial" charset="0"/>
                    </a:endParaRPr>
                  </a:p>
                </p:txBody>
              </p:sp>
              <p:sp>
                <p:nvSpPr>
                  <p:cNvPr id="1621" name="Rectangle 34"/>
                  <p:cNvSpPr>
                    <a:spLocks noChangeArrowheads="1"/>
                  </p:cNvSpPr>
                  <p:nvPr/>
                </p:nvSpPr>
                <p:spPr bwMode="auto">
                  <a:xfrm>
                    <a:off x="1603" y="1562"/>
                    <a:ext cx="487" cy="73"/>
                  </a:xfrm>
                  <a:prstGeom prst="rect">
                    <a:avLst/>
                  </a:prstGeom>
                  <a:solidFill>
                    <a:srgbClr val="99CC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defTabSz="4572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Arial" charset="0"/>
                    </a:endParaRPr>
                  </a:p>
                </p:txBody>
              </p:sp>
              <p:sp>
                <p:nvSpPr>
                  <p:cNvPr id="1622" name="Rectangle 35"/>
                  <p:cNvSpPr>
                    <a:spLocks noChangeArrowheads="1"/>
                  </p:cNvSpPr>
                  <p:nvPr/>
                </p:nvSpPr>
                <p:spPr bwMode="auto">
                  <a:xfrm>
                    <a:off x="1780" y="1416"/>
                    <a:ext cx="133" cy="146"/>
                  </a:xfrm>
                  <a:prstGeom prst="rect">
                    <a:avLst/>
                  </a:prstGeom>
                  <a:solidFill>
                    <a:srgbClr val="99CC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defTabSz="4572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Arial" charset="0"/>
                    </a:endParaRPr>
                  </a:p>
                </p:txBody>
              </p:sp>
              <p:sp>
                <p:nvSpPr>
                  <p:cNvPr id="1623" name="Rectangle 36"/>
                  <p:cNvSpPr>
                    <a:spLocks noChangeArrowheads="1"/>
                  </p:cNvSpPr>
                  <p:nvPr/>
                </p:nvSpPr>
                <p:spPr bwMode="auto">
                  <a:xfrm>
                    <a:off x="939" y="1562"/>
                    <a:ext cx="487" cy="73"/>
                  </a:xfrm>
                  <a:prstGeom prst="rect">
                    <a:avLst/>
                  </a:prstGeom>
                  <a:solidFill>
                    <a:srgbClr val="99CC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defTabSz="4572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Arial" charset="0"/>
                    </a:endParaRPr>
                  </a:p>
                </p:txBody>
              </p:sp>
              <p:sp>
                <p:nvSpPr>
                  <p:cNvPr id="1624" name="Rectangle 37"/>
                  <p:cNvSpPr>
                    <a:spLocks noChangeArrowheads="1"/>
                  </p:cNvSpPr>
                  <p:nvPr/>
                </p:nvSpPr>
                <p:spPr bwMode="auto">
                  <a:xfrm>
                    <a:off x="1116" y="1416"/>
                    <a:ext cx="133" cy="146"/>
                  </a:xfrm>
                  <a:prstGeom prst="rect">
                    <a:avLst/>
                  </a:prstGeom>
                  <a:solidFill>
                    <a:srgbClr val="99CC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defTabSz="4572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Arial" charset="0"/>
                    </a:endParaRPr>
                  </a:p>
                </p:txBody>
              </p:sp>
              <p:sp>
                <p:nvSpPr>
                  <p:cNvPr id="1625" name="Line 38"/>
                  <p:cNvSpPr>
                    <a:spLocks noChangeShapeType="1"/>
                  </p:cNvSpPr>
                  <p:nvPr/>
                </p:nvSpPr>
                <p:spPr bwMode="auto">
                  <a:xfrm>
                    <a:off x="275" y="1635"/>
                    <a:ext cx="483" cy="0"/>
                  </a:xfrm>
                  <a:prstGeom prst="line">
                    <a:avLst/>
                  </a:prstGeom>
                  <a:noFill/>
                  <a:ln w="12700">
                    <a:solidFill>
                      <a:srgbClr val="0033CC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1626" name="Line 39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758" y="1562"/>
                    <a:ext cx="0" cy="73"/>
                  </a:xfrm>
                  <a:prstGeom prst="line">
                    <a:avLst/>
                  </a:prstGeom>
                  <a:noFill/>
                  <a:ln w="12700">
                    <a:solidFill>
                      <a:srgbClr val="0033CC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1627" name="Line 40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581" y="1562"/>
                    <a:ext cx="177" cy="0"/>
                  </a:xfrm>
                  <a:prstGeom prst="line">
                    <a:avLst/>
                  </a:prstGeom>
                  <a:noFill/>
                  <a:ln w="12700">
                    <a:solidFill>
                      <a:srgbClr val="0033CC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1628" name="Line 41"/>
                  <p:cNvSpPr>
                    <a:spLocks noChangeShapeType="1"/>
                  </p:cNvSpPr>
                  <p:nvPr/>
                </p:nvSpPr>
                <p:spPr bwMode="auto">
                  <a:xfrm>
                    <a:off x="581" y="1270"/>
                    <a:ext cx="531" cy="0"/>
                  </a:xfrm>
                  <a:prstGeom prst="line">
                    <a:avLst/>
                  </a:prstGeom>
                  <a:noFill/>
                  <a:ln w="12700">
                    <a:solidFill>
                      <a:srgbClr val="0033CC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1629" name="Line 42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935" y="1562"/>
                    <a:ext cx="177" cy="0"/>
                  </a:xfrm>
                  <a:prstGeom prst="line">
                    <a:avLst/>
                  </a:prstGeom>
                  <a:noFill/>
                  <a:ln w="12700">
                    <a:solidFill>
                      <a:srgbClr val="0033CC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1630" name="Line 43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935" y="1562"/>
                    <a:ext cx="0" cy="73"/>
                  </a:xfrm>
                  <a:prstGeom prst="line">
                    <a:avLst/>
                  </a:prstGeom>
                  <a:noFill/>
                  <a:ln w="12700">
                    <a:solidFill>
                      <a:srgbClr val="0033CC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1631" name="Line 44"/>
                  <p:cNvSpPr>
                    <a:spLocks noChangeShapeType="1"/>
                  </p:cNvSpPr>
                  <p:nvPr/>
                </p:nvSpPr>
                <p:spPr bwMode="auto">
                  <a:xfrm>
                    <a:off x="935" y="1635"/>
                    <a:ext cx="487" cy="0"/>
                  </a:xfrm>
                  <a:prstGeom prst="line">
                    <a:avLst/>
                  </a:prstGeom>
                  <a:noFill/>
                  <a:ln w="12700">
                    <a:solidFill>
                      <a:srgbClr val="0033CC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1632" name="Line 45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422" y="1562"/>
                    <a:ext cx="0" cy="73"/>
                  </a:xfrm>
                  <a:prstGeom prst="line">
                    <a:avLst/>
                  </a:prstGeom>
                  <a:noFill/>
                  <a:ln w="12700">
                    <a:solidFill>
                      <a:srgbClr val="0033CC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1633" name="Line 46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245" y="1562"/>
                    <a:ext cx="177" cy="0"/>
                  </a:xfrm>
                  <a:prstGeom prst="line">
                    <a:avLst/>
                  </a:prstGeom>
                  <a:noFill/>
                  <a:ln w="12700">
                    <a:solidFill>
                      <a:srgbClr val="0033CC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1634" name="Line 47"/>
                  <p:cNvSpPr>
                    <a:spLocks noChangeShapeType="1"/>
                  </p:cNvSpPr>
                  <p:nvPr/>
                </p:nvSpPr>
                <p:spPr bwMode="auto">
                  <a:xfrm>
                    <a:off x="1245" y="1270"/>
                    <a:ext cx="531" cy="0"/>
                  </a:xfrm>
                  <a:prstGeom prst="line">
                    <a:avLst/>
                  </a:prstGeom>
                  <a:noFill/>
                  <a:ln w="12700">
                    <a:solidFill>
                      <a:srgbClr val="0033CC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1635" name="Line 48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599" y="1562"/>
                    <a:ext cx="177" cy="0"/>
                  </a:xfrm>
                  <a:prstGeom prst="line">
                    <a:avLst/>
                  </a:prstGeom>
                  <a:noFill/>
                  <a:ln w="12700">
                    <a:solidFill>
                      <a:srgbClr val="0033CC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1636" name="Line 49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599" y="1562"/>
                    <a:ext cx="0" cy="73"/>
                  </a:xfrm>
                  <a:prstGeom prst="line">
                    <a:avLst/>
                  </a:prstGeom>
                  <a:noFill/>
                  <a:ln w="12700">
                    <a:solidFill>
                      <a:srgbClr val="0033CC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1637" name="Line 50"/>
                  <p:cNvSpPr>
                    <a:spLocks noChangeShapeType="1"/>
                  </p:cNvSpPr>
                  <p:nvPr/>
                </p:nvSpPr>
                <p:spPr bwMode="auto">
                  <a:xfrm>
                    <a:off x="1599" y="1635"/>
                    <a:ext cx="487" cy="0"/>
                  </a:xfrm>
                  <a:prstGeom prst="line">
                    <a:avLst/>
                  </a:prstGeom>
                  <a:noFill/>
                  <a:ln w="12700">
                    <a:solidFill>
                      <a:srgbClr val="0033CC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1638" name="Line 51"/>
                  <p:cNvSpPr>
                    <a:spLocks noChangeShapeType="1"/>
                  </p:cNvSpPr>
                  <p:nvPr/>
                </p:nvSpPr>
                <p:spPr bwMode="auto">
                  <a:xfrm>
                    <a:off x="1776" y="1343"/>
                    <a:ext cx="133" cy="0"/>
                  </a:xfrm>
                  <a:prstGeom prst="line">
                    <a:avLst/>
                  </a:prstGeom>
                  <a:noFill/>
                  <a:ln w="12700">
                    <a:solidFill>
                      <a:srgbClr val="0033CC"/>
                    </a:solidFill>
                    <a:prstDash val="dash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1639" name="Line 52"/>
                  <p:cNvSpPr>
                    <a:spLocks noChangeShapeType="1"/>
                  </p:cNvSpPr>
                  <p:nvPr/>
                </p:nvSpPr>
                <p:spPr bwMode="auto">
                  <a:xfrm>
                    <a:off x="1776" y="1416"/>
                    <a:ext cx="133" cy="0"/>
                  </a:xfrm>
                  <a:prstGeom prst="line">
                    <a:avLst/>
                  </a:prstGeom>
                  <a:noFill/>
                  <a:ln w="12700">
                    <a:solidFill>
                      <a:srgbClr val="0033CC"/>
                    </a:solidFill>
                    <a:prstDash val="dash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1640" name="Line 53"/>
                  <p:cNvSpPr>
                    <a:spLocks noChangeShapeType="1"/>
                  </p:cNvSpPr>
                  <p:nvPr/>
                </p:nvSpPr>
                <p:spPr bwMode="auto">
                  <a:xfrm>
                    <a:off x="448" y="1343"/>
                    <a:ext cx="133" cy="0"/>
                  </a:xfrm>
                  <a:prstGeom prst="line">
                    <a:avLst/>
                  </a:prstGeom>
                  <a:noFill/>
                  <a:ln w="12700">
                    <a:solidFill>
                      <a:srgbClr val="0033CC"/>
                    </a:solidFill>
                    <a:prstDash val="dash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1641" name="Line 54"/>
                  <p:cNvSpPr>
                    <a:spLocks noChangeShapeType="1"/>
                  </p:cNvSpPr>
                  <p:nvPr/>
                </p:nvSpPr>
                <p:spPr bwMode="auto">
                  <a:xfrm>
                    <a:off x="448" y="1416"/>
                    <a:ext cx="133" cy="0"/>
                  </a:xfrm>
                  <a:prstGeom prst="line">
                    <a:avLst/>
                  </a:prstGeom>
                  <a:noFill/>
                  <a:ln w="12700">
                    <a:solidFill>
                      <a:srgbClr val="0033CC"/>
                    </a:solidFill>
                    <a:prstDash val="dash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1642" name="Line 55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581" y="1416"/>
                    <a:ext cx="0" cy="146"/>
                  </a:xfrm>
                  <a:prstGeom prst="line">
                    <a:avLst/>
                  </a:prstGeom>
                  <a:noFill/>
                  <a:ln w="12700">
                    <a:solidFill>
                      <a:srgbClr val="0033CC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1643" name="Line 56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581" y="1270"/>
                    <a:ext cx="0" cy="73"/>
                  </a:xfrm>
                  <a:prstGeom prst="line">
                    <a:avLst/>
                  </a:prstGeom>
                  <a:noFill/>
                  <a:ln w="12700">
                    <a:solidFill>
                      <a:srgbClr val="0033CC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1644" name="Line 57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112" y="1306"/>
                    <a:ext cx="0" cy="256"/>
                  </a:xfrm>
                  <a:prstGeom prst="line">
                    <a:avLst/>
                  </a:prstGeom>
                  <a:noFill/>
                  <a:ln w="12700">
                    <a:solidFill>
                      <a:srgbClr val="0033CC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1645" name="Line 58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112" y="1270"/>
                    <a:ext cx="0" cy="73"/>
                  </a:xfrm>
                  <a:prstGeom prst="line">
                    <a:avLst/>
                  </a:prstGeom>
                  <a:noFill/>
                  <a:ln w="12700">
                    <a:solidFill>
                      <a:srgbClr val="0033CC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1646" name="Line 59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245" y="1306"/>
                    <a:ext cx="0" cy="256"/>
                  </a:xfrm>
                  <a:prstGeom prst="line">
                    <a:avLst/>
                  </a:prstGeom>
                  <a:noFill/>
                  <a:ln w="12700">
                    <a:solidFill>
                      <a:srgbClr val="0033CC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1647" name="Line 60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245" y="1270"/>
                    <a:ext cx="0" cy="73"/>
                  </a:xfrm>
                  <a:prstGeom prst="line">
                    <a:avLst/>
                  </a:prstGeom>
                  <a:noFill/>
                  <a:ln w="12700">
                    <a:solidFill>
                      <a:srgbClr val="0033CC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1648" name="Line 61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776" y="1416"/>
                    <a:ext cx="0" cy="146"/>
                  </a:xfrm>
                  <a:prstGeom prst="line">
                    <a:avLst/>
                  </a:prstGeom>
                  <a:noFill/>
                  <a:ln w="12700">
                    <a:solidFill>
                      <a:srgbClr val="0033CC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1649" name="Line 62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776" y="1270"/>
                    <a:ext cx="0" cy="73"/>
                  </a:xfrm>
                  <a:prstGeom prst="line">
                    <a:avLst/>
                  </a:prstGeom>
                  <a:noFill/>
                  <a:ln w="12700">
                    <a:solidFill>
                      <a:srgbClr val="0033CC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1650" name="Line 63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75" y="1928"/>
                    <a:ext cx="483" cy="0"/>
                  </a:xfrm>
                  <a:prstGeom prst="line">
                    <a:avLst/>
                  </a:prstGeom>
                  <a:noFill/>
                  <a:ln w="12700">
                    <a:solidFill>
                      <a:srgbClr val="0033CC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1651" name="Line 64"/>
                  <p:cNvSpPr>
                    <a:spLocks noChangeShapeType="1"/>
                  </p:cNvSpPr>
                  <p:nvPr/>
                </p:nvSpPr>
                <p:spPr bwMode="auto">
                  <a:xfrm>
                    <a:off x="758" y="1928"/>
                    <a:ext cx="0" cy="73"/>
                  </a:xfrm>
                  <a:prstGeom prst="line">
                    <a:avLst/>
                  </a:prstGeom>
                  <a:noFill/>
                  <a:ln w="12700">
                    <a:solidFill>
                      <a:srgbClr val="0033CC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1652" name="Line 65"/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581" y="2001"/>
                    <a:ext cx="177" cy="0"/>
                  </a:xfrm>
                  <a:prstGeom prst="line">
                    <a:avLst/>
                  </a:prstGeom>
                  <a:noFill/>
                  <a:ln w="12700">
                    <a:solidFill>
                      <a:srgbClr val="0033CC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1653" name="Line 66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581" y="2294"/>
                    <a:ext cx="531" cy="0"/>
                  </a:xfrm>
                  <a:prstGeom prst="line">
                    <a:avLst/>
                  </a:prstGeom>
                  <a:noFill/>
                  <a:ln w="12700">
                    <a:solidFill>
                      <a:srgbClr val="0033CC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1654" name="Line 67"/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935" y="2001"/>
                    <a:ext cx="177" cy="0"/>
                  </a:xfrm>
                  <a:prstGeom prst="line">
                    <a:avLst/>
                  </a:prstGeom>
                  <a:noFill/>
                  <a:ln w="12700">
                    <a:solidFill>
                      <a:srgbClr val="0033CC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1655" name="Line 68"/>
                  <p:cNvSpPr>
                    <a:spLocks noChangeShapeType="1"/>
                  </p:cNvSpPr>
                  <p:nvPr/>
                </p:nvSpPr>
                <p:spPr bwMode="auto">
                  <a:xfrm>
                    <a:off x="935" y="1928"/>
                    <a:ext cx="0" cy="73"/>
                  </a:xfrm>
                  <a:prstGeom prst="line">
                    <a:avLst/>
                  </a:prstGeom>
                  <a:noFill/>
                  <a:ln w="12700">
                    <a:solidFill>
                      <a:srgbClr val="0033CC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1656" name="Line 69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935" y="1928"/>
                    <a:ext cx="487" cy="0"/>
                  </a:xfrm>
                  <a:prstGeom prst="line">
                    <a:avLst/>
                  </a:prstGeom>
                  <a:noFill/>
                  <a:ln w="12700">
                    <a:solidFill>
                      <a:srgbClr val="0033CC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1657" name="Line 70"/>
                  <p:cNvSpPr>
                    <a:spLocks noChangeShapeType="1"/>
                  </p:cNvSpPr>
                  <p:nvPr/>
                </p:nvSpPr>
                <p:spPr bwMode="auto">
                  <a:xfrm>
                    <a:off x="1422" y="1928"/>
                    <a:ext cx="0" cy="73"/>
                  </a:xfrm>
                  <a:prstGeom prst="line">
                    <a:avLst/>
                  </a:prstGeom>
                  <a:noFill/>
                  <a:ln w="12700">
                    <a:solidFill>
                      <a:srgbClr val="0033CC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1658" name="Line 71"/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1245" y="2001"/>
                    <a:ext cx="177" cy="0"/>
                  </a:xfrm>
                  <a:prstGeom prst="line">
                    <a:avLst/>
                  </a:prstGeom>
                  <a:noFill/>
                  <a:ln w="12700">
                    <a:solidFill>
                      <a:srgbClr val="0033CC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1659" name="Line 72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245" y="2294"/>
                    <a:ext cx="531" cy="0"/>
                  </a:xfrm>
                  <a:prstGeom prst="line">
                    <a:avLst/>
                  </a:prstGeom>
                  <a:noFill/>
                  <a:ln w="12700">
                    <a:solidFill>
                      <a:srgbClr val="0033CC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1660" name="Line 73"/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1599" y="2001"/>
                    <a:ext cx="177" cy="0"/>
                  </a:xfrm>
                  <a:prstGeom prst="line">
                    <a:avLst/>
                  </a:prstGeom>
                  <a:noFill/>
                  <a:ln w="12700">
                    <a:solidFill>
                      <a:srgbClr val="0033CC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1661" name="Line 74"/>
                  <p:cNvSpPr>
                    <a:spLocks noChangeShapeType="1"/>
                  </p:cNvSpPr>
                  <p:nvPr/>
                </p:nvSpPr>
                <p:spPr bwMode="auto">
                  <a:xfrm>
                    <a:off x="1599" y="1928"/>
                    <a:ext cx="0" cy="73"/>
                  </a:xfrm>
                  <a:prstGeom prst="line">
                    <a:avLst/>
                  </a:prstGeom>
                  <a:noFill/>
                  <a:ln w="12700">
                    <a:solidFill>
                      <a:srgbClr val="0033CC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1662" name="Line 75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599" y="1928"/>
                    <a:ext cx="491" cy="0"/>
                  </a:xfrm>
                  <a:prstGeom prst="line">
                    <a:avLst/>
                  </a:prstGeom>
                  <a:noFill/>
                  <a:ln w="12700">
                    <a:solidFill>
                      <a:srgbClr val="0033CC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1663" name="Line 76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112" y="2220"/>
                    <a:ext cx="133" cy="0"/>
                  </a:xfrm>
                  <a:prstGeom prst="line">
                    <a:avLst/>
                  </a:prstGeom>
                  <a:noFill/>
                  <a:ln w="12700">
                    <a:solidFill>
                      <a:srgbClr val="0033CC"/>
                    </a:solidFill>
                    <a:prstDash val="dash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1664" name="Line 77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112" y="2147"/>
                    <a:ext cx="133" cy="0"/>
                  </a:xfrm>
                  <a:prstGeom prst="line">
                    <a:avLst/>
                  </a:prstGeom>
                  <a:noFill/>
                  <a:ln w="12700">
                    <a:solidFill>
                      <a:srgbClr val="0033CC"/>
                    </a:solidFill>
                    <a:prstDash val="dash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1665" name="Line 78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448" y="2220"/>
                    <a:ext cx="133" cy="0"/>
                  </a:xfrm>
                  <a:prstGeom prst="line">
                    <a:avLst/>
                  </a:prstGeom>
                  <a:noFill/>
                  <a:ln w="12700">
                    <a:solidFill>
                      <a:srgbClr val="0033CC"/>
                    </a:solidFill>
                    <a:prstDash val="dash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1666" name="Line 79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448" y="2147"/>
                    <a:ext cx="133" cy="0"/>
                  </a:xfrm>
                  <a:prstGeom prst="line">
                    <a:avLst/>
                  </a:prstGeom>
                  <a:noFill/>
                  <a:ln w="12700">
                    <a:solidFill>
                      <a:srgbClr val="0033CC"/>
                    </a:solidFill>
                    <a:prstDash val="dash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1667" name="Line 80"/>
                  <p:cNvSpPr>
                    <a:spLocks noChangeShapeType="1"/>
                  </p:cNvSpPr>
                  <p:nvPr/>
                </p:nvSpPr>
                <p:spPr bwMode="auto">
                  <a:xfrm>
                    <a:off x="581" y="2001"/>
                    <a:ext cx="0" cy="146"/>
                  </a:xfrm>
                  <a:prstGeom prst="line">
                    <a:avLst/>
                  </a:prstGeom>
                  <a:noFill/>
                  <a:ln w="12700">
                    <a:solidFill>
                      <a:srgbClr val="0033CC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1668" name="Line 81"/>
                  <p:cNvSpPr>
                    <a:spLocks noChangeShapeType="1"/>
                  </p:cNvSpPr>
                  <p:nvPr/>
                </p:nvSpPr>
                <p:spPr bwMode="auto">
                  <a:xfrm>
                    <a:off x="581" y="2220"/>
                    <a:ext cx="0" cy="74"/>
                  </a:xfrm>
                  <a:prstGeom prst="line">
                    <a:avLst/>
                  </a:prstGeom>
                  <a:noFill/>
                  <a:ln w="12700">
                    <a:solidFill>
                      <a:srgbClr val="0033CC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1669" name="Line 82"/>
                  <p:cNvSpPr>
                    <a:spLocks noChangeShapeType="1"/>
                  </p:cNvSpPr>
                  <p:nvPr/>
                </p:nvSpPr>
                <p:spPr bwMode="auto">
                  <a:xfrm>
                    <a:off x="1112" y="2001"/>
                    <a:ext cx="0" cy="146"/>
                  </a:xfrm>
                  <a:prstGeom prst="line">
                    <a:avLst/>
                  </a:prstGeom>
                  <a:noFill/>
                  <a:ln w="12700">
                    <a:solidFill>
                      <a:srgbClr val="0033CC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1670" name="Line 83"/>
                  <p:cNvSpPr>
                    <a:spLocks noChangeShapeType="1"/>
                  </p:cNvSpPr>
                  <p:nvPr/>
                </p:nvSpPr>
                <p:spPr bwMode="auto">
                  <a:xfrm>
                    <a:off x="1112" y="2220"/>
                    <a:ext cx="0" cy="74"/>
                  </a:xfrm>
                  <a:prstGeom prst="line">
                    <a:avLst/>
                  </a:prstGeom>
                  <a:noFill/>
                  <a:ln w="12700">
                    <a:solidFill>
                      <a:srgbClr val="0033CC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1671" name="Line 84"/>
                  <p:cNvSpPr>
                    <a:spLocks noChangeShapeType="1"/>
                  </p:cNvSpPr>
                  <p:nvPr/>
                </p:nvSpPr>
                <p:spPr bwMode="auto">
                  <a:xfrm>
                    <a:off x="1245" y="2001"/>
                    <a:ext cx="0" cy="146"/>
                  </a:xfrm>
                  <a:prstGeom prst="line">
                    <a:avLst/>
                  </a:prstGeom>
                  <a:noFill/>
                  <a:ln w="12700">
                    <a:solidFill>
                      <a:srgbClr val="0033CC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1672" name="Line 85"/>
                  <p:cNvSpPr>
                    <a:spLocks noChangeShapeType="1"/>
                  </p:cNvSpPr>
                  <p:nvPr/>
                </p:nvSpPr>
                <p:spPr bwMode="auto">
                  <a:xfrm>
                    <a:off x="1245" y="2220"/>
                    <a:ext cx="0" cy="74"/>
                  </a:xfrm>
                  <a:prstGeom prst="line">
                    <a:avLst/>
                  </a:prstGeom>
                  <a:noFill/>
                  <a:ln w="12700">
                    <a:solidFill>
                      <a:srgbClr val="0033CC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1673" name="Line 86"/>
                  <p:cNvSpPr>
                    <a:spLocks noChangeShapeType="1"/>
                  </p:cNvSpPr>
                  <p:nvPr/>
                </p:nvSpPr>
                <p:spPr bwMode="auto">
                  <a:xfrm>
                    <a:off x="1776" y="2001"/>
                    <a:ext cx="0" cy="146"/>
                  </a:xfrm>
                  <a:prstGeom prst="line">
                    <a:avLst/>
                  </a:prstGeom>
                  <a:noFill/>
                  <a:ln w="12700">
                    <a:solidFill>
                      <a:srgbClr val="0033CC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1674" name="Line 87"/>
                  <p:cNvSpPr>
                    <a:spLocks noChangeShapeType="1"/>
                  </p:cNvSpPr>
                  <p:nvPr/>
                </p:nvSpPr>
                <p:spPr bwMode="auto">
                  <a:xfrm>
                    <a:off x="1776" y="2220"/>
                    <a:ext cx="0" cy="74"/>
                  </a:xfrm>
                  <a:prstGeom prst="line">
                    <a:avLst/>
                  </a:prstGeom>
                  <a:noFill/>
                  <a:ln w="12700">
                    <a:solidFill>
                      <a:srgbClr val="0033CC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1675" name="Rectangle 88"/>
                  <p:cNvSpPr>
                    <a:spLocks noChangeArrowheads="1"/>
                  </p:cNvSpPr>
                  <p:nvPr/>
                </p:nvSpPr>
                <p:spPr bwMode="auto">
                  <a:xfrm>
                    <a:off x="1776" y="2001"/>
                    <a:ext cx="133" cy="146"/>
                  </a:xfrm>
                  <a:prstGeom prst="rect">
                    <a:avLst/>
                  </a:prstGeom>
                  <a:solidFill>
                    <a:srgbClr val="99CC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defTabSz="4572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Arial" charset="0"/>
                    </a:endParaRPr>
                  </a:p>
                </p:txBody>
              </p:sp>
              <p:sp>
                <p:nvSpPr>
                  <p:cNvPr id="1676" name="Rectangle 89"/>
                  <p:cNvSpPr>
                    <a:spLocks noChangeArrowheads="1"/>
                  </p:cNvSpPr>
                  <p:nvPr/>
                </p:nvSpPr>
                <p:spPr bwMode="auto">
                  <a:xfrm>
                    <a:off x="1776" y="2147"/>
                    <a:ext cx="133" cy="147"/>
                  </a:xfrm>
                  <a:prstGeom prst="rect">
                    <a:avLst/>
                  </a:prstGeom>
                  <a:solidFill>
                    <a:srgbClr val="99CC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defTabSz="4572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Arial" charset="0"/>
                    </a:endParaRPr>
                  </a:p>
                </p:txBody>
              </p:sp>
              <p:sp>
                <p:nvSpPr>
                  <p:cNvPr id="1677" name="Line 90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773" y="2019"/>
                    <a:ext cx="0" cy="256"/>
                  </a:xfrm>
                  <a:prstGeom prst="line">
                    <a:avLst/>
                  </a:prstGeom>
                  <a:noFill/>
                  <a:ln w="12700">
                    <a:solidFill>
                      <a:srgbClr val="0033CC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1678" name="Line 91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906" y="2001"/>
                    <a:ext cx="0" cy="293"/>
                  </a:xfrm>
                  <a:prstGeom prst="line">
                    <a:avLst/>
                  </a:prstGeom>
                  <a:noFill/>
                  <a:ln w="12700">
                    <a:solidFill>
                      <a:srgbClr val="0033CC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1679" name="Rectangle 92"/>
                  <p:cNvSpPr>
                    <a:spLocks noChangeArrowheads="1"/>
                  </p:cNvSpPr>
                  <p:nvPr/>
                </p:nvSpPr>
                <p:spPr bwMode="auto">
                  <a:xfrm>
                    <a:off x="452" y="2001"/>
                    <a:ext cx="133" cy="146"/>
                  </a:xfrm>
                  <a:prstGeom prst="rect">
                    <a:avLst/>
                  </a:prstGeom>
                  <a:solidFill>
                    <a:srgbClr val="99CC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defTabSz="4572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Arial" charset="0"/>
                    </a:endParaRPr>
                  </a:p>
                </p:txBody>
              </p:sp>
              <p:sp>
                <p:nvSpPr>
                  <p:cNvPr id="1680" name="Rectangle 93"/>
                  <p:cNvSpPr>
                    <a:spLocks noChangeArrowheads="1"/>
                  </p:cNvSpPr>
                  <p:nvPr/>
                </p:nvSpPr>
                <p:spPr bwMode="auto">
                  <a:xfrm>
                    <a:off x="452" y="2147"/>
                    <a:ext cx="133" cy="147"/>
                  </a:xfrm>
                  <a:prstGeom prst="rect">
                    <a:avLst/>
                  </a:prstGeom>
                  <a:solidFill>
                    <a:srgbClr val="99CC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defTabSz="4572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Arial" charset="0"/>
                    </a:endParaRPr>
                  </a:p>
                </p:txBody>
              </p:sp>
              <p:sp>
                <p:nvSpPr>
                  <p:cNvPr id="1681" name="Line 94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448" y="2038"/>
                    <a:ext cx="0" cy="256"/>
                  </a:xfrm>
                  <a:prstGeom prst="line">
                    <a:avLst/>
                  </a:prstGeom>
                  <a:noFill/>
                  <a:ln w="12700">
                    <a:solidFill>
                      <a:srgbClr val="0033CC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1682" name="Line 95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581" y="2038"/>
                    <a:ext cx="0" cy="256"/>
                  </a:xfrm>
                  <a:prstGeom prst="line">
                    <a:avLst/>
                  </a:prstGeom>
                  <a:noFill/>
                  <a:ln w="12700">
                    <a:solidFill>
                      <a:srgbClr val="0033CC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grpSp>
                <p:nvGrpSpPr>
                  <p:cNvPr id="1683" name="Group 96"/>
                  <p:cNvGrpSpPr>
                    <a:grpSpLocks/>
                  </p:cNvGrpSpPr>
                  <p:nvPr/>
                </p:nvGrpSpPr>
                <p:grpSpPr bwMode="auto">
                  <a:xfrm>
                    <a:off x="1577" y="1086"/>
                    <a:ext cx="2327" cy="1427"/>
                    <a:chOff x="2528" y="1059"/>
                    <a:chExt cx="2327" cy="1427"/>
                  </a:xfrm>
                </p:grpSpPr>
                <p:grpSp>
                  <p:nvGrpSpPr>
                    <p:cNvPr id="1690" name="Group 97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528" y="1059"/>
                      <a:ext cx="2327" cy="1427"/>
                      <a:chOff x="2528" y="1059"/>
                      <a:chExt cx="2327" cy="1427"/>
                    </a:xfrm>
                  </p:grpSpPr>
                  <p:grpSp>
                    <p:nvGrpSpPr>
                      <p:cNvPr id="1692" name="Group 98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2528" y="1059"/>
                        <a:ext cx="2327" cy="1427"/>
                        <a:chOff x="2528" y="1059"/>
                        <a:chExt cx="2327" cy="1427"/>
                      </a:xfrm>
                    </p:grpSpPr>
                    <p:grpSp>
                      <p:nvGrpSpPr>
                        <p:cNvPr id="1699" name="Group 99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2528" y="1059"/>
                          <a:ext cx="2327" cy="1427"/>
                          <a:chOff x="2528" y="1059"/>
                          <a:chExt cx="2327" cy="1427"/>
                        </a:xfrm>
                      </p:grpSpPr>
                      <p:sp>
                        <p:nvSpPr>
                          <p:cNvPr id="1710" name="Rectangle 100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 flipV="1">
                            <a:off x="2528" y="2266"/>
                            <a:ext cx="1941" cy="220"/>
                          </a:xfrm>
                          <a:prstGeom prst="rect">
                            <a:avLst/>
                          </a:prstGeom>
                          <a:solidFill>
                            <a:srgbClr val="99CCFF"/>
                          </a:solidFill>
                          <a:ln>
                            <a:noFill/>
                          </a:ln>
                          <a:extLst>
                            <a:ext uri="{91240B29-F687-4f45-9708-019B960494DF}">
                              <a14:hiddenLine xmlns:a14="http://schemas.microsoft.com/office/drawing/2010/main" xmlns="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pPr marL="0" marR="0" lvl="0" indent="0" defTabSz="45720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en-US" sz="1800" b="0" i="0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ysClr val="windowText" lastClr="000000"/>
                              </a:solidFill>
                              <a:effectLst/>
                              <a:uLnTx/>
                              <a:uFillTx/>
                              <a:latin typeface="Arial" charset="0"/>
                            </a:endParaRPr>
                          </a:p>
                        </p:txBody>
                      </p:sp>
                      <p:sp>
                        <p:nvSpPr>
                          <p:cNvPr id="1711" name="Rectangle 101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 flipV="1">
                            <a:off x="3427" y="2193"/>
                            <a:ext cx="143" cy="73"/>
                          </a:xfrm>
                          <a:prstGeom prst="rect">
                            <a:avLst/>
                          </a:prstGeom>
                          <a:solidFill>
                            <a:srgbClr val="99CCFF"/>
                          </a:solidFill>
                          <a:ln>
                            <a:noFill/>
                          </a:ln>
                          <a:extLst>
                            <a:ext uri="{91240B29-F687-4f45-9708-019B960494DF}">
                              <a14:hiddenLine xmlns:a14="http://schemas.microsoft.com/office/drawing/2010/main" xmlns="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pPr marL="0" marR="0" lvl="0" indent="0" defTabSz="45720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en-US" sz="1800" b="0" i="0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ysClr val="windowText" lastClr="000000"/>
                              </a:solidFill>
                              <a:effectLst/>
                              <a:uLnTx/>
                              <a:uFillTx/>
                              <a:latin typeface="Arial" charset="0"/>
                            </a:endParaRPr>
                          </a:p>
                        </p:txBody>
                      </p:sp>
                      <p:sp>
                        <p:nvSpPr>
                          <p:cNvPr id="1712" name="Rectangle 102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 flipV="1">
                            <a:off x="3948" y="1901"/>
                            <a:ext cx="521" cy="73"/>
                          </a:xfrm>
                          <a:prstGeom prst="rect">
                            <a:avLst/>
                          </a:prstGeom>
                          <a:solidFill>
                            <a:srgbClr val="99CCFF"/>
                          </a:solidFill>
                          <a:ln>
                            <a:noFill/>
                          </a:ln>
                          <a:extLst>
                            <a:ext uri="{91240B29-F687-4f45-9708-019B960494DF}">
                              <a14:hiddenLine xmlns:a14="http://schemas.microsoft.com/office/drawing/2010/main" xmlns="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pPr marL="0" marR="0" lvl="0" indent="0" defTabSz="45720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en-US" sz="1800" b="0" i="0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ysClr val="windowText" lastClr="000000"/>
                              </a:solidFill>
                              <a:effectLst/>
                              <a:uLnTx/>
                              <a:uFillTx/>
                              <a:latin typeface="Arial" charset="0"/>
                            </a:endParaRPr>
                          </a:p>
                        </p:txBody>
                      </p:sp>
                      <p:sp>
                        <p:nvSpPr>
                          <p:cNvPr id="1713" name="Rectangle 103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 flipV="1">
                            <a:off x="3238" y="1901"/>
                            <a:ext cx="521" cy="73"/>
                          </a:xfrm>
                          <a:prstGeom prst="rect">
                            <a:avLst/>
                          </a:prstGeom>
                          <a:solidFill>
                            <a:srgbClr val="99CCFF"/>
                          </a:solidFill>
                          <a:ln>
                            <a:noFill/>
                          </a:ln>
                          <a:extLst>
                            <a:ext uri="{91240B29-F687-4f45-9708-019B960494DF}">
                              <a14:hiddenLine xmlns:a14="http://schemas.microsoft.com/office/drawing/2010/main" xmlns="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pPr marL="0" marR="0" lvl="0" indent="0" defTabSz="45720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en-US" sz="1800" b="0" i="0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ysClr val="windowText" lastClr="000000"/>
                              </a:solidFill>
                              <a:effectLst/>
                              <a:uLnTx/>
                              <a:uFillTx/>
                              <a:latin typeface="Arial" charset="0"/>
                            </a:endParaRPr>
                          </a:p>
                        </p:txBody>
                      </p:sp>
                      <p:sp>
                        <p:nvSpPr>
                          <p:cNvPr id="1714" name="Rectangle 104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 flipV="1">
                            <a:off x="3427" y="1974"/>
                            <a:ext cx="143" cy="146"/>
                          </a:xfrm>
                          <a:prstGeom prst="rect">
                            <a:avLst/>
                          </a:prstGeom>
                          <a:solidFill>
                            <a:srgbClr val="99CCFF"/>
                          </a:solidFill>
                          <a:ln>
                            <a:noFill/>
                          </a:ln>
                          <a:extLst>
                            <a:ext uri="{91240B29-F687-4f45-9708-019B960494DF}">
                              <a14:hiddenLine xmlns:a14="http://schemas.microsoft.com/office/drawing/2010/main" xmlns="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pPr marL="0" marR="0" lvl="0" indent="0" defTabSz="45720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en-US" sz="1800" b="0" i="0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ysClr val="windowText" lastClr="000000"/>
                              </a:solidFill>
                              <a:effectLst/>
                              <a:uLnTx/>
                              <a:uFillTx/>
                              <a:latin typeface="Arial" charset="0"/>
                            </a:endParaRPr>
                          </a:p>
                        </p:txBody>
                      </p:sp>
                      <p:sp>
                        <p:nvSpPr>
                          <p:cNvPr id="1715" name="Rectangle 105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2528" y="1059"/>
                            <a:ext cx="1941" cy="183"/>
                          </a:xfrm>
                          <a:prstGeom prst="rect">
                            <a:avLst/>
                          </a:prstGeom>
                          <a:solidFill>
                            <a:srgbClr val="99CCFF"/>
                          </a:solidFill>
                          <a:ln>
                            <a:noFill/>
                          </a:ln>
                          <a:extLst>
                            <a:ext uri="{91240B29-F687-4f45-9708-019B960494DF}">
                              <a14:hiddenLine xmlns:a14="http://schemas.microsoft.com/office/drawing/2010/main" xmlns="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pPr marL="0" marR="0" lvl="0" indent="0" defTabSz="45720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en-US" sz="1800" b="0" i="0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ysClr val="windowText" lastClr="000000"/>
                              </a:solidFill>
                              <a:effectLst/>
                              <a:uLnTx/>
                              <a:uFillTx/>
                              <a:latin typeface="Arial" charset="0"/>
                            </a:endParaRPr>
                          </a:p>
                        </p:txBody>
                      </p:sp>
                      <p:sp>
                        <p:nvSpPr>
                          <p:cNvPr id="1716" name="Rectangle 106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3427" y="1242"/>
                            <a:ext cx="143" cy="146"/>
                          </a:xfrm>
                          <a:prstGeom prst="rect">
                            <a:avLst/>
                          </a:prstGeom>
                          <a:solidFill>
                            <a:srgbClr val="99CCFF"/>
                          </a:solidFill>
                          <a:ln>
                            <a:noFill/>
                          </a:ln>
                          <a:extLst>
                            <a:ext uri="{91240B29-F687-4f45-9708-019B960494DF}">
                              <a14:hiddenLine xmlns:a14="http://schemas.microsoft.com/office/drawing/2010/main" xmlns="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pPr marL="0" marR="0" lvl="0" indent="0" defTabSz="45720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en-US" sz="1800" b="0" i="0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ysClr val="windowText" lastClr="000000"/>
                              </a:solidFill>
                              <a:effectLst/>
                              <a:uLnTx/>
                              <a:uFillTx/>
                              <a:latin typeface="Arial" charset="0"/>
                            </a:endParaRPr>
                          </a:p>
                        </p:txBody>
                      </p:sp>
                      <p:sp>
                        <p:nvSpPr>
                          <p:cNvPr id="1717" name="Rectangle 107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138" y="1242"/>
                            <a:ext cx="142" cy="73"/>
                          </a:xfrm>
                          <a:prstGeom prst="rect">
                            <a:avLst/>
                          </a:prstGeom>
                          <a:solidFill>
                            <a:srgbClr val="99CCFF"/>
                          </a:solidFill>
                          <a:ln>
                            <a:noFill/>
                          </a:ln>
                          <a:extLst>
                            <a:ext uri="{91240B29-F687-4f45-9708-019B960494DF}">
                              <a14:hiddenLine xmlns:a14="http://schemas.microsoft.com/office/drawing/2010/main" xmlns="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pPr marL="0" marR="0" lvl="0" indent="0" defTabSz="45720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en-US" sz="1800" b="0" i="0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ysClr val="windowText" lastClr="000000"/>
                              </a:solidFill>
                              <a:effectLst/>
                              <a:uLnTx/>
                              <a:uFillTx/>
                              <a:latin typeface="Arial" charset="0"/>
                            </a:endParaRPr>
                          </a:p>
                        </p:txBody>
                      </p:sp>
                      <p:sp>
                        <p:nvSpPr>
                          <p:cNvPr id="1718" name="Rectangle 108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3948" y="1535"/>
                            <a:ext cx="521" cy="73"/>
                          </a:xfrm>
                          <a:prstGeom prst="rect">
                            <a:avLst/>
                          </a:prstGeom>
                          <a:solidFill>
                            <a:srgbClr val="99CCFF"/>
                          </a:solidFill>
                          <a:ln>
                            <a:noFill/>
                          </a:ln>
                          <a:extLst>
                            <a:ext uri="{91240B29-F687-4f45-9708-019B960494DF}">
                              <a14:hiddenLine xmlns:a14="http://schemas.microsoft.com/office/drawing/2010/main" xmlns="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pPr marL="0" marR="0" lvl="0" indent="0" defTabSz="45720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en-US" sz="1800" b="0" i="0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ysClr val="windowText" lastClr="000000"/>
                              </a:solidFill>
                              <a:effectLst/>
                              <a:uLnTx/>
                              <a:uFillTx/>
                              <a:latin typeface="Arial" charset="0"/>
                            </a:endParaRPr>
                          </a:p>
                        </p:txBody>
                      </p:sp>
                      <p:sp>
                        <p:nvSpPr>
                          <p:cNvPr id="1719" name="Rectangle 109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138" y="1388"/>
                            <a:ext cx="142" cy="147"/>
                          </a:xfrm>
                          <a:prstGeom prst="rect">
                            <a:avLst/>
                          </a:prstGeom>
                          <a:solidFill>
                            <a:srgbClr val="99CCFF"/>
                          </a:solidFill>
                          <a:ln>
                            <a:noFill/>
                          </a:ln>
                          <a:extLst>
                            <a:ext uri="{91240B29-F687-4f45-9708-019B960494DF}">
                              <a14:hiddenLine xmlns:a14="http://schemas.microsoft.com/office/drawing/2010/main" xmlns="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pPr marL="0" marR="0" lvl="0" indent="0" defTabSz="45720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en-US" sz="1800" b="0" i="0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ysClr val="windowText" lastClr="000000"/>
                              </a:solidFill>
                              <a:effectLst/>
                              <a:uLnTx/>
                              <a:uFillTx/>
                              <a:latin typeface="Arial" charset="0"/>
                            </a:endParaRPr>
                          </a:p>
                        </p:txBody>
                      </p:sp>
                      <p:sp>
                        <p:nvSpPr>
                          <p:cNvPr id="1720" name="Rectangle 110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3238" y="1535"/>
                            <a:ext cx="521" cy="73"/>
                          </a:xfrm>
                          <a:prstGeom prst="rect">
                            <a:avLst/>
                          </a:prstGeom>
                          <a:solidFill>
                            <a:srgbClr val="99CCFF"/>
                          </a:solidFill>
                          <a:ln>
                            <a:noFill/>
                          </a:ln>
                          <a:extLst>
                            <a:ext uri="{91240B29-F687-4f45-9708-019B960494DF}">
                              <a14:hiddenLine xmlns:a14="http://schemas.microsoft.com/office/drawing/2010/main" xmlns="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pPr marL="0" marR="0" lvl="0" indent="0" defTabSz="45720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en-US" sz="1800" b="0" i="0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ysClr val="windowText" lastClr="000000"/>
                              </a:solidFill>
                              <a:effectLst/>
                              <a:uLnTx/>
                              <a:uFillTx/>
                              <a:latin typeface="Arial" charset="0"/>
                            </a:endParaRPr>
                          </a:p>
                        </p:txBody>
                      </p:sp>
                      <p:sp>
                        <p:nvSpPr>
                          <p:cNvPr id="1721" name="Rectangle 111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3427" y="1388"/>
                            <a:ext cx="143" cy="147"/>
                          </a:xfrm>
                          <a:prstGeom prst="rect">
                            <a:avLst/>
                          </a:prstGeom>
                          <a:solidFill>
                            <a:srgbClr val="99CCFF"/>
                          </a:solidFill>
                          <a:ln>
                            <a:noFill/>
                          </a:ln>
                          <a:extLst>
                            <a:ext uri="{91240B29-F687-4f45-9708-019B960494DF}">
                              <a14:hiddenLine xmlns:a14="http://schemas.microsoft.com/office/drawing/2010/main" xmlns="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pPr marL="0" marR="0" lvl="0" indent="0" defTabSz="45720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en-US" sz="1800" b="0" i="0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ysClr val="windowText" lastClr="000000"/>
                              </a:solidFill>
                              <a:effectLst/>
                              <a:uLnTx/>
                              <a:uFillTx/>
                              <a:latin typeface="Arial" charset="0"/>
                            </a:endParaRPr>
                          </a:p>
                        </p:txBody>
                      </p:sp>
                      <p:sp>
                        <p:nvSpPr>
                          <p:cNvPr id="1722" name="Line 112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>
                            <a:off x="2855" y="1242"/>
                            <a:ext cx="569" cy="0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0033CC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 xmlns="">
                                <a:noFill/>
                              </a14:hiddenFill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pPr marL="0" marR="0" lvl="0" indent="0" defTabSz="91440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en-US" sz="1800" b="0" i="0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ysClr val="windowText" lastClr="000000"/>
                              </a:solidFill>
                              <a:effectLst/>
                              <a:uLnTx/>
                              <a:uFillTx/>
                            </a:endParaRPr>
                          </a:p>
                        </p:txBody>
                      </p:sp>
                      <p:sp>
                        <p:nvSpPr>
                          <p:cNvPr id="1723" name="Line 113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 flipH="1">
                            <a:off x="3566" y="1535"/>
                            <a:ext cx="189" cy="0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0033CC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 xmlns="">
                                <a:noFill/>
                              </a14:hiddenFill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pPr marL="0" marR="0" lvl="0" indent="0" defTabSz="91440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en-US" sz="1800" b="0" i="0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ysClr val="windowText" lastClr="000000"/>
                              </a:solidFill>
                              <a:effectLst/>
                              <a:uLnTx/>
                              <a:uFillTx/>
                            </a:endParaRPr>
                          </a:p>
                        </p:txBody>
                      </p:sp>
                      <p:sp>
                        <p:nvSpPr>
                          <p:cNvPr id="1724" name="Line 114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>
                            <a:off x="3566" y="1242"/>
                            <a:ext cx="568" cy="0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0033CC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 xmlns="">
                                <a:noFill/>
                              </a14:hiddenFill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pPr marL="0" marR="0" lvl="0" indent="0" defTabSz="91440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en-US" sz="1800" b="0" i="0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ysClr val="windowText" lastClr="000000"/>
                              </a:solidFill>
                              <a:effectLst/>
                              <a:uLnTx/>
                              <a:uFillTx/>
                            </a:endParaRPr>
                          </a:p>
                        </p:txBody>
                      </p:sp>
                      <p:sp>
                        <p:nvSpPr>
                          <p:cNvPr id="1725" name="Line 115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 flipV="1">
                            <a:off x="3424" y="1279"/>
                            <a:ext cx="0" cy="256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0033CC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 xmlns="">
                                <a:noFill/>
                              </a14:hiddenFill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pPr marL="0" marR="0" lvl="0" indent="0" defTabSz="91440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en-US" sz="1800" b="0" i="0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ysClr val="windowText" lastClr="000000"/>
                              </a:solidFill>
                              <a:effectLst/>
                              <a:uLnTx/>
                              <a:uFillTx/>
                            </a:endParaRPr>
                          </a:p>
                        </p:txBody>
                      </p:sp>
                      <p:sp>
                        <p:nvSpPr>
                          <p:cNvPr id="1726" name="Line 116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 flipV="1">
                            <a:off x="3566" y="1279"/>
                            <a:ext cx="0" cy="256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0033CC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 xmlns="">
                                <a:noFill/>
                              </a14:hiddenFill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pPr marL="0" marR="0" lvl="0" indent="0" defTabSz="91440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en-US" sz="1800" b="0" i="0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ysClr val="windowText" lastClr="000000"/>
                              </a:solidFill>
                              <a:effectLst/>
                              <a:uLnTx/>
                              <a:uFillTx/>
                            </a:endParaRPr>
                          </a:p>
                        </p:txBody>
                      </p:sp>
                      <p:sp>
                        <p:nvSpPr>
                          <p:cNvPr id="1727" name="Line 117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 flipV="1">
                            <a:off x="4134" y="1388"/>
                            <a:ext cx="0" cy="147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0033CC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 xmlns="">
                                <a:noFill/>
                              </a14:hiddenFill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pPr marL="0" marR="0" lvl="0" indent="0" defTabSz="91440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en-US" sz="1800" b="0" i="0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ysClr val="windowText" lastClr="000000"/>
                              </a:solidFill>
                              <a:effectLst/>
                              <a:uLnTx/>
                              <a:uFillTx/>
                            </a:endParaRPr>
                          </a:p>
                        </p:txBody>
                      </p:sp>
                      <p:sp>
                        <p:nvSpPr>
                          <p:cNvPr id="1728" name="Line 118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 flipV="1">
                            <a:off x="4134" y="1242"/>
                            <a:ext cx="0" cy="73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0033CC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 xmlns="">
                                <a:noFill/>
                              </a14:hiddenFill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pPr marL="0" marR="0" lvl="0" indent="0" defTabSz="91440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en-US" sz="1800" b="0" i="0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ysClr val="windowText" lastClr="000000"/>
                              </a:solidFill>
                              <a:effectLst/>
                              <a:uLnTx/>
                              <a:uFillTx/>
                            </a:endParaRPr>
                          </a:p>
                        </p:txBody>
                      </p:sp>
                      <p:sp>
                        <p:nvSpPr>
                          <p:cNvPr id="1729" name="Line 119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 flipV="1">
                            <a:off x="2855" y="2266"/>
                            <a:ext cx="569" cy="0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0033CC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 xmlns="">
                                <a:noFill/>
                              </a14:hiddenFill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pPr marL="0" marR="0" lvl="0" indent="0" defTabSz="91440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en-US" sz="1800" b="0" i="0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ysClr val="windowText" lastClr="000000"/>
                              </a:solidFill>
                              <a:effectLst/>
                              <a:uLnTx/>
                              <a:uFillTx/>
                            </a:endParaRPr>
                          </a:p>
                        </p:txBody>
                      </p:sp>
                      <p:sp>
                        <p:nvSpPr>
                          <p:cNvPr id="1730" name="Line 120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 flipH="1" flipV="1">
                            <a:off x="3234" y="1974"/>
                            <a:ext cx="190" cy="0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0033CC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 xmlns="">
                                <a:noFill/>
                              </a14:hiddenFill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pPr marL="0" marR="0" lvl="0" indent="0" defTabSz="91440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en-US" sz="1800" b="0" i="0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ysClr val="windowText" lastClr="000000"/>
                              </a:solidFill>
                              <a:effectLst/>
                              <a:uLnTx/>
                              <a:uFillTx/>
                            </a:endParaRPr>
                          </a:p>
                        </p:txBody>
                      </p:sp>
                      <p:sp>
                        <p:nvSpPr>
                          <p:cNvPr id="1731" name="Line 121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 flipV="1">
                            <a:off x="3234" y="1901"/>
                            <a:ext cx="521" cy="0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0033CC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 xmlns="">
                                <a:noFill/>
                              </a14:hiddenFill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pPr marL="0" marR="0" lvl="0" indent="0" defTabSz="91440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en-US" sz="1800" b="0" i="0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ysClr val="windowText" lastClr="000000"/>
                              </a:solidFill>
                              <a:effectLst/>
                              <a:uLnTx/>
                              <a:uFillTx/>
                            </a:endParaRPr>
                          </a:p>
                        </p:txBody>
                      </p:sp>
                      <p:sp>
                        <p:nvSpPr>
                          <p:cNvPr id="1732" name="Line 122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>
                            <a:off x="3755" y="1901"/>
                            <a:ext cx="0" cy="73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0033CC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 xmlns="">
                                <a:noFill/>
                              </a14:hiddenFill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pPr marL="0" marR="0" lvl="0" indent="0" defTabSz="91440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en-US" sz="1800" b="0" i="0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ysClr val="windowText" lastClr="000000"/>
                              </a:solidFill>
                              <a:effectLst/>
                              <a:uLnTx/>
                              <a:uFillTx/>
                            </a:endParaRPr>
                          </a:p>
                        </p:txBody>
                      </p:sp>
                      <p:sp>
                        <p:nvSpPr>
                          <p:cNvPr id="1733" name="Line 123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 flipH="1" flipV="1">
                            <a:off x="3566" y="1974"/>
                            <a:ext cx="189" cy="0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0033CC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 xmlns="">
                                <a:noFill/>
                              </a14:hiddenFill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pPr marL="0" marR="0" lvl="0" indent="0" defTabSz="91440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en-US" sz="1800" b="0" i="0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ysClr val="windowText" lastClr="000000"/>
                              </a:solidFill>
                              <a:effectLst/>
                              <a:uLnTx/>
                              <a:uFillTx/>
                            </a:endParaRPr>
                          </a:p>
                        </p:txBody>
                      </p:sp>
                      <p:sp>
                        <p:nvSpPr>
                          <p:cNvPr id="1734" name="Line 124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 flipV="1">
                            <a:off x="3566" y="2266"/>
                            <a:ext cx="568" cy="0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0033CC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 xmlns="">
                                <a:noFill/>
                              </a14:hiddenFill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pPr marL="0" marR="0" lvl="0" indent="0" defTabSz="91440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en-US" sz="1800" b="0" i="0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ysClr val="windowText" lastClr="000000"/>
                              </a:solidFill>
                              <a:effectLst/>
                              <a:uLnTx/>
                              <a:uFillTx/>
                            </a:endParaRPr>
                          </a:p>
                        </p:txBody>
                      </p:sp>
                      <p:sp>
                        <p:nvSpPr>
                          <p:cNvPr id="1735" name="Line 125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 flipH="1" flipV="1">
                            <a:off x="3944" y="1974"/>
                            <a:ext cx="190" cy="0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0033CC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 xmlns="">
                                <a:noFill/>
                              </a14:hiddenFill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pPr marL="0" marR="0" lvl="0" indent="0" defTabSz="91440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en-US" sz="1800" b="0" i="0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ysClr val="windowText" lastClr="000000"/>
                              </a:solidFill>
                              <a:effectLst/>
                              <a:uLnTx/>
                              <a:uFillTx/>
                            </a:endParaRPr>
                          </a:p>
                        </p:txBody>
                      </p:sp>
                      <p:sp>
                        <p:nvSpPr>
                          <p:cNvPr id="1736" name="Line 126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>
                            <a:off x="3944" y="1901"/>
                            <a:ext cx="0" cy="73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0033CC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 xmlns="">
                                <a:noFill/>
                              </a14:hiddenFill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pPr marL="0" marR="0" lvl="0" indent="0" defTabSz="91440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en-US" sz="1800" b="0" i="0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ysClr val="windowText" lastClr="000000"/>
                              </a:solidFill>
                              <a:effectLst/>
                              <a:uLnTx/>
                              <a:uFillTx/>
                            </a:endParaRPr>
                          </a:p>
                        </p:txBody>
                      </p:sp>
                      <p:sp>
                        <p:nvSpPr>
                          <p:cNvPr id="1737" name="Line 127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 flipV="1">
                            <a:off x="3944" y="1901"/>
                            <a:ext cx="521" cy="0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0033CC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 xmlns="">
                                <a:noFill/>
                              </a14:hiddenFill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pPr marL="0" marR="0" lvl="0" indent="0" defTabSz="91440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en-US" sz="1800" b="0" i="0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ysClr val="windowText" lastClr="000000"/>
                              </a:solidFill>
                              <a:effectLst/>
                              <a:uLnTx/>
                              <a:uFillTx/>
                            </a:endParaRPr>
                          </a:p>
                        </p:txBody>
                      </p:sp>
                      <p:sp>
                        <p:nvSpPr>
                          <p:cNvPr id="1738" name="Line 128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 flipV="1">
                            <a:off x="3424" y="2193"/>
                            <a:ext cx="142" cy="0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0033CC"/>
                            </a:solidFill>
                            <a:prstDash val="dash"/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 xmlns="">
                                <a:noFill/>
                              </a14:hiddenFill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pPr marL="0" marR="0" lvl="0" indent="0" defTabSz="91440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en-US" sz="1800" b="0" i="0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ysClr val="windowText" lastClr="000000"/>
                              </a:solidFill>
                              <a:effectLst/>
                              <a:uLnTx/>
                              <a:uFillTx/>
                            </a:endParaRPr>
                          </a:p>
                        </p:txBody>
                      </p:sp>
                      <p:sp>
                        <p:nvSpPr>
                          <p:cNvPr id="1739" name="Line 129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 flipV="1">
                            <a:off x="3424" y="2120"/>
                            <a:ext cx="142" cy="0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0033CC"/>
                            </a:solidFill>
                            <a:prstDash val="dash"/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 xmlns="">
                                <a:noFill/>
                              </a14:hiddenFill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pPr marL="0" marR="0" lvl="0" indent="0" defTabSz="91440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en-US" sz="1800" b="0" i="0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ysClr val="windowText" lastClr="000000"/>
                              </a:solidFill>
                              <a:effectLst/>
                              <a:uLnTx/>
                              <a:uFillTx/>
                            </a:endParaRPr>
                          </a:p>
                        </p:txBody>
                      </p:sp>
                      <p:sp>
                        <p:nvSpPr>
                          <p:cNvPr id="1740" name="Line 130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>
                            <a:off x="3424" y="1974"/>
                            <a:ext cx="0" cy="146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0033CC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 xmlns="">
                                <a:noFill/>
                              </a14:hiddenFill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pPr marL="0" marR="0" lvl="0" indent="0" defTabSz="91440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en-US" sz="1800" b="0" i="0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ysClr val="windowText" lastClr="000000"/>
                              </a:solidFill>
                              <a:effectLst/>
                              <a:uLnTx/>
                              <a:uFillTx/>
                            </a:endParaRPr>
                          </a:p>
                        </p:txBody>
                      </p:sp>
                      <p:sp>
                        <p:nvSpPr>
                          <p:cNvPr id="1741" name="Line 131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>
                            <a:off x="3424" y="2193"/>
                            <a:ext cx="0" cy="73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0033CC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 xmlns="">
                                <a:noFill/>
                              </a14:hiddenFill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pPr marL="0" marR="0" lvl="0" indent="0" defTabSz="91440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en-US" sz="1800" b="0" i="0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ysClr val="windowText" lastClr="000000"/>
                              </a:solidFill>
                              <a:effectLst/>
                              <a:uLnTx/>
                              <a:uFillTx/>
                            </a:endParaRPr>
                          </a:p>
                        </p:txBody>
                      </p:sp>
                      <p:sp>
                        <p:nvSpPr>
                          <p:cNvPr id="1742" name="Line 132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>
                            <a:off x="3566" y="1974"/>
                            <a:ext cx="0" cy="146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0033CC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 xmlns="">
                                <a:noFill/>
                              </a14:hiddenFill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pPr marL="0" marR="0" lvl="0" indent="0" defTabSz="91440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en-US" sz="1800" b="0" i="0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ysClr val="windowText" lastClr="000000"/>
                              </a:solidFill>
                              <a:effectLst/>
                              <a:uLnTx/>
                              <a:uFillTx/>
                            </a:endParaRPr>
                          </a:p>
                        </p:txBody>
                      </p:sp>
                      <p:sp>
                        <p:nvSpPr>
                          <p:cNvPr id="1743" name="Line 133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>
                            <a:off x="3566" y="2193"/>
                            <a:ext cx="0" cy="73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0033CC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 xmlns="">
                                <a:noFill/>
                              </a14:hiddenFill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pPr marL="0" marR="0" lvl="0" indent="0" defTabSz="91440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en-US" sz="1800" b="0" i="0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ysClr val="windowText" lastClr="000000"/>
                              </a:solidFill>
                              <a:effectLst/>
                              <a:uLnTx/>
                              <a:uFillTx/>
                            </a:endParaRPr>
                          </a:p>
                        </p:txBody>
                      </p:sp>
                      <p:sp>
                        <p:nvSpPr>
                          <p:cNvPr id="1744" name="Rectangle 134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134" y="1974"/>
                            <a:ext cx="142" cy="146"/>
                          </a:xfrm>
                          <a:prstGeom prst="rect">
                            <a:avLst/>
                          </a:prstGeom>
                          <a:solidFill>
                            <a:srgbClr val="99CCFF"/>
                          </a:solidFill>
                          <a:ln>
                            <a:noFill/>
                          </a:ln>
                          <a:extLst>
                            <a:ext uri="{91240B29-F687-4f45-9708-019B960494DF}">
                              <a14:hiddenLine xmlns:a14="http://schemas.microsoft.com/office/drawing/2010/main" xmlns="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pPr marL="0" marR="0" lvl="0" indent="0" defTabSz="45720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en-US" sz="1800" b="0" i="0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ysClr val="windowText" lastClr="000000"/>
                              </a:solidFill>
                              <a:effectLst/>
                              <a:uLnTx/>
                              <a:uFillTx/>
                              <a:latin typeface="Arial" charset="0"/>
                            </a:endParaRPr>
                          </a:p>
                        </p:txBody>
                      </p:sp>
                      <p:sp>
                        <p:nvSpPr>
                          <p:cNvPr id="1745" name="Rectangle 135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134" y="2120"/>
                            <a:ext cx="142" cy="146"/>
                          </a:xfrm>
                          <a:prstGeom prst="rect">
                            <a:avLst/>
                          </a:prstGeom>
                          <a:solidFill>
                            <a:srgbClr val="99CCFF"/>
                          </a:solidFill>
                          <a:ln>
                            <a:noFill/>
                          </a:ln>
                          <a:extLst>
                            <a:ext uri="{91240B29-F687-4f45-9708-019B960494DF}">
                              <a14:hiddenLine xmlns:a14="http://schemas.microsoft.com/office/drawing/2010/main" xmlns="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pPr marL="0" marR="0" lvl="0" indent="0" defTabSz="45720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en-US" sz="1800" b="0" i="0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ysClr val="windowText" lastClr="000000"/>
                              </a:solidFill>
                              <a:effectLst/>
                              <a:uLnTx/>
                              <a:uFillTx/>
                              <a:latin typeface="Arial" charset="0"/>
                            </a:endParaRPr>
                          </a:p>
                        </p:txBody>
                      </p:sp>
                      <p:sp>
                        <p:nvSpPr>
                          <p:cNvPr id="1746" name="Line 136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 flipV="1">
                            <a:off x="4130" y="1992"/>
                            <a:ext cx="0" cy="256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0033CC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 xmlns="">
                                <a:noFill/>
                              </a14:hiddenFill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pPr marL="0" marR="0" lvl="0" indent="0" defTabSz="91440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en-US" sz="1800" b="0" i="0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ysClr val="windowText" lastClr="000000"/>
                              </a:solidFill>
                              <a:effectLst/>
                              <a:uLnTx/>
                              <a:uFillTx/>
                            </a:endParaRPr>
                          </a:p>
                        </p:txBody>
                      </p:sp>
                      <p:sp>
                        <p:nvSpPr>
                          <p:cNvPr id="1747" name="Line 137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 flipV="1">
                            <a:off x="4272" y="1974"/>
                            <a:ext cx="0" cy="292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0033CC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 xmlns="">
                                <a:noFill/>
                              </a14:hiddenFill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pPr marL="0" marR="0" lvl="0" indent="0" defTabSz="91440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en-US" sz="1800" b="0" i="0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ysClr val="windowText" lastClr="000000"/>
                              </a:solidFill>
                              <a:effectLst/>
                              <a:uLnTx/>
                              <a:uFillTx/>
                            </a:endParaRPr>
                          </a:p>
                        </p:txBody>
                      </p:sp>
                      <p:sp>
                        <p:nvSpPr>
                          <p:cNvPr id="1748" name="Line 138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 flipH="1">
                            <a:off x="4278" y="1534"/>
                            <a:ext cx="185" cy="0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0033CC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 xmlns="">
                                <a:noFill/>
                              </a14:hiddenFill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pPr marL="0" marR="0" lvl="0" indent="0" defTabSz="91440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en-US" sz="1800" b="0" i="0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ysClr val="windowText" lastClr="000000"/>
                              </a:solidFill>
                              <a:effectLst/>
                              <a:uLnTx/>
                              <a:uFillTx/>
                            </a:endParaRPr>
                          </a:p>
                        </p:txBody>
                      </p:sp>
                      <p:sp>
                        <p:nvSpPr>
                          <p:cNvPr id="1749" name="Line 139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 flipH="1" flipV="1">
                            <a:off x="4274" y="1392"/>
                            <a:ext cx="4" cy="139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0033CC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 xmlns="">
                                <a:noFill/>
                              </a14:hiddenFill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pPr marL="0" marR="0" lvl="0" indent="0" defTabSz="91440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en-US" sz="1800" b="0" i="0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ysClr val="windowText" lastClr="000000"/>
                              </a:solidFill>
                              <a:effectLst/>
                              <a:uLnTx/>
                              <a:uFillTx/>
                            </a:endParaRPr>
                          </a:p>
                        </p:txBody>
                      </p:sp>
                      <p:sp>
                        <p:nvSpPr>
                          <p:cNvPr id="1750" name="Line 140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 flipV="1">
                            <a:off x="4282" y="1242"/>
                            <a:ext cx="0" cy="73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0033CC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 xmlns="">
                                <a:noFill/>
                              </a14:hiddenFill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pPr marL="0" marR="0" lvl="0" indent="0" defTabSz="91440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en-US" sz="1800" b="0" i="0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ysClr val="windowText" lastClr="000000"/>
                              </a:solidFill>
                              <a:effectLst/>
                              <a:uLnTx/>
                              <a:uFillTx/>
                            </a:endParaRPr>
                          </a:p>
                        </p:txBody>
                      </p:sp>
                      <p:sp>
                        <p:nvSpPr>
                          <p:cNvPr id="1751" name="Line 141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>
                            <a:off x="4286" y="1242"/>
                            <a:ext cx="569" cy="0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0033CC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 xmlns="">
                                <a:noFill/>
                              </a14:hiddenFill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pPr marL="0" marR="0" lvl="0" indent="0" defTabSz="91440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en-US" sz="1800" b="0" i="0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ysClr val="windowText" lastClr="000000"/>
                              </a:solidFill>
                              <a:effectLst/>
                              <a:uLnTx/>
                              <a:uFillTx/>
                            </a:endParaRPr>
                          </a:p>
                        </p:txBody>
                      </p:sp>
                      <p:sp>
                        <p:nvSpPr>
                          <p:cNvPr id="1752" name="Line 142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>
                            <a:off x="4468" y="1901"/>
                            <a:ext cx="0" cy="73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0033CC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 xmlns="">
                                <a:noFill/>
                              </a14:hiddenFill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pPr marL="0" marR="0" lvl="0" indent="0" defTabSz="91440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en-US" sz="1800" b="0" i="0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ysClr val="windowText" lastClr="000000"/>
                              </a:solidFill>
                              <a:effectLst/>
                              <a:uLnTx/>
                              <a:uFillTx/>
                            </a:endParaRPr>
                          </a:p>
                        </p:txBody>
                      </p:sp>
                      <p:sp>
                        <p:nvSpPr>
                          <p:cNvPr id="1753" name="Line 143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 flipH="1" flipV="1">
                            <a:off x="4273" y="1974"/>
                            <a:ext cx="190" cy="0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0033CC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 xmlns="">
                                <a:noFill/>
                              </a14:hiddenFill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pPr marL="0" marR="0" lvl="0" indent="0" defTabSz="91440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en-US" sz="1800" b="0" i="0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ysClr val="windowText" lastClr="000000"/>
                              </a:solidFill>
                              <a:effectLst/>
                              <a:uLnTx/>
                              <a:uFillTx/>
                            </a:endParaRPr>
                          </a:p>
                        </p:txBody>
                      </p:sp>
                      <p:sp>
                        <p:nvSpPr>
                          <p:cNvPr id="1754" name="Line 144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 flipV="1">
                            <a:off x="4278" y="2262"/>
                            <a:ext cx="569" cy="0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0033CC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 xmlns="">
                                <a:noFill/>
                              </a14:hiddenFill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pPr marL="0" marR="0" lvl="0" indent="0" defTabSz="91440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en-US" sz="1800" b="0" i="0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ysClr val="windowText" lastClr="000000"/>
                              </a:solidFill>
                              <a:effectLst/>
                              <a:uLnTx/>
                              <a:uFillTx/>
                            </a:endParaRPr>
                          </a:p>
                        </p:txBody>
                      </p:sp>
                      <p:sp>
                        <p:nvSpPr>
                          <p:cNvPr id="1755" name="Line 145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>
                            <a:off x="3234" y="1608"/>
                            <a:ext cx="521" cy="0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0033CC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 xmlns="">
                                <a:noFill/>
                              </a14:hiddenFill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pPr marL="0" marR="0" lvl="0" indent="0" defTabSz="91440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en-US" sz="1800" b="0" i="0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ysClr val="windowText" lastClr="000000"/>
                              </a:solidFill>
                              <a:effectLst/>
                              <a:uLnTx/>
                              <a:uFillTx/>
                            </a:endParaRPr>
                          </a:p>
                        </p:txBody>
                      </p:sp>
                      <p:sp>
                        <p:nvSpPr>
                          <p:cNvPr id="1756" name="Line 146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>
                            <a:off x="3944" y="1608"/>
                            <a:ext cx="521" cy="0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0033CC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 xmlns="">
                                <a:noFill/>
                              </a14:hiddenFill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pPr marL="0" marR="0" lvl="0" indent="0" defTabSz="91440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en-US" sz="1800" b="0" i="0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ysClr val="windowText" lastClr="000000"/>
                              </a:solidFill>
                              <a:effectLst/>
                              <a:uLnTx/>
                              <a:uFillTx/>
                            </a:endParaRPr>
                          </a:p>
                        </p:txBody>
                      </p:sp>
                    </p:grpSp>
                    <p:sp>
                      <p:nvSpPr>
                        <p:cNvPr id="1700" name="Rectangle 147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V="1">
                          <a:off x="4138" y="2193"/>
                          <a:ext cx="142" cy="73"/>
                        </a:xfrm>
                        <a:prstGeom prst="rect">
                          <a:avLst/>
                        </a:prstGeom>
                        <a:solidFill>
                          <a:srgbClr val="99CCFF"/>
                        </a:solidFill>
                        <a:ln>
                          <a:noFill/>
                        </a:ln>
                        <a:extLs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 marL="0" marR="0" lvl="0" indent="0" defTabSz="4572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  <a:latin typeface="Arial" charset="0"/>
                          </a:endParaRPr>
                        </a:p>
                      </p:txBody>
                    </p:sp>
                    <p:sp>
                      <p:nvSpPr>
                        <p:cNvPr id="1701" name="Rectangle 14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V="1">
                          <a:off x="4138" y="1974"/>
                          <a:ext cx="142" cy="146"/>
                        </a:xfrm>
                        <a:prstGeom prst="rect">
                          <a:avLst/>
                        </a:prstGeom>
                        <a:solidFill>
                          <a:srgbClr val="99CCFF"/>
                        </a:solidFill>
                        <a:ln>
                          <a:noFill/>
                        </a:ln>
                        <a:extLs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 marL="0" marR="0" lvl="0" indent="0" defTabSz="4572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  <a:latin typeface="Arial" charset="0"/>
                          </a:endParaRPr>
                        </a:p>
                      </p:txBody>
                    </p:sp>
                    <p:sp>
                      <p:nvSpPr>
                        <p:cNvPr id="1702" name="Line 149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>
                          <a:off x="3234" y="1535"/>
                          <a:ext cx="190" cy="0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0033CC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 xmlns="">
                              <a:noFill/>
                            </a14:hiddenFill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</a:endParaRPr>
                        </a:p>
                      </p:txBody>
                    </p:sp>
                    <p:sp>
                      <p:nvSpPr>
                        <p:cNvPr id="1703" name="Line 150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V="1">
                          <a:off x="3234" y="1535"/>
                          <a:ext cx="0" cy="73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0033CC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 xmlns="">
                              <a:noFill/>
                            </a14:hiddenFill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</a:endParaRPr>
                        </a:p>
                      </p:txBody>
                    </p:sp>
                    <p:sp>
                      <p:nvSpPr>
                        <p:cNvPr id="1704" name="Line 151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>
                          <a:off x="3944" y="1535"/>
                          <a:ext cx="190" cy="0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0033CC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 xmlns="">
                              <a:noFill/>
                            </a14:hiddenFill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</a:endParaRPr>
                        </a:p>
                      </p:txBody>
                    </p:sp>
                    <p:sp>
                      <p:nvSpPr>
                        <p:cNvPr id="1705" name="Line 152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V="1">
                          <a:off x="3944" y="1535"/>
                          <a:ext cx="0" cy="73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0033CC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 xmlns="">
                              <a:noFill/>
                            </a14:hiddenFill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</a:endParaRPr>
                        </a:p>
                      </p:txBody>
                    </p:sp>
                    <p:sp>
                      <p:nvSpPr>
                        <p:cNvPr id="1706" name="Line 153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4134" y="1315"/>
                          <a:ext cx="142" cy="0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0033CC"/>
                          </a:solidFill>
                          <a:prstDash val="dash"/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 xmlns="">
                              <a:noFill/>
                            </a14:hiddenFill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</a:endParaRPr>
                        </a:p>
                      </p:txBody>
                    </p:sp>
                    <p:sp>
                      <p:nvSpPr>
                        <p:cNvPr id="1707" name="Line 154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4134" y="1388"/>
                          <a:ext cx="142" cy="0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0033CC"/>
                          </a:solidFill>
                          <a:prstDash val="dash"/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 xmlns="">
                              <a:noFill/>
                            </a14:hiddenFill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</a:endParaRPr>
                        </a:p>
                      </p:txBody>
                    </p:sp>
                    <p:sp>
                      <p:nvSpPr>
                        <p:cNvPr id="1708" name="Line 155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4134" y="1974"/>
                          <a:ext cx="0" cy="146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0033CC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 xmlns="">
                              <a:noFill/>
                            </a14:hiddenFill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</a:endParaRPr>
                        </a:p>
                      </p:txBody>
                    </p:sp>
                    <p:sp>
                      <p:nvSpPr>
                        <p:cNvPr id="1709" name="Line 156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4134" y="2193"/>
                          <a:ext cx="0" cy="73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0033CC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 xmlns="">
                              <a:noFill/>
                            </a14:hiddenFill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</a:endParaRPr>
                        </a:p>
                      </p:txBody>
                    </p:sp>
                  </p:grpSp>
                  <p:grpSp>
                    <p:nvGrpSpPr>
                      <p:cNvPr id="1693" name="Group 157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3424" y="1242"/>
                        <a:ext cx="1044" cy="366"/>
                        <a:chOff x="3424" y="1242"/>
                        <a:chExt cx="1044" cy="366"/>
                      </a:xfrm>
                    </p:grpSpPr>
                    <p:sp>
                      <p:nvSpPr>
                        <p:cNvPr id="1694" name="Line 158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V="1">
                          <a:off x="3755" y="1535"/>
                          <a:ext cx="0" cy="73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0033CC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 xmlns="">
                              <a:noFill/>
                            </a14:hiddenFill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</a:endParaRPr>
                        </a:p>
                      </p:txBody>
                    </p:sp>
                    <p:grpSp>
                      <p:nvGrpSpPr>
                        <p:cNvPr id="1695" name="Group 159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3424" y="1242"/>
                          <a:ext cx="142" cy="73"/>
                          <a:chOff x="3424" y="1242"/>
                          <a:chExt cx="142" cy="73"/>
                        </a:xfrm>
                      </p:grpSpPr>
                      <p:sp>
                        <p:nvSpPr>
                          <p:cNvPr id="1697" name="Line 160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 flipV="1">
                            <a:off x="3424" y="1242"/>
                            <a:ext cx="0" cy="73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0033CC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 xmlns="">
                                <a:noFill/>
                              </a14:hiddenFill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pPr marL="0" marR="0" lvl="0" indent="0" defTabSz="91440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en-US" sz="1800" b="0" i="0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ysClr val="windowText" lastClr="000000"/>
                              </a:solidFill>
                              <a:effectLst/>
                              <a:uLnTx/>
                              <a:uFillTx/>
                            </a:endParaRPr>
                          </a:p>
                        </p:txBody>
                      </p:sp>
                      <p:sp>
                        <p:nvSpPr>
                          <p:cNvPr id="1698" name="Line 161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 flipV="1">
                            <a:off x="3566" y="1242"/>
                            <a:ext cx="0" cy="73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0033CC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 xmlns="">
                                <a:noFill/>
                              </a14:hiddenFill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pPr marL="0" marR="0" lvl="0" indent="0" defTabSz="91440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en-US" sz="1800" b="0" i="0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ysClr val="windowText" lastClr="000000"/>
                              </a:solidFill>
                              <a:effectLst/>
                              <a:uLnTx/>
                              <a:uFillTx/>
                            </a:endParaRPr>
                          </a:p>
                        </p:txBody>
                      </p:sp>
                    </p:grpSp>
                    <p:sp>
                      <p:nvSpPr>
                        <p:cNvPr id="1696" name="Line 162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V="1">
                          <a:off x="4468" y="1534"/>
                          <a:ext cx="0" cy="73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0033CC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 xmlns="">
                              <a:noFill/>
                            </a14:hiddenFill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</a:endParaRPr>
                        </a:p>
                      </p:txBody>
                    </p:sp>
                  </p:grpSp>
                </p:grpSp>
                <p:sp>
                  <p:nvSpPr>
                    <p:cNvPr id="1691" name="Line 16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234" y="1901"/>
                      <a:ext cx="0" cy="73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33CC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</a:endParaRPr>
                    </a:p>
                  </p:txBody>
                </p:sp>
              </p:grpSp>
              <p:sp>
                <p:nvSpPr>
                  <p:cNvPr id="1684" name="Line 164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081" y="1565"/>
                    <a:ext cx="0" cy="73"/>
                  </a:xfrm>
                  <a:prstGeom prst="line">
                    <a:avLst/>
                  </a:prstGeom>
                  <a:noFill/>
                  <a:ln w="12700">
                    <a:solidFill>
                      <a:srgbClr val="0033CC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1685" name="Line 165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904" y="1556"/>
                    <a:ext cx="185" cy="0"/>
                  </a:xfrm>
                  <a:prstGeom prst="line">
                    <a:avLst/>
                  </a:prstGeom>
                  <a:noFill/>
                  <a:ln w="12700">
                    <a:solidFill>
                      <a:srgbClr val="0033CC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1686" name="Line 166"/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1900" y="1409"/>
                    <a:ext cx="4" cy="139"/>
                  </a:xfrm>
                  <a:prstGeom prst="line">
                    <a:avLst/>
                  </a:prstGeom>
                  <a:noFill/>
                  <a:ln w="12700">
                    <a:solidFill>
                      <a:srgbClr val="0033CC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1687" name="Line 167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908" y="1260"/>
                    <a:ext cx="0" cy="73"/>
                  </a:xfrm>
                  <a:prstGeom prst="line">
                    <a:avLst/>
                  </a:prstGeom>
                  <a:noFill/>
                  <a:ln w="12700">
                    <a:solidFill>
                      <a:srgbClr val="0033CC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1688" name="Line 168"/>
                  <p:cNvSpPr>
                    <a:spLocks noChangeShapeType="1"/>
                  </p:cNvSpPr>
                  <p:nvPr/>
                </p:nvSpPr>
                <p:spPr bwMode="auto">
                  <a:xfrm>
                    <a:off x="2094" y="1927"/>
                    <a:ext cx="0" cy="73"/>
                  </a:xfrm>
                  <a:prstGeom prst="line">
                    <a:avLst/>
                  </a:prstGeom>
                  <a:noFill/>
                  <a:ln w="12700">
                    <a:solidFill>
                      <a:srgbClr val="0033CC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1689" name="Line 169"/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1904" y="2004"/>
                    <a:ext cx="190" cy="0"/>
                  </a:xfrm>
                  <a:prstGeom prst="line">
                    <a:avLst/>
                  </a:prstGeom>
                  <a:noFill/>
                  <a:ln w="12700">
                    <a:solidFill>
                      <a:srgbClr val="0033CC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</p:grpSp>
            <p:grpSp>
              <p:nvGrpSpPr>
                <p:cNvPr id="1072" name="Group 170"/>
                <p:cNvGrpSpPr>
                  <a:grpSpLocks/>
                </p:cNvGrpSpPr>
                <p:nvPr/>
              </p:nvGrpSpPr>
              <p:grpSpPr bwMode="auto">
                <a:xfrm>
                  <a:off x="1466" y="1520"/>
                  <a:ext cx="627" cy="312"/>
                  <a:chOff x="2528" y="1059"/>
                  <a:chExt cx="2327" cy="1427"/>
                </a:xfrm>
              </p:grpSpPr>
              <p:grpSp>
                <p:nvGrpSpPr>
                  <p:cNvPr id="1538" name="Group 171"/>
                  <p:cNvGrpSpPr>
                    <a:grpSpLocks/>
                  </p:cNvGrpSpPr>
                  <p:nvPr/>
                </p:nvGrpSpPr>
                <p:grpSpPr bwMode="auto">
                  <a:xfrm>
                    <a:off x="2528" y="1059"/>
                    <a:ext cx="2327" cy="1427"/>
                    <a:chOff x="2528" y="1059"/>
                    <a:chExt cx="2327" cy="1427"/>
                  </a:xfrm>
                </p:grpSpPr>
                <p:grpSp>
                  <p:nvGrpSpPr>
                    <p:cNvPr id="1540" name="Group 172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528" y="1059"/>
                      <a:ext cx="2327" cy="1427"/>
                      <a:chOff x="2528" y="1059"/>
                      <a:chExt cx="2327" cy="1427"/>
                    </a:xfrm>
                  </p:grpSpPr>
                  <p:grpSp>
                    <p:nvGrpSpPr>
                      <p:cNvPr id="1547" name="Group 173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2528" y="1059"/>
                        <a:ext cx="2327" cy="1427"/>
                        <a:chOff x="2528" y="1059"/>
                        <a:chExt cx="2327" cy="1427"/>
                      </a:xfrm>
                    </p:grpSpPr>
                    <p:sp>
                      <p:nvSpPr>
                        <p:cNvPr id="1558" name="Rectangle 174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V="1">
                          <a:off x="2528" y="2266"/>
                          <a:ext cx="1941" cy="220"/>
                        </a:xfrm>
                        <a:prstGeom prst="rect">
                          <a:avLst/>
                        </a:prstGeom>
                        <a:solidFill>
                          <a:srgbClr val="99CCFF"/>
                        </a:solidFill>
                        <a:ln>
                          <a:noFill/>
                        </a:ln>
                        <a:extLs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 marL="0" marR="0" lvl="0" indent="0" defTabSz="4572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  <a:latin typeface="Arial" charset="0"/>
                          </a:endParaRPr>
                        </a:p>
                      </p:txBody>
                    </p:sp>
                    <p:sp>
                      <p:nvSpPr>
                        <p:cNvPr id="1559" name="Rectangle 17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V="1">
                          <a:off x="3427" y="2193"/>
                          <a:ext cx="143" cy="73"/>
                        </a:xfrm>
                        <a:prstGeom prst="rect">
                          <a:avLst/>
                        </a:prstGeom>
                        <a:solidFill>
                          <a:srgbClr val="99CCFF"/>
                        </a:solidFill>
                        <a:ln>
                          <a:noFill/>
                        </a:ln>
                        <a:extLs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 marL="0" marR="0" lvl="0" indent="0" defTabSz="4572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  <a:latin typeface="Arial" charset="0"/>
                          </a:endParaRPr>
                        </a:p>
                      </p:txBody>
                    </p:sp>
                    <p:sp>
                      <p:nvSpPr>
                        <p:cNvPr id="1560" name="Rectangle 176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V="1">
                          <a:off x="3948" y="1901"/>
                          <a:ext cx="521" cy="73"/>
                        </a:xfrm>
                        <a:prstGeom prst="rect">
                          <a:avLst/>
                        </a:prstGeom>
                        <a:solidFill>
                          <a:srgbClr val="99CCFF"/>
                        </a:solidFill>
                        <a:ln>
                          <a:noFill/>
                        </a:ln>
                        <a:extLs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 marL="0" marR="0" lvl="0" indent="0" defTabSz="4572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  <a:latin typeface="Arial" charset="0"/>
                          </a:endParaRPr>
                        </a:p>
                      </p:txBody>
                    </p:sp>
                    <p:sp>
                      <p:nvSpPr>
                        <p:cNvPr id="1561" name="Rectangle 177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V="1">
                          <a:off x="3238" y="1901"/>
                          <a:ext cx="521" cy="73"/>
                        </a:xfrm>
                        <a:prstGeom prst="rect">
                          <a:avLst/>
                        </a:prstGeom>
                        <a:solidFill>
                          <a:srgbClr val="99CCFF"/>
                        </a:solidFill>
                        <a:ln>
                          <a:noFill/>
                        </a:ln>
                        <a:extLs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 marL="0" marR="0" lvl="0" indent="0" defTabSz="4572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  <a:latin typeface="Arial" charset="0"/>
                          </a:endParaRPr>
                        </a:p>
                      </p:txBody>
                    </p:sp>
                    <p:sp>
                      <p:nvSpPr>
                        <p:cNvPr id="1562" name="Rectangle 17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V="1">
                          <a:off x="3427" y="1974"/>
                          <a:ext cx="143" cy="146"/>
                        </a:xfrm>
                        <a:prstGeom prst="rect">
                          <a:avLst/>
                        </a:prstGeom>
                        <a:solidFill>
                          <a:srgbClr val="99CCFF"/>
                        </a:solidFill>
                        <a:ln>
                          <a:noFill/>
                        </a:ln>
                        <a:extLs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 marL="0" marR="0" lvl="0" indent="0" defTabSz="4572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  <a:latin typeface="Arial" charset="0"/>
                          </a:endParaRPr>
                        </a:p>
                      </p:txBody>
                    </p:sp>
                    <p:sp>
                      <p:nvSpPr>
                        <p:cNvPr id="1563" name="Rectangle 179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528" y="1059"/>
                          <a:ext cx="1941" cy="183"/>
                        </a:xfrm>
                        <a:prstGeom prst="rect">
                          <a:avLst/>
                        </a:prstGeom>
                        <a:solidFill>
                          <a:srgbClr val="99CCFF"/>
                        </a:solidFill>
                        <a:ln>
                          <a:noFill/>
                        </a:ln>
                        <a:extLs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 marL="0" marR="0" lvl="0" indent="0" defTabSz="4572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  <a:latin typeface="Arial" charset="0"/>
                          </a:endParaRPr>
                        </a:p>
                      </p:txBody>
                    </p:sp>
                    <p:sp>
                      <p:nvSpPr>
                        <p:cNvPr id="1564" name="Rectangle 180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427" y="1242"/>
                          <a:ext cx="143" cy="146"/>
                        </a:xfrm>
                        <a:prstGeom prst="rect">
                          <a:avLst/>
                        </a:prstGeom>
                        <a:solidFill>
                          <a:srgbClr val="99CCFF"/>
                        </a:solidFill>
                        <a:ln>
                          <a:noFill/>
                        </a:ln>
                        <a:extLs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 marL="0" marR="0" lvl="0" indent="0" defTabSz="4572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  <a:latin typeface="Arial" charset="0"/>
                          </a:endParaRPr>
                        </a:p>
                      </p:txBody>
                    </p:sp>
                    <p:sp>
                      <p:nvSpPr>
                        <p:cNvPr id="1565" name="Rectangle 181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138" y="1242"/>
                          <a:ext cx="142" cy="73"/>
                        </a:xfrm>
                        <a:prstGeom prst="rect">
                          <a:avLst/>
                        </a:prstGeom>
                        <a:solidFill>
                          <a:srgbClr val="99CCFF"/>
                        </a:solidFill>
                        <a:ln>
                          <a:noFill/>
                        </a:ln>
                        <a:extLs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 marL="0" marR="0" lvl="0" indent="0" defTabSz="4572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  <a:latin typeface="Arial" charset="0"/>
                          </a:endParaRPr>
                        </a:p>
                      </p:txBody>
                    </p:sp>
                    <p:sp>
                      <p:nvSpPr>
                        <p:cNvPr id="1566" name="Rectangle 182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948" y="1535"/>
                          <a:ext cx="521" cy="73"/>
                        </a:xfrm>
                        <a:prstGeom prst="rect">
                          <a:avLst/>
                        </a:prstGeom>
                        <a:solidFill>
                          <a:srgbClr val="99CCFF"/>
                        </a:solidFill>
                        <a:ln>
                          <a:noFill/>
                        </a:ln>
                        <a:extLs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 marL="0" marR="0" lvl="0" indent="0" defTabSz="4572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  <a:latin typeface="Arial" charset="0"/>
                          </a:endParaRPr>
                        </a:p>
                      </p:txBody>
                    </p:sp>
                    <p:sp>
                      <p:nvSpPr>
                        <p:cNvPr id="1567" name="Rectangle 183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138" y="1388"/>
                          <a:ext cx="142" cy="147"/>
                        </a:xfrm>
                        <a:prstGeom prst="rect">
                          <a:avLst/>
                        </a:prstGeom>
                        <a:solidFill>
                          <a:srgbClr val="99CCFF"/>
                        </a:solidFill>
                        <a:ln>
                          <a:noFill/>
                        </a:ln>
                        <a:extLs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 marL="0" marR="0" lvl="0" indent="0" defTabSz="4572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  <a:latin typeface="Arial" charset="0"/>
                          </a:endParaRPr>
                        </a:p>
                      </p:txBody>
                    </p:sp>
                    <p:sp>
                      <p:nvSpPr>
                        <p:cNvPr id="1568" name="Rectangle 184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238" y="1535"/>
                          <a:ext cx="521" cy="73"/>
                        </a:xfrm>
                        <a:prstGeom prst="rect">
                          <a:avLst/>
                        </a:prstGeom>
                        <a:solidFill>
                          <a:srgbClr val="99CCFF"/>
                        </a:solidFill>
                        <a:ln>
                          <a:noFill/>
                        </a:ln>
                        <a:extLs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 marL="0" marR="0" lvl="0" indent="0" defTabSz="4572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  <a:latin typeface="Arial" charset="0"/>
                          </a:endParaRPr>
                        </a:p>
                      </p:txBody>
                    </p:sp>
                    <p:sp>
                      <p:nvSpPr>
                        <p:cNvPr id="1569" name="Rectangle 18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427" y="1388"/>
                          <a:ext cx="143" cy="147"/>
                        </a:xfrm>
                        <a:prstGeom prst="rect">
                          <a:avLst/>
                        </a:prstGeom>
                        <a:solidFill>
                          <a:srgbClr val="99CCFF"/>
                        </a:solidFill>
                        <a:ln>
                          <a:noFill/>
                        </a:ln>
                        <a:extLs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 marL="0" marR="0" lvl="0" indent="0" defTabSz="4572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  <a:latin typeface="Arial" charset="0"/>
                          </a:endParaRPr>
                        </a:p>
                      </p:txBody>
                    </p:sp>
                    <p:sp>
                      <p:nvSpPr>
                        <p:cNvPr id="1570" name="Line 186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2855" y="1242"/>
                          <a:ext cx="569" cy="0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0033CC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 xmlns="">
                              <a:noFill/>
                            </a14:hiddenFill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</a:endParaRPr>
                        </a:p>
                      </p:txBody>
                    </p:sp>
                    <p:sp>
                      <p:nvSpPr>
                        <p:cNvPr id="1571" name="Line 187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>
                          <a:off x="3566" y="1535"/>
                          <a:ext cx="189" cy="0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0033CC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 xmlns="">
                              <a:noFill/>
                            </a14:hiddenFill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</a:endParaRPr>
                        </a:p>
                      </p:txBody>
                    </p:sp>
                    <p:sp>
                      <p:nvSpPr>
                        <p:cNvPr id="1572" name="Line 188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3566" y="1242"/>
                          <a:ext cx="568" cy="0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0033CC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 xmlns="">
                              <a:noFill/>
                            </a14:hiddenFill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</a:endParaRPr>
                        </a:p>
                      </p:txBody>
                    </p:sp>
                    <p:sp>
                      <p:nvSpPr>
                        <p:cNvPr id="1573" name="Line 189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V="1">
                          <a:off x="3424" y="1279"/>
                          <a:ext cx="0" cy="256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0033CC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 xmlns="">
                              <a:noFill/>
                            </a14:hiddenFill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</a:endParaRPr>
                        </a:p>
                      </p:txBody>
                    </p:sp>
                    <p:sp>
                      <p:nvSpPr>
                        <p:cNvPr id="1574" name="Line 190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V="1">
                          <a:off x="3566" y="1279"/>
                          <a:ext cx="0" cy="256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0033CC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 xmlns="">
                              <a:noFill/>
                            </a14:hiddenFill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</a:endParaRPr>
                        </a:p>
                      </p:txBody>
                    </p:sp>
                    <p:sp>
                      <p:nvSpPr>
                        <p:cNvPr id="1575" name="Line 191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V="1">
                          <a:off x="4134" y="1388"/>
                          <a:ext cx="0" cy="147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0033CC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 xmlns="">
                              <a:noFill/>
                            </a14:hiddenFill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</a:endParaRPr>
                        </a:p>
                      </p:txBody>
                    </p:sp>
                    <p:sp>
                      <p:nvSpPr>
                        <p:cNvPr id="1576" name="Line 192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V="1">
                          <a:off x="4134" y="1242"/>
                          <a:ext cx="0" cy="73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0033CC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 xmlns="">
                              <a:noFill/>
                            </a14:hiddenFill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</a:endParaRPr>
                        </a:p>
                      </p:txBody>
                    </p:sp>
                    <p:sp>
                      <p:nvSpPr>
                        <p:cNvPr id="1577" name="Line 193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V="1">
                          <a:off x="2855" y="2266"/>
                          <a:ext cx="569" cy="0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0033CC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 xmlns="">
                              <a:noFill/>
                            </a14:hiddenFill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</a:endParaRPr>
                        </a:p>
                      </p:txBody>
                    </p:sp>
                    <p:sp>
                      <p:nvSpPr>
                        <p:cNvPr id="1578" name="Line 194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 flipV="1">
                          <a:off x="3234" y="1974"/>
                          <a:ext cx="190" cy="0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0033CC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 xmlns="">
                              <a:noFill/>
                            </a14:hiddenFill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</a:endParaRPr>
                        </a:p>
                      </p:txBody>
                    </p:sp>
                    <p:sp>
                      <p:nvSpPr>
                        <p:cNvPr id="1579" name="Line 195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V="1">
                          <a:off x="3234" y="1901"/>
                          <a:ext cx="521" cy="0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0033CC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 xmlns="">
                              <a:noFill/>
                            </a14:hiddenFill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</a:endParaRPr>
                        </a:p>
                      </p:txBody>
                    </p:sp>
                    <p:sp>
                      <p:nvSpPr>
                        <p:cNvPr id="1580" name="Line 196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3755" y="1901"/>
                          <a:ext cx="0" cy="73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0033CC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 xmlns="">
                              <a:noFill/>
                            </a14:hiddenFill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</a:endParaRPr>
                        </a:p>
                      </p:txBody>
                    </p:sp>
                    <p:sp>
                      <p:nvSpPr>
                        <p:cNvPr id="1581" name="Line 197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 flipV="1">
                          <a:off x="3566" y="1974"/>
                          <a:ext cx="189" cy="0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0033CC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 xmlns="">
                              <a:noFill/>
                            </a14:hiddenFill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</a:endParaRPr>
                        </a:p>
                      </p:txBody>
                    </p:sp>
                    <p:sp>
                      <p:nvSpPr>
                        <p:cNvPr id="1582" name="Line 198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V="1">
                          <a:off x="3566" y="2266"/>
                          <a:ext cx="568" cy="0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0033CC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 xmlns="">
                              <a:noFill/>
                            </a14:hiddenFill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</a:endParaRPr>
                        </a:p>
                      </p:txBody>
                    </p:sp>
                    <p:sp>
                      <p:nvSpPr>
                        <p:cNvPr id="1583" name="Line 199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 flipV="1">
                          <a:off x="3944" y="1974"/>
                          <a:ext cx="190" cy="0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0033CC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 xmlns="">
                              <a:noFill/>
                            </a14:hiddenFill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</a:endParaRPr>
                        </a:p>
                      </p:txBody>
                    </p:sp>
                    <p:sp>
                      <p:nvSpPr>
                        <p:cNvPr id="1584" name="Line 200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3944" y="1901"/>
                          <a:ext cx="0" cy="73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0033CC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 xmlns="">
                              <a:noFill/>
                            </a14:hiddenFill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</a:endParaRPr>
                        </a:p>
                      </p:txBody>
                    </p:sp>
                    <p:sp>
                      <p:nvSpPr>
                        <p:cNvPr id="1585" name="Line 201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V="1">
                          <a:off x="3944" y="1901"/>
                          <a:ext cx="521" cy="0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0033CC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 xmlns="">
                              <a:noFill/>
                            </a14:hiddenFill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</a:endParaRPr>
                        </a:p>
                      </p:txBody>
                    </p:sp>
                    <p:sp>
                      <p:nvSpPr>
                        <p:cNvPr id="1586" name="Line 202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V="1">
                          <a:off x="3424" y="2193"/>
                          <a:ext cx="142" cy="0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0033CC"/>
                          </a:solidFill>
                          <a:prstDash val="dash"/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 xmlns="">
                              <a:noFill/>
                            </a14:hiddenFill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</a:endParaRPr>
                        </a:p>
                      </p:txBody>
                    </p:sp>
                    <p:sp>
                      <p:nvSpPr>
                        <p:cNvPr id="1587" name="Line 203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V="1">
                          <a:off x="3424" y="2120"/>
                          <a:ext cx="142" cy="0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0033CC"/>
                          </a:solidFill>
                          <a:prstDash val="dash"/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 xmlns="">
                              <a:noFill/>
                            </a14:hiddenFill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</a:endParaRPr>
                        </a:p>
                      </p:txBody>
                    </p:sp>
                    <p:sp>
                      <p:nvSpPr>
                        <p:cNvPr id="1588" name="Line 204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3424" y="1974"/>
                          <a:ext cx="0" cy="146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0033CC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 xmlns="">
                              <a:noFill/>
                            </a14:hiddenFill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</a:endParaRPr>
                        </a:p>
                      </p:txBody>
                    </p:sp>
                    <p:sp>
                      <p:nvSpPr>
                        <p:cNvPr id="1589" name="Line 205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3424" y="2193"/>
                          <a:ext cx="0" cy="73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0033CC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 xmlns="">
                              <a:noFill/>
                            </a14:hiddenFill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</a:endParaRPr>
                        </a:p>
                      </p:txBody>
                    </p:sp>
                    <p:sp>
                      <p:nvSpPr>
                        <p:cNvPr id="1590" name="Line 206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3566" y="1974"/>
                          <a:ext cx="0" cy="146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0033CC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 xmlns="">
                              <a:noFill/>
                            </a14:hiddenFill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</a:endParaRPr>
                        </a:p>
                      </p:txBody>
                    </p:sp>
                    <p:sp>
                      <p:nvSpPr>
                        <p:cNvPr id="1591" name="Line 207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3566" y="2193"/>
                          <a:ext cx="0" cy="73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0033CC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 xmlns="">
                              <a:noFill/>
                            </a14:hiddenFill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</a:endParaRPr>
                        </a:p>
                      </p:txBody>
                    </p:sp>
                    <p:sp>
                      <p:nvSpPr>
                        <p:cNvPr id="1592" name="Rectangle 20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134" y="1974"/>
                          <a:ext cx="142" cy="146"/>
                        </a:xfrm>
                        <a:prstGeom prst="rect">
                          <a:avLst/>
                        </a:prstGeom>
                        <a:solidFill>
                          <a:srgbClr val="99CCFF"/>
                        </a:solidFill>
                        <a:ln>
                          <a:noFill/>
                        </a:ln>
                        <a:extLs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 marL="0" marR="0" lvl="0" indent="0" defTabSz="4572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  <a:latin typeface="Arial" charset="0"/>
                          </a:endParaRPr>
                        </a:p>
                      </p:txBody>
                    </p:sp>
                    <p:sp>
                      <p:nvSpPr>
                        <p:cNvPr id="1593" name="Rectangle 209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134" y="2120"/>
                          <a:ext cx="142" cy="146"/>
                        </a:xfrm>
                        <a:prstGeom prst="rect">
                          <a:avLst/>
                        </a:prstGeom>
                        <a:solidFill>
                          <a:srgbClr val="99CCFF"/>
                        </a:solidFill>
                        <a:ln>
                          <a:noFill/>
                        </a:ln>
                        <a:extLs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 marL="0" marR="0" lvl="0" indent="0" defTabSz="4572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  <a:latin typeface="Arial" charset="0"/>
                          </a:endParaRPr>
                        </a:p>
                      </p:txBody>
                    </p:sp>
                    <p:sp>
                      <p:nvSpPr>
                        <p:cNvPr id="1594" name="Line 210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V="1">
                          <a:off x="4130" y="1992"/>
                          <a:ext cx="0" cy="256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0033CC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 xmlns="">
                              <a:noFill/>
                            </a14:hiddenFill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</a:endParaRPr>
                        </a:p>
                      </p:txBody>
                    </p:sp>
                    <p:sp>
                      <p:nvSpPr>
                        <p:cNvPr id="1595" name="Line 211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V="1">
                          <a:off x="4272" y="1974"/>
                          <a:ext cx="0" cy="292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0033CC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 xmlns="">
                              <a:noFill/>
                            </a14:hiddenFill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</a:endParaRPr>
                        </a:p>
                      </p:txBody>
                    </p:sp>
                    <p:sp>
                      <p:nvSpPr>
                        <p:cNvPr id="1596" name="Line 212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>
                          <a:off x="4278" y="1534"/>
                          <a:ext cx="185" cy="0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0033CC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 xmlns="">
                              <a:noFill/>
                            </a14:hiddenFill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</a:endParaRPr>
                        </a:p>
                      </p:txBody>
                    </p:sp>
                    <p:sp>
                      <p:nvSpPr>
                        <p:cNvPr id="1597" name="Line 213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 flipV="1">
                          <a:off x="4274" y="1392"/>
                          <a:ext cx="4" cy="139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0033CC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 xmlns="">
                              <a:noFill/>
                            </a14:hiddenFill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</a:endParaRPr>
                        </a:p>
                      </p:txBody>
                    </p:sp>
                    <p:sp>
                      <p:nvSpPr>
                        <p:cNvPr id="1598" name="Line 214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V="1">
                          <a:off x="4282" y="1242"/>
                          <a:ext cx="0" cy="73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0033CC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 xmlns="">
                              <a:noFill/>
                            </a14:hiddenFill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</a:endParaRPr>
                        </a:p>
                      </p:txBody>
                    </p:sp>
                    <p:sp>
                      <p:nvSpPr>
                        <p:cNvPr id="1599" name="Line 215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4286" y="1242"/>
                          <a:ext cx="569" cy="0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0033CC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 xmlns="">
                              <a:noFill/>
                            </a14:hiddenFill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</a:endParaRPr>
                        </a:p>
                      </p:txBody>
                    </p:sp>
                    <p:sp>
                      <p:nvSpPr>
                        <p:cNvPr id="1600" name="Line 216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4468" y="1901"/>
                          <a:ext cx="0" cy="73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0033CC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 xmlns="">
                              <a:noFill/>
                            </a14:hiddenFill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</a:endParaRPr>
                        </a:p>
                      </p:txBody>
                    </p:sp>
                    <p:sp>
                      <p:nvSpPr>
                        <p:cNvPr id="1601" name="Line 217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 flipV="1">
                          <a:off x="4273" y="1974"/>
                          <a:ext cx="190" cy="0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0033CC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 xmlns="">
                              <a:noFill/>
                            </a14:hiddenFill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</a:endParaRPr>
                        </a:p>
                      </p:txBody>
                    </p:sp>
                    <p:sp>
                      <p:nvSpPr>
                        <p:cNvPr id="1602" name="Line 218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V="1">
                          <a:off x="4278" y="2262"/>
                          <a:ext cx="569" cy="0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0033CC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 xmlns="">
                              <a:noFill/>
                            </a14:hiddenFill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</a:endParaRPr>
                        </a:p>
                      </p:txBody>
                    </p:sp>
                    <p:sp>
                      <p:nvSpPr>
                        <p:cNvPr id="1603" name="Line 219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3234" y="1608"/>
                          <a:ext cx="521" cy="0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0033CC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 xmlns="">
                              <a:noFill/>
                            </a14:hiddenFill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</a:endParaRPr>
                        </a:p>
                      </p:txBody>
                    </p:sp>
                    <p:sp>
                      <p:nvSpPr>
                        <p:cNvPr id="1604" name="Line 220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3944" y="1608"/>
                          <a:ext cx="521" cy="0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0033CC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 xmlns="">
                              <a:noFill/>
                            </a14:hiddenFill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</a:endParaRPr>
                        </a:p>
                      </p:txBody>
                    </p:sp>
                  </p:grpSp>
                  <p:sp>
                    <p:nvSpPr>
                      <p:cNvPr id="1548" name="Rectangle 221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4138" y="2193"/>
                        <a:ext cx="142" cy="73"/>
                      </a:xfrm>
                      <a:prstGeom prst="rect">
                        <a:avLst/>
                      </a:prstGeom>
                      <a:solidFill>
                        <a:srgbClr val="99CCF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marL="0" marR="0" lvl="0" indent="0" defTabSz="4572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Arial" charset="0"/>
                        </a:endParaRPr>
                      </a:p>
                    </p:txBody>
                  </p:sp>
                  <p:sp>
                    <p:nvSpPr>
                      <p:cNvPr id="1549" name="Rectangle 222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4138" y="1974"/>
                        <a:ext cx="142" cy="146"/>
                      </a:xfrm>
                      <a:prstGeom prst="rect">
                        <a:avLst/>
                      </a:prstGeom>
                      <a:solidFill>
                        <a:srgbClr val="99CCF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marL="0" marR="0" lvl="0" indent="0" defTabSz="4572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Arial" charset="0"/>
                        </a:endParaRPr>
                      </a:p>
                    </p:txBody>
                  </p:sp>
                  <p:sp>
                    <p:nvSpPr>
                      <p:cNvPr id="1550" name="Line 223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3234" y="1535"/>
                        <a:ext cx="190" cy="0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0033CC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noFill/>
                          </a14:hiddenFill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</a:endParaRPr>
                      </a:p>
                    </p:txBody>
                  </p:sp>
                  <p:sp>
                    <p:nvSpPr>
                      <p:cNvPr id="1551" name="Line 224"/>
                      <p:cNvSpPr>
                        <a:spLocks noChangeShapeType="1"/>
                      </p:cNvSpPr>
                      <p:nvPr/>
                    </p:nvSpPr>
                    <p:spPr bwMode="auto">
                      <a:xfrm flipV="1">
                        <a:off x="3234" y="1535"/>
                        <a:ext cx="0" cy="73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0033CC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noFill/>
                          </a14:hiddenFill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</a:endParaRPr>
                      </a:p>
                    </p:txBody>
                  </p:sp>
                  <p:sp>
                    <p:nvSpPr>
                      <p:cNvPr id="1552" name="Line 225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3944" y="1535"/>
                        <a:ext cx="190" cy="0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0033CC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noFill/>
                          </a14:hiddenFill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</a:endParaRPr>
                      </a:p>
                    </p:txBody>
                  </p:sp>
                  <p:sp>
                    <p:nvSpPr>
                      <p:cNvPr id="1553" name="Line 226"/>
                      <p:cNvSpPr>
                        <a:spLocks noChangeShapeType="1"/>
                      </p:cNvSpPr>
                      <p:nvPr/>
                    </p:nvSpPr>
                    <p:spPr bwMode="auto">
                      <a:xfrm flipV="1">
                        <a:off x="3944" y="1535"/>
                        <a:ext cx="0" cy="73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0033CC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noFill/>
                          </a14:hiddenFill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</a:endParaRPr>
                      </a:p>
                    </p:txBody>
                  </p:sp>
                  <p:sp>
                    <p:nvSpPr>
                      <p:cNvPr id="1554" name="Line 227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4134" y="1315"/>
                        <a:ext cx="142" cy="0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0033CC"/>
                        </a:solidFill>
                        <a:prstDash val="dash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noFill/>
                          </a14:hiddenFill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</a:endParaRPr>
                      </a:p>
                    </p:txBody>
                  </p:sp>
                  <p:sp>
                    <p:nvSpPr>
                      <p:cNvPr id="1555" name="Line 228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4134" y="1388"/>
                        <a:ext cx="142" cy="0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0033CC"/>
                        </a:solidFill>
                        <a:prstDash val="dash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noFill/>
                          </a14:hiddenFill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</a:endParaRPr>
                      </a:p>
                    </p:txBody>
                  </p:sp>
                  <p:sp>
                    <p:nvSpPr>
                      <p:cNvPr id="1556" name="Line 229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4134" y="1974"/>
                        <a:ext cx="0" cy="146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0033CC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noFill/>
                          </a14:hiddenFill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</a:endParaRPr>
                      </a:p>
                    </p:txBody>
                  </p:sp>
                  <p:sp>
                    <p:nvSpPr>
                      <p:cNvPr id="1557" name="Line 230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4134" y="2193"/>
                        <a:ext cx="0" cy="73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0033CC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noFill/>
                          </a14:hiddenFill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</a:endParaRPr>
                      </a:p>
                    </p:txBody>
                  </p:sp>
                </p:grpSp>
                <p:grpSp>
                  <p:nvGrpSpPr>
                    <p:cNvPr id="1541" name="Group 231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424" y="1242"/>
                      <a:ext cx="1044" cy="366"/>
                      <a:chOff x="3424" y="1242"/>
                      <a:chExt cx="1044" cy="366"/>
                    </a:xfrm>
                  </p:grpSpPr>
                  <p:sp>
                    <p:nvSpPr>
                      <p:cNvPr id="1542" name="Line 232"/>
                      <p:cNvSpPr>
                        <a:spLocks noChangeShapeType="1"/>
                      </p:cNvSpPr>
                      <p:nvPr/>
                    </p:nvSpPr>
                    <p:spPr bwMode="auto">
                      <a:xfrm flipV="1">
                        <a:off x="3755" y="1535"/>
                        <a:ext cx="0" cy="73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0033CC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noFill/>
                          </a14:hiddenFill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</a:endParaRPr>
                      </a:p>
                    </p:txBody>
                  </p:sp>
                  <p:grpSp>
                    <p:nvGrpSpPr>
                      <p:cNvPr id="1543" name="Group 233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3424" y="1242"/>
                        <a:ext cx="142" cy="73"/>
                        <a:chOff x="3424" y="1242"/>
                        <a:chExt cx="142" cy="73"/>
                      </a:xfrm>
                    </p:grpSpPr>
                    <p:sp>
                      <p:nvSpPr>
                        <p:cNvPr id="1545" name="Line 234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V="1">
                          <a:off x="3424" y="1242"/>
                          <a:ext cx="0" cy="73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0033CC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 xmlns="">
                              <a:noFill/>
                            </a14:hiddenFill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</a:endParaRPr>
                        </a:p>
                      </p:txBody>
                    </p:sp>
                    <p:sp>
                      <p:nvSpPr>
                        <p:cNvPr id="1546" name="Line 235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V="1">
                          <a:off x="3566" y="1242"/>
                          <a:ext cx="0" cy="73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0033CC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 xmlns="">
                              <a:noFill/>
                            </a14:hiddenFill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</a:endParaRPr>
                        </a:p>
                      </p:txBody>
                    </p:sp>
                  </p:grpSp>
                  <p:sp>
                    <p:nvSpPr>
                      <p:cNvPr id="1544" name="Line 236"/>
                      <p:cNvSpPr>
                        <a:spLocks noChangeShapeType="1"/>
                      </p:cNvSpPr>
                      <p:nvPr/>
                    </p:nvSpPr>
                    <p:spPr bwMode="auto">
                      <a:xfrm flipV="1">
                        <a:off x="4468" y="1534"/>
                        <a:ext cx="0" cy="73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0033CC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noFill/>
                          </a14:hiddenFill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</a:endParaRPr>
                      </a:p>
                    </p:txBody>
                  </p:sp>
                </p:grpSp>
              </p:grpSp>
              <p:sp>
                <p:nvSpPr>
                  <p:cNvPr id="1539" name="Line 237"/>
                  <p:cNvSpPr>
                    <a:spLocks noChangeShapeType="1"/>
                  </p:cNvSpPr>
                  <p:nvPr/>
                </p:nvSpPr>
                <p:spPr bwMode="auto">
                  <a:xfrm>
                    <a:off x="3234" y="1901"/>
                    <a:ext cx="0" cy="73"/>
                  </a:xfrm>
                  <a:prstGeom prst="line">
                    <a:avLst/>
                  </a:prstGeom>
                  <a:noFill/>
                  <a:ln w="12700">
                    <a:solidFill>
                      <a:srgbClr val="0033CC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</p:grpSp>
            <p:grpSp>
              <p:nvGrpSpPr>
                <p:cNvPr id="1073" name="Group 238"/>
                <p:cNvGrpSpPr>
                  <a:grpSpLocks/>
                </p:cNvGrpSpPr>
                <p:nvPr/>
              </p:nvGrpSpPr>
              <p:grpSpPr bwMode="auto">
                <a:xfrm>
                  <a:off x="3440" y="1516"/>
                  <a:ext cx="411" cy="312"/>
                  <a:chOff x="2528" y="1059"/>
                  <a:chExt cx="2327" cy="1427"/>
                </a:xfrm>
              </p:grpSpPr>
              <p:grpSp>
                <p:nvGrpSpPr>
                  <p:cNvPr id="1471" name="Group 239"/>
                  <p:cNvGrpSpPr>
                    <a:grpSpLocks/>
                  </p:cNvGrpSpPr>
                  <p:nvPr/>
                </p:nvGrpSpPr>
                <p:grpSpPr bwMode="auto">
                  <a:xfrm>
                    <a:off x="2528" y="1059"/>
                    <a:ext cx="2327" cy="1427"/>
                    <a:chOff x="2528" y="1059"/>
                    <a:chExt cx="2327" cy="1427"/>
                  </a:xfrm>
                </p:grpSpPr>
                <p:grpSp>
                  <p:nvGrpSpPr>
                    <p:cNvPr id="1473" name="Group 240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528" y="1059"/>
                      <a:ext cx="2327" cy="1427"/>
                      <a:chOff x="2528" y="1059"/>
                      <a:chExt cx="2327" cy="1427"/>
                    </a:xfrm>
                  </p:grpSpPr>
                  <p:grpSp>
                    <p:nvGrpSpPr>
                      <p:cNvPr id="1480" name="Group 241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2528" y="1059"/>
                        <a:ext cx="2327" cy="1427"/>
                        <a:chOff x="2528" y="1059"/>
                        <a:chExt cx="2327" cy="1427"/>
                      </a:xfrm>
                    </p:grpSpPr>
                    <p:sp>
                      <p:nvSpPr>
                        <p:cNvPr id="1491" name="Rectangle 242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V="1">
                          <a:off x="2528" y="2266"/>
                          <a:ext cx="1941" cy="220"/>
                        </a:xfrm>
                        <a:prstGeom prst="rect">
                          <a:avLst/>
                        </a:prstGeom>
                        <a:solidFill>
                          <a:srgbClr val="99CCFF"/>
                        </a:solidFill>
                        <a:ln>
                          <a:noFill/>
                        </a:ln>
                        <a:extLs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 marL="0" marR="0" lvl="0" indent="0" defTabSz="4572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  <a:latin typeface="Arial" charset="0"/>
                          </a:endParaRPr>
                        </a:p>
                      </p:txBody>
                    </p:sp>
                    <p:sp>
                      <p:nvSpPr>
                        <p:cNvPr id="1492" name="Rectangle 243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V="1">
                          <a:off x="3427" y="2193"/>
                          <a:ext cx="143" cy="73"/>
                        </a:xfrm>
                        <a:prstGeom prst="rect">
                          <a:avLst/>
                        </a:prstGeom>
                        <a:solidFill>
                          <a:srgbClr val="99CCFF"/>
                        </a:solidFill>
                        <a:ln>
                          <a:noFill/>
                        </a:ln>
                        <a:extLs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 marL="0" marR="0" lvl="0" indent="0" defTabSz="4572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  <a:latin typeface="Arial" charset="0"/>
                          </a:endParaRPr>
                        </a:p>
                      </p:txBody>
                    </p:sp>
                    <p:sp>
                      <p:nvSpPr>
                        <p:cNvPr id="1493" name="Rectangle 244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V="1">
                          <a:off x="3948" y="1901"/>
                          <a:ext cx="521" cy="73"/>
                        </a:xfrm>
                        <a:prstGeom prst="rect">
                          <a:avLst/>
                        </a:prstGeom>
                        <a:solidFill>
                          <a:srgbClr val="99CCFF"/>
                        </a:solidFill>
                        <a:ln>
                          <a:noFill/>
                        </a:ln>
                        <a:extLs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 marL="0" marR="0" lvl="0" indent="0" defTabSz="4572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  <a:latin typeface="Arial" charset="0"/>
                          </a:endParaRPr>
                        </a:p>
                      </p:txBody>
                    </p:sp>
                    <p:sp>
                      <p:nvSpPr>
                        <p:cNvPr id="1494" name="Rectangle 24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V="1">
                          <a:off x="3238" y="1901"/>
                          <a:ext cx="521" cy="73"/>
                        </a:xfrm>
                        <a:prstGeom prst="rect">
                          <a:avLst/>
                        </a:prstGeom>
                        <a:solidFill>
                          <a:srgbClr val="99CCFF"/>
                        </a:solidFill>
                        <a:ln>
                          <a:noFill/>
                        </a:ln>
                        <a:extLs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 marL="0" marR="0" lvl="0" indent="0" defTabSz="4572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  <a:latin typeface="Arial" charset="0"/>
                          </a:endParaRPr>
                        </a:p>
                      </p:txBody>
                    </p:sp>
                    <p:sp>
                      <p:nvSpPr>
                        <p:cNvPr id="1495" name="Rectangle 246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V="1">
                          <a:off x="3427" y="1974"/>
                          <a:ext cx="143" cy="146"/>
                        </a:xfrm>
                        <a:prstGeom prst="rect">
                          <a:avLst/>
                        </a:prstGeom>
                        <a:solidFill>
                          <a:srgbClr val="99CCFF"/>
                        </a:solidFill>
                        <a:ln>
                          <a:noFill/>
                        </a:ln>
                        <a:extLs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 marL="0" marR="0" lvl="0" indent="0" defTabSz="4572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  <a:latin typeface="Arial" charset="0"/>
                          </a:endParaRPr>
                        </a:p>
                      </p:txBody>
                    </p:sp>
                    <p:sp>
                      <p:nvSpPr>
                        <p:cNvPr id="1496" name="Rectangle 247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528" y="1059"/>
                          <a:ext cx="1941" cy="183"/>
                        </a:xfrm>
                        <a:prstGeom prst="rect">
                          <a:avLst/>
                        </a:prstGeom>
                        <a:solidFill>
                          <a:srgbClr val="99CCFF"/>
                        </a:solidFill>
                        <a:ln>
                          <a:noFill/>
                        </a:ln>
                        <a:extLs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 marL="0" marR="0" lvl="0" indent="0" defTabSz="4572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  <a:latin typeface="Arial" charset="0"/>
                          </a:endParaRPr>
                        </a:p>
                      </p:txBody>
                    </p:sp>
                    <p:sp>
                      <p:nvSpPr>
                        <p:cNvPr id="1497" name="Rectangle 24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427" y="1242"/>
                          <a:ext cx="143" cy="146"/>
                        </a:xfrm>
                        <a:prstGeom prst="rect">
                          <a:avLst/>
                        </a:prstGeom>
                        <a:solidFill>
                          <a:srgbClr val="99CCFF"/>
                        </a:solidFill>
                        <a:ln>
                          <a:noFill/>
                        </a:ln>
                        <a:extLs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 marL="0" marR="0" lvl="0" indent="0" defTabSz="4572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  <a:latin typeface="Arial" charset="0"/>
                          </a:endParaRPr>
                        </a:p>
                      </p:txBody>
                    </p:sp>
                    <p:sp>
                      <p:nvSpPr>
                        <p:cNvPr id="1498" name="Rectangle 249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138" y="1242"/>
                          <a:ext cx="142" cy="73"/>
                        </a:xfrm>
                        <a:prstGeom prst="rect">
                          <a:avLst/>
                        </a:prstGeom>
                        <a:solidFill>
                          <a:srgbClr val="99CCFF"/>
                        </a:solidFill>
                        <a:ln>
                          <a:noFill/>
                        </a:ln>
                        <a:extLs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 marL="0" marR="0" lvl="0" indent="0" defTabSz="4572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  <a:latin typeface="Arial" charset="0"/>
                          </a:endParaRPr>
                        </a:p>
                      </p:txBody>
                    </p:sp>
                    <p:sp>
                      <p:nvSpPr>
                        <p:cNvPr id="1499" name="Rectangle 250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948" y="1535"/>
                          <a:ext cx="521" cy="73"/>
                        </a:xfrm>
                        <a:prstGeom prst="rect">
                          <a:avLst/>
                        </a:prstGeom>
                        <a:solidFill>
                          <a:srgbClr val="99CCFF"/>
                        </a:solidFill>
                        <a:ln>
                          <a:noFill/>
                        </a:ln>
                        <a:extLs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 marL="0" marR="0" lvl="0" indent="0" defTabSz="4572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  <a:latin typeface="Arial" charset="0"/>
                          </a:endParaRPr>
                        </a:p>
                      </p:txBody>
                    </p:sp>
                    <p:sp>
                      <p:nvSpPr>
                        <p:cNvPr id="1500" name="Rectangle 251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138" y="1388"/>
                          <a:ext cx="142" cy="147"/>
                        </a:xfrm>
                        <a:prstGeom prst="rect">
                          <a:avLst/>
                        </a:prstGeom>
                        <a:solidFill>
                          <a:srgbClr val="99CCFF"/>
                        </a:solidFill>
                        <a:ln>
                          <a:noFill/>
                        </a:ln>
                        <a:extLs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 marL="0" marR="0" lvl="0" indent="0" defTabSz="4572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  <a:latin typeface="Arial" charset="0"/>
                          </a:endParaRPr>
                        </a:p>
                      </p:txBody>
                    </p:sp>
                    <p:sp>
                      <p:nvSpPr>
                        <p:cNvPr id="1501" name="Rectangle 252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238" y="1535"/>
                          <a:ext cx="521" cy="73"/>
                        </a:xfrm>
                        <a:prstGeom prst="rect">
                          <a:avLst/>
                        </a:prstGeom>
                        <a:solidFill>
                          <a:srgbClr val="99CCFF"/>
                        </a:solidFill>
                        <a:ln>
                          <a:noFill/>
                        </a:ln>
                        <a:extLs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 marL="0" marR="0" lvl="0" indent="0" defTabSz="4572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  <a:latin typeface="Arial" charset="0"/>
                          </a:endParaRPr>
                        </a:p>
                      </p:txBody>
                    </p:sp>
                    <p:sp>
                      <p:nvSpPr>
                        <p:cNvPr id="1502" name="Rectangle 253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427" y="1388"/>
                          <a:ext cx="143" cy="147"/>
                        </a:xfrm>
                        <a:prstGeom prst="rect">
                          <a:avLst/>
                        </a:prstGeom>
                        <a:solidFill>
                          <a:srgbClr val="99CCFF"/>
                        </a:solidFill>
                        <a:ln>
                          <a:noFill/>
                        </a:ln>
                        <a:extLs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 marL="0" marR="0" lvl="0" indent="0" defTabSz="4572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  <a:latin typeface="Arial" charset="0"/>
                          </a:endParaRPr>
                        </a:p>
                      </p:txBody>
                    </p:sp>
                    <p:sp>
                      <p:nvSpPr>
                        <p:cNvPr id="1503" name="Line 254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2855" y="1242"/>
                          <a:ext cx="569" cy="0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0033CC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 xmlns="">
                              <a:noFill/>
                            </a14:hiddenFill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</a:endParaRPr>
                        </a:p>
                      </p:txBody>
                    </p:sp>
                    <p:sp>
                      <p:nvSpPr>
                        <p:cNvPr id="1504" name="Line 255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>
                          <a:off x="3566" y="1535"/>
                          <a:ext cx="189" cy="0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0033CC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 xmlns="">
                              <a:noFill/>
                            </a14:hiddenFill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</a:endParaRPr>
                        </a:p>
                      </p:txBody>
                    </p:sp>
                    <p:sp>
                      <p:nvSpPr>
                        <p:cNvPr id="1505" name="Line 256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3566" y="1242"/>
                          <a:ext cx="568" cy="0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0033CC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 xmlns="">
                              <a:noFill/>
                            </a14:hiddenFill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</a:endParaRPr>
                        </a:p>
                      </p:txBody>
                    </p:sp>
                    <p:sp>
                      <p:nvSpPr>
                        <p:cNvPr id="1506" name="Line 257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V="1">
                          <a:off x="3424" y="1279"/>
                          <a:ext cx="0" cy="256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0033CC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 xmlns="">
                              <a:noFill/>
                            </a14:hiddenFill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</a:endParaRPr>
                        </a:p>
                      </p:txBody>
                    </p:sp>
                    <p:sp>
                      <p:nvSpPr>
                        <p:cNvPr id="1507" name="Line 258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V="1">
                          <a:off x="3566" y="1279"/>
                          <a:ext cx="0" cy="256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0033CC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 xmlns="">
                              <a:noFill/>
                            </a14:hiddenFill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</a:endParaRPr>
                        </a:p>
                      </p:txBody>
                    </p:sp>
                    <p:sp>
                      <p:nvSpPr>
                        <p:cNvPr id="1508" name="Line 259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V="1">
                          <a:off x="4134" y="1388"/>
                          <a:ext cx="0" cy="147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0033CC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 xmlns="">
                              <a:noFill/>
                            </a14:hiddenFill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</a:endParaRPr>
                        </a:p>
                      </p:txBody>
                    </p:sp>
                    <p:sp>
                      <p:nvSpPr>
                        <p:cNvPr id="1509" name="Line 260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V="1">
                          <a:off x="4134" y="1242"/>
                          <a:ext cx="0" cy="73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0033CC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 xmlns="">
                              <a:noFill/>
                            </a14:hiddenFill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</a:endParaRPr>
                        </a:p>
                      </p:txBody>
                    </p:sp>
                    <p:sp>
                      <p:nvSpPr>
                        <p:cNvPr id="1510" name="Line 261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V="1">
                          <a:off x="2855" y="2266"/>
                          <a:ext cx="569" cy="0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0033CC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 xmlns="">
                              <a:noFill/>
                            </a14:hiddenFill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</a:endParaRPr>
                        </a:p>
                      </p:txBody>
                    </p:sp>
                    <p:sp>
                      <p:nvSpPr>
                        <p:cNvPr id="1511" name="Line 262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 flipV="1">
                          <a:off x="3234" y="1974"/>
                          <a:ext cx="190" cy="0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0033CC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 xmlns="">
                              <a:noFill/>
                            </a14:hiddenFill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</a:endParaRPr>
                        </a:p>
                      </p:txBody>
                    </p:sp>
                    <p:sp>
                      <p:nvSpPr>
                        <p:cNvPr id="1512" name="Line 263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V="1">
                          <a:off x="3234" y="1901"/>
                          <a:ext cx="521" cy="0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0033CC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 xmlns="">
                              <a:noFill/>
                            </a14:hiddenFill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</a:endParaRPr>
                        </a:p>
                      </p:txBody>
                    </p:sp>
                    <p:sp>
                      <p:nvSpPr>
                        <p:cNvPr id="1513" name="Line 264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3755" y="1901"/>
                          <a:ext cx="0" cy="73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0033CC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 xmlns="">
                              <a:noFill/>
                            </a14:hiddenFill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</a:endParaRPr>
                        </a:p>
                      </p:txBody>
                    </p:sp>
                    <p:sp>
                      <p:nvSpPr>
                        <p:cNvPr id="1514" name="Line 265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 flipV="1">
                          <a:off x="3566" y="1974"/>
                          <a:ext cx="189" cy="0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0033CC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 xmlns="">
                              <a:noFill/>
                            </a14:hiddenFill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</a:endParaRPr>
                        </a:p>
                      </p:txBody>
                    </p:sp>
                    <p:sp>
                      <p:nvSpPr>
                        <p:cNvPr id="1515" name="Line 266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V="1">
                          <a:off x="3566" y="2266"/>
                          <a:ext cx="568" cy="0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0033CC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 xmlns="">
                              <a:noFill/>
                            </a14:hiddenFill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</a:endParaRPr>
                        </a:p>
                      </p:txBody>
                    </p:sp>
                    <p:sp>
                      <p:nvSpPr>
                        <p:cNvPr id="1516" name="Line 267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 flipV="1">
                          <a:off x="3944" y="1974"/>
                          <a:ext cx="190" cy="0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0033CC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 xmlns="">
                              <a:noFill/>
                            </a14:hiddenFill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</a:endParaRPr>
                        </a:p>
                      </p:txBody>
                    </p:sp>
                    <p:sp>
                      <p:nvSpPr>
                        <p:cNvPr id="1517" name="Line 268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3944" y="1901"/>
                          <a:ext cx="0" cy="73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0033CC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 xmlns="">
                              <a:noFill/>
                            </a14:hiddenFill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</a:endParaRPr>
                        </a:p>
                      </p:txBody>
                    </p:sp>
                    <p:sp>
                      <p:nvSpPr>
                        <p:cNvPr id="1518" name="Line 269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V="1">
                          <a:off x="3944" y="1901"/>
                          <a:ext cx="521" cy="0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0033CC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 xmlns="">
                              <a:noFill/>
                            </a14:hiddenFill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</a:endParaRPr>
                        </a:p>
                      </p:txBody>
                    </p:sp>
                    <p:sp>
                      <p:nvSpPr>
                        <p:cNvPr id="1519" name="Line 270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V="1">
                          <a:off x="3424" y="2193"/>
                          <a:ext cx="142" cy="0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0033CC"/>
                          </a:solidFill>
                          <a:prstDash val="dash"/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 xmlns="">
                              <a:noFill/>
                            </a14:hiddenFill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</a:endParaRPr>
                        </a:p>
                      </p:txBody>
                    </p:sp>
                    <p:sp>
                      <p:nvSpPr>
                        <p:cNvPr id="1520" name="Line 271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V="1">
                          <a:off x="3424" y="2120"/>
                          <a:ext cx="142" cy="0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0033CC"/>
                          </a:solidFill>
                          <a:prstDash val="dash"/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 xmlns="">
                              <a:noFill/>
                            </a14:hiddenFill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</a:endParaRPr>
                        </a:p>
                      </p:txBody>
                    </p:sp>
                    <p:sp>
                      <p:nvSpPr>
                        <p:cNvPr id="1521" name="Line 272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3424" y="1974"/>
                          <a:ext cx="0" cy="146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0033CC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 xmlns="">
                              <a:noFill/>
                            </a14:hiddenFill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</a:endParaRPr>
                        </a:p>
                      </p:txBody>
                    </p:sp>
                    <p:sp>
                      <p:nvSpPr>
                        <p:cNvPr id="1522" name="Line 273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3424" y="2193"/>
                          <a:ext cx="0" cy="73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0033CC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 xmlns="">
                              <a:noFill/>
                            </a14:hiddenFill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</a:endParaRPr>
                        </a:p>
                      </p:txBody>
                    </p:sp>
                    <p:sp>
                      <p:nvSpPr>
                        <p:cNvPr id="1523" name="Line 274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3566" y="1974"/>
                          <a:ext cx="0" cy="146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0033CC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 xmlns="">
                              <a:noFill/>
                            </a14:hiddenFill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</a:endParaRPr>
                        </a:p>
                      </p:txBody>
                    </p:sp>
                    <p:sp>
                      <p:nvSpPr>
                        <p:cNvPr id="1524" name="Line 275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3566" y="2193"/>
                          <a:ext cx="0" cy="73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0033CC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 xmlns="">
                              <a:noFill/>
                            </a14:hiddenFill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</a:endParaRPr>
                        </a:p>
                      </p:txBody>
                    </p:sp>
                    <p:sp>
                      <p:nvSpPr>
                        <p:cNvPr id="1525" name="Rectangle 276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134" y="1974"/>
                          <a:ext cx="142" cy="146"/>
                        </a:xfrm>
                        <a:prstGeom prst="rect">
                          <a:avLst/>
                        </a:prstGeom>
                        <a:solidFill>
                          <a:srgbClr val="99CCFF"/>
                        </a:solidFill>
                        <a:ln>
                          <a:noFill/>
                        </a:ln>
                        <a:extLs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 marL="0" marR="0" lvl="0" indent="0" defTabSz="4572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  <a:latin typeface="Arial" charset="0"/>
                          </a:endParaRPr>
                        </a:p>
                      </p:txBody>
                    </p:sp>
                    <p:sp>
                      <p:nvSpPr>
                        <p:cNvPr id="1526" name="Rectangle 277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134" y="2120"/>
                          <a:ext cx="142" cy="146"/>
                        </a:xfrm>
                        <a:prstGeom prst="rect">
                          <a:avLst/>
                        </a:prstGeom>
                        <a:solidFill>
                          <a:srgbClr val="99CCFF"/>
                        </a:solidFill>
                        <a:ln>
                          <a:noFill/>
                        </a:ln>
                        <a:extLs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 marL="0" marR="0" lvl="0" indent="0" defTabSz="4572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  <a:latin typeface="Arial" charset="0"/>
                          </a:endParaRPr>
                        </a:p>
                      </p:txBody>
                    </p:sp>
                    <p:sp>
                      <p:nvSpPr>
                        <p:cNvPr id="1527" name="Line 278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V="1">
                          <a:off x="4130" y="1992"/>
                          <a:ext cx="0" cy="256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0033CC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 xmlns="">
                              <a:noFill/>
                            </a14:hiddenFill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</a:endParaRPr>
                        </a:p>
                      </p:txBody>
                    </p:sp>
                    <p:sp>
                      <p:nvSpPr>
                        <p:cNvPr id="1528" name="Line 279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V="1">
                          <a:off x="4272" y="1974"/>
                          <a:ext cx="0" cy="292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0033CC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 xmlns="">
                              <a:noFill/>
                            </a14:hiddenFill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</a:endParaRPr>
                        </a:p>
                      </p:txBody>
                    </p:sp>
                    <p:sp>
                      <p:nvSpPr>
                        <p:cNvPr id="1529" name="Line 280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>
                          <a:off x="4278" y="1534"/>
                          <a:ext cx="185" cy="0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0033CC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 xmlns="">
                              <a:noFill/>
                            </a14:hiddenFill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</a:endParaRPr>
                        </a:p>
                      </p:txBody>
                    </p:sp>
                    <p:sp>
                      <p:nvSpPr>
                        <p:cNvPr id="1530" name="Line 281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 flipV="1">
                          <a:off x="4274" y="1392"/>
                          <a:ext cx="4" cy="139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0033CC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 xmlns="">
                              <a:noFill/>
                            </a14:hiddenFill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</a:endParaRPr>
                        </a:p>
                      </p:txBody>
                    </p:sp>
                    <p:sp>
                      <p:nvSpPr>
                        <p:cNvPr id="1531" name="Line 282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V="1">
                          <a:off x="4282" y="1242"/>
                          <a:ext cx="0" cy="73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0033CC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 xmlns="">
                              <a:noFill/>
                            </a14:hiddenFill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</a:endParaRPr>
                        </a:p>
                      </p:txBody>
                    </p:sp>
                    <p:sp>
                      <p:nvSpPr>
                        <p:cNvPr id="1532" name="Line 283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4286" y="1242"/>
                          <a:ext cx="569" cy="0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0033CC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 xmlns="">
                              <a:noFill/>
                            </a14:hiddenFill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</a:endParaRPr>
                        </a:p>
                      </p:txBody>
                    </p:sp>
                    <p:sp>
                      <p:nvSpPr>
                        <p:cNvPr id="1533" name="Line 284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4468" y="1901"/>
                          <a:ext cx="0" cy="73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0033CC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 xmlns="">
                              <a:noFill/>
                            </a14:hiddenFill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</a:endParaRPr>
                        </a:p>
                      </p:txBody>
                    </p:sp>
                    <p:sp>
                      <p:nvSpPr>
                        <p:cNvPr id="1534" name="Line 285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 flipV="1">
                          <a:off x="4273" y="1974"/>
                          <a:ext cx="190" cy="0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0033CC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 xmlns="">
                              <a:noFill/>
                            </a14:hiddenFill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</a:endParaRPr>
                        </a:p>
                      </p:txBody>
                    </p:sp>
                    <p:sp>
                      <p:nvSpPr>
                        <p:cNvPr id="1535" name="Line 286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V="1">
                          <a:off x="4278" y="2262"/>
                          <a:ext cx="569" cy="0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0033CC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 xmlns="">
                              <a:noFill/>
                            </a14:hiddenFill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</a:endParaRPr>
                        </a:p>
                      </p:txBody>
                    </p:sp>
                    <p:sp>
                      <p:nvSpPr>
                        <p:cNvPr id="1536" name="Line 287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3234" y="1608"/>
                          <a:ext cx="521" cy="0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0033CC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 xmlns="">
                              <a:noFill/>
                            </a14:hiddenFill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</a:endParaRPr>
                        </a:p>
                      </p:txBody>
                    </p:sp>
                    <p:sp>
                      <p:nvSpPr>
                        <p:cNvPr id="1537" name="Line 288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3944" y="1608"/>
                          <a:ext cx="521" cy="0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0033CC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 xmlns="">
                              <a:noFill/>
                            </a14:hiddenFill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</a:endParaRPr>
                        </a:p>
                      </p:txBody>
                    </p:sp>
                  </p:grpSp>
                  <p:sp>
                    <p:nvSpPr>
                      <p:cNvPr id="1481" name="Rectangle 289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4138" y="2193"/>
                        <a:ext cx="142" cy="73"/>
                      </a:xfrm>
                      <a:prstGeom prst="rect">
                        <a:avLst/>
                      </a:prstGeom>
                      <a:solidFill>
                        <a:srgbClr val="99CCF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marL="0" marR="0" lvl="0" indent="0" defTabSz="4572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Arial" charset="0"/>
                        </a:endParaRPr>
                      </a:p>
                    </p:txBody>
                  </p:sp>
                  <p:sp>
                    <p:nvSpPr>
                      <p:cNvPr id="1482" name="Rectangle 290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4138" y="1974"/>
                        <a:ext cx="142" cy="146"/>
                      </a:xfrm>
                      <a:prstGeom prst="rect">
                        <a:avLst/>
                      </a:prstGeom>
                      <a:solidFill>
                        <a:srgbClr val="99CCF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marL="0" marR="0" lvl="0" indent="0" defTabSz="4572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Arial" charset="0"/>
                        </a:endParaRPr>
                      </a:p>
                    </p:txBody>
                  </p:sp>
                  <p:sp>
                    <p:nvSpPr>
                      <p:cNvPr id="1483" name="Line 291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3234" y="1535"/>
                        <a:ext cx="190" cy="0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0033CC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noFill/>
                          </a14:hiddenFill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</a:endParaRPr>
                      </a:p>
                    </p:txBody>
                  </p:sp>
                  <p:sp>
                    <p:nvSpPr>
                      <p:cNvPr id="1484" name="Line 292"/>
                      <p:cNvSpPr>
                        <a:spLocks noChangeShapeType="1"/>
                      </p:cNvSpPr>
                      <p:nvPr/>
                    </p:nvSpPr>
                    <p:spPr bwMode="auto">
                      <a:xfrm flipV="1">
                        <a:off x="3234" y="1535"/>
                        <a:ext cx="0" cy="73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0033CC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noFill/>
                          </a14:hiddenFill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</a:endParaRPr>
                      </a:p>
                    </p:txBody>
                  </p:sp>
                  <p:sp>
                    <p:nvSpPr>
                      <p:cNvPr id="1485" name="Line 293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3944" y="1535"/>
                        <a:ext cx="190" cy="0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0033CC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noFill/>
                          </a14:hiddenFill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</a:endParaRPr>
                      </a:p>
                    </p:txBody>
                  </p:sp>
                  <p:sp>
                    <p:nvSpPr>
                      <p:cNvPr id="1486" name="Line 294"/>
                      <p:cNvSpPr>
                        <a:spLocks noChangeShapeType="1"/>
                      </p:cNvSpPr>
                      <p:nvPr/>
                    </p:nvSpPr>
                    <p:spPr bwMode="auto">
                      <a:xfrm flipV="1">
                        <a:off x="3944" y="1535"/>
                        <a:ext cx="0" cy="73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0033CC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noFill/>
                          </a14:hiddenFill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</a:endParaRPr>
                      </a:p>
                    </p:txBody>
                  </p:sp>
                  <p:sp>
                    <p:nvSpPr>
                      <p:cNvPr id="1487" name="Line 295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4134" y="1315"/>
                        <a:ext cx="142" cy="0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0033CC"/>
                        </a:solidFill>
                        <a:prstDash val="dash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noFill/>
                          </a14:hiddenFill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</a:endParaRPr>
                      </a:p>
                    </p:txBody>
                  </p:sp>
                  <p:sp>
                    <p:nvSpPr>
                      <p:cNvPr id="1488" name="Line 296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4134" y="1388"/>
                        <a:ext cx="142" cy="0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0033CC"/>
                        </a:solidFill>
                        <a:prstDash val="dash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noFill/>
                          </a14:hiddenFill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</a:endParaRPr>
                      </a:p>
                    </p:txBody>
                  </p:sp>
                  <p:sp>
                    <p:nvSpPr>
                      <p:cNvPr id="1489" name="Line 297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4134" y="1974"/>
                        <a:ext cx="0" cy="146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0033CC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noFill/>
                          </a14:hiddenFill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</a:endParaRPr>
                      </a:p>
                    </p:txBody>
                  </p:sp>
                  <p:sp>
                    <p:nvSpPr>
                      <p:cNvPr id="1490" name="Line 298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4134" y="2193"/>
                        <a:ext cx="0" cy="73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0033CC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noFill/>
                          </a14:hiddenFill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</a:endParaRPr>
                      </a:p>
                    </p:txBody>
                  </p:sp>
                </p:grpSp>
                <p:grpSp>
                  <p:nvGrpSpPr>
                    <p:cNvPr id="1474" name="Group 299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424" y="1242"/>
                      <a:ext cx="1044" cy="366"/>
                      <a:chOff x="3424" y="1242"/>
                      <a:chExt cx="1044" cy="366"/>
                    </a:xfrm>
                  </p:grpSpPr>
                  <p:sp>
                    <p:nvSpPr>
                      <p:cNvPr id="1475" name="Line 300"/>
                      <p:cNvSpPr>
                        <a:spLocks noChangeShapeType="1"/>
                      </p:cNvSpPr>
                      <p:nvPr/>
                    </p:nvSpPr>
                    <p:spPr bwMode="auto">
                      <a:xfrm flipV="1">
                        <a:off x="3755" y="1535"/>
                        <a:ext cx="0" cy="73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0033CC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noFill/>
                          </a14:hiddenFill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</a:endParaRPr>
                      </a:p>
                    </p:txBody>
                  </p:sp>
                  <p:grpSp>
                    <p:nvGrpSpPr>
                      <p:cNvPr id="1476" name="Group 301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3424" y="1242"/>
                        <a:ext cx="142" cy="73"/>
                        <a:chOff x="3424" y="1242"/>
                        <a:chExt cx="142" cy="73"/>
                      </a:xfrm>
                    </p:grpSpPr>
                    <p:sp>
                      <p:nvSpPr>
                        <p:cNvPr id="1478" name="Line 302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V="1">
                          <a:off x="3424" y="1242"/>
                          <a:ext cx="0" cy="73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0033CC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 xmlns="">
                              <a:noFill/>
                            </a14:hiddenFill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</a:endParaRPr>
                        </a:p>
                      </p:txBody>
                    </p:sp>
                    <p:sp>
                      <p:nvSpPr>
                        <p:cNvPr id="1479" name="Line 303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V="1">
                          <a:off x="3566" y="1242"/>
                          <a:ext cx="0" cy="73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0033CC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 xmlns="">
                              <a:noFill/>
                            </a14:hiddenFill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</a:endParaRPr>
                        </a:p>
                      </p:txBody>
                    </p:sp>
                  </p:grpSp>
                  <p:sp>
                    <p:nvSpPr>
                      <p:cNvPr id="1477" name="Line 304"/>
                      <p:cNvSpPr>
                        <a:spLocks noChangeShapeType="1"/>
                      </p:cNvSpPr>
                      <p:nvPr/>
                    </p:nvSpPr>
                    <p:spPr bwMode="auto">
                      <a:xfrm flipV="1">
                        <a:off x="4468" y="1534"/>
                        <a:ext cx="0" cy="73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0033CC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noFill/>
                          </a14:hiddenFill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</a:endParaRPr>
                      </a:p>
                    </p:txBody>
                  </p:sp>
                </p:grpSp>
              </p:grpSp>
              <p:sp>
                <p:nvSpPr>
                  <p:cNvPr id="1472" name="Line 305"/>
                  <p:cNvSpPr>
                    <a:spLocks noChangeShapeType="1"/>
                  </p:cNvSpPr>
                  <p:nvPr/>
                </p:nvSpPr>
                <p:spPr bwMode="auto">
                  <a:xfrm>
                    <a:off x="3234" y="1901"/>
                    <a:ext cx="0" cy="73"/>
                  </a:xfrm>
                  <a:prstGeom prst="line">
                    <a:avLst/>
                  </a:prstGeom>
                  <a:noFill/>
                  <a:ln w="12700">
                    <a:solidFill>
                      <a:srgbClr val="0033CC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</p:grpSp>
            <p:grpSp>
              <p:nvGrpSpPr>
                <p:cNvPr id="1074" name="Group 306"/>
                <p:cNvGrpSpPr>
                  <a:grpSpLocks/>
                </p:cNvGrpSpPr>
                <p:nvPr/>
              </p:nvGrpSpPr>
              <p:grpSpPr bwMode="auto">
                <a:xfrm>
                  <a:off x="1864" y="1519"/>
                  <a:ext cx="627" cy="312"/>
                  <a:chOff x="2528" y="1059"/>
                  <a:chExt cx="2327" cy="1427"/>
                </a:xfrm>
              </p:grpSpPr>
              <p:grpSp>
                <p:nvGrpSpPr>
                  <p:cNvPr id="1404" name="Group 307"/>
                  <p:cNvGrpSpPr>
                    <a:grpSpLocks/>
                  </p:cNvGrpSpPr>
                  <p:nvPr/>
                </p:nvGrpSpPr>
                <p:grpSpPr bwMode="auto">
                  <a:xfrm>
                    <a:off x="2528" y="1059"/>
                    <a:ext cx="2327" cy="1427"/>
                    <a:chOff x="2528" y="1059"/>
                    <a:chExt cx="2327" cy="1427"/>
                  </a:xfrm>
                </p:grpSpPr>
                <p:grpSp>
                  <p:nvGrpSpPr>
                    <p:cNvPr id="1406" name="Group 308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528" y="1059"/>
                      <a:ext cx="2327" cy="1427"/>
                      <a:chOff x="2528" y="1059"/>
                      <a:chExt cx="2327" cy="1427"/>
                    </a:xfrm>
                  </p:grpSpPr>
                  <p:grpSp>
                    <p:nvGrpSpPr>
                      <p:cNvPr id="1413" name="Group 309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2528" y="1059"/>
                        <a:ext cx="2327" cy="1427"/>
                        <a:chOff x="2528" y="1059"/>
                        <a:chExt cx="2327" cy="1427"/>
                      </a:xfrm>
                    </p:grpSpPr>
                    <p:sp>
                      <p:nvSpPr>
                        <p:cNvPr id="1424" name="Rectangle 310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V="1">
                          <a:off x="2528" y="2266"/>
                          <a:ext cx="1941" cy="220"/>
                        </a:xfrm>
                        <a:prstGeom prst="rect">
                          <a:avLst/>
                        </a:prstGeom>
                        <a:solidFill>
                          <a:srgbClr val="99CCFF"/>
                        </a:solidFill>
                        <a:ln>
                          <a:noFill/>
                        </a:ln>
                        <a:extLs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 marL="0" marR="0" lvl="0" indent="0" defTabSz="4572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  <a:latin typeface="Arial" charset="0"/>
                          </a:endParaRPr>
                        </a:p>
                      </p:txBody>
                    </p:sp>
                    <p:sp>
                      <p:nvSpPr>
                        <p:cNvPr id="1425" name="Rectangle 311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V="1">
                          <a:off x="3427" y="2193"/>
                          <a:ext cx="143" cy="73"/>
                        </a:xfrm>
                        <a:prstGeom prst="rect">
                          <a:avLst/>
                        </a:prstGeom>
                        <a:solidFill>
                          <a:srgbClr val="99CCFF"/>
                        </a:solidFill>
                        <a:ln>
                          <a:noFill/>
                        </a:ln>
                        <a:extLs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 marL="0" marR="0" lvl="0" indent="0" defTabSz="4572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  <a:latin typeface="Arial" charset="0"/>
                          </a:endParaRPr>
                        </a:p>
                      </p:txBody>
                    </p:sp>
                    <p:sp>
                      <p:nvSpPr>
                        <p:cNvPr id="1426" name="Rectangle 312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V="1">
                          <a:off x="3948" y="1901"/>
                          <a:ext cx="521" cy="73"/>
                        </a:xfrm>
                        <a:prstGeom prst="rect">
                          <a:avLst/>
                        </a:prstGeom>
                        <a:solidFill>
                          <a:srgbClr val="99CCFF"/>
                        </a:solidFill>
                        <a:ln>
                          <a:noFill/>
                        </a:ln>
                        <a:extLs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 marL="0" marR="0" lvl="0" indent="0" defTabSz="4572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  <a:latin typeface="Arial" charset="0"/>
                          </a:endParaRPr>
                        </a:p>
                      </p:txBody>
                    </p:sp>
                    <p:sp>
                      <p:nvSpPr>
                        <p:cNvPr id="1427" name="Rectangle 313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V="1">
                          <a:off x="3238" y="1901"/>
                          <a:ext cx="521" cy="73"/>
                        </a:xfrm>
                        <a:prstGeom prst="rect">
                          <a:avLst/>
                        </a:prstGeom>
                        <a:solidFill>
                          <a:srgbClr val="99CCFF"/>
                        </a:solidFill>
                        <a:ln>
                          <a:noFill/>
                        </a:ln>
                        <a:extLs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 marL="0" marR="0" lvl="0" indent="0" defTabSz="4572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  <a:latin typeface="Arial" charset="0"/>
                          </a:endParaRPr>
                        </a:p>
                      </p:txBody>
                    </p:sp>
                    <p:sp>
                      <p:nvSpPr>
                        <p:cNvPr id="1428" name="Rectangle 314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V="1">
                          <a:off x="3427" y="1974"/>
                          <a:ext cx="143" cy="146"/>
                        </a:xfrm>
                        <a:prstGeom prst="rect">
                          <a:avLst/>
                        </a:prstGeom>
                        <a:solidFill>
                          <a:srgbClr val="99CCFF"/>
                        </a:solidFill>
                        <a:ln>
                          <a:noFill/>
                        </a:ln>
                        <a:extLs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 marL="0" marR="0" lvl="0" indent="0" defTabSz="4572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  <a:latin typeface="Arial" charset="0"/>
                          </a:endParaRPr>
                        </a:p>
                      </p:txBody>
                    </p:sp>
                    <p:sp>
                      <p:nvSpPr>
                        <p:cNvPr id="1429" name="Rectangle 31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528" y="1059"/>
                          <a:ext cx="1941" cy="183"/>
                        </a:xfrm>
                        <a:prstGeom prst="rect">
                          <a:avLst/>
                        </a:prstGeom>
                        <a:solidFill>
                          <a:srgbClr val="99CCFF"/>
                        </a:solidFill>
                        <a:ln>
                          <a:noFill/>
                        </a:ln>
                        <a:extLs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 marL="0" marR="0" lvl="0" indent="0" defTabSz="4572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  <a:latin typeface="Arial" charset="0"/>
                          </a:endParaRPr>
                        </a:p>
                      </p:txBody>
                    </p:sp>
                    <p:sp>
                      <p:nvSpPr>
                        <p:cNvPr id="1430" name="Rectangle 316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427" y="1242"/>
                          <a:ext cx="143" cy="146"/>
                        </a:xfrm>
                        <a:prstGeom prst="rect">
                          <a:avLst/>
                        </a:prstGeom>
                        <a:solidFill>
                          <a:srgbClr val="99CCFF"/>
                        </a:solidFill>
                        <a:ln>
                          <a:noFill/>
                        </a:ln>
                        <a:extLs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 marL="0" marR="0" lvl="0" indent="0" defTabSz="4572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  <a:latin typeface="Arial" charset="0"/>
                          </a:endParaRPr>
                        </a:p>
                      </p:txBody>
                    </p:sp>
                    <p:sp>
                      <p:nvSpPr>
                        <p:cNvPr id="1431" name="Rectangle 317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138" y="1242"/>
                          <a:ext cx="142" cy="73"/>
                        </a:xfrm>
                        <a:prstGeom prst="rect">
                          <a:avLst/>
                        </a:prstGeom>
                        <a:solidFill>
                          <a:srgbClr val="99CCFF"/>
                        </a:solidFill>
                        <a:ln>
                          <a:noFill/>
                        </a:ln>
                        <a:extLs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 marL="0" marR="0" lvl="0" indent="0" defTabSz="4572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  <a:latin typeface="Arial" charset="0"/>
                          </a:endParaRPr>
                        </a:p>
                      </p:txBody>
                    </p:sp>
                    <p:sp>
                      <p:nvSpPr>
                        <p:cNvPr id="1432" name="Rectangle 31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948" y="1535"/>
                          <a:ext cx="521" cy="73"/>
                        </a:xfrm>
                        <a:prstGeom prst="rect">
                          <a:avLst/>
                        </a:prstGeom>
                        <a:solidFill>
                          <a:srgbClr val="99CCFF"/>
                        </a:solidFill>
                        <a:ln>
                          <a:noFill/>
                        </a:ln>
                        <a:extLs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 marL="0" marR="0" lvl="0" indent="0" defTabSz="4572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  <a:latin typeface="Arial" charset="0"/>
                          </a:endParaRPr>
                        </a:p>
                      </p:txBody>
                    </p:sp>
                    <p:sp>
                      <p:nvSpPr>
                        <p:cNvPr id="1433" name="Rectangle 319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138" y="1388"/>
                          <a:ext cx="142" cy="147"/>
                        </a:xfrm>
                        <a:prstGeom prst="rect">
                          <a:avLst/>
                        </a:prstGeom>
                        <a:solidFill>
                          <a:srgbClr val="99CCFF"/>
                        </a:solidFill>
                        <a:ln>
                          <a:noFill/>
                        </a:ln>
                        <a:extLs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 marL="0" marR="0" lvl="0" indent="0" defTabSz="4572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  <a:latin typeface="Arial" charset="0"/>
                          </a:endParaRPr>
                        </a:p>
                      </p:txBody>
                    </p:sp>
                    <p:sp>
                      <p:nvSpPr>
                        <p:cNvPr id="1434" name="Rectangle 320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238" y="1535"/>
                          <a:ext cx="521" cy="73"/>
                        </a:xfrm>
                        <a:prstGeom prst="rect">
                          <a:avLst/>
                        </a:prstGeom>
                        <a:solidFill>
                          <a:srgbClr val="99CCFF"/>
                        </a:solidFill>
                        <a:ln>
                          <a:noFill/>
                        </a:ln>
                        <a:extLs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 marL="0" marR="0" lvl="0" indent="0" defTabSz="4572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  <a:latin typeface="Arial" charset="0"/>
                          </a:endParaRPr>
                        </a:p>
                      </p:txBody>
                    </p:sp>
                    <p:sp>
                      <p:nvSpPr>
                        <p:cNvPr id="1435" name="Rectangle 321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427" y="1388"/>
                          <a:ext cx="143" cy="147"/>
                        </a:xfrm>
                        <a:prstGeom prst="rect">
                          <a:avLst/>
                        </a:prstGeom>
                        <a:solidFill>
                          <a:srgbClr val="99CCFF"/>
                        </a:solidFill>
                        <a:ln>
                          <a:noFill/>
                        </a:ln>
                        <a:extLs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 marL="0" marR="0" lvl="0" indent="0" defTabSz="4572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  <a:latin typeface="Arial" charset="0"/>
                          </a:endParaRPr>
                        </a:p>
                      </p:txBody>
                    </p:sp>
                    <p:sp>
                      <p:nvSpPr>
                        <p:cNvPr id="1436" name="Line 322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2855" y="1242"/>
                          <a:ext cx="569" cy="0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0033CC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 xmlns="">
                              <a:noFill/>
                            </a14:hiddenFill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</a:endParaRPr>
                        </a:p>
                      </p:txBody>
                    </p:sp>
                    <p:sp>
                      <p:nvSpPr>
                        <p:cNvPr id="1437" name="Line 323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>
                          <a:off x="3566" y="1535"/>
                          <a:ext cx="189" cy="0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0033CC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 xmlns="">
                              <a:noFill/>
                            </a14:hiddenFill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</a:endParaRPr>
                        </a:p>
                      </p:txBody>
                    </p:sp>
                    <p:sp>
                      <p:nvSpPr>
                        <p:cNvPr id="1438" name="Line 324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3566" y="1242"/>
                          <a:ext cx="568" cy="0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0033CC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 xmlns="">
                              <a:noFill/>
                            </a14:hiddenFill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</a:endParaRPr>
                        </a:p>
                      </p:txBody>
                    </p:sp>
                    <p:sp>
                      <p:nvSpPr>
                        <p:cNvPr id="1439" name="Line 325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V="1">
                          <a:off x="3424" y="1279"/>
                          <a:ext cx="0" cy="256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0033CC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 xmlns="">
                              <a:noFill/>
                            </a14:hiddenFill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</a:endParaRPr>
                        </a:p>
                      </p:txBody>
                    </p:sp>
                    <p:sp>
                      <p:nvSpPr>
                        <p:cNvPr id="1440" name="Line 326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V="1">
                          <a:off x="3566" y="1279"/>
                          <a:ext cx="0" cy="256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0033CC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 xmlns="">
                              <a:noFill/>
                            </a14:hiddenFill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</a:endParaRPr>
                        </a:p>
                      </p:txBody>
                    </p:sp>
                    <p:sp>
                      <p:nvSpPr>
                        <p:cNvPr id="1441" name="Line 327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V="1">
                          <a:off x="4134" y="1388"/>
                          <a:ext cx="0" cy="147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0033CC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 xmlns="">
                              <a:noFill/>
                            </a14:hiddenFill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</a:endParaRPr>
                        </a:p>
                      </p:txBody>
                    </p:sp>
                    <p:sp>
                      <p:nvSpPr>
                        <p:cNvPr id="1442" name="Line 328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V="1">
                          <a:off x="4134" y="1242"/>
                          <a:ext cx="0" cy="73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0033CC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 xmlns="">
                              <a:noFill/>
                            </a14:hiddenFill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</a:endParaRPr>
                        </a:p>
                      </p:txBody>
                    </p:sp>
                    <p:sp>
                      <p:nvSpPr>
                        <p:cNvPr id="1443" name="Line 329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V="1">
                          <a:off x="2855" y="2266"/>
                          <a:ext cx="569" cy="0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0033CC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 xmlns="">
                              <a:noFill/>
                            </a14:hiddenFill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</a:endParaRPr>
                        </a:p>
                      </p:txBody>
                    </p:sp>
                    <p:sp>
                      <p:nvSpPr>
                        <p:cNvPr id="1444" name="Line 330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 flipV="1">
                          <a:off x="3234" y="1974"/>
                          <a:ext cx="190" cy="0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0033CC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 xmlns="">
                              <a:noFill/>
                            </a14:hiddenFill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</a:endParaRPr>
                        </a:p>
                      </p:txBody>
                    </p:sp>
                    <p:sp>
                      <p:nvSpPr>
                        <p:cNvPr id="1445" name="Line 331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V="1">
                          <a:off x="3234" y="1901"/>
                          <a:ext cx="521" cy="0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0033CC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 xmlns="">
                              <a:noFill/>
                            </a14:hiddenFill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</a:endParaRPr>
                        </a:p>
                      </p:txBody>
                    </p:sp>
                    <p:sp>
                      <p:nvSpPr>
                        <p:cNvPr id="1446" name="Line 332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3755" y="1901"/>
                          <a:ext cx="0" cy="73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0033CC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 xmlns="">
                              <a:noFill/>
                            </a14:hiddenFill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</a:endParaRPr>
                        </a:p>
                      </p:txBody>
                    </p:sp>
                    <p:sp>
                      <p:nvSpPr>
                        <p:cNvPr id="1447" name="Line 333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 flipV="1">
                          <a:off x="3566" y="1974"/>
                          <a:ext cx="189" cy="0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0033CC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 xmlns="">
                              <a:noFill/>
                            </a14:hiddenFill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</a:endParaRPr>
                        </a:p>
                      </p:txBody>
                    </p:sp>
                    <p:sp>
                      <p:nvSpPr>
                        <p:cNvPr id="1448" name="Line 334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V="1">
                          <a:off x="3566" y="2266"/>
                          <a:ext cx="568" cy="0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0033CC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 xmlns="">
                              <a:noFill/>
                            </a14:hiddenFill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</a:endParaRPr>
                        </a:p>
                      </p:txBody>
                    </p:sp>
                    <p:sp>
                      <p:nvSpPr>
                        <p:cNvPr id="1449" name="Line 335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 flipV="1">
                          <a:off x="3944" y="1974"/>
                          <a:ext cx="190" cy="0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0033CC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 xmlns="">
                              <a:noFill/>
                            </a14:hiddenFill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</a:endParaRPr>
                        </a:p>
                      </p:txBody>
                    </p:sp>
                    <p:sp>
                      <p:nvSpPr>
                        <p:cNvPr id="1450" name="Line 336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3944" y="1901"/>
                          <a:ext cx="0" cy="73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0033CC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 xmlns="">
                              <a:noFill/>
                            </a14:hiddenFill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</a:endParaRPr>
                        </a:p>
                      </p:txBody>
                    </p:sp>
                    <p:sp>
                      <p:nvSpPr>
                        <p:cNvPr id="1451" name="Line 337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V="1">
                          <a:off x="3944" y="1901"/>
                          <a:ext cx="521" cy="0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0033CC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 xmlns="">
                              <a:noFill/>
                            </a14:hiddenFill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</a:endParaRPr>
                        </a:p>
                      </p:txBody>
                    </p:sp>
                    <p:sp>
                      <p:nvSpPr>
                        <p:cNvPr id="1452" name="Line 338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V="1">
                          <a:off x="3424" y="2193"/>
                          <a:ext cx="142" cy="0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0033CC"/>
                          </a:solidFill>
                          <a:prstDash val="dash"/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 xmlns="">
                              <a:noFill/>
                            </a14:hiddenFill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</a:endParaRPr>
                        </a:p>
                      </p:txBody>
                    </p:sp>
                    <p:sp>
                      <p:nvSpPr>
                        <p:cNvPr id="1453" name="Line 339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V="1">
                          <a:off x="3424" y="2120"/>
                          <a:ext cx="142" cy="0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0033CC"/>
                          </a:solidFill>
                          <a:prstDash val="dash"/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 xmlns="">
                              <a:noFill/>
                            </a14:hiddenFill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</a:endParaRPr>
                        </a:p>
                      </p:txBody>
                    </p:sp>
                    <p:sp>
                      <p:nvSpPr>
                        <p:cNvPr id="1454" name="Line 340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3424" y="1974"/>
                          <a:ext cx="0" cy="146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0033CC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 xmlns="">
                              <a:noFill/>
                            </a14:hiddenFill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</a:endParaRPr>
                        </a:p>
                      </p:txBody>
                    </p:sp>
                    <p:sp>
                      <p:nvSpPr>
                        <p:cNvPr id="1455" name="Line 341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3424" y="2193"/>
                          <a:ext cx="0" cy="73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0033CC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 xmlns="">
                              <a:noFill/>
                            </a14:hiddenFill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</a:endParaRPr>
                        </a:p>
                      </p:txBody>
                    </p:sp>
                    <p:sp>
                      <p:nvSpPr>
                        <p:cNvPr id="1456" name="Line 342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3566" y="1974"/>
                          <a:ext cx="0" cy="146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0033CC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 xmlns="">
                              <a:noFill/>
                            </a14:hiddenFill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</a:endParaRPr>
                        </a:p>
                      </p:txBody>
                    </p:sp>
                    <p:sp>
                      <p:nvSpPr>
                        <p:cNvPr id="1457" name="Line 343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3566" y="2193"/>
                          <a:ext cx="0" cy="73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0033CC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 xmlns="">
                              <a:noFill/>
                            </a14:hiddenFill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</a:endParaRPr>
                        </a:p>
                      </p:txBody>
                    </p:sp>
                    <p:sp>
                      <p:nvSpPr>
                        <p:cNvPr id="1458" name="Rectangle 344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134" y="1974"/>
                          <a:ext cx="142" cy="146"/>
                        </a:xfrm>
                        <a:prstGeom prst="rect">
                          <a:avLst/>
                        </a:prstGeom>
                        <a:solidFill>
                          <a:srgbClr val="99CCFF"/>
                        </a:solidFill>
                        <a:ln>
                          <a:noFill/>
                        </a:ln>
                        <a:extLs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 marL="0" marR="0" lvl="0" indent="0" defTabSz="4572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  <a:latin typeface="Arial" charset="0"/>
                          </a:endParaRPr>
                        </a:p>
                      </p:txBody>
                    </p:sp>
                    <p:sp>
                      <p:nvSpPr>
                        <p:cNvPr id="1459" name="Rectangle 34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134" y="2120"/>
                          <a:ext cx="142" cy="146"/>
                        </a:xfrm>
                        <a:prstGeom prst="rect">
                          <a:avLst/>
                        </a:prstGeom>
                        <a:solidFill>
                          <a:srgbClr val="99CCFF"/>
                        </a:solidFill>
                        <a:ln>
                          <a:noFill/>
                        </a:ln>
                        <a:extLs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 marL="0" marR="0" lvl="0" indent="0" defTabSz="4572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  <a:latin typeface="Arial" charset="0"/>
                          </a:endParaRPr>
                        </a:p>
                      </p:txBody>
                    </p:sp>
                    <p:sp>
                      <p:nvSpPr>
                        <p:cNvPr id="1460" name="Line 346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V="1">
                          <a:off x="4130" y="1992"/>
                          <a:ext cx="0" cy="256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0033CC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 xmlns="">
                              <a:noFill/>
                            </a14:hiddenFill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</a:endParaRPr>
                        </a:p>
                      </p:txBody>
                    </p:sp>
                    <p:sp>
                      <p:nvSpPr>
                        <p:cNvPr id="1461" name="Line 347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V="1">
                          <a:off x="4272" y="1974"/>
                          <a:ext cx="0" cy="292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0033CC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 xmlns="">
                              <a:noFill/>
                            </a14:hiddenFill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</a:endParaRPr>
                        </a:p>
                      </p:txBody>
                    </p:sp>
                    <p:sp>
                      <p:nvSpPr>
                        <p:cNvPr id="1462" name="Line 348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>
                          <a:off x="4278" y="1534"/>
                          <a:ext cx="185" cy="0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0033CC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 xmlns="">
                              <a:noFill/>
                            </a14:hiddenFill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</a:endParaRPr>
                        </a:p>
                      </p:txBody>
                    </p:sp>
                    <p:sp>
                      <p:nvSpPr>
                        <p:cNvPr id="1463" name="Line 349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 flipV="1">
                          <a:off x="4274" y="1392"/>
                          <a:ext cx="4" cy="139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0033CC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 xmlns="">
                              <a:noFill/>
                            </a14:hiddenFill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</a:endParaRPr>
                        </a:p>
                      </p:txBody>
                    </p:sp>
                    <p:sp>
                      <p:nvSpPr>
                        <p:cNvPr id="1464" name="Line 350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V="1">
                          <a:off x="4282" y="1242"/>
                          <a:ext cx="0" cy="73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0033CC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 xmlns="">
                              <a:noFill/>
                            </a14:hiddenFill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</a:endParaRPr>
                        </a:p>
                      </p:txBody>
                    </p:sp>
                    <p:sp>
                      <p:nvSpPr>
                        <p:cNvPr id="1465" name="Line 351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4286" y="1242"/>
                          <a:ext cx="569" cy="0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0033CC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 xmlns="">
                              <a:noFill/>
                            </a14:hiddenFill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</a:endParaRPr>
                        </a:p>
                      </p:txBody>
                    </p:sp>
                    <p:sp>
                      <p:nvSpPr>
                        <p:cNvPr id="1466" name="Line 352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4468" y="1901"/>
                          <a:ext cx="0" cy="73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0033CC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 xmlns="">
                              <a:noFill/>
                            </a14:hiddenFill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</a:endParaRPr>
                        </a:p>
                      </p:txBody>
                    </p:sp>
                    <p:sp>
                      <p:nvSpPr>
                        <p:cNvPr id="1467" name="Line 353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 flipV="1">
                          <a:off x="4273" y="1974"/>
                          <a:ext cx="190" cy="0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0033CC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 xmlns="">
                              <a:noFill/>
                            </a14:hiddenFill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</a:endParaRPr>
                        </a:p>
                      </p:txBody>
                    </p:sp>
                    <p:sp>
                      <p:nvSpPr>
                        <p:cNvPr id="1468" name="Line 354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V="1">
                          <a:off x="4278" y="2262"/>
                          <a:ext cx="569" cy="0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0033CC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 xmlns="">
                              <a:noFill/>
                            </a14:hiddenFill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</a:endParaRPr>
                        </a:p>
                      </p:txBody>
                    </p:sp>
                    <p:sp>
                      <p:nvSpPr>
                        <p:cNvPr id="1469" name="Line 355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3234" y="1608"/>
                          <a:ext cx="521" cy="0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0033CC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 xmlns="">
                              <a:noFill/>
                            </a14:hiddenFill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</a:endParaRPr>
                        </a:p>
                      </p:txBody>
                    </p:sp>
                    <p:sp>
                      <p:nvSpPr>
                        <p:cNvPr id="1470" name="Line 356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3944" y="1608"/>
                          <a:ext cx="521" cy="0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0033CC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 xmlns="">
                              <a:noFill/>
                            </a14:hiddenFill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</a:endParaRPr>
                        </a:p>
                      </p:txBody>
                    </p:sp>
                  </p:grpSp>
                  <p:sp>
                    <p:nvSpPr>
                      <p:cNvPr id="1414" name="Rectangle 357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4138" y="2193"/>
                        <a:ext cx="142" cy="73"/>
                      </a:xfrm>
                      <a:prstGeom prst="rect">
                        <a:avLst/>
                      </a:prstGeom>
                      <a:solidFill>
                        <a:srgbClr val="99CCF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marL="0" marR="0" lvl="0" indent="0" defTabSz="4572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Arial" charset="0"/>
                        </a:endParaRPr>
                      </a:p>
                    </p:txBody>
                  </p:sp>
                  <p:sp>
                    <p:nvSpPr>
                      <p:cNvPr id="1415" name="Rectangle 358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4138" y="1974"/>
                        <a:ext cx="142" cy="146"/>
                      </a:xfrm>
                      <a:prstGeom prst="rect">
                        <a:avLst/>
                      </a:prstGeom>
                      <a:solidFill>
                        <a:srgbClr val="99CCF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marL="0" marR="0" lvl="0" indent="0" defTabSz="4572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Arial" charset="0"/>
                        </a:endParaRPr>
                      </a:p>
                    </p:txBody>
                  </p:sp>
                  <p:sp>
                    <p:nvSpPr>
                      <p:cNvPr id="1416" name="Line 359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3234" y="1535"/>
                        <a:ext cx="190" cy="0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0033CC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noFill/>
                          </a14:hiddenFill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</a:endParaRPr>
                      </a:p>
                    </p:txBody>
                  </p:sp>
                  <p:sp>
                    <p:nvSpPr>
                      <p:cNvPr id="1417" name="Line 360"/>
                      <p:cNvSpPr>
                        <a:spLocks noChangeShapeType="1"/>
                      </p:cNvSpPr>
                      <p:nvPr/>
                    </p:nvSpPr>
                    <p:spPr bwMode="auto">
                      <a:xfrm flipV="1">
                        <a:off x="3234" y="1535"/>
                        <a:ext cx="0" cy="73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0033CC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noFill/>
                          </a14:hiddenFill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</a:endParaRPr>
                      </a:p>
                    </p:txBody>
                  </p:sp>
                  <p:sp>
                    <p:nvSpPr>
                      <p:cNvPr id="1418" name="Line 361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3944" y="1535"/>
                        <a:ext cx="190" cy="0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0033CC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noFill/>
                          </a14:hiddenFill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</a:endParaRPr>
                      </a:p>
                    </p:txBody>
                  </p:sp>
                  <p:sp>
                    <p:nvSpPr>
                      <p:cNvPr id="1419" name="Line 362"/>
                      <p:cNvSpPr>
                        <a:spLocks noChangeShapeType="1"/>
                      </p:cNvSpPr>
                      <p:nvPr/>
                    </p:nvSpPr>
                    <p:spPr bwMode="auto">
                      <a:xfrm flipV="1">
                        <a:off x="3944" y="1535"/>
                        <a:ext cx="0" cy="73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0033CC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noFill/>
                          </a14:hiddenFill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</a:endParaRPr>
                      </a:p>
                    </p:txBody>
                  </p:sp>
                  <p:sp>
                    <p:nvSpPr>
                      <p:cNvPr id="1420" name="Line 363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4134" y="1315"/>
                        <a:ext cx="142" cy="0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0033CC"/>
                        </a:solidFill>
                        <a:prstDash val="dash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noFill/>
                          </a14:hiddenFill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</a:endParaRPr>
                      </a:p>
                    </p:txBody>
                  </p:sp>
                  <p:sp>
                    <p:nvSpPr>
                      <p:cNvPr id="1421" name="Line 364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4134" y="1388"/>
                        <a:ext cx="142" cy="0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0033CC"/>
                        </a:solidFill>
                        <a:prstDash val="dash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noFill/>
                          </a14:hiddenFill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</a:endParaRPr>
                      </a:p>
                    </p:txBody>
                  </p:sp>
                  <p:sp>
                    <p:nvSpPr>
                      <p:cNvPr id="1422" name="Line 365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4134" y="1974"/>
                        <a:ext cx="0" cy="146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0033CC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noFill/>
                          </a14:hiddenFill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</a:endParaRPr>
                      </a:p>
                    </p:txBody>
                  </p:sp>
                  <p:sp>
                    <p:nvSpPr>
                      <p:cNvPr id="1423" name="Line 366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4134" y="2193"/>
                        <a:ext cx="0" cy="73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0033CC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noFill/>
                          </a14:hiddenFill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</a:endParaRPr>
                      </a:p>
                    </p:txBody>
                  </p:sp>
                </p:grpSp>
                <p:grpSp>
                  <p:nvGrpSpPr>
                    <p:cNvPr id="1407" name="Group 367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424" y="1242"/>
                      <a:ext cx="1044" cy="366"/>
                      <a:chOff x="3424" y="1242"/>
                      <a:chExt cx="1044" cy="366"/>
                    </a:xfrm>
                  </p:grpSpPr>
                  <p:sp>
                    <p:nvSpPr>
                      <p:cNvPr id="1408" name="Line 368"/>
                      <p:cNvSpPr>
                        <a:spLocks noChangeShapeType="1"/>
                      </p:cNvSpPr>
                      <p:nvPr/>
                    </p:nvSpPr>
                    <p:spPr bwMode="auto">
                      <a:xfrm flipV="1">
                        <a:off x="3755" y="1535"/>
                        <a:ext cx="0" cy="73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0033CC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noFill/>
                          </a14:hiddenFill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</a:endParaRPr>
                      </a:p>
                    </p:txBody>
                  </p:sp>
                  <p:grpSp>
                    <p:nvGrpSpPr>
                      <p:cNvPr id="1409" name="Group 369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3424" y="1242"/>
                        <a:ext cx="142" cy="73"/>
                        <a:chOff x="3424" y="1242"/>
                        <a:chExt cx="142" cy="73"/>
                      </a:xfrm>
                    </p:grpSpPr>
                    <p:sp>
                      <p:nvSpPr>
                        <p:cNvPr id="1411" name="Line 370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V="1">
                          <a:off x="3424" y="1242"/>
                          <a:ext cx="0" cy="73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0033CC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 xmlns="">
                              <a:noFill/>
                            </a14:hiddenFill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</a:endParaRPr>
                        </a:p>
                      </p:txBody>
                    </p:sp>
                    <p:sp>
                      <p:nvSpPr>
                        <p:cNvPr id="1412" name="Line 371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V="1">
                          <a:off x="3566" y="1242"/>
                          <a:ext cx="0" cy="73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0033CC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 xmlns="">
                              <a:noFill/>
                            </a14:hiddenFill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</a:endParaRPr>
                        </a:p>
                      </p:txBody>
                    </p:sp>
                  </p:grpSp>
                  <p:sp>
                    <p:nvSpPr>
                      <p:cNvPr id="1410" name="Line 372"/>
                      <p:cNvSpPr>
                        <a:spLocks noChangeShapeType="1"/>
                      </p:cNvSpPr>
                      <p:nvPr/>
                    </p:nvSpPr>
                    <p:spPr bwMode="auto">
                      <a:xfrm flipV="1">
                        <a:off x="4468" y="1534"/>
                        <a:ext cx="0" cy="73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0033CC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noFill/>
                          </a14:hiddenFill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</a:endParaRPr>
                      </a:p>
                    </p:txBody>
                  </p:sp>
                </p:grpSp>
              </p:grpSp>
              <p:sp>
                <p:nvSpPr>
                  <p:cNvPr id="1405" name="Line 373"/>
                  <p:cNvSpPr>
                    <a:spLocks noChangeShapeType="1"/>
                  </p:cNvSpPr>
                  <p:nvPr/>
                </p:nvSpPr>
                <p:spPr bwMode="auto">
                  <a:xfrm>
                    <a:off x="3234" y="1901"/>
                    <a:ext cx="0" cy="73"/>
                  </a:xfrm>
                  <a:prstGeom prst="line">
                    <a:avLst/>
                  </a:prstGeom>
                  <a:noFill/>
                  <a:ln w="12700">
                    <a:solidFill>
                      <a:srgbClr val="0033CC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</p:grpSp>
            <p:grpSp>
              <p:nvGrpSpPr>
                <p:cNvPr id="1075" name="Group 374"/>
                <p:cNvGrpSpPr>
                  <a:grpSpLocks/>
                </p:cNvGrpSpPr>
                <p:nvPr/>
              </p:nvGrpSpPr>
              <p:grpSpPr bwMode="auto">
                <a:xfrm>
                  <a:off x="2640" y="1518"/>
                  <a:ext cx="627" cy="312"/>
                  <a:chOff x="2528" y="1059"/>
                  <a:chExt cx="2327" cy="1427"/>
                </a:xfrm>
              </p:grpSpPr>
              <p:grpSp>
                <p:nvGrpSpPr>
                  <p:cNvPr id="1337" name="Group 375"/>
                  <p:cNvGrpSpPr>
                    <a:grpSpLocks/>
                  </p:cNvGrpSpPr>
                  <p:nvPr/>
                </p:nvGrpSpPr>
                <p:grpSpPr bwMode="auto">
                  <a:xfrm>
                    <a:off x="2528" y="1059"/>
                    <a:ext cx="2327" cy="1427"/>
                    <a:chOff x="2528" y="1059"/>
                    <a:chExt cx="2327" cy="1427"/>
                  </a:xfrm>
                </p:grpSpPr>
                <p:grpSp>
                  <p:nvGrpSpPr>
                    <p:cNvPr id="1339" name="Group 376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528" y="1059"/>
                      <a:ext cx="2327" cy="1427"/>
                      <a:chOff x="2528" y="1059"/>
                      <a:chExt cx="2327" cy="1427"/>
                    </a:xfrm>
                  </p:grpSpPr>
                  <p:grpSp>
                    <p:nvGrpSpPr>
                      <p:cNvPr id="1346" name="Group 497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2528" y="1059"/>
                        <a:ext cx="2327" cy="1427"/>
                        <a:chOff x="2528" y="1059"/>
                        <a:chExt cx="2327" cy="1427"/>
                      </a:xfrm>
                    </p:grpSpPr>
                    <p:sp>
                      <p:nvSpPr>
                        <p:cNvPr id="1357" name="Rectangle 37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V="1">
                          <a:off x="2528" y="2266"/>
                          <a:ext cx="1941" cy="220"/>
                        </a:xfrm>
                        <a:prstGeom prst="rect">
                          <a:avLst/>
                        </a:prstGeom>
                        <a:solidFill>
                          <a:srgbClr val="99CCFF"/>
                        </a:solidFill>
                        <a:ln>
                          <a:noFill/>
                        </a:ln>
                        <a:extLs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 marL="0" marR="0" lvl="0" indent="0" defTabSz="4572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  <a:latin typeface="Arial" charset="0"/>
                          </a:endParaRPr>
                        </a:p>
                      </p:txBody>
                    </p:sp>
                    <p:sp>
                      <p:nvSpPr>
                        <p:cNvPr id="1358" name="Rectangle 379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V="1">
                          <a:off x="3427" y="2193"/>
                          <a:ext cx="143" cy="73"/>
                        </a:xfrm>
                        <a:prstGeom prst="rect">
                          <a:avLst/>
                        </a:prstGeom>
                        <a:solidFill>
                          <a:srgbClr val="99CCFF"/>
                        </a:solidFill>
                        <a:ln>
                          <a:noFill/>
                        </a:ln>
                        <a:extLs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 marL="0" marR="0" lvl="0" indent="0" defTabSz="4572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  <a:latin typeface="Arial" charset="0"/>
                          </a:endParaRPr>
                        </a:p>
                      </p:txBody>
                    </p:sp>
                    <p:sp>
                      <p:nvSpPr>
                        <p:cNvPr id="1359" name="Rectangle 380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V="1">
                          <a:off x="3948" y="1901"/>
                          <a:ext cx="521" cy="73"/>
                        </a:xfrm>
                        <a:prstGeom prst="rect">
                          <a:avLst/>
                        </a:prstGeom>
                        <a:solidFill>
                          <a:srgbClr val="99CCFF"/>
                        </a:solidFill>
                        <a:ln>
                          <a:noFill/>
                        </a:ln>
                        <a:extLs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 marL="0" marR="0" lvl="0" indent="0" defTabSz="4572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  <a:latin typeface="Arial" charset="0"/>
                          </a:endParaRPr>
                        </a:p>
                      </p:txBody>
                    </p:sp>
                    <p:sp>
                      <p:nvSpPr>
                        <p:cNvPr id="1360" name="Rectangle 381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V="1">
                          <a:off x="3238" y="1901"/>
                          <a:ext cx="521" cy="73"/>
                        </a:xfrm>
                        <a:prstGeom prst="rect">
                          <a:avLst/>
                        </a:prstGeom>
                        <a:solidFill>
                          <a:srgbClr val="99CCFF"/>
                        </a:solidFill>
                        <a:ln>
                          <a:noFill/>
                        </a:ln>
                        <a:extLs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 marL="0" marR="0" lvl="0" indent="0" defTabSz="4572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  <a:latin typeface="Arial" charset="0"/>
                          </a:endParaRPr>
                        </a:p>
                      </p:txBody>
                    </p:sp>
                    <p:sp>
                      <p:nvSpPr>
                        <p:cNvPr id="1361" name="Rectangle 382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V="1">
                          <a:off x="3427" y="1974"/>
                          <a:ext cx="143" cy="146"/>
                        </a:xfrm>
                        <a:prstGeom prst="rect">
                          <a:avLst/>
                        </a:prstGeom>
                        <a:solidFill>
                          <a:srgbClr val="99CCFF"/>
                        </a:solidFill>
                        <a:ln>
                          <a:noFill/>
                        </a:ln>
                        <a:extLs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 marL="0" marR="0" lvl="0" indent="0" defTabSz="4572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  <a:latin typeface="Arial" charset="0"/>
                          </a:endParaRPr>
                        </a:p>
                      </p:txBody>
                    </p:sp>
                    <p:sp>
                      <p:nvSpPr>
                        <p:cNvPr id="1362" name="Rectangle 383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528" y="1059"/>
                          <a:ext cx="1941" cy="183"/>
                        </a:xfrm>
                        <a:prstGeom prst="rect">
                          <a:avLst/>
                        </a:prstGeom>
                        <a:solidFill>
                          <a:srgbClr val="99CCFF"/>
                        </a:solidFill>
                        <a:ln>
                          <a:noFill/>
                        </a:ln>
                        <a:extLs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 marL="0" marR="0" lvl="0" indent="0" defTabSz="4572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  <a:latin typeface="Arial" charset="0"/>
                          </a:endParaRPr>
                        </a:p>
                      </p:txBody>
                    </p:sp>
                    <p:sp>
                      <p:nvSpPr>
                        <p:cNvPr id="1363" name="Rectangle 384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427" y="1242"/>
                          <a:ext cx="143" cy="146"/>
                        </a:xfrm>
                        <a:prstGeom prst="rect">
                          <a:avLst/>
                        </a:prstGeom>
                        <a:solidFill>
                          <a:srgbClr val="99CCFF"/>
                        </a:solidFill>
                        <a:ln>
                          <a:noFill/>
                        </a:ln>
                        <a:extLs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 marL="0" marR="0" lvl="0" indent="0" defTabSz="4572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  <a:latin typeface="Arial" charset="0"/>
                          </a:endParaRPr>
                        </a:p>
                      </p:txBody>
                    </p:sp>
                    <p:sp>
                      <p:nvSpPr>
                        <p:cNvPr id="1364" name="Rectangle 38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138" y="1242"/>
                          <a:ext cx="142" cy="73"/>
                        </a:xfrm>
                        <a:prstGeom prst="rect">
                          <a:avLst/>
                        </a:prstGeom>
                        <a:solidFill>
                          <a:srgbClr val="99CCFF"/>
                        </a:solidFill>
                        <a:ln>
                          <a:noFill/>
                        </a:ln>
                        <a:extLs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 marL="0" marR="0" lvl="0" indent="0" defTabSz="4572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  <a:latin typeface="Arial" charset="0"/>
                          </a:endParaRPr>
                        </a:p>
                      </p:txBody>
                    </p:sp>
                    <p:sp>
                      <p:nvSpPr>
                        <p:cNvPr id="1365" name="Rectangle 386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948" y="1535"/>
                          <a:ext cx="521" cy="73"/>
                        </a:xfrm>
                        <a:prstGeom prst="rect">
                          <a:avLst/>
                        </a:prstGeom>
                        <a:solidFill>
                          <a:srgbClr val="99CCFF"/>
                        </a:solidFill>
                        <a:ln>
                          <a:noFill/>
                        </a:ln>
                        <a:extLs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 marL="0" marR="0" lvl="0" indent="0" defTabSz="4572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  <a:latin typeface="Arial" charset="0"/>
                          </a:endParaRPr>
                        </a:p>
                      </p:txBody>
                    </p:sp>
                    <p:sp>
                      <p:nvSpPr>
                        <p:cNvPr id="1366" name="Rectangle 387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138" y="1388"/>
                          <a:ext cx="142" cy="147"/>
                        </a:xfrm>
                        <a:prstGeom prst="rect">
                          <a:avLst/>
                        </a:prstGeom>
                        <a:solidFill>
                          <a:srgbClr val="99CCFF"/>
                        </a:solidFill>
                        <a:ln>
                          <a:noFill/>
                        </a:ln>
                        <a:extLs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 marL="0" marR="0" lvl="0" indent="0" defTabSz="4572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  <a:latin typeface="Arial" charset="0"/>
                          </a:endParaRPr>
                        </a:p>
                      </p:txBody>
                    </p:sp>
                    <p:sp>
                      <p:nvSpPr>
                        <p:cNvPr id="1367" name="Rectangle 38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238" y="1535"/>
                          <a:ext cx="521" cy="73"/>
                        </a:xfrm>
                        <a:prstGeom prst="rect">
                          <a:avLst/>
                        </a:prstGeom>
                        <a:solidFill>
                          <a:srgbClr val="99CCFF"/>
                        </a:solidFill>
                        <a:ln>
                          <a:noFill/>
                        </a:ln>
                        <a:extLs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 marL="0" marR="0" lvl="0" indent="0" defTabSz="4572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  <a:latin typeface="Arial" charset="0"/>
                          </a:endParaRPr>
                        </a:p>
                      </p:txBody>
                    </p:sp>
                    <p:sp>
                      <p:nvSpPr>
                        <p:cNvPr id="1368" name="Rectangle 389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427" y="1388"/>
                          <a:ext cx="143" cy="147"/>
                        </a:xfrm>
                        <a:prstGeom prst="rect">
                          <a:avLst/>
                        </a:prstGeom>
                        <a:solidFill>
                          <a:srgbClr val="99CCFF"/>
                        </a:solidFill>
                        <a:ln>
                          <a:noFill/>
                        </a:ln>
                        <a:extLs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 marL="0" marR="0" lvl="0" indent="0" defTabSz="4572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  <a:latin typeface="Arial" charset="0"/>
                          </a:endParaRPr>
                        </a:p>
                      </p:txBody>
                    </p:sp>
                    <p:sp>
                      <p:nvSpPr>
                        <p:cNvPr id="1369" name="Line 390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2855" y="1242"/>
                          <a:ext cx="569" cy="0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0033CC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 xmlns="">
                              <a:noFill/>
                            </a14:hiddenFill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</a:endParaRPr>
                        </a:p>
                      </p:txBody>
                    </p:sp>
                    <p:sp>
                      <p:nvSpPr>
                        <p:cNvPr id="1370" name="Line 391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>
                          <a:off x="3566" y="1535"/>
                          <a:ext cx="189" cy="0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0033CC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 xmlns="">
                              <a:noFill/>
                            </a14:hiddenFill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</a:endParaRPr>
                        </a:p>
                      </p:txBody>
                    </p:sp>
                    <p:sp>
                      <p:nvSpPr>
                        <p:cNvPr id="1371" name="Line 392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3566" y="1242"/>
                          <a:ext cx="568" cy="0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0033CC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 xmlns="">
                              <a:noFill/>
                            </a14:hiddenFill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</a:endParaRPr>
                        </a:p>
                      </p:txBody>
                    </p:sp>
                    <p:sp>
                      <p:nvSpPr>
                        <p:cNvPr id="1372" name="Line 393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V="1">
                          <a:off x="3424" y="1279"/>
                          <a:ext cx="0" cy="256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0033CC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 xmlns="">
                              <a:noFill/>
                            </a14:hiddenFill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</a:endParaRPr>
                        </a:p>
                      </p:txBody>
                    </p:sp>
                    <p:sp>
                      <p:nvSpPr>
                        <p:cNvPr id="1373" name="Line 394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V="1">
                          <a:off x="3566" y="1279"/>
                          <a:ext cx="0" cy="256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0033CC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 xmlns="">
                              <a:noFill/>
                            </a14:hiddenFill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</a:endParaRPr>
                        </a:p>
                      </p:txBody>
                    </p:sp>
                    <p:sp>
                      <p:nvSpPr>
                        <p:cNvPr id="1374" name="Line 395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V="1">
                          <a:off x="4134" y="1388"/>
                          <a:ext cx="0" cy="147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0033CC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 xmlns="">
                              <a:noFill/>
                            </a14:hiddenFill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</a:endParaRPr>
                        </a:p>
                      </p:txBody>
                    </p:sp>
                    <p:sp>
                      <p:nvSpPr>
                        <p:cNvPr id="1375" name="Line 396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V="1">
                          <a:off x="4134" y="1242"/>
                          <a:ext cx="0" cy="73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0033CC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 xmlns="">
                              <a:noFill/>
                            </a14:hiddenFill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</a:endParaRPr>
                        </a:p>
                      </p:txBody>
                    </p:sp>
                    <p:sp>
                      <p:nvSpPr>
                        <p:cNvPr id="1376" name="Line 397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V="1">
                          <a:off x="2855" y="2266"/>
                          <a:ext cx="569" cy="0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0033CC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 xmlns="">
                              <a:noFill/>
                            </a14:hiddenFill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</a:endParaRPr>
                        </a:p>
                      </p:txBody>
                    </p:sp>
                    <p:sp>
                      <p:nvSpPr>
                        <p:cNvPr id="1377" name="Line 398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 flipV="1">
                          <a:off x="3234" y="1974"/>
                          <a:ext cx="190" cy="0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0033CC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 xmlns="">
                              <a:noFill/>
                            </a14:hiddenFill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</a:endParaRPr>
                        </a:p>
                      </p:txBody>
                    </p:sp>
                    <p:sp>
                      <p:nvSpPr>
                        <p:cNvPr id="1378" name="Line 399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V="1">
                          <a:off x="3234" y="1901"/>
                          <a:ext cx="521" cy="0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0033CC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 xmlns="">
                              <a:noFill/>
                            </a14:hiddenFill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</a:endParaRPr>
                        </a:p>
                      </p:txBody>
                    </p:sp>
                    <p:sp>
                      <p:nvSpPr>
                        <p:cNvPr id="1379" name="Line 400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3755" y="1901"/>
                          <a:ext cx="0" cy="73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0033CC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 xmlns="">
                              <a:noFill/>
                            </a14:hiddenFill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</a:endParaRPr>
                        </a:p>
                      </p:txBody>
                    </p:sp>
                    <p:sp>
                      <p:nvSpPr>
                        <p:cNvPr id="1380" name="Line 401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 flipV="1">
                          <a:off x="3566" y="1974"/>
                          <a:ext cx="189" cy="0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0033CC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 xmlns="">
                              <a:noFill/>
                            </a14:hiddenFill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</a:endParaRPr>
                        </a:p>
                      </p:txBody>
                    </p:sp>
                    <p:sp>
                      <p:nvSpPr>
                        <p:cNvPr id="1381" name="Line 402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V="1">
                          <a:off x="3566" y="2266"/>
                          <a:ext cx="568" cy="0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0033CC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 xmlns="">
                              <a:noFill/>
                            </a14:hiddenFill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</a:endParaRPr>
                        </a:p>
                      </p:txBody>
                    </p:sp>
                    <p:sp>
                      <p:nvSpPr>
                        <p:cNvPr id="1382" name="Line 403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 flipV="1">
                          <a:off x="3944" y="1974"/>
                          <a:ext cx="190" cy="0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0033CC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 xmlns="">
                              <a:noFill/>
                            </a14:hiddenFill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</a:endParaRPr>
                        </a:p>
                      </p:txBody>
                    </p:sp>
                    <p:sp>
                      <p:nvSpPr>
                        <p:cNvPr id="1383" name="Line 404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3944" y="1901"/>
                          <a:ext cx="0" cy="73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0033CC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 xmlns="">
                              <a:noFill/>
                            </a14:hiddenFill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</a:endParaRPr>
                        </a:p>
                      </p:txBody>
                    </p:sp>
                    <p:sp>
                      <p:nvSpPr>
                        <p:cNvPr id="1384" name="Line 405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V="1">
                          <a:off x="3944" y="1901"/>
                          <a:ext cx="521" cy="0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0033CC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 xmlns="">
                              <a:noFill/>
                            </a14:hiddenFill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</a:endParaRPr>
                        </a:p>
                      </p:txBody>
                    </p:sp>
                    <p:sp>
                      <p:nvSpPr>
                        <p:cNvPr id="1385" name="Line 406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V="1">
                          <a:off x="3424" y="2193"/>
                          <a:ext cx="142" cy="0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0033CC"/>
                          </a:solidFill>
                          <a:prstDash val="dash"/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 xmlns="">
                              <a:noFill/>
                            </a14:hiddenFill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</a:endParaRPr>
                        </a:p>
                      </p:txBody>
                    </p:sp>
                    <p:sp>
                      <p:nvSpPr>
                        <p:cNvPr id="1386" name="Line 407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V="1">
                          <a:off x="3424" y="2120"/>
                          <a:ext cx="142" cy="0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0033CC"/>
                          </a:solidFill>
                          <a:prstDash val="dash"/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 xmlns="">
                              <a:noFill/>
                            </a14:hiddenFill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</a:endParaRPr>
                        </a:p>
                      </p:txBody>
                    </p:sp>
                    <p:sp>
                      <p:nvSpPr>
                        <p:cNvPr id="1387" name="Line 408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3424" y="1974"/>
                          <a:ext cx="0" cy="146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0033CC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 xmlns="">
                              <a:noFill/>
                            </a14:hiddenFill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</a:endParaRPr>
                        </a:p>
                      </p:txBody>
                    </p:sp>
                    <p:sp>
                      <p:nvSpPr>
                        <p:cNvPr id="1388" name="Line 409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3424" y="2193"/>
                          <a:ext cx="0" cy="73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0033CC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 xmlns="">
                              <a:noFill/>
                            </a14:hiddenFill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</a:endParaRPr>
                        </a:p>
                      </p:txBody>
                    </p:sp>
                    <p:sp>
                      <p:nvSpPr>
                        <p:cNvPr id="1389" name="Line 410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3566" y="1974"/>
                          <a:ext cx="0" cy="146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0033CC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 xmlns="">
                              <a:noFill/>
                            </a14:hiddenFill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</a:endParaRPr>
                        </a:p>
                      </p:txBody>
                    </p:sp>
                    <p:sp>
                      <p:nvSpPr>
                        <p:cNvPr id="1390" name="Line 411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3566" y="2193"/>
                          <a:ext cx="0" cy="73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0033CC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 xmlns="">
                              <a:noFill/>
                            </a14:hiddenFill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</a:endParaRPr>
                        </a:p>
                      </p:txBody>
                    </p:sp>
                    <p:sp>
                      <p:nvSpPr>
                        <p:cNvPr id="1391" name="Rectangle 412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134" y="1974"/>
                          <a:ext cx="142" cy="146"/>
                        </a:xfrm>
                        <a:prstGeom prst="rect">
                          <a:avLst/>
                        </a:prstGeom>
                        <a:solidFill>
                          <a:srgbClr val="99CCFF"/>
                        </a:solidFill>
                        <a:ln>
                          <a:noFill/>
                        </a:ln>
                        <a:extLs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 marL="0" marR="0" lvl="0" indent="0" defTabSz="4572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  <a:latin typeface="Arial" charset="0"/>
                          </a:endParaRPr>
                        </a:p>
                      </p:txBody>
                    </p:sp>
                    <p:sp>
                      <p:nvSpPr>
                        <p:cNvPr id="1392" name="Rectangle 413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134" y="2120"/>
                          <a:ext cx="142" cy="146"/>
                        </a:xfrm>
                        <a:prstGeom prst="rect">
                          <a:avLst/>
                        </a:prstGeom>
                        <a:solidFill>
                          <a:srgbClr val="99CCFF"/>
                        </a:solidFill>
                        <a:ln>
                          <a:noFill/>
                        </a:ln>
                        <a:extLs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 marL="0" marR="0" lvl="0" indent="0" defTabSz="4572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  <a:latin typeface="Arial" charset="0"/>
                          </a:endParaRPr>
                        </a:p>
                      </p:txBody>
                    </p:sp>
                    <p:sp>
                      <p:nvSpPr>
                        <p:cNvPr id="1393" name="Line 414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V="1">
                          <a:off x="4130" y="1992"/>
                          <a:ext cx="0" cy="256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0033CC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 xmlns="">
                              <a:noFill/>
                            </a14:hiddenFill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</a:endParaRPr>
                        </a:p>
                      </p:txBody>
                    </p:sp>
                    <p:sp>
                      <p:nvSpPr>
                        <p:cNvPr id="1394" name="Line 415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V="1">
                          <a:off x="4272" y="1974"/>
                          <a:ext cx="0" cy="292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0033CC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 xmlns="">
                              <a:noFill/>
                            </a14:hiddenFill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</a:endParaRPr>
                        </a:p>
                      </p:txBody>
                    </p:sp>
                    <p:sp>
                      <p:nvSpPr>
                        <p:cNvPr id="1395" name="Line 416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>
                          <a:off x="4278" y="1534"/>
                          <a:ext cx="185" cy="0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0033CC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 xmlns="">
                              <a:noFill/>
                            </a14:hiddenFill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</a:endParaRPr>
                        </a:p>
                      </p:txBody>
                    </p:sp>
                    <p:sp>
                      <p:nvSpPr>
                        <p:cNvPr id="1396" name="Line 417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 flipV="1">
                          <a:off x="4274" y="1392"/>
                          <a:ext cx="4" cy="139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0033CC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 xmlns="">
                              <a:noFill/>
                            </a14:hiddenFill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</a:endParaRPr>
                        </a:p>
                      </p:txBody>
                    </p:sp>
                    <p:sp>
                      <p:nvSpPr>
                        <p:cNvPr id="1397" name="Line 418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V="1">
                          <a:off x="4282" y="1242"/>
                          <a:ext cx="0" cy="73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0033CC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 xmlns="">
                              <a:noFill/>
                            </a14:hiddenFill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</a:endParaRPr>
                        </a:p>
                      </p:txBody>
                    </p:sp>
                    <p:sp>
                      <p:nvSpPr>
                        <p:cNvPr id="1398" name="Line 419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4286" y="1242"/>
                          <a:ext cx="569" cy="0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0033CC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 xmlns="">
                              <a:noFill/>
                            </a14:hiddenFill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</a:endParaRPr>
                        </a:p>
                      </p:txBody>
                    </p:sp>
                    <p:sp>
                      <p:nvSpPr>
                        <p:cNvPr id="1399" name="Line 420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4468" y="1901"/>
                          <a:ext cx="0" cy="73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0033CC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 xmlns="">
                              <a:noFill/>
                            </a14:hiddenFill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</a:endParaRPr>
                        </a:p>
                      </p:txBody>
                    </p:sp>
                    <p:sp>
                      <p:nvSpPr>
                        <p:cNvPr id="1400" name="Line 421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 flipV="1">
                          <a:off x="4273" y="1974"/>
                          <a:ext cx="190" cy="0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0033CC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 xmlns="">
                              <a:noFill/>
                            </a14:hiddenFill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</a:endParaRPr>
                        </a:p>
                      </p:txBody>
                    </p:sp>
                    <p:sp>
                      <p:nvSpPr>
                        <p:cNvPr id="1401" name="Line 422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V="1">
                          <a:off x="4278" y="2262"/>
                          <a:ext cx="569" cy="0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0033CC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 xmlns="">
                              <a:noFill/>
                            </a14:hiddenFill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</a:endParaRPr>
                        </a:p>
                      </p:txBody>
                    </p:sp>
                    <p:sp>
                      <p:nvSpPr>
                        <p:cNvPr id="1402" name="Line 423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3234" y="1608"/>
                          <a:ext cx="521" cy="0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0033CC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 xmlns="">
                              <a:noFill/>
                            </a14:hiddenFill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</a:endParaRPr>
                        </a:p>
                      </p:txBody>
                    </p:sp>
                    <p:sp>
                      <p:nvSpPr>
                        <p:cNvPr id="1403" name="Line 424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3944" y="1608"/>
                          <a:ext cx="521" cy="0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0033CC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 xmlns="">
                              <a:noFill/>
                            </a14:hiddenFill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</a:endParaRPr>
                        </a:p>
                      </p:txBody>
                    </p:sp>
                  </p:grpSp>
                  <p:sp>
                    <p:nvSpPr>
                      <p:cNvPr id="1347" name="Rectangle 425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4138" y="2193"/>
                        <a:ext cx="142" cy="73"/>
                      </a:xfrm>
                      <a:prstGeom prst="rect">
                        <a:avLst/>
                      </a:prstGeom>
                      <a:solidFill>
                        <a:srgbClr val="99CCF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marL="0" marR="0" lvl="0" indent="0" defTabSz="4572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Arial" charset="0"/>
                        </a:endParaRPr>
                      </a:p>
                    </p:txBody>
                  </p:sp>
                  <p:sp>
                    <p:nvSpPr>
                      <p:cNvPr id="1348" name="Rectangle 426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4138" y="1974"/>
                        <a:ext cx="142" cy="146"/>
                      </a:xfrm>
                      <a:prstGeom prst="rect">
                        <a:avLst/>
                      </a:prstGeom>
                      <a:solidFill>
                        <a:srgbClr val="99CCF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marL="0" marR="0" lvl="0" indent="0" defTabSz="4572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Arial" charset="0"/>
                        </a:endParaRPr>
                      </a:p>
                    </p:txBody>
                  </p:sp>
                  <p:sp>
                    <p:nvSpPr>
                      <p:cNvPr id="1349" name="Line 427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3234" y="1535"/>
                        <a:ext cx="190" cy="0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0033CC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noFill/>
                          </a14:hiddenFill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</a:endParaRPr>
                      </a:p>
                    </p:txBody>
                  </p:sp>
                  <p:sp>
                    <p:nvSpPr>
                      <p:cNvPr id="1350" name="Line 428"/>
                      <p:cNvSpPr>
                        <a:spLocks noChangeShapeType="1"/>
                      </p:cNvSpPr>
                      <p:nvPr/>
                    </p:nvSpPr>
                    <p:spPr bwMode="auto">
                      <a:xfrm flipV="1">
                        <a:off x="3234" y="1535"/>
                        <a:ext cx="0" cy="73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0033CC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noFill/>
                          </a14:hiddenFill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</a:endParaRPr>
                      </a:p>
                    </p:txBody>
                  </p:sp>
                  <p:sp>
                    <p:nvSpPr>
                      <p:cNvPr id="1351" name="Line 429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3944" y="1535"/>
                        <a:ext cx="190" cy="0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0033CC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noFill/>
                          </a14:hiddenFill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</a:endParaRPr>
                      </a:p>
                    </p:txBody>
                  </p:sp>
                  <p:sp>
                    <p:nvSpPr>
                      <p:cNvPr id="1352" name="Line 430"/>
                      <p:cNvSpPr>
                        <a:spLocks noChangeShapeType="1"/>
                      </p:cNvSpPr>
                      <p:nvPr/>
                    </p:nvSpPr>
                    <p:spPr bwMode="auto">
                      <a:xfrm flipV="1">
                        <a:off x="3944" y="1535"/>
                        <a:ext cx="0" cy="73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0033CC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noFill/>
                          </a14:hiddenFill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</a:endParaRPr>
                      </a:p>
                    </p:txBody>
                  </p:sp>
                  <p:sp>
                    <p:nvSpPr>
                      <p:cNvPr id="1353" name="Line 431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4134" y="1315"/>
                        <a:ext cx="142" cy="0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0033CC"/>
                        </a:solidFill>
                        <a:prstDash val="dash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noFill/>
                          </a14:hiddenFill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</a:endParaRPr>
                      </a:p>
                    </p:txBody>
                  </p:sp>
                  <p:sp>
                    <p:nvSpPr>
                      <p:cNvPr id="1354" name="Line 432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4134" y="1388"/>
                        <a:ext cx="142" cy="0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0033CC"/>
                        </a:solidFill>
                        <a:prstDash val="dash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noFill/>
                          </a14:hiddenFill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</a:endParaRPr>
                      </a:p>
                    </p:txBody>
                  </p:sp>
                  <p:sp>
                    <p:nvSpPr>
                      <p:cNvPr id="1355" name="Line 433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4134" y="1974"/>
                        <a:ext cx="0" cy="146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0033CC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noFill/>
                          </a14:hiddenFill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</a:endParaRPr>
                      </a:p>
                    </p:txBody>
                  </p:sp>
                  <p:sp>
                    <p:nvSpPr>
                      <p:cNvPr id="1356" name="Line 434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4134" y="2193"/>
                        <a:ext cx="0" cy="73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0033CC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noFill/>
                          </a14:hiddenFill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</a:endParaRPr>
                      </a:p>
                    </p:txBody>
                  </p:sp>
                </p:grpSp>
                <p:grpSp>
                  <p:nvGrpSpPr>
                    <p:cNvPr id="1340" name="Group 435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424" y="1242"/>
                      <a:ext cx="1044" cy="366"/>
                      <a:chOff x="3424" y="1242"/>
                      <a:chExt cx="1044" cy="366"/>
                    </a:xfrm>
                  </p:grpSpPr>
                  <p:sp>
                    <p:nvSpPr>
                      <p:cNvPr id="1341" name="Line 436"/>
                      <p:cNvSpPr>
                        <a:spLocks noChangeShapeType="1"/>
                      </p:cNvSpPr>
                      <p:nvPr/>
                    </p:nvSpPr>
                    <p:spPr bwMode="auto">
                      <a:xfrm flipV="1">
                        <a:off x="3755" y="1535"/>
                        <a:ext cx="0" cy="73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0033CC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noFill/>
                          </a14:hiddenFill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</a:endParaRPr>
                      </a:p>
                    </p:txBody>
                  </p:sp>
                  <p:grpSp>
                    <p:nvGrpSpPr>
                      <p:cNvPr id="1342" name="Group 437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3424" y="1242"/>
                        <a:ext cx="142" cy="73"/>
                        <a:chOff x="3424" y="1242"/>
                        <a:chExt cx="142" cy="73"/>
                      </a:xfrm>
                    </p:grpSpPr>
                    <p:sp>
                      <p:nvSpPr>
                        <p:cNvPr id="1344" name="Line 438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V="1">
                          <a:off x="3424" y="1242"/>
                          <a:ext cx="0" cy="73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0033CC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 xmlns="">
                              <a:noFill/>
                            </a14:hiddenFill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</a:endParaRPr>
                        </a:p>
                      </p:txBody>
                    </p:sp>
                    <p:sp>
                      <p:nvSpPr>
                        <p:cNvPr id="1345" name="Line 439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V="1">
                          <a:off x="3566" y="1242"/>
                          <a:ext cx="0" cy="73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0033CC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 xmlns="">
                              <a:noFill/>
                            </a14:hiddenFill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</a:endParaRPr>
                        </a:p>
                      </p:txBody>
                    </p:sp>
                  </p:grpSp>
                  <p:sp>
                    <p:nvSpPr>
                      <p:cNvPr id="1343" name="Line 440"/>
                      <p:cNvSpPr>
                        <a:spLocks noChangeShapeType="1"/>
                      </p:cNvSpPr>
                      <p:nvPr/>
                    </p:nvSpPr>
                    <p:spPr bwMode="auto">
                      <a:xfrm flipV="1">
                        <a:off x="4468" y="1534"/>
                        <a:ext cx="0" cy="73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0033CC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noFill/>
                          </a14:hiddenFill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</a:endParaRPr>
                      </a:p>
                    </p:txBody>
                  </p:sp>
                </p:grpSp>
              </p:grpSp>
              <p:sp>
                <p:nvSpPr>
                  <p:cNvPr id="1338" name="Line 441"/>
                  <p:cNvSpPr>
                    <a:spLocks noChangeShapeType="1"/>
                  </p:cNvSpPr>
                  <p:nvPr/>
                </p:nvSpPr>
                <p:spPr bwMode="auto">
                  <a:xfrm>
                    <a:off x="3234" y="1901"/>
                    <a:ext cx="0" cy="73"/>
                  </a:xfrm>
                  <a:prstGeom prst="line">
                    <a:avLst/>
                  </a:prstGeom>
                  <a:noFill/>
                  <a:ln w="12700">
                    <a:solidFill>
                      <a:srgbClr val="0033CC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</p:grpSp>
            <p:grpSp>
              <p:nvGrpSpPr>
                <p:cNvPr id="1076" name="Group 442"/>
                <p:cNvGrpSpPr>
                  <a:grpSpLocks/>
                </p:cNvGrpSpPr>
                <p:nvPr/>
              </p:nvGrpSpPr>
              <p:grpSpPr bwMode="auto">
                <a:xfrm>
                  <a:off x="3020" y="1520"/>
                  <a:ext cx="627" cy="312"/>
                  <a:chOff x="2528" y="1059"/>
                  <a:chExt cx="2327" cy="1427"/>
                </a:xfrm>
              </p:grpSpPr>
              <p:grpSp>
                <p:nvGrpSpPr>
                  <p:cNvPr id="1270" name="Group 443"/>
                  <p:cNvGrpSpPr>
                    <a:grpSpLocks/>
                  </p:cNvGrpSpPr>
                  <p:nvPr/>
                </p:nvGrpSpPr>
                <p:grpSpPr bwMode="auto">
                  <a:xfrm>
                    <a:off x="2528" y="1059"/>
                    <a:ext cx="2327" cy="1427"/>
                    <a:chOff x="2528" y="1059"/>
                    <a:chExt cx="2327" cy="1427"/>
                  </a:xfrm>
                </p:grpSpPr>
                <p:grpSp>
                  <p:nvGrpSpPr>
                    <p:cNvPr id="1272" name="Group 444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528" y="1059"/>
                      <a:ext cx="2327" cy="1427"/>
                      <a:chOff x="2528" y="1059"/>
                      <a:chExt cx="2327" cy="1427"/>
                    </a:xfrm>
                  </p:grpSpPr>
                  <p:grpSp>
                    <p:nvGrpSpPr>
                      <p:cNvPr id="1279" name="Group 445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2528" y="1059"/>
                        <a:ext cx="2327" cy="1427"/>
                        <a:chOff x="2528" y="1059"/>
                        <a:chExt cx="2327" cy="1427"/>
                      </a:xfrm>
                    </p:grpSpPr>
                    <p:sp>
                      <p:nvSpPr>
                        <p:cNvPr id="1290" name="Rectangle 446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V="1">
                          <a:off x="2528" y="2266"/>
                          <a:ext cx="1941" cy="220"/>
                        </a:xfrm>
                        <a:prstGeom prst="rect">
                          <a:avLst/>
                        </a:prstGeom>
                        <a:solidFill>
                          <a:srgbClr val="99CCFF"/>
                        </a:solidFill>
                        <a:ln>
                          <a:noFill/>
                        </a:ln>
                        <a:extLs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 marL="0" marR="0" lvl="0" indent="0" defTabSz="4572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  <a:latin typeface="Arial" charset="0"/>
                          </a:endParaRPr>
                        </a:p>
                      </p:txBody>
                    </p:sp>
                    <p:sp>
                      <p:nvSpPr>
                        <p:cNvPr id="1291" name="Rectangle 447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V="1">
                          <a:off x="3427" y="2193"/>
                          <a:ext cx="143" cy="73"/>
                        </a:xfrm>
                        <a:prstGeom prst="rect">
                          <a:avLst/>
                        </a:prstGeom>
                        <a:solidFill>
                          <a:srgbClr val="99CCFF"/>
                        </a:solidFill>
                        <a:ln>
                          <a:noFill/>
                        </a:ln>
                        <a:extLs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 marL="0" marR="0" lvl="0" indent="0" defTabSz="4572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  <a:latin typeface="Arial" charset="0"/>
                          </a:endParaRPr>
                        </a:p>
                      </p:txBody>
                    </p:sp>
                    <p:sp>
                      <p:nvSpPr>
                        <p:cNvPr id="1292" name="Rectangle 44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V="1">
                          <a:off x="3948" y="1901"/>
                          <a:ext cx="521" cy="73"/>
                        </a:xfrm>
                        <a:prstGeom prst="rect">
                          <a:avLst/>
                        </a:prstGeom>
                        <a:solidFill>
                          <a:srgbClr val="99CCFF"/>
                        </a:solidFill>
                        <a:ln>
                          <a:noFill/>
                        </a:ln>
                        <a:extLs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 marL="0" marR="0" lvl="0" indent="0" defTabSz="4572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  <a:latin typeface="Arial" charset="0"/>
                          </a:endParaRPr>
                        </a:p>
                      </p:txBody>
                    </p:sp>
                    <p:sp>
                      <p:nvSpPr>
                        <p:cNvPr id="1293" name="Rectangle 449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V="1">
                          <a:off x="3238" y="1901"/>
                          <a:ext cx="521" cy="73"/>
                        </a:xfrm>
                        <a:prstGeom prst="rect">
                          <a:avLst/>
                        </a:prstGeom>
                        <a:solidFill>
                          <a:srgbClr val="99CCFF"/>
                        </a:solidFill>
                        <a:ln>
                          <a:noFill/>
                        </a:ln>
                        <a:extLs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 marL="0" marR="0" lvl="0" indent="0" defTabSz="4572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  <a:latin typeface="Arial" charset="0"/>
                          </a:endParaRPr>
                        </a:p>
                      </p:txBody>
                    </p:sp>
                    <p:sp>
                      <p:nvSpPr>
                        <p:cNvPr id="1294" name="Rectangle 450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V="1">
                          <a:off x="3427" y="1974"/>
                          <a:ext cx="143" cy="146"/>
                        </a:xfrm>
                        <a:prstGeom prst="rect">
                          <a:avLst/>
                        </a:prstGeom>
                        <a:solidFill>
                          <a:srgbClr val="99CCFF"/>
                        </a:solidFill>
                        <a:ln>
                          <a:noFill/>
                        </a:ln>
                        <a:extLs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 marL="0" marR="0" lvl="0" indent="0" defTabSz="4572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  <a:latin typeface="Arial" charset="0"/>
                          </a:endParaRPr>
                        </a:p>
                      </p:txBody>
                    </p:sp>
                    <p:sp>
                      <p:nvSpPr>
                        <p:cNvPr id="1295" name="Rectangle 451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528" y="1059"/>
                          <a:ext cx="1941" cy="183"/>
                        </a:xfrm>
                        <a:prstGeom prst="rect">
                          <a:avLst/>
                        </a:prstGeom>
                        <a:solidFill>
                          <a:srgbClr val="99CCFF"/>
                        </a:solidFill>
                        <a:ln>
                          <a:noFill/>
                        </a:ln>
                        <a:extLs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 marL="0" marR="0" lvl="0" indent="0" defTabSz="4572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  <a:latin typeface="Arial" charset="0"/>
                          </a:endParaRPr>
                        </a:p>
                      </p:txBody>
                    </p:sp>
                    <p:sp>
                      <p:nvSpPr>
                        <p:cNvPr id="1296" name="Rectangle 452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427" y="1242"/>
                          <a:ext cx="143" cy="146"/>
                        </a:xfrm>
                        <a:prstGeom prst="rect">
                          <a:avLst/>
                        </a:prstGeom>
                        <a:solidFill>
                          <a:srgbClr val="99CCFF"/>
                        </a:solidFill>
                        <a:ln>
                          <a:noFill/>
                        </a:ln>
                        <a:extLs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 marL="0" marR="0" lvl="0" indent="0" defTabSz="4572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  <a:latin typeface="Arial" charset="0"/>
                          </a:endParaRPr>
                        </a:p>
                      </p:txBody>
                    </p:sp>
                    <p:sp>
                      <p:nvSpPr>
                        <p:cNvPr id="1297" name="Rectangle 453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138" y="1242"/>
                          <a:ext cx="142" cy="73"/>
                        </a:xfrm>
                        <a:prstGeom prst="rect">
                          <a:avLst/>
                        </a:prstGeom>
                        <a:solidFill>
                          <a:srgbClr val="99CCFF"/>
                        </a:solidFill>
                        <a:ln>
                          <a:noFill/>
                        </a:ln>
                        <a:extLs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 marL="0" marR="0" lvl="0" indent="0" defTabSz="4572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  <a:latin typeface="Arial" charset="0"/>
                          </a:endParaRPr>
                        </a:p>
                      </p:txBody>
                    </p:sp>
                    <p:sp>
                      <p:nvSpPr>
                        <p:cNvPr id="1298" name="Rectangle 454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948" y="1535"/>
                          <a:ext cx="521" cy="73"/>
                        </a:xfrm>
                        <a:prstGeom prst="rect">
                          <a:avLst/>
                        </a:prstGeom>
                        <a:solidFill>
                          <a:srgbClr val="99CCFF"/>
                        </a:solidFill>
                        <a:ln>
                          <a:noFill/>
                        </a:ln>
                        <a:extLs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 marL="0" marR="0" lvl="0" indent="0" defTabSz="4572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  <a:latin typeface="Arial" charset="0"/>
                          </a:endParaRPr>
                        </a:p>
                      </p:txBody>
                    </p:sp>
                    <p:sp>
                      <p:nvSpPr>
                        <p:cNvPr id="1299" name="Rectangle 45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138" y="1388"/>
                          <a:ext cx="142" cy="147"/>
                        </a:xfrm>
                        <a:prstGeom prst="rect">
                          <a:avLst/>
                        </a:prstGeom>
                        <a:solidFill>
                          <a:srgbClr val="99CCFF"/>
                        </a:solidFill>
                        <a:ln>
                          <a:noFill/>
                        </a:ln>
                        <a:extLs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 marL="0" marR="0" lvl="0" indent="0" defTabSz="4572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  <a:latin typeface="Arial" charset="0"/>
                          </a:endParaRPr>
                        </a:p>
                      </p:txBody>
                    </p:sp>
                    <p:sp>
                      <p:nvSpPr>
                        <p:cNvPr id="1300" name="Rectangle 456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238" y="1535"/>
                          <a:ext cx="521" cy="73"/>
                        </a:xfrm>
                        <a:prstGeom prst="rect">
                          <a:avLst/>
                        </a:prstGeom>
                        <a:solidFill>
                          <a:srgbClr val="99CCFF"/>
                        </a:solidFill>
                        <a:ln>
                          <a:noFill/>
                        </a:ln>
                        <a:extLs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 marL="0" marR="0" lvl="0" indent="0" defTabSz="4572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  <a:latin typeface="Arial" charset="0"/>
                          </a:endParaRPr>
                        </a:p>
                      </p:txBody>
                    </p:sp>
                    <p:sp>
                      <p:nvSpPr>
                        <p:cNvPr id="1301" name="Rectangle 457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427" y="1388"/>
                          <a:ext cx="143" cy="147"/>
                        </a:xfrm>
                        <a:prstGeom prst="rect">
                          <a:avLst/>
                        </a:prstGeom>
                        <a:solidFill>
                          <a:srgbClr val="99CCFF"/>
                        </a:solidFill>
                        <a:ln>
                          <a:noFill/>
                        </a:ln>
                        <a:extLs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 marL="0" marR="0" lvl="0" indent="0" defTabSz="4572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  <a:latin typeface="Arial" charset="0"/>
                          </a:endParaRPr>
                        </a:p>
                      </p:txBody>
                    </p:sp>
                    <p:sp>
                      <p:nvSpPr>
                        <p:cNvPr id="1302" name="Line 458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2855" y="1242"/>
                          <a:ext cx="569" cy="0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0033CC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 xmlns="">
                              <a:noFill/>
                            </a14:hiddenFill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</a:endParaRPr>
                        </a:p>
                      </p:txBody>
                    </p:sp>
                    <p:sp>
                      <p:nvSpPr>
                        <p:cNvPr id="1303" name="Line 459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>
                          <a:off x="3566" y="1535"/>
                          <a:ext cx="189" cy="0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0033CC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 xmlns="">
                              <a:noFill/>
                            </a14:hiddenFill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</a:endParaRPr>
                        </a:p>
                      </p:txBody>
                    </p:sp>
                    <p:sp>
                      <p:nvSpPr>
                        <p:cNvPr id="1304" name="Line 460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3566" y="1242"/>
                          <a:ext cx="568" cy="0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0033CC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 xmlns="">
                              <a:noFill/>
                            </a14:hiddenFill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</a:endParaRPr>
                        </a:p>
                      </p:txBody>
                    </p:sp>
                    <p:sp>
                      <p:nvSpPr>
                        <p:cNvPr id="1305" name="Line 461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V="1">
                          <a:off x="3424" y="1279"/>
                          <a:ext cx="0" cy="256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0033CC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 xmlns="">
                              <a:noFill/>
                            </a14:hiddenFill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</a:endParaRPr>
                        </a:p>
                      </p:txBody>
                    </p:sp>
                    <p:sp>
                      <p:nvSpPr>
                        <p:cNvPr id="1306" name="Line 462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V="1">
                          <a:off x="3566" y="1279"/>
                          <a:ext cx="0" cy="256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0033CC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 xmlns="">
                              <a:noFill/>
                            </a14:hiddenFill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</a:endParaRPr>
                        </a:p>
                      </p:txBody>
                    </p:sp>
                    <p:sp>
                      <p:nvSpPr>
                        <p:cNvPr id="1307" name="Line 463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V="1">
                          <a:off x="4134" y="1388"/>
                          <a:ext cx="0" cy="147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0033CC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 xmlns="">
                              <a:noFill/>
                            </a14:hiddenFill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</a:endParaRPr>
                        </a:p>
                      </p:txBody>
                    </p:sp>
                    <p:sp>
                      <p:nvSpPr>
                        <p:cNvPr id="1308" name="Line 464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V="1">
                          <a:off x="4134" y="1242"/>
                          <a:ext cx="0" cy="73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0033CC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 xmlns="">
                              <a:noFill/>
                            </a14:hiddenFill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</a:endParaRPr>
                        </a:p>
                      </p:txBody>
                    </p:sp>
                    <p:sp>
                      <p:nvSpPr>
                        <p:cNvPr id="1309" name="Line 465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V="1">
                          <a:off x="2855" y="2266"/>
                          <a:ext cx="569" cy="0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0033CC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 xmlns="">
                              <a:noFill/>
                            </a14:hiddenFill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</a:endParaRPr>
                        </a:p>
                      </p:txBody>
                    </p:sp>
                    <p:sp>
                      <p:nvSpPr>
                        <p:cNvPr id="1310" name="Line 466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 flipV="1">
                          <a:off x="3234" y="1974"/>
                          <a:ext cx="190" cy="0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0033CC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 xmlns="">
                              <a:noFill/>
                            </a14:hiddenFill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</a:endParaRPr>
                        </a:p>
                      </p:txBody>
                    </p:sp>
                    <p:sp>
                      <p:nvSpPr>
                        <p:cNvPr id="1311" name="Line 467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V="1">
                          <a:off x="3234" y="1901"/>
                          <a:ext cx="521" cy="0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0033CC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 xmlns="">
                              <a:noFill/>
                            </a14:hiddenFill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</a:endParaRPr>
                        </a:p>
                      </p:txBody>
                    </p:sp>
                    <p:sp>
                      <p:nvSpPr>
                        <p:cNvPr id="1312" name="Line 468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3755" y="1901"/>
                          <a:ext cx="0" cy="73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0033CC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 xmlns="">
                              <a:noFill/>
                            </a14:hiddenFill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</a:endParaRPr>
                        </a:p>
                      </p:txBody>
                    </p:sp>
                    <p:sp>
                      <p:nvSpPr>
                        <p:cNvPr id="1313" name="Line 469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 flipV="1">
                          <a:off x="3566" y="1974"/>
                          <a:ext cx="189" cy="0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0033CC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 xmlns="">
                              <a:noFill/>
                            </a14:hiddenFill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</a:endParaRPr>
                        </a:p>
                      </p:txBody>
                    </p:sp>
                    <p:sp>
                      <p:nvSpPr>
                        <p:cNvPr id="1314" name="Line 470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V="1">
                          <a:off x="3566" y="2266"/>
                          <a:ext cx="568" cy="0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0033CC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 xmlns="">
                              <a:noFill/>
                            </a14:hiddenFill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</a:endParaRPr>
                        </a:p>
                      </p:txBody>
                    </p:sp>
                    <p:sp>
                      <p:nvSpPr>
                        <p:cNvPr id="1315" name="Line 471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 flipV="1">
                          <a:off x="3944" y="1974"/>
                          <a:ext cx="190" cy="0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0033CC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 xmlns="">
                              <a:noFill/>
                            </a14:hiddenFill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</a:endParaRPr>
                        </a:p>
                      </p:txBody>
                    </p:sp>
                    <p:sp>
                      <p:nvSpPr>
                        <p:cNvPr id="1316" name="Line 472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3944" y="1901"/>
                          <a:ext cx="0" cy="73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0033CC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 xmlns="">
                              <a:noFill/>
                            </a14:hiddenFill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</a:endParaRPr>
                        </a:p>
                      </p:txBody>
                    </p:sp>
                    <p:sp>
                      <p:nvSpPr>
                        <p:cNvPr id="1317" name="Line 473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V="1">
                          <a:off x="3944" y="1901"/>
                          <a:ext cx="521" cy="0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0033CC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 xmlns="">
                              <a:noFill/>
                            </a14:hiddenFill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</a:endParaRPr>
                        </a:p>
                      </p:txBody>
                    </p:sp>
                    <p:sp>
                      <p:nvSpPr>
                        <p:cNvPr id="1318" name="Line 474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V="1">
                          <a:off x="3424" y="2193"/>
                          <a:ext cx="142" cy="0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0033CC"/>
                          </a:solidFill>
                          <a:prstDash val="dash"/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 xmlns="">
                              <a:noFill/>
                            </a14:hiddenFill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</a:endParaRPr>
                        </a:p>
                      </p:txBody>
                    </p:sp>
                    <p:sp>
                      <p:nvSpPr>
                        <p:cNvPr id="1319" name="Line 475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V="1">
                          <a:off x="3424" y="2120"/>
                          <a:ext cx="142" cy="0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0033CC"/>
                          </a:solidFill>
                          <a:prstDash val="dash"/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 xmlns="">
                              <a:noFill/>
                            </a14:hiddenFill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</a:endParaRPr>
                        </a:p>
                      </p:txBody>
                    </p:sp>
                    <p:sp>
                      <p:nvSpPr>
                        <p:cNvPr id="1320" name="Line 476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3424" y="1974"/>
                          <a:ext cx="0" cy="146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0033CC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 xmlns="">
                              <a:noFill/>
                            </a14:hiddenFill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</a:endParaRPr>
                        </a:p>
                      </p:txBody>
                    </p:sp>
                    <p:sp>
                      <p:nvSpPr>
                        <p:cNvPr id="1321" name="Line 477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3424" y="2193"/>
                          <a:ext cx="0" cy="73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0033CC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 xmlns="">
                              <a:noFill/>
                            </a14:hiddenFill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</a:endParaRPr>
                        </a:p>
                      </p:txBody>
                    </p:sp>
                    <p:sp>
                      <p:nvSpPr>
                        <p:cNvPr id="1322" name="Line 478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3566" y="1974"/>
                          <a:ext cx="0" cy="146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0033CC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 xmlns="">
                              <a:noFill/>
                            </a14:hiddenFill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</a:endParaRPr>
                        </a:p>
                      </p:txBody>
                    </p:sp>
                    <p:sp>
                      <p:nvSpPr>
                        <p:cNvPr id="1323" name="Line 479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3566" y="2193"/>
                          <a:ext cx="0" cy="73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0033CC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 xmlns="">
                              <a:noFill/>
                            </a14:hiddenFill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</a:endParaRPr>
                        </a:p>
                      </p:txBody>
                    </p:sp>
                    <p:sp>
                      <p:nvSpPr>
                        <p:cNvPr id="1324" name="Rectangle 480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134" y="1974"/>
                          <a:ext cx="142" cy="146"/>
                        </a:xfrm>
                        <a:prstGeom prst="rect">
                          <a:avLst/>
                        </a:prstGeom>
                        <a:solidFill>
                          <a:srgbClr val="99CCFF"/>
                        </a:solidFill>
                        <a:ln>
                          <a:noFill/>
                        </a:ln>
                        <a:extLs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 marL="0" marR="0" lvl="0" indent="0" defTabSz="4572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  <a:latin typeface="Arial" charset="0"/>
                          </a:endParaRPr>
                        </a:p>
                      </p:txBody>
                    </p:sp>
                    <p:sp>
                      <p:nvSpPr>
                        <p:cNvPr id="1325" name="Rectangle 481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134" y="2120"/>
                          <a:ext cx="142" cy="146"/>
                        </a:xfrm>
                        <a:prstGeom prst="rect">
                          <a:avLst/>
                        </a:prstGeom>
                        <a:solidFill>
                          <a:srgbClr val="99CCFF"/>
                        </a:solidFill>
                        <a:ln>
                          <a:noFill/>
                        </a:ln>
                        <a:extLs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 marL="0" marR="0" lvl="0" indent="0" defTabSz="4572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  <a:latin typeface="Arial" charset="0"/>
                          </a:endParaRPr>
                        </a:p>
                      </p:txBody>
                    </p:sp>
                    <p:sp>
                      <p:nvSpPr>
                        <p:cNvPr id="1326" name="Line 482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V="1">
                          <a:off x="4130" y="1992"/>
                          <a:ext cx="0" cy="256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0033CC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 xmlns="">
                              <a:noFill/>
                            </a14:hiddenFill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</a:endParaRPr>
                        </a:p>
                      </p:txBody>
                    </p:sp>
                    <p:sp>
                      <p:nvSpPr>
                        <p:cNvPr id="1327" name="Line 483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V="1">
                          <a:off x="4272" y="1974"/>
                          <a:ext cx="0" cy="292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0033CC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 xmlns="">
                              <a:noFill/>
                            </a14:hiddenFill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</a:endParaRPr>
                        </a:p>
                      </p:txBody>
                    </p:sp>
                    <p:sp>
                      <p:nvSpPr>
                        <p:cNvPr id="1328" name="Line 484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>
                          <a:off x="4278" y="1534"/>
                          <a:ext cx="185" cy="0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0033CC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 xmlns="">
                              <a:noFill/>
                            </a14:hiddenFill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</a:endParaRPr>
                        </a:p>
                      </p:txBody>
                    </p:sp>
                    <p:sp>
                      <p:nvSpPr>
                        <p:cNvPr id="1329" name="Line 485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 flipV="1">
                          <a:off x="4274" y="1392"/>
                          <a:ext cx="4" cy="139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0033CC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 xmlns="">
                              <a:noFill/>
                            </a14:hiddenFill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</a:endParaRPr>
                        </a:p>
                      </p:txBody>
                    </p:sp>
                    <p:sp>
                      <p:nvSpPr>
                        <p:cNvPr id="1330" name="Line 486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V="1">
                          <a:off x="4282" y="1242"/>
                          <a:ext cx="0" cy="73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0033CC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 xmlns="">
                              <a:noFill/>
                            </a14:hiddenFill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</a:endParaRPr>
                        </a:p>
                      </p:txBody>
                    </p:sp>
                    <p:sp>
                      <p:nvSpPr>
                        <p:cNvPr id="1331" name="Line 487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4286" y="1242"/>
                          <a:ext cx="569" cy="0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0033CC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 xmlns="">
                              <a:noFill/>
                            </a14:hiddenFill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</a:endParaRPr>
                        </a:p>
                      </p:txBody>
                    </p:sp>
                    <p:sp>
                      <p:nvSpPr>
                        <p:cNvPr id="1332" name="Line 488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4468" y="1901"/>
                          <a:ext cx="0" cy="73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0033CC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 xmlns="">
                              <a:noFill/>
                            </a14:hiddenFill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</a:endParaRPr>
                        </a:p>
                      </p:txBody>
                    </p:sp>
                    <p:sp>
                      <p:nvSpPr>
                        <p:cNvPr id="1333" name="Line 489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 flipV="1">
                          <a:off x="4273" y="1974"/>
                          <a:ext cx="190" cy="0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0033CC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 xmlns="">
                              <a:noFill/>
                            </a14:hiddenFill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</a:endParaRPr>
                        </a:p>
                      </p:txBody>
                    </p:sp>
                    <p:sp>
                      <p:nvSpPr>
                        <p:cNvPr id="1334" name="Line 490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V="1">
                          <a:off x="4278" y="2262"/>
                          <a:ext cx="569" cy="0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0033CC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 xmlns="">
                              <a:noFill/>
                            </a14:hiddenFill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</a:endParaRPr>
                        </a:p>
                      </p:txBody>
                    </p:sp>
                    <p:sp>
                      <p:nvSpPr>
                        <p:cNvPr id="1335" name="Line 491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3234" y="1608"/>
                          <a:ext cx="521" cy="0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0033CC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 xmlns="">
                              <a:noFill/>
                            </a14:hiddenFill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</a:endParaRPr>
                        </a:p>
                      </p:txBody>
                    </p:sp>
                    <p:sp>
                      <p:nvSpPr>
                        <p:cNvPr id="1336" name="Line 492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3944" y="1608"/>
                          <a:ext cx="521" cy="0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0033CC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 xmlns="">
                              <a:noFill/>
                            </a14:hiddenFill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</a:endParaRPr>
                        </a:p>
                      </p:txBody>
                    </p:sp>
                  </p:grpSp>
                  <p:sp>
                    <p:nvSpPr>
                      <p:cNvPr id="1280" name="Rectangle 493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4138" y="2193"/>
                        <a:ext cx="142" cy="73"/>
                      </a:xfrm>
                      <a:prstGeom prst="rect">
                        <a:avLst/>
                      </a:prstGeom>
                      <a:solidFill>
                        <a:srgbClr val="99CCF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marL="0" marR="0" lvl="0" indent="0" defTabSz="4572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Arial" charset="0"/>
                        </a:endParaRPr>
                      </a:p>
                    </p:txBody>
                  </p:sp>
                  <p:sp>
                    <p:nvSpPr>
                      <p:cNvPr id="1281" name="Rectangle 494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4138" y="1974"/>
                        <a:ext cx="142" cy="146"/>
                      </a:xfrm>
                      <a:prstGeom prst="rect">
                        <a:avLst/>
                      </a:prstGeom>
                      <a:solidFill>
                        <a:srgbClr val="99CCF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marL="0" marR="0" lvl="0" indent="0" defTabSz="4572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Arial" charset="0"/>
                        </a:endParaRPr>
                      </a:p>
                    </p:txBody>
                  </p:sp>
                  <p:sp>
                    <p:nvSpPr>
                      <p:cNvPr id="1282" name="Line 495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3234" y="1535"/>
                        <a:ext cx="190" cy="0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0033CC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noFill/>
                          </a14:hiddenFill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</a:endParaRPr>
                      </a:p>
                    </p:txBody>
                  </p:sp>
                  <p:sp>
                    <p:nvSpPr>
                      <p:cNvPr id="1283" name="Line 496"/>
                      <p:cNvSpPr>
                        <a:spLocks noChangeShapeType="1"/>
                      </p:cNvSpPr>
                      <p:nvPr/>
                    </p:nvSpPr>
                    <p:spPr bwMode="auto">
                      <a:xfrm flipV="1">
                        <a:off x="3234" y="1535"/>
                        <a:ext cx="0" cy="73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0033CC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noFill/>
                          </a14:hiddenFill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</a:endParaRPr>
                      </a:p>
                    </p:txBody>
                  </p:sp>
                  <p:sp>
                    <p:nvSpPr>
                      <p:cNvPr id="1284" name="Line 497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3944" y="1535"/>
                        <a:ext cx="190" cy="0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0033CC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noFill/>
                          </a14:hiddenFill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</a:endParaRPr>
                      </a:p>
                    </p:txBody>
                  </p:sp>
                  <p:sp>
                    <p:nvSpPr>
                      <p:cNvPr id="1285" name="Line 498"/>
                      <p:cNvSpPr>
                        <a:spLocks noChangeShapeType="1"/>
                      </p:cNvSpPr>
                      <p:nvPr/>
                    </p:nvSpPr>
                    <p:spPr bwMode="auto">
                      <a:xfrm flipV="1">
                        <a:off x="3944" y="1535"/>
                        <a:ext cx="0" cy="73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0033CC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noFill/>
                          </a14:hiddenFill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</a:endParaRPr>
                      </a:p>
                    </p:txBody>
                  </p:sp>
                  <p:sp>
                    <p:nvSpPr>
                      <p:cNvPr id="1286" name="Line 499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4134" y="1315"/>
                        <a:ext cx="142" cy="0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0033CC"/>
                        </a:solidFill>
                        <a:prstDash val="dash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noFill/>
                          </a14:hiddenFill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</a:endParaRPr>
                      </a:p>
                    </p:txBody>
                  </p:sp>
                  <p:sp>
                    <p:nvSpPr>
                      <p:cNvPr id="1287" name="Line 500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4134" y="1388"/>
                        <a:ext cx="142" cy="0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0033CC"/>
                        </a:solidFill>
                        <a:prstDash val="dash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noFill/>
                          </a14:hiddenFill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</a:endParaRPr>
                      </a:p>
                    </p:txBody>
                  </p:sp>
                  <p:sp>
                    <p:nvSpPr>
                      <p:cNvPr id="1288" name="Line 501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4134" y="1974"/>
                        <a:ext cx="0" cy="146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0033CC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noFill/>
                          </a14:hiddenFill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</a:endParaRPr>
                      </a:p>
                    </p:txBody>
                  </p:sp>
                  <p:sp>
                    <p:nvSpPr>
                      <p:cNvPr id="1289" name="Line 502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4134" y="2193"/>
                        <a:ext cx="0" cy="73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0033CC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noFill/>
                          </a14:hiddenFill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</a:endParaRPr>
                      </a:p>
                    </p:txBody>
                  </p:sp>
                </p:grpSp>
                <p:grpSp>
                  <p:nvGrpSpPr>
                    <p:cNvPr id="1273" name="Group 503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424" y="1242"/>
                      <a:ext cx="1044" cy="366"/>
                      <a:chOff x="3424" y="1242"/>
                      <a:chExt cx="1044" cy="366"/>
                    </a:xfrm>
                  </p:grpSpPr>
                  <p:sp>
                    <p:nvSpPr>
                      <p:cNvPr id="1274" name="Line 504"/>
                      <p:cNvSpPr>
                        <a:spLocks noChangeShapeType="1"/>
                      </p:cNvSpPr>
                      <p:nvPr/>
                    </p:nvSpPr>
                    <p:spPr bwMode="auto">
                      <a:xfrm flipV="1">
                        <a:off x="3755" y="1535"/>
                        <a:ext cx="0" cy="73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0033CC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noFill/>
                          </a14:hiddenFill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</a:endParaRPr>
                      </a:p>
                    </p:txBody>
                  </p:sp>
                  <p:grpSp>
                    <p:nvGrpSpPr>
                      <p:cNvPr id="1275" name="Group 505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3424" y="1242"/>
                        <a:ext cx="142" cy="73"/>
                        <a:chOff x="3424" y="1242"/>
                        <a:chExt cx="142" cy="73"/>
                      </a:xfrm>
                    </p:grpSpPr>
                    <p:sp>
                      <p:nvSpPr>
                        <p:cNvPr id="1277" name="Line 506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V="1">
                          <a:off x="3424" y="1242"/>
                          <a:ext cx="0" cy="73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0033CC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 xmlns="">
                              <a:noFill/>
                            </a14:hiddenFill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</a:endParaRPr>
                        </a:p>
                      </p:txBody>
                    </p:sp>
                    <p:sp>
                      <p:nvSpPr>
                        <p:cNvPr id="1278" name="Line 507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V="1">
                          <a:off x="3566" y="1242"/>
                          <a:ext cx="0" cy="73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0033CC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 xmlns="">
                              <a:noFill/>
                            </a14:hiddenFill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</a:endParaRPr>
                        </a:p>
                      </p:txBody>
                    </p:sp>
                  </p:grpSp>
                  <p:sp>
                    <p:nvSpPr>
                      <p:cNvPr id="1276" name="Line 508"/>
                      <p:cNvSpPr>
                        <a:spLocks noChangeShapeType="1"/>
                      </p:cNvSpPr>
                      <p:nvPr/>
                    </p:nvSpPr>
                    <p:spPr bwMode="auto">
                      <a:xfrm flipV="1">
                        <a:off x="4468" y="1534"/>
                        <a:ext cx="0" cy="73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0033CC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noFill/>
                          </a14:hiddenFill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</a:endParaRPr>
                      </a:p>
                    </p:txBody>
                  </p:sp>
                </p:grpSp>
              </p:grpSp>
              <p:sp>
                <p:nvSpPr>
                  <p:cNvPr id="1271" name="Line 509"/>
                  <p:cNvSpPr>
                    <a:spLocks noChangeShapeType="1"/>
                  </p:cNvSpPr>
                  <p:nvPr/>
                </p:nvSpPr>
                <p:spPr bwMode="auto">
                  <a:xfrm>
                    <a:off x="3234" y="1901"/>
                    <a:ext cx="0" cy="73"/>
                  </a:xfrm>
                  <a:prstGeom prst="line">
                    <a:avLst/>
                  </a:prstGeom>
                  <a:noFill/>
                  <a:ln w="12700">
                    <a:solidFill>
                      <a:srgbClr val="0033CC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</p:grpSp>
            <p:grpSp>
              <p:nvGrpSpPr>
                <p:cNvPr id="1077" name="Group 510"/>
                <p:cNvGrpSpPr>
                  <a:grpSpLocks/>
                </p:cNvGrpSpPr>
                <p:nvPr/>
              </p:nvGrpSpPr>
              <p:grpSpPr bwMode="auto">
                <a:xfrm>
                  <a:off x="2247" y="1519"/>
                  <a:ext cx="627" cy="312"/>
                  <a:chOff x="1857" y="2113"/>
                  <a:chExt cx="627" cy="312"/>
                </a:xfrm>
              </p:grpSpPr>
              <p:sp>
                <p:nvSpPr>
                  <p:cNvPr id="1208" name="Rectangle 511"/>
                  <p:cNvSpPr>
                    <a:spLocks noChangeArrowheads="1"/>
                  </p:cNvSpPr>
                  <p:nvPr/>
                </p:nvSpPr>
                <p:spPr bwMode="auto">
                  <a:xfrm flipV="1">
                    <a:off x="1857" y="2377"/>
                    <a:ext cx="523" cy="48"/>
                  </a:xfrm>
                  <a:prstGeom prst="rect">
                    <a:avLst/>
                  </a:prstGeom>
                  <a:solidFill>
                    <a:srgbClr val="99CC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defTabSz="4572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Arial" charset="0"/>
                    </a:endParaRPr>
                  </a:p>
                </p:txBody>
              </p:sp>
              <p:sp>
                <p:nvSpPr>
                  <p:cNvPr id="1209" name="Rectangle 512"/>
                  <p:cNvSpPr>
                    <a:spLocks noChangeArrowheads="1"/>
                  </p:cNvSpPr>
                  <p:nvPr/>
                </p:nvSpPr>
                <p:spPr bwMode="auto">
                  <a:xfrm flipV="1">
                    <a:off x="2240" y="2297"/>
                    <a:ext cx="140" cy="16"/>
                  </a:xfrm>
                  <a:prstGeom prst="rect">
                    <a:avLst/>
                  </a:prstGeom>
                  <a:solidFill>
                    <a:srgbClr val="99CC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defTabSz="4572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Arial" charset="0"/>
                    </a:endParaRPr>
                  </a:p>
                </p:txBody>
              </p:sp>
              <p:sp>
                <p:nvSpPr>
                  <p:cNvPr id="1210" name="Rectangle 513"/>
                  <p:cNvSpPr>
                    <a:spLocks noChangeArrowheads="1"/>
                  </p:cNvSpPr>
                  <p:nvPr/>
                </p:nvSpPr>
                <p:spPr bwMode="auto">
                  <a:xfrm flipV="1">
                    <a:off x="2048" y="2297"/>
                    <a:ext cx="141" cy="16"/>
                  </a:xfrm>
                  <a:prstGeom prst="rect">
                    <a:avLst/>
                  </a:prstGeom>
                  <a:solidFill>
                    <a:srgbClr val="99CC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defTabSz="4572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Arial" charset="0"/>
                    </a:endParaRPr>
                  </a:p>
                </p:txBody>
              </p:sp>
              <p:sp>
                <p:nvSpPr>
                  <p:cNvPr id="1211" name="Rectangle 514"/>
                  <p:cNvSpPr>
                    <a:spLocks noChangeArrowheads="1"/>
                  </p:cNvSpPr>
                  <p:nvPr/>
                </p:nvSpPr>
                <p:spPr bwMode="auto">
                  <a:xfrm flipV="1">
                    <a:off x="2099" y="2313"/>
                    <a:ext cx="39" cy="65"/>
                  </a:xfrm>
                  <a:prstGeom prst="rect">
                    <a:avLst/>
                  </a:prstGeom>
                  <a:solidFill>
                    <a:srgbClr val="99CC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defTabSz="4572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Arial" charset="0"/>
                    </a:endParaRPr>
                  </a:p>
                </p:txBody>
              </p:sp>
              <p:sp>
                <p:nvSpPr>
                  <p:cNvPr id="1212" name="Rectangle 515"/>
                  <p:cNvSpPr>
                    <a:spLocks noChangeArrowheads="1"/>
                  </p:cNvSpPr>
                  <p:nvPr/>
                </p:nvSpPr>
                <p:spPr bwMode="auto">
                  <a:xfrm>
                    <a:off x="1857" y="2113"/>
                    <a:ext cx="523" cy="40"/>
                  </a:xfrm>
                  <a:prstGeom prst="rect">
                    <a:avLst/>
                  </a:prstGeom>
                  <a:solidFill>
                    <a:srgbClr val="99CC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defTabSz="4572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Arial" charset="0"/>
                    </a:endParaRPr>
                  </a:p>
                </p:txBody>
              </p:sp>
              <p:sp>
                <p:nvSpPr>
                  <p:cNvPr id="1213" name="Rectangle 516"/>
                  <p:cNvSpPr>
                    <a:spLocks noChangeArrowheads="1"/>
                  </p:cNvSpPr>
                  <p:nvPr/>
                </p:nvSpPr>
                <p:spPr bwMode="auto">
                  <a:xfrm>
                    <a:off x="2099" y="2153"/>
                    <a:ext cx="39" cy="32"/>
                  </a:xfrm>
                  <a:prstGeom prst="rect">
                    <a:avLst/>
                  </a:prstGeom>
                  <a:solidFill>
                    <a:srgbClr val="99CC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defTabSz="4572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Arial" charset="0"/>
                    </a:endParaRPr>
                  </a:p>
                </p:txBody>
              </p:sp>
              <p:sp>
                <p:nvSpPr>
                  <p:cNvPr id="1214" name="Rectangle 517"/>
                  <p:cNvSpPr>
                    <a:spLocks noChangeArrowheads="1"/>
                  </p:cNvSpPr>
                  <p:nvPr/>
                </p:nvSpPr>
                <p:spPr bwMode="auto">
                  <a:xfrm>
                    <a:off x="2291" y="2153"/>
                    <a:ext cx="38" cy="16"/>
                  </a:xfrm>
                  <a:prstGeom prst="rect">
                    <a:avLst/>
                  </a:prstGeom>
                  <a:solidFill>
                    <a:srgbClr val="99CC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defTabSz="4572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Arial" charset="0"/>
                    </a:endParaRPr>
                  </a:p>
                </p:txBody>
              </p:sp>
              <p:sp>
                <p:nvSpPr>
                  <p:cNvPr id="1215" name="Rectangle 518"/>
                  <p:cNvSpPr>
                    <a:spLocks noChangeArrowheads="1"/>
                  </p:cNvSpPr>
                  <p:nvPr/>
                </p:nvSpPr>
                <p:spPr bwMode="auto">
                  <a:xfrm>
                    <a:off x="2240" y="2217"/>
                    <a:ext cx="140" cy="16"/>
                  </a:xfrm>
                  <a:prstGeom prst="rect">
                    <a:avLst/>
                  </a:prstGeom>
                  <a:solidFill>
                    <a:srgbClr val="99CC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defTabSz="4572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Arial" charset="0"/>
                    </a:endParaRPr>
                  </a:p>
                </p:txBody>
              </p:sp>
              <p:sp>
                <p:nvSpPr>
                  <p:cNvPr id="1216" name="Rectangle 519"/>
                  <p:cNvSpPr>
                    <a:spLocks noChangeArrowheads="1"/>
                  </p:cNvSpPr>
                  <p:nvPr/>
                </p:nvSpPr>
                <p:spPr bwMode="auto">
                  <a:xfrm>
                    <a:off x="2291" y="2185"/>
                    <a:ext cx="38" cy="32"/>
                  </a:xfrm>
                  <a:prstGeom prst="rect">
                    <a:avLst/>
                  </a:prstGeom>
                  <a:solidFill>
                    <a:srgbClr val="99CC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defTabSz="4572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Arial" charset="0"/>
                    </a:endParaRPr>
                  </a:p>
                </p:txBody>
              </p:sp>
              <p:sp>
                <p:nvSpPr>
                  <p:cNvPr id="1217" name="Rectangle 520"/>
                  <p:cNvSpPr>
                    <a:spLocks noChangeArrowheads="1"/>
                  </p:cNvSpPr>
                  <p:nvPr/>
                </p:nvSpPr>
                <p:spPr bwMode="auto">
                  <a:xfrm>
                    <a:off x="2048" y="2217"/>
                    <a:ext cx="141" cy="16"/>
                  </a:xfrm>
                  <a:prstGeom prst="rect">
                    <a:avLst/>
                  </a:prstGeom>
                  <a:solidFill>
                    <a:srgbClr val="99CC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defTabSz="4572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Arial" charset="0"/>
                    </a:endParaRPr>
                  </a:p>
                </p:txBody>
              </p:sp>
              <p:sp>
                <p:nvSpPr>
                  <p:cNvPr id="1218" name="Rectangle 521"/>
                  <p:cNvSpPr>
                    <a:spLocks noChangeArrowheads="1"/>
                  </p:cNvSpPr>
                  <p:nvPr/>
                </p:nvSpPr>
                <p:spPr bwMode="auto">
                  <a:xfrm>
                    <a:off x="2099" y="2185"/>
                    <a:ext cx="39" cy="32"/>
                  </a:xfrm>
                  <a:prstGeom prst="rect">
                    <a:avLst/>
                  </a:prstGeom>
                  <a:solidFill>
                    <a:srgbClr val="99CC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defTabSz="4572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Arial" charset="0"/>
                    </a:endParaRPr>
                  </a:p>
                </p:txBody>
              </p:sp>
              <p:sp>
                <p:nvSpPr>
                  <p:cNvPr id="1219" name="Line 522"/>
                  <p:cNvSpPr>
                    <a:spLocks noChangeShapeType="1"/>
                  </p:cNvSpPr>
                  <p:nvPr/>
                </p:nvSpPr>
                <p:spPr bwMode="auto">
                  <a:xfrm>
                    <a:off x="1945" y="2153"/>
                    <a:ext cx="153" cy="0"/>
                  </a:xfrm>
                  <a:prstGeom prst="line">
                    <a:avLst/>
                  </a:prstGeom>
                  <a:noFill/>
                  <a:ln w="12700">
                    <a:solidFill>
                      <a:srgbClr val="0033CC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1220" name="Line 523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137" y="2217"/>
                    <a:ext cx="51" cy="0"/>
                  </a:xfrm>
                  <a:prstGeom prst="line">
                    <a:avLst/>
                  </a:prstGeom>
                  <a:noFill/>
                  <a:ln w="12700">
                    <a:solidFill>
                      <a:srgbClr val="0033CC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1221" name="Line 524"/>
                  <p:cNvSpPr>
                    <a:spLocks noChangeShapeType="1"/>
                  </p:cNvSpPr>
                  <p:nvPr/>
                </p:nvSpPr>
                <p:spPr bwMode="auto">
                  <a:xfrm>
                    <a:off x="2137" y="2153"/>
                    <a:ext cx="153" cy="0"/>
                  </a:xfrm>
                  <a:prstGeom prst="line">
                    <a:avLst/>
                  </a:prstGeom>
                  <a:noFill/>
                  <a:ln w="12700">
                    <a:solidFill>
                      <a:srgbClr val="0033CC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1222" name="Line 525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098" y="2161"/>
                    <a:ext cx="0" cy="56"/>
                  </a:xfrm>
                  <a:prstGeom prst="line">
                    <a:avLst/>
                  </a:prstGeom>
                  <a:noFill/>
                  <a:ln w="12700">
                    <a:solidFill>
                      <a:srgbClr val="0033CC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1223" name="Line 526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137" y="2161"/>
                    <a:ext cx="0" cy="56"/>
                  </a:xfrm>
                  <a:prstGeom prst="line">
                    <a:avLst/>
                  </a:prstGeom>
                  <a:noFill/>
                  <a:ln w="12700">
                    <a:solidFill>
                      <a:srgbClr val="0033CC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1224" name="Line 527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290" y="2185"/>
                    <a:ext cx="0" cy="32"/>
                  </a:xfrm>
                  <a:prstGeom prst="line">
                    <a:avLst/>
                  </a:prstGeom>
                  <a:noFill/>
                  <a:ln w="12700">
                    <a:solidFill>
                      <a:srgbClr val="0033CC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1225" name="Line 528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290" y="2153"/>
                    <a:ext cx="0" cy="16"/>
                  </a:xfrm>
                  <a:prstGeom prst="line">
                    <a:avLst/>
                  </a:prstGeom>
                  <a:noFill/>
                  <a:ln w="12700">
                    <a:solidFill>
                      <a:srgbClr val="0033CC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1226" name="Line 529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945" y="2377"/>
                    <a:ext cx="153" cy="0"/>
                  </a:xfrm>
                  <a:prstGeom prst="line">
                    <a:avLst/>
                  </a:prstGeom>
                  <a:noFill/>
                  <a:ln w="12700">
                    <a:solidFill>
                      <a:srgbClr val="0033CC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1227" name="Line 530"/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2047" y="2313"/>
                    <a:ext cx="51" cy="0"/>
                  </a:xfrm>
                  <a:prstGeom prst="line">
                    <a:avLst/>
                  </a:prstGeom>
                  <a:noFill/>
                  <a:ln w="12700">
                    <a:solidFill>
                      <a:srgbClr val="0033CC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1228" name="Line 531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047" y="2297"/>
                    <a:ext cx="141" cy="0"/>
                  </a:xfrm>
                  <a:prstGeom prst="line">
                    <a:avLst/>
                  </a:prstGeom>
                  <a:noFill/>
                  <a:ln w="12700">
                    <a:solidFill>
                      <a:srgbClr val="0033CC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1229" name="Line 532"/>
                  <p:cNvSpPr>
                    <a:spLocks noChangeShapeType="1"/>
                  </p:cNvSpPr>
                  <p:nvPr/>
                </p:nvSpPr>
                <p:spPr bwMode="auto">
                  <a:xfrm>
                    <a:off x="2188" y="2297"/>
                    <a:ext cx="0" cy="16"/>
                  </a:xfrm>
                  <a:prstGeom prst="line">
                    <a:avLst/>
                  </a:prstGeom>
                  <a:noFill/>
                  <a:ln w="12700">
                    <a:solidFill>
                      <a:srgbClr val="0033CC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1230" name="Line 533"/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2137" y="2313"/>
                    <a:ext cx="51" cy="0"/>
                  </a:xfrm>
                  <a:prstGeom prst="line">
                    <a:avLst/>
                  </a:prstGeom>
                  <a:noFill/>
                  <a:ln w="12700">
                    <a:solidFill>
                      <a:srgbClr val="0033CC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1231" name="Line 534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137" y="2377"/>
                    <a:ext cx="153" cy="0"/>
                  </a:xfrm>
                  <a:prstGeom prst="line">
                    <a:avLst/>
                  </a:prstGeom>
                  <a:noFill/>
                  <a:ln w="12700">
                    <a:solidFill>
                      <a:srgbClr val="0033CC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1232" name="Line 535"/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2239" y="2313"/>
                    <a:ext cx="51" cy="0"/>
                  </a:xfrm>
                  <a:prstGeom prst="line">
                    <a:avLst/>
                  </a:prstGeom>
                  <a:noFill/>
                  <a:ln w="12700">
                    <a:solidFill>
                      <a:srgbClr val="0033CC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1233" name="Line 536"/>
                  <p:cNvSpPr>
                    <a:spLocks noChangeShapeType="1"/>
                  </p:cNvSpPr>
                  <p:nvPr/>
                </p:nvSpPr>
                <p:spPr bwMode="auto">
                  <a:xfrm>
                    <a:off x="2239" y="2297"/>
                    <a:ext cx="0" cy="16"/>
                  </a:xfrm>
                  <a:prstGeom prst="line">
                    <a:avLst/>
                  </a:prstGeom>
                  <a:noFill/>
                  <a:ln w="12700">
                    <a:solidFill>
                      <a:srgbClr val="0033CC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1234" name="Line 537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239" y="2297"/>
                    <a:ext cx="140" cy="0"/>
                  </a:xfrm>
                  <a:prstGeom prst="line">
                    <a:avLst/>
                  </a:prstGeom>
                  <a:noFill/>
                  <a:ln w="12700">
                    <a:solidFill>
                      <a:srgbClr val="0033CC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1235" name="Line 538"/>
                  <p:cNvSpPr>
                    <a:spLocks noChangeShapeType="1"/>
                  </p:cNvSpPr>
                  <p:nvPr/>
                </p:nvSpPr>
                <p:spPr bwMode="auto">
                  <a:xfrm>
                    <a:off x="2098" y="2313"/>
                    <a:ext cx="0" cy="66"/>
                  </a:xfrm>
                  <a:prstGeom prst="line">
                    <a:avLst/>
                  </a:prstGeom>
                  <a:noFill/>
                  <a:ln w="12700">
                    <a:solidFill>
                      <a:srgbClr val="0033CC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1236" name="Line 539"/>
                  <p:cNvSpPr>
                    <a:spLocks noChangeShapeType="1"/>
                  </p:cNvSpPr>
                  <p:nvPr/>
                </p:nvSpPr>
                <p:spPr bwMode="auto">
                  <a:xfrm>
                    <a:off x="2137" y="2313"/>
                    <a:ext cx="0" cy="63"/>
                  </a:xfrm>
                  <a:prstGeom prst="line">
                    <a:avLst/>
                  </a:prstGeom>
                  <a:noFill/>
                  <a:ln w="12700">
                    <a:solidFill>
                      <a:srgbClr val="0033CC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1237" name="Rectangle 540"/>
                  <p:cNvSpPr>
                    <a:spLocks noChangeArrowheads="1"/>
                  </p:cNvSpPr>
                  <p:nvPr/>
                </p:nvSpPr>
                <p:spPr bwMode="auto">
                  <a:xfrm>
                    <a:off x="2290" y="2313"/>
                    <a:ext cx="38" cy="32"/>
                  </a:xfrm>
                  <a:prstGeom prst="rect">
                    <a:avLst/>
                  </a:prstGeom>
                  <a:solidFill>
                    <a:srgbClr val="99CC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defTabSz="4572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Arial" charset="0"/>
                    </a:endParaRPr>
                  </a:p>
                </p:txBody>
              </p:sp>
              <p:sp>
                <p:nvSpPr>
                  <p:cNvPr id="1238" name="Rectangle 541"/>
                  <p:cNvSpPr>
                    <a:spLocks noChangeArrowheads="1"/>
                  </p:cNvSpPr>
                  <p:nvPr/>
                </p:nvSpPr>
                <p:spPr bwMode="auto">
                  <a:xfrm>
                    <a:off x="2290" y="2345"/>
                    <a:ext cx="38" cy="32"/>
                  </a:xfrm>
                  <a:prstGeom prst="rect">
                    <a:avLst/>
                  </a:prstGeom>
                  <a:solidFill>
                    <a:srgbClr val="99CC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defTabSz="4572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Arial" charset="0"/>
                    </a:endParaRPr>
                  </a:p>
                </p:txBody>
              </p:sp>
              <p:sp>
                <p:nvSpPr>
                  <p:cNvPr id="1239" name="Line 542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289" y="2317"/>
                    <a:ext cx="0" cy="56"/>
                  </a:xfrm>
                  <a:prstGeom prst="line">
                    <a:avLst/>
                  </a:prstGeom>
                  <a:noFill/>
                  <a:ln w="12700">
                    <a:solidFill>
                      <a:srgbClr val="0033CC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1240" name="Line 543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327" y="2313"/>
                    <a:ext cx="0" cy="64"/>
                  </a:xfrm>
                  <a:prstGeom prst="line">
                    <a:avLst/>
                  </a:prstGeom>
                  <a:noFill/>
                  <a:ln w="12700">
                    <a:solidFill>
                      <a:srgbClr val="0033CC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1241" name="Line 544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329" y="2217"/>
                    <a:ext cx="49" cy="0"/>
                  </a:xfrm>
                  <a:prstGeom prst="line">
                    <a:avLst/>
                  </a:prstGeom>
                  <a:noFill/>
                  <a:ln w="12700">
                    <a:solidFill>
                      <a:srgbClr val="0033CC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1242" name="Line 545"/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2327" y="2186"/>
                    <a:ext cx="2" cy="30"/>
                  </a:xfrm>
                  <a:prstGeom prst="line">
                    <a:avLst/>
                  </a:prstGeom>
                  <a:noFill/>
                  <a:ln w="12700">
                    <a:solidFill>
                      <a:srgbClr val="0033CC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1243" name="Line 546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330" y="2153"/>
                    <a:ext cx="0" cy="16"/>
                  </a:xfrm>
                  <a:prstGeom prst="line">
                    <a:avLst/>
                  </a:prstGeom>
                  <a:noFill/>
                  <a:ln w="12700">
                    <a:solidFill>
                      <a:srgbClr val="0033CC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1244" name="Line 547"/>
                  <p:cNvSpPr>
                    <a:spLocks noChangeShapeType="1"/>
                  </p:cNvSpPr>
                  <p:nvPr/>
                </p:nvSpPr>
                <p:spPr bwMode="auto">
                  <a:xfrm>
                    <a:off x="2331" y="2153"/>
                    <a:ext cx="153" cy="0"/>
                  </a:xfrm>
                  <a:prstGeom prst="line">
                    <a:avLst/>
                  </a:prstGeom>
                  <a:noFill/>
                  <a:ln w="12700">
                    <a:solidFill>
                      <a:srgbClr val="0033CC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1245" name="Line 548"/>
                  <p:cNvSpPr>
                    <a:spLocks noChangeShapeType="1"/>
                  </p:cNvSpPr>
                  <p:nvPr/>
                </p:nvSpPr>
                <p:spPr bwMode="auto">
                  <a:xfrm>
                    <a:off x="2380" y="2297"/>
                    <a:ext cx="0" cy="16"/>
                  </a:xfrm>
                  <a:prstGeom prst="line">
                    <a:avLst/>
                  </a:prstGeom>
                  <a:noFill/>
                  <a:ln w="12700">
                    <a:solidFill>
                      <a:srgbClr val="0033CC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1246" name="Line 549"/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2327" y="2313"/>
                    <a:ext cx="51" cy="0"/>
                  </a:xfrm>
                  <a:prstGeom prst="line">
                    <a:avLst/>
                  </a:prstGeom>
                  <a:noFill/>
                  <a:ln w="12700">
                    <a:solidFill>
                      <a:srgbClr val="0033CC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1247" name="Line 550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329" y="2376"/>
                    <a:ext cx="153" cy="0"/>
                  </a:xfrm>
                  <a:prstGeom prst="line">
                    <a:avLst/>
                  </a:prstGeom>
                  <a:noFill/>
                  <a:ln w="12700">
                    <a:solidFill>
                      <a:srgbClr val="0033CC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1248" name="Line 551"/>
                  <p:cNvSpPr>
                    <a:spLocks noChangeShapeType="1"/>
                  </p:cNvSpPr>
                  <p:nvPr/>
                </p:nvSpPr>
                <p:spPr bwMode="auto">
                  <a:xfrm>
                    <a:off x="2047" y="2233"/>
                    <a:ext cx="141" cy="0"/>
                  </a:xfrm>
                  <a:prstGeom prst="line">
                    <a:avLst/>
                  </a:prstGeom>
                  <a:noFill/>
                  <a:ln w="12700">
                    <a:solidFill>
                      <a:srgbClr val="0033CC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1249" name="Line 552"/>
                  <p:cNvSpPr>
                    <a:spLocks noChangeShapeType="1"/>
                  </p:cNvSpPr>
                  <p:nvPr/>
                </p:nvSpPr>
                <p:spPr bwMode="auto">
                  <a:xfrm>
                    <a:off x="2239" y="2233"/>
                    <a:ext cx="140" cy="0"/>
                  </a:xfrm>
                  <a:prstGeom prst="line">
                    <a:avLst/>
                  </a:prstGeom>
                  <a:noFill/>
                  <a:ln w="12700">
                    <a:solidFill>
                      <a:srgbClr val="0033CC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1250" name="Rectangle 553"/>
                  <p:cNvSpPr>
                    <a:spLocks noChangeArrowheads="1"/>
                  </p:cNvSpPr>
                  <p:nvPr/>
                </p:nvSpPr>
                <p:spPr bwMode="auto">
                  <a:xfrm flipV="1">
                    <a:off x="2291" y="2361"/>
                    <a:ext cx="38" cy="16"/>
                  </a:xfrm>
                  <a:prstGeom prst="rect">
                    <a:avLst/>
                  </a:prstGeom>
                  <a:solidFill>
                    <a:srgbClr val="99CC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defTabSz="4572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Arial" charset="0"/>
                    </a:endParaRPr>
                  </a:p>
                </p:txBody>
              </p:sp>
              <p:sp>
                <p:nvSpPr>
                  <p:cNvPr id="1251" name="Rectangle 554"/>
                  <p:cNvSpPr>
                    <a:spLocks noChangeArrowheads="1"/>
                  </p:cNvSpPr>
                  <p:nvPr/>
                </p:nvSpPr>
                <p:spPr bwMode="auto">
                  <a:xfrm flipV="1">
                    <a:off x="2291" y="2313"/>
                    <a:ext cx="38" cy="32"/>
                  </a:xfrm>
                  <a:prstGeom prst="rect">
                    <a:avLst/>
                  </a:prstGeom>
                  <a:solidFill>
                    <a:srgbClr val="99CC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defTabSz="4572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Arial" charset="0"/>
                    </a:endParaRPr>
                  </a:p>
                </p:txBody>
              </p:sp>
              <p:sp>
                <p:nvSpPr>
                  <p:cNvPr id="1252" name="Line 555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047" y="2217"/>
                    <a:ext cx="51" cy="0"/>
                  </a:xfrm>
                  <a:prstGeom prst="line">
                    <a:avLst/>
                  </a:prstGeom>
                  <a:noFill/>
                  <a:ln w="12700">
                    <a:solidFill>
                      <a:srgbClr val="0033CC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1253" name="Line 556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047" y="2217"/>
                    <a:ext cx="0" cy="16"/>
                  </a:xfrm>
                  <a:prstGeom prst="line">
                    <a:avLst/>
                  </a:prstGeom>
                  <a:noFill/>
                  <a:ln w="12700">
                    <a:solidFill>
                      <a:srgbClr val="0033CC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1254" name="Line 557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239" y="2217"/>
                    <a:ext cx="51" cy="0"/>
                  </a:xfrm>
                  <a:prstGeom prst="line">
                    <a:avLst/>
                  </a:prstGeom>
                  <a:noFill/>
                  <a:ln w="12700">
                    <a:solidFill>
                      <a:srgbClr val="0033CC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1255" name="Line 558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239" y="2217"/>
                    <a:ext cx="0" cy="16"/>
                  </a:xfrm>
                  <a:prstGeom prst="line">
                    <a:avLst/>
                  </a:prstGeom>
                  <a:noFill/>
                  <a:ln w="12700">
                    <a:solidFill>
                      <a:srgbClr val="0033CC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1256" name="Line 559"/>
                  <p:cNvSpPr>
                    <a:spLocks noChangeShapeType="1"/>
                  </p:cNvSpPr>
                  <p:nvPr/>
                </p:nvSpPr>
                <p:spPr bwMode="auto">
                  <a:xfrm>
                    <a:off x="2290" y="2169"/>
                    <a:ext cx="38" cy="0"/>
                  </a:xfrm>
                  <a:prstGeom prst="line">
                    <a:avLst/>
                  </a:prstGeom>
                  <a:noFill/>
                  <a:ln w="12700">
                    <a:solidFill>
                      <a:srgbClr val="0033CC"/>
                    </a:solidFill>
                    <a:prstDash val="dash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1257" name="Line 560"/>
                  <p:cNvSpPr>
                    <a:spLocks noChangeShapeType="1"/>
                  </p:cNvSpPr>
                  <p:nvPr/>
                </p:nvSpPr>
                <p:spPr bwMode="auto">
                  <a:xfrm>
                    <a:off x="2290" y="2185"/>
                    <a:ext cx="38" cy="0"/>
                  </a:xfrm>
                  <a:prstGeom prst="line">
                    <a:avLst/>
                  </a:prstGeom>
                  <a:noFill/>
                  <a:ln w="12700">
                    <a:solidFill>
                      <a:srgbClr val="0033CC"/>
                    </a:solidFill>
                    <a:prstDash val="dash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1258" name="Line 561"/>
                  <p:cNvSpPr>
                    <a:spLocks noChangeShapeType="1"/>
                  </p:cNvSpPr>
                  <p:nvPr/>
                </p:nvSpPr>
                <p:spPr bwMode="auto">
                  <a:xfrm>
                    <a:off x="2290" y="2313"/>
                    <a:ext cx="0" cy="32"/>
                  </a:xfrm>
                  <a:prstGeom prst="line">
                    <a:avLst/>
                  </a:prstGeom>
                  <a:noFill/>
                  <a:ln w="12700">
                    <a:solidFill>
                      <a:srgbClr val="0033CC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1259" name="Line 562"/>
                  <p:cNvSpPr>
                    <a:spLocks noChangeShapeType="1"/>
                  </p:cNvSpPr>
                  <p:nvPr/>
                </p:nvSpPr>
                <p:spPr bwMode="auto">
                  <a:xfrm>
                    <a:off x="2290" y="2361"/>
                    <a:ext cx="0" cy="16"/>
                  </a:xfrm>
                  <a:prstGeom prst="line">
                    <a:avLst/>
                  </a:prstGeom>
                  <a:noFill/>
                  <a:ln w="12700">
                    <a:solidFill>
                      <a:srgbClr val="0033CC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1260" name="Line 563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187" y="2217"/>
                    <a:ext cx="0" cy="16"/>
                  </a:xfrm>
                  <a:prstGeom prst="line">
                    <a:avLst/>
                  </a:prstGeom>
                  <a:noFill/>
                  <a:ln w="12700">
                    <a:solidFill>
                      <a:srgbClr val="0033CC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grpSp>
                <p:nvGrpSpPr>
                  <p:cNvPr id="1261" name="Group 564"/>
                  <p:cNvGrpSpPr>
                    <a:grpSpLocks/>
                  </p:cNvGrpSpPr>
                  <p:nvPr/>
                </p:nvGrpSpPr>
                <p:grpSpPr bwMode="auto">
                  <a:xfrm>
                    <a:off x="2098" y="2153"/>
                    <a:ext cx="38" cy="16"/>
                    <a:chOff x="2098" y="2153"/>
                    <a:chExt cx="38" cy="16"/>
                  </a:xfrm>
                </p:grpSpPr>
                <p:sp>
                  <p:nvSpPr>
                    <p:cNvPr id="1268" name="Line 565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098" y="2153"/>
                      <a:ext cx="0" cy="16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33CC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</a:endParaRPr>
                    </a:p>
                  </p:txBody>
                </p:sp>
                <p:sp>
                  <p:nvSpPr>
                    <p:cNvPr id="1269" name="Line 566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136" y="2153"/>
                      <a:ext cx="0" cy="16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33CC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</a:endParaRPr>
                    </a:p>
                  </p:txBody>
                </p:sp>
              </p:grpSp>
              <p:sp>
                <p:nvSpPr>
                  <p:cNvPr id="1262" name="Line 567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380" y="2217"/>
                    <a:ext cx="0" cy="16"/>
                  </a:xfrm>
                  <a:prstGeom prst="line">
                    <a:avLst/>
                  </a:prstGeom>
                  <a:noFill/>
                  <a:ln w="12700">
                    <a:solidFill>
                      <a:srgbClr val="0033CC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1263" name="Line 568"/>
                  <p:cNvSpPr>
                    <a:spLocks noChangeShapeType="1"/>
                  </p:cNvSpPr>
                  <p:nvPr/>
                </p:nvSpPr>
                <p:spPr bwMode="auto">
                  <a:xfrm>
                    <a:off x="2047" y="2297"/>
                    <a:ext cx="0" cy="16"/>
                  </a:xfrm>
                  <a:prstGeom prst="line">
                    <a:avLst/>
                  </a:prstGeom>
                  <a:noFill/>
                  <a:ln w="12700">
                    <a:solidFill>
                      <a:srgbClr val="0033CC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1264" name="Rectangle 569" descr="75%"/>
                  <p:cNvSpPr>
                    <a:spLocks noChangeArrowheads="1"/>
                  </p:cNvSpPr>
                  <p:nvPr/>
                </p:nvSpPr>
                <p:spPr bwMode="auto">
                  <a:xfrm>
                    <a:off x="2141" y="2156"/>
                    <a:ext cx="147" cy="56"/>
                  </a:xfrm>
                  <a:prstGeom prst="rect">
                    <a:avLst/>
                  </a:prstGeom>
                  <a:pattFill prst="pct75">
                    <a:fgClr>
                      <a:srgbClr val="FFCC99"/>
                    </a:fgClr>
                    <a:bgClr>
                      <a:srgbClr val="FFFFFF"/>
                    </a:bgClr>
                  </a:pattFill>
                  <a:ln w="12700">
                    <a:solidFill>
                      <a:srgbClr val="FFCC99"/>
                    </a:solidFill>
                    <a:miter lim="800000"/>
                    <a:headEnd type="none" w="sm" len="sm"/>
                    <a:tailEnd type="none" w="sm" len="sm"/>
                  </a:ln>
                </p:spPr>
                <p:txBody>
                  <a:bodyPr wrap="none" anchor="ctr"/>
                  <a:lstStyle/>
                  <a:p>
                    <a:pPr marL="0" marR="0" lvl="0" indent="0" defTabSz="4572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Arial" charset="0"/>
                    </a:endParaRPr>
                  </a:p>
                </p:txBody>
              </p:sp>
              <p:sp>
                <p:nvSpPr>
                  <p:cNvPr id="1265" name="Rectangle 570" descr="75%"/>
                  <p:cNvSpPr>
                    <a:spLocks noChangeArrowheads="1"/>
                  </p:cNvSpPr>
                  <p:nvPr/>
                </p:nvSpPr>
                <p:spPr bwMode="auto">
                  <a:xfrm>
                    <a:off x="2140" y="2318"/>
                    <a:ext cx="147" cy="56"/>
                  </a:xfrm>
                  <a:prstGeom prst="rect">
                    <a:avLst/>
                  </a:prstGeom>
                  <a:pattFill prst="pct75">
                    <a:fgClr>
                      <a:srgbClr val="FFCC99"/>
                    </a:fgClr>
                    <a:bgClr>
                      <a:srgbClr val="FFFFFF"/>
                    </a:bgClr>
                  </a:pattFill>
                  <a:ln w="12700">
                    <a:solidFill>
                      <a:srgbClr val="FFCC99"/>
                    </a:solidFill>
                    <a:miter lim="800000"/>
                    <a:headEnd type="none" w="sm" len="sm"/>
                    <a:tailEnd type="none" w="sm" len="sm"/>
                  </a:ln>
                </p:spPr>
                <p:txBody>
                  <a:bodyPr wrap="none" anchor="ctr"/>
                  <a:lstStyle/>
                  <a:p>
                    <a:pPr marL="0" marR="0" lvl="0" indent="0" defTabSz="4572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Arial" charset="0"/>
                    </a:endParaRPr>
                  </a:p>
                </p:txBody>
              </p:sp>
              <p:sp>
                <p:nvSpPr>
                  <p:cNvPr id="1266" name="Rectangle 571" descr="75%"/>
                  <p:cNvSpPr>
                    <a:spLocks noChangeArrowheads="1"/>
                  </p:cNvSpPr>
                  <p:nvPr/>
                </p:nvSpPr>
                <p:spPr bwMode="auto">
                  <a:xfrm>
                    <a:off x="1947" y="2156"/>
                    <a:ext cx="147" cy="56"/>
                  </a:xfrm>
                  <a:prstGeom prst="rect">
                    <a:avLst/>
                  </a:prstGeom>
                  <a:pattFill prst="pct75">
                    <a:fgClr>
                      <a:srgbClr val="FFCC99"/>
                    </a:fgClr>
                    <a:bgClr>
                      <a:srgbClr val="FFFFFF"/>
                    </a:bgClr>
                  </a:pattFill>
                  <a:ln w="12700">
                    <a:solidFill>
                      <a:srgbClr val="FFCC99"/>
                    </a:solidFill>
                    <a:miter lim="800000"/>
                    <a:headEnd type="none" w="sm" len="sm"/>
                    <a:tailEnd type="none" w="sm" len="sm"/>
                  </a:ln>
                </p:spPr>
                <p:txBody>
                  <a:bodyPr wrap="none" anchor="ctr"/>
                  <a:lstStyle/>
                  <a:p>
                    <a:pPr marL="0" marR="0" lvl="0" indent="0" defTabSz="4572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Arial" charset="0"/>
                    </a:endParaRPr>
                  </a:p>
                </p:txBody>
              </p:sp>
              <p:sp>
                <p:nvSpPr>
                  <p:cNvPr id="1267" name="Rectangle 572" descr="75%"/>
                  <p:cNvSpPr>
                    <a:spLocks noChangeArrowheads="1"/>
                  </p:cNvSpPr>
                  <p:nvPr/>
                </p:nvSpPr>
                <p:spPr bwMode="auto">
                  <a:xfrm>
                    <a:off x="1949" y="2316"/>
                    <a:ext cx="147" cy="56"/>
                  </a:xfrm>
                  <a:prstGeom prst="rect">
                    <a:avLst/>
                  </a:prstGeom>
                  <a:pattFill prst="pct75">
                    <a:fgClr>
                      <a:srgbClr val="FFCC99"/>
                    </a:fgClr>
                    <a:bgClr>
                      <a:srgbClr val="FFFFFF"/>
                    </a:bgClr>
                  </a:pattFill>
                  <a:ln w="12700">
                    <a:solidFill>
                      <a:srgbClr val="FFCC99"/>
                    </a:solidFill>
                    <a:miter lim="800000"/>
                    <a:headEnd type="none" w="sm" len="sm"/>
                    <a:tailEnd type="none" w="sm" len="sm"/>
                  </a:ln>
                </p:spPr>
                <p:txBody>
                  <a:bodyPr wrap="none" anchor="ctr"/>
                  <a:lstStyle/>
                  <a:p>
                    <a:pPr marL="0" marR="0" lvl="0" indent="0" defTabSz="4572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Arial" charset="0"/>
                    </a:endParaRPr>
                  </a:p>
                </p:txBody>
              </p:sp>
            </p:grpSp>
            <p:grpSp>
              <p:nvGrpSpPr>
                <p:cNvPr id="1078" name="Group 573"/>
                <p:cNvGrpSpPr>
                  <a:grpSpLocks/>
                </p:cNvGrpSpPr>
                <p:nvPr/>
              </p:nvGrpSpPr>
              <p:grpSpPr bwMode="auto">
                <a:xfrm>
                  <a:off x="3692" y="1516"/>
                  <a:ext cx="411" cy="312"/>
                  <a:chOff x="2528" y="1059"/>
                  <a:chExt cx="2327" cy="1427"/>
                </a:xfrm>
              </p:grpSpPr>
              <p:grpSp>
                <p:nvGrpSpPr>
                  <p:cNvPr id="1141" name="Group 574"/>
                  <p:cNvGrpSpPr>
                    <a:grpSpLocks/>
                  </p:cNvGrpSpPr>
                  <p:nvPr/>
                </p:nvGrpSpPr>
                <p:grpSpPr bwMode="auto">
                  <a:xfrm>
                    <a:off x="2528" y="1059"/>
                    <a:ext cx="2327" cy="1427"/>
                    <a:chOff x="2528" y="1059"/>
                    <a:chExt cx="2327" cy="1427"/>
                  </a:xfrm>
                </p:grpSpPr>
                <p:grpSp>
                  <p:nvGrpSpPr>
                    <p:cNvPr id="1143" name="Group 575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528" y="1059"/>
                      <a:ext cx="2327" cy="1427"/>
                      <a:chOff x="2528" y="1059"/>
                      <a:chExt cx="2327" cy="1427"/>
                    </a:xfrm>
                  </p:grpSpPr>
                  <p:grpSp>
                    <p:nvGrpSpPr>
                      <p:cNvPr id="1150" name="Group 576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2528" y="1059"/>
                        <a:ext cx="2327" cy="1427"/>
                        <a:chOff x="2528" y="1059"/>
                        <a:chExt cx="2327" cy="1427"/>
                      </a:xfrm>
                    </p:grpSpPr>
                    <p:sp>
                      <p:nvSpPr>
                        <p:cNvPr id="1161" name="Rectangle 577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V="1">
                          <a:off x="2528" y="2266"/>
                          <a:ext cx="1941" cy="220"/>
                        </a:xfrm>
                        <a:prstGeom prst="rect">
                          <a:avLst/>
                        </a:prstGeom>
                        <a:solidFill>
                          <a:srgbClr val="99CCFF"/>
                        </a:solidFill>
                        <a:ln>
                          <a:noFill/>
                        </a:ln>
                        <a:extLs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 marL="0" marR="0" lvl="0" indent="0" defTabSz="4572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  <a:latin typeface="Arial" charset="0"/>
                          </a:endParaRPr>
                        </a:p>
                      </p:txBody>
                    </p:sp>
                    <p:sp>
                      <p:nvSpPr>
                        <p:cNvPr id="1162" name="Rectangle 57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V="1">
                          <a:off x="3427" y="2193"/>
                          <a:ext cx="143" cy="73"/>
                        </a:xfrm>
                        <a:prstGeom prst="rect">
                          <a:avLst/>
                        </a:prstGeom>
                        <a:solidFill>
                          <a:srgbClr val="99CCFF"/>
                        </a:solidFill>
                        <a:ln>
                          <a:noFill/>
                        </a:ln>
                        <a:extLs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 marL="0" marR="0" lvl="0" indent="0" defTabSz="4572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  <a:latin typeface="Arial" charset="0"/>
                          </a:endParaRPr>
                        </a:p>
                      </p:txBody>
                    </p:sp>
                    <p:sp>
                      <p:nvSpPr>
                        <p:cNvPr id="1163" name="Rectangle 579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V="1">
                          <a:off x="3948" y="1901"/>
                          <a:ext cx="521" cy="73"/>
                        </a:xfrm>
                        <a:prstGeom prst="rect">
                          <a:avLst/>
                        </a:prstGeom>
                        <a:solidFill>
                          <a:srgbClr val="99CCFF"/>
                        </a:solidFill>
                        <a:ln>
                          <a:noFill/>
                        </a:ln>
                        <a:extLs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 marL="0" marR="0" lvl="0" indent="0" defTabSz="4572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  <a:latin typeface="Arial" charset="0"/>
                          </a:endParaRPr>
                        </a:p>
                      </p:txBody>
                    </p:sp>
                    <p:sp>
                      <p:nvSpPr>
                        <p:cNvPr id="1164" name="Rectangle 580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V="1">
                          <a:off x="3238" y="1901"/>
                          <a:ext cx="521" cy="73"/>
                        </a:xfrm>
                        <a:prstGeom prst="rect">
                          <a:avLst/>
                        </a:prstGeom>
                        <a:solidFill>
                          <a:srgbClr val="99CCFF"/>
                        </a:solidFill>
                        <a:ln>
                          <a:noFill/>
                        </a:ln>
                        <a:extLs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 marL="0" marR="0" lvl="0" indent="0" defTabSz="4572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  <a:latin typeface="Arial" charset="0"/>
                          </a:endParaRPr>
                        </a:p>
                      </p:txBody>
                    </p:sp>
                    <p:sp>
                      <p:nvSpPr>
                        <p:cNvPr id="1165" name="Rectangle 581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V="1">
                          <a:off x="3427" y="1974"/>
                          <a:ext cx="143" cy="146"/>
                        </a:xfrm>
                        <a:prstGeom prst="rect">
                          <a:avLst/>
                        </a:prstGeom>
                        <a:solidFill>
                          <a:srgbClr val="99CCFF"/>
                        </a:solidFill>
                        <a:ln>
                          <a:noFill/>
                        </a:ln>
                        <a:extLs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 marL="0" marR="0" lvl="0" indent="0" defTabSz="4572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  <a:latin typeface="Arial" charset="0"/>
                          </a:endParaRPr>
                        </a:p>
                      </p:txBody>
                    </p:sp>
                    <p:sp>
                      <p:nvSpPr>
                        <p:cNvPr id="1166" name="Rectangle 582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528" y="1059"/>
                          <a:ext cx="1941" cy="183"/>
                        </a:xfrm>
                        <a:prstGeom prst="rect">
                          <a:avLst/>
                        </a:prstGeom>
                        <a:solidFill>
                          <a:srgbClr val="99CCFF"/>
                        </a:solidFill>
                        <a:ln>
                          <a:noFill/>
                        </a:ln>
                        <a:extLs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 marL="0" marR="0" lvl="0" indent="0" defTabSz="4572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  <a:latin typeface="Arial" charset="0"/>
                          </a:endParaRPr>
                        </a:p>
                      </p:txBody>
                    </p:sp>
                    <p:sp>
                      <p:nvSpPr>
                        <p:cNvPr id="1167" name="Rectangle 583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427" y="1242"/>
                          <a:ext cx="143" cy="146"/>
                        </a:xfrm>
                        <a:prstGeom prst="rect">
                          <a:avLst/>
                        </a:prstGeom>
                        <a:solidFill>
                          <a:srgbClr val="99CCFF"/>
                        </a:solidFill>
                        <a:ln>
                          <a:noFill/>
                        </a:ln>
                        <a:extLs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 marL="0" marR="0" lvl="0" indent="0" defTabSz="4572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  <a:latin typeface="Arial" charset="0"/>
                          </a:endParaRPr>
                        </a:p>
                      </p:txBody>
                    </p:sp>
                    <p:sp>
                      <p:nvSpPr>
                        <p:cNvPr id="1168" name="Rectangle 584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138" y="1242"/>
                          <a:ext cx="142" cy="73"/>
                        </a:xfrm>
                        <a:prstGeom prst="rect">
                          <a:avLst/>
                        </a:prstGeom>
                        <a:solidFill>
                          <a:srgbClr val="99CCFF"/>
                        </a:solidFill>
                        <a:ln>
                          <a:noFill/>
                        </a:ln>
                        <a:extLs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 marL="0" marR="0" lvl="0" indent="0" defTabSz="4572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  <a:latin typeface="Arial" charset="0"/>
                          </a:endParaRPr>
                        </a:p>
                      </p:txBody>
                    </p:sp>
                    <p:sp>
                      <p:nvSpPr>
                        <p:cNvPr id="1169" name="Rectangle 58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948" y="1535"/>
                          <a:ext cx="521" cy="73"/>
                        </a:xfrm>
                        <a:prstGeom prst="rect">
                          <a:avLst/>
                        </a:prstGeom>
                        <a:solidFill>
                          <a:srgbClr val="99CCFF"/>
                        </a:solidFill>
                        <a:ln>
                          <a:noFill/>
                        </a:ln>
                        <a:extLs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 marL="0" marR="0" lvl="0" indent="0" defTabSz="4572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  <a:latin typeface="Arial" charset="0"/>
                          </a:endParaRPr>
                        </a:p>
                      </p:txBody>
                    </p:sp>
                    <p:sp>
                      <p:nvSpPr>
                        <p:cNvPr id="1170" name="Rectangle 586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138" y="1388"/>
                          <a:ext cx="142" cy="147"/>
                        </a:xfrm>
                        <a:prstGeom prst="rect">
                          <a:avLst/>
                        </a:prstGeom>
                        <a:solidFill>
                          <a:srgbClr val="99CCFF"/>
                        </a:solidFill>
                        <a:ln>
                          <a:noFill/>
                        </a:ln>
                        <a:extLs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 marL="0" marR="0" lvl="0" indent="0" defTabSz="4572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  <a:latin typeface="Arial" charset="0"/>
                          </a:endParaRPr>
                        </a:p>
                      </p:txBody>
                    </p:sp>
                    <p:sp>
                      <p:nvSpPr>
                        <p:cNvPr id="1171" name="Rectangle 587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238" y="1535"/>
                          <a:ext cx="521" cy="73"/>
                        </a:xfrm>
                        <a:prstGeom prst="rect">
                          <a:avLst/>
                        </a:prstGeom>
                        <a:solidFill>
                          <a:srgbClr val="99CCFF"/>
                        </a:solidFill>
                        <a:ln>
                          <a:noFill/>
                        </a:ln>
                        <a:extLs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 marL="0" marR="0" lvl="0" indent="0" defTabSz="4572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  <a:latin typeface="Arial" charset="0"/>
                          </a:endParaRPr>
                        </a:p>
                      </p:txBody>
                    </p:sp>
                    <p:sp>
                      <p:nvSpPr>
                        <p:cNvPr id="1172" name="Rectangle 58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427" y="1388"/>
                          <a:ext cx="143" cy="147"/>
                        </a:xfrm>
                        <a:prstGeom prst="rect">
                          <a:avLst/>
                        </a:prstGeom>
                        <a:solidFill>
                          <a:srgbClr val="99CCFF"/>
                        </a:solidFill>
                        <a:ln>
                          <a:noFill/>
                        </a:ln>
                        <a:extLs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 marL="0" marR="0" lvl="0" indent="0" defTabSz="4572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  <a:latin typeface="Arial" charset="0"/>
                          </a:endParaRPr>
                        </a:p>
                      </p:txBody>
                    </p:sp>
                    <p:sp>
                      <p:nvSpPr>
                        <p:cNvPr id="1173" name="Line 589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2855" y="1242"/>
                          <a:ext cx="569" cy="0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0033CC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 xmlns="">
                              <a:noFill/>
                            </a14:hiddenFill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</a:endParaRPr>
                        </a:p>
                      </p:txBody>
                    </p:sp>
                    <p:sp>
                      <p:nvSpPr>
                        <p:cNvPr id="1174" name="Line 590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>
                          <a:off x="3566" y="1535"/>
                          <a:ext cx="189" cy="0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0033CC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 xmlns="">
                              <a:noFill/>
                            </a14:hiddenFill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</a:endParaRPr>
                        </a:p>
                      </p:txBody>
                    </p:sp>
                    <p:sp>
                      <p:nvSpPr>
                        <p:cNvPr id="1175" name="Line 591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3566" y="1242"/>
                          <a:ext cx="568" cy="0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0033CC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 xmlns="">
                              <a:noFill/>
                            </a14:hiddenFill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</a:endParaRPr>
                        </a:p>
                      </p:txBody>
                    </p:sp>
                    <p:sp>
                      <p:nvSpPr>
                        <p:cNvPr id="1176" name="Line 592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V="1">
                          <a:off x="3424" y="1279"/>
                          <a:ext cx="0" cy="256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0033CC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 xmlns="">
                              <a:noFill/>
                            </a14:hiddenFill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</a:endParaRPr>
                        </a:p>
                      </p:txBody>
                    </p:sp>
                    <p:sp>
                      <p:nvSpPr>
                        <p:cNvPr id="1177" name="Line 593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V="1">
                          <a:off x="3566" y="1279"/>
                          <a:ext cx="0" cy="256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0033CC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 xmlns="">
                              <a:noFill/>
                            </a14:hiddenFill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</a:endParaRPr>
                        </a:p>
                      </p:txBody>
                    </p:sp>
                    <p:sp>
                      <p:nvSpPr>
                        <p:cNvPr id="1178" name="Line 594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V="1">
                          <a:off x="4134" y="1388"/>
                          <a:ext cx="0" cy="147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0033CC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 xmlns="">
                              <a:noFill/>
                            </a14:hiddenFill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</a:endParaRPr>
                        </a:p>
                      </p:txBody>
                    </p:sp>
                    <p:sp>
                      <p:nvSpPr>
                        <p:cNvPr id="1179" name="Line 595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V="1">
                          <a:off x="4134" y="1242"/>
                          <a:ext cx="0" cy="73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0033CC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 xmlns="">
                              <a:noFill/>
                            </a14:hiddenFill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</a:endParaRPr>
                        </a:p>
                      </p:txBody>
                    </p:sp>
                    <p:sp>
                      <p:nvSpPr>
                        <p:cNvPr id="1180" name="Line 596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V="1">
                          <a:off x="2855" y="2266"/>
                          <a:ext cx="569" cy="0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0033CC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 xmlns="">
                              <a:noFill/>
                            </a14:hiddenFill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</a:endParaRPr>
                        </a:p>
                      </p:txBody>
                    </p:sp>
                    <p:sp>
                      <p:nvSpPr>
                        <p:cNvPr id="1181" name="Line 597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 flipV="1">
                          <a:off x="3234" y="1974"/>
                          <a:ext cx="190" cy="0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0033CC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 xmlns="">
                              <a:noFill/>
                            </a14:hiddenFill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</a:endParaRPr>
                        </a:p>
                      </p:txBody>
                    </p:sp>
                    <p:sp>
                      <p:nvSpPr>
                        <p:cNvPr id="1182" name="Line 598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V="1">
                          <a:off x="3234" y="1901"/>
                          <a:ext cx="521" cy="0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0033CC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 xmlns="">
                              <a:noFill/>
                            </a14:hiddenFill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</a:endParaRPr>
                        </a:p>
                      </p:txBody>
                    </p:sp>
                    <p:sp>
                      <p:nvSpPr>
                        <p:cNvPr id="1183" name="Line 599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3755" y="1901"/>
                          <a:ext cx="0" cy="73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0033CC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 xmlns="">
                              <a:noFill/>
                            </a14:hiddenFill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</a:endParaRPr>
                        </a:p>
                      </p:txBody>
                    </p:sp>
                    <p:sp>
                      <p:nvSpPr>
                        <p:cNvPr id="1184" name="Line 600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 flipV="1">
                          <a:off x="3566" y="1974"/>
                          <a:ext cx="189" cy="0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0033CC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 xmlns="">
                              <a:noFill/>
                            </a14:hiddenFill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</a:endParaRPr>
                        </a:p>
                      </p:txBody>
                    </p:sp>
                    <p:sp>
                      <p:nvSpPr>
                        <p:cNvPr id="1185" name="Line 601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V="1">
                          <a:off x="3566" y="2266"/>
                          <a:ext cx="568" cy="0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0033CC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 xmlns="">
                              <a:noFill/>
                            </a14:hiddenFill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</a:endParaRPr>
                        </a:p>
                      </p:txBody>
                    </p:sp>
                    <p:sp>
                      <p:nvSpPr>
                        <p:cNvPr id="1186" name="Line 602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 flipV="1">
                          <a:off x="3944" y="1974"/>
                          <a:ext cx="190" cy="0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0033CC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 xmlns="">
                              <a:noFill/>
                            </a14:hiddenFill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</a:endParaRPr>
                        </a:p>
                      </p:txBody>
                    </p:sp>
                    <p:sp>
                      <p:nvSpPr>
                        <p:cNvPr id="1187" name="Line 603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3944" y="1901"/>
                          <a:ext cx="0" cy="73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0033CC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 xmlns="">
                              <a:noFill/>
                            </a14:hiddenFill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</a:endParaRPr>
                        </a:p>
                      </p:txBody>
                    </p:sp>
                    <p:sp>
                      <p:nvSpPr>
                        <p:cNvPr id="1188" name="Line 604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V="1">
                          <a:off x="3944" y="1901"/>
                          <a:ext cx="521" cy="0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0033CC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 xmlns="">
                              <a:noFill/>
                            </a14:hiddenFill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</a:endParaRPr>
                        </a:p>
                      </p:txBody>
                    </p:sp>
                    <p:sp>
                      <p:nvSpPr>
                        <p:cNvPr id="1189" name="Line 605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V="1">
                          <a:off x="3424" y="2193"/>
                          <a:ext cx="142" cy="0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0033CC"/>
                          </a:solidFill>
                          <a:prstDash val="dash"/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 xmlns="">
                              <a:noFill/>
                            </a14:hiddenFill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</a:endParaRPr>
                        </a:p>
                      </p:txBody>
                    </p:sp>
                    <p:sp>
                      <p:nvSpPr>
                        <p:cNvPr id="1190" name="Line 606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V="1">
                          <a:off x="3424" y="2120"/>
                          <a:ext cx="142" cy="0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0033CC"/>
                          </a:solidFill>
                          <a:prstDash val="dash"/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 xmlns="">
                              <a:noFill/>
                            </a14:hiddenFill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</a:endParaRPr>
                        </a:p>
                      </p:txBody>
                    </p:sp>
                    <p:sp>
                      <p:nvSpPr>
                        <p:cNvPr id="1191" name="Line 607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3424" y="1974"/>
                          <a:ext cx="0" cy="146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0033CC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 xmlns="">
                              <a:noFill/>
                            </a14:hiddenFill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</a:endParaRPr>
                        </a:p>
                      </p:txBody>
                    </p:sp>
                    <p:sp>
                      <p:nvSpPr>
                        <p:cNvPr id="1192" name="Line 608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3424" y="2193"/>
                          <a:ext cx="0" cy="73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0033CC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 xmlns="">
                              <a:noFill/>
                            </a14:hiddenFill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</a:endParaRPr>
                        </a:p>
                      </p:txBody>
                    </p:sp>
                    <p:sp>
                      <p:nvSpPr>
                        <p:cNvPr id="1193" name="Line 609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3566" y="1974"/>
                          <a:ext cx="0" cy="146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0033CC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 xmlns="">
                              <a:noFill/>
                            </a14:hiddenFill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</a:endParaRPr>
                        </a:p>
                      </p:txBody>
                    </p:sp>
                    <p:sp>
                      <p:nvSpPr>
                        <p:cNvPr id="1194" name="Line 610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3566" y="2193"/>
                          <a:ext cx="0" cy="73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0033CC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 xmlns="">
                              <a:noFill/>
                            </a14:hiddenFill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</a:endParaRPr>
                        </a:p>
                      </p:txBody>
                    </p:sp>
                    <p:sp>
                      <p:nvSpPr>
                        <p:cNvPr id="1195" name="Rectangle 611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134" y="1974"/>
                          <a:ext cx="142" cy="146"/>
                        </a:xfrm>
                        <a:prstGeom prst="rect">
                          <a:avLst/>
                        </a:prstGeom>
                        <a:solidFill>
                          <a:srgbClr val="99CCFF"/>
                        </a:solidFill>
                        <a:ln>
                          <a:noFill/>
                        </a:ln>
                        <a:extLs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 marL="0" marR="0" lvl="0" indent="0" defTabSz="4572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  <a:latin typeface="Arial" charset="0"/>
                          </a:endParaRPr>
                        </a:p>
                      </p:txBody>
                    </p:sp>
                    <p:sp>
                      <p:nvSpPr>
                        <p:cNvPr id="1196" name="Rectangle 612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134" y="2120"/>
                          <a:ext cx="142" cy="146"/>
                        </a:xfrm>
                        <a:prstGeom prst="rect">
                          <a:avLst/>
                        </a:prstGeom>
                        <a:solidFill>
                          <a:srgbClr val="99CCFF"/>
                        </a:solidFill>
                        <a:ln>
                          <a:noFill/>
                        </a:ln>
                        <a:extLs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 marL="0" marR="0" lvl="0" indent="0" defTabSz="4572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  <a:latin typeface="Arial" charset="0"/>
                          </a:endParaRPr>
                        </a:p>
                      </p:txBody>
                    </p:sp>
                    <p:sp>
                      <p:nvSpPr>
                        <p:cNvPr id="1197" name="Line 613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V="1">
                          <a:off x="4130" y="1992"/>
                          <a:ext cx="0" cy="256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0033CC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 xmlns="">
                              <a:noFill/>
                            </a14:hiddenFill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</a:endParaRPr>
                        </a:p>
                      </p:txBody>
                    </p:sp>
                    <p:sp>
                      <p:nvSpPr>
                        <p:cNvPr id="1198" name="Line 614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V="1">
                          <a:off x="4272" y="1974"/>
                          <a:ext cx="0" cy="292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0033CC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 xmlns="">
                              <a:noFill/>
                            </a14:hiddenFill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</a:endParaRPr>
                        </a:p>
                      </p:txBody>
                    </p:sp>
                    <p:sp>
                      <p:nvSpPr>
                        <p:cNvPr id="1199" name="Line 615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>
                          <a:off x="4278" y="1534"/>
                          <a:ext cx="185" cy="0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0033CC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 xmlns="">
                              <a:noFill/>
                            </a14:hiddenFill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</a:endParaRPr>
                        </a:p>
                      </p:txBody>
                    </p:sp>
                    <p:sp>
                      <p:nvSpPr>
                        <p:cNvPr id="1200" name="Line 616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 flipV="1">
                          <a:off x="4274" y="1392"/>
                          <a:ext cx="4" cy="139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0033CC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 xmlns="">
                              <a:noFill/>
                            </a14:hiddenFill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</a:endParaRPr>
                        </a:p>
                      </p:txBody>
                    </p:sp>
                    <p:sp>
                      <p:nvSpPr>
                        <p:cNvPr id="1201" name="Line 617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V="1">
                          <a:off x="4282" y="1242"/>
                          <a:ext cx="0" cy="73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0033CC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 xmlns="">
                              <a:noFill/>
                            </a14:hiddenFill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</a:endParaRPr>
                        </a:p>
                      </p:txBody>
                    </p:sp>
                    <p:sp>
                      <p:nvSpPr>
                        <p:cNvPr id="1202" name="Line 618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4286" y="1242"/>
                          <a:ext cx="569" cy="0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0033CC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 xmlns="">
                              <a:noFill/>
                            </a14:hiddenFill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</a:endParaRPr>
                        </a:p>
                      </p:txBody>
                    </p:sp>
                    <p:sp>
                      <p:nvSpPr>
                        <p:cNvPr id="1203" name="Line 619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4468" y="1901"/>
                          <a:ext cx="0" cy="73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0033CC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 xmlns="">
                              <a:noFill/>
                            </a14:hiddenFill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</a:endParaRPr>
                        </a:p>
                      </p:txBody>
                    </p:sp>
                    <p:sp>
                      <p:nvSpPr>
                        <p:cNvPr id="1204" name="Line 620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 flipV="1">
                          <a:off x="4273" y="1974"/>
                          <a:ext cx="190" cy="0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0033CC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 xmlns="">
                              <a:noFill/>
                            </a14:hiddenFill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</a:endParaRPr>
                        </a:p>
                      </p:txBody>
                    </p:sp>
                    <p:sp>
                      <p:nvSpPr>
                        <p:cNvPr id="1205" name="Line 621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V="1">
                          <a:off x="4278" y="2262"/>
                          <a:ext cx="569" cy="0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0033CC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 xmlns="">
                              <a:noFill/>
                            </a14:hiddenFill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</a:endParaRPr>
                        </a:p>
                      </p:txBody>
                    </p:sp>
                    <p:sp>
                      <p:nvSpPr>
                        <p:cNvPr id="1206" name="Line 622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3234" y="1608"/>
                          <a:ext cx="521" cy="0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0033CC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 xmlns="">
                              <a:noFill/>
                            </a14:hiddenFill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</a:endParaRPr>
                        </a:p>
                      </p:txBody>
                    </p:sp>
                    <p:sp>
                      <p:nvSpPr>
                        <p:cNvPr id="1207" name="Line 623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3944" y="1608"/>
                          <a:ext cx="521" cy="0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0033CC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 xmlns="">
                              <a:noFill/>
                            </a14:hiddenFill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</a:endParaRPr>
                        </a:p>
                      </p:txBody>
                    </p:sp>
                  </p:grpSp>
                  <p:sp>
                    <p:nvSpPr>
                      <p:cNvPr id="1151" name="Rectangle 624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4138" y="2193"/>
                        <a:ext cx="142" cy="73"/>
                      </a:xfrm>
                      <a:prstGeom prst="rect">
                        <a:avLst/>
                      </a:prstGeom>
                      <a:solidFill>
                        <a:srgbClr val="99CCF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marL="0" marR="0" lvl="0" indent="0" defTabSz="4572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Arial" charset="0"/>
                        </a:endParaRPr>
                      </a:p>
                    </p:txBody>
                  </p:sp>
                  <p:sp>
                    <p:nvSpPr>
                      <p:cNvPr id="1152" name="Rectangle 625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4138" y="1974"/>
                        <a:ext cx="142" cy="146"/>
                      </a:xfrm>
                      <a:prstGeom prst="rect">
                        <a:avLst/>
                      </a:prstGeom>
                      <a:solidFill>
                        <a:srgbClr val="99CCF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marL="0" marR="0" lvl="0" indent="0" defTabSz="4572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Arial" charset="0"/>
                        </a:endParaRPr>
                      </a:p>
                    </p:txBody>
                  </p:sp>
                  <p:sp>
                    <p:nvSpPr>
                      <p:cNvPr id="1153" name="Line 626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3234" y="1535"/>
                        <a:ext cx="190" cy="0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0033CC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noFill/>
                          </a14:hiddenFill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</a:endParaRPr>
                      </a:p>
                    </p:txBody>
                  </p:sp>
                  <p:sp>
                    <p:nvSpPr>
                      <p:cNvPr id="1154" name="Line 627"/>
                      <p:cNvSpPr>
                        <a:spLocks noChangeShapeType="1"/>
                      </p:cNvSpPr>
                      <p:nvPr/>
                    </p:nvSpPr>
                    <p:spPr bwMode="auto">
                      <a:xfrm flipV="1">
                        <a:off x="3234" y="1535"/>
                        <a:ext cx="0" cy="73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0033CC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noFill/>
                          </a14:hiddenFill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</a:endParaRPr>
                      </a:p>
                    </p:txBody>
                  </p:sp>
                  <p:sp>
                    <p:nvSpPr>
                      <p:cNvPr id="1155" name="Line 628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3944" y="1535"/>
                        <a:ext cx="190" cy="0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0033CC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noFill/>
                          </a14:hiddenFill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</a:endParaRPr>
                      </a:p>
                    </p:txBody>
                  </p:sp>
                  <p:sp>
                    <p:nvSpPr>
                      <p:cNvPr id="1156" name="Line 629"/>
                      <p:cNvSpPr>
                        <a:spLocks noChangeShapeType="1"/>
                      </p:cNvSpPr>
                      <p:nvPr/>
                    </p:nvSpPr>
                    <p:spPr bwMode="auto">
                      <a:xfrm flipV="1">
                        <a:off x="3944" y="1535"/>
                        <a:ext cx="0" cy="73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0033CC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noFill/>
                          </a14:hiddenFill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</a:endParaRPr>
                      </a:p>
                    </p:txBody>
                  </p:sp>
                  <p:sp>
                    <p:nvSpPr>
                      <p:cNvPr id="1157" name="Line 630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4134" y="1315"/>
                        <a:ext cx="142" cy="0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0033CC"/>
                        </a:solidFill>
                        <a:prstDash val="dash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noFill/>
                          </a14:hiddenFill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</a:endParaRPr>
                      </a:p>
                    </p:txBody>
                  </p:sp>
                  <p:sp>
                    <p:nvSpPr>
                      <p:cNvPr id="1158" name="Line 631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4134" y="1388"/>
                        <a:ext cx="142" cy="0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0033CC"/>
                        </a:solidFill>
                        <a:prstDash val="dash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noFill/>
                          </a14:hiddenFill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</a:endParaRPr>
                      </a:p>
                    </p:txBody>
                  </p:sp>
                  <p:sp>
                    <p:nvSpPr>
                      <p:cNvPr id="1159" name="Line 632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4134" y="1974"/>
                        <a:ext cx="0" cy="146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0033CC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noFill/>
                          </a14:hiddenFill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</a:endParaRPr>
                      </a:p>
                    </p:txBody>
                  </p:sp>
                  <p:sp>
                    <p:nvSpPr>
                      <p:cNvPr id="1160" name="Line 633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4134" y="2193"/>
                        <a:ext cx="0" cy="73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0033CC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noFill/>
                          </a14:hiddenFill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</a:endParaRPr>
                      </a:p>
                    </p:txBody>
                  </p:sp>
                </p:grpSp>
                <p:grpSp>
                  <p:nvGrpSpPr>
                    <p:cNvPr id="1144" name="Group 634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424" y="1242"/>
                      <a:ext cx="1044" cy="366"/>
                      <a:chOff x="3424" y="1242"/>
                      <a:chExt cx="1044" cy="366"/>
                    </a:xfrm>
                  </p:grpSpPr>
                  <p:sp>
                    <p:nvSpPr>
                      <p:cNvPr id="1145" name="Line 635"/>
                      <p:cNvSpPr>
                        <a:spLocks noChangeShapeType="1"/>
                      </p:cNvSpPr>
                      <p:nvPr/>
                    </p:nvSpPr>
                    <p:spPr bwMode="auto">
                      <a:xfrm flipV="1">
                        <a:off x="3755" y="1535"/>
                        <a:ext cx="0" cy="73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0033CC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noFill/>
                          </a14:hiddenFill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</a:endParaRPr>
                      </a:p>
                    </p:txBody>
                  </p:sp>
                  <p:grpSp>
                    <p:nvGrpSpPr>
                      <p:cNvPr id="1146" name="Group 636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3424" y="1242"/>
                        <a:ext cx="142" cy="73"/>
                        <a:chOff x="3424" y="1242"/>
                        <a:chExt cx="142" cy="73"/>
                      </a:xfrm>
                    </p:grpSpPr>
                    <p:sp>
                      <p:nvSpPr>
                        <p:cNvPr id="1148" name="Line 637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V="1">
                          <a:off x="3424" y="1242"/>
                          <a:ext cx="0" cy="73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0033CC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 xmlns="">
                              <a:noFill/>
                            </a14:hiddenFill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</a:endParaRPr>
                        </a:p>
                      </p:txBody>
                    </p:sp>
                    <p:sp>
                      <p:nvSpPr>
                        <p:cNvPr id="1149" name="Line 638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V="1">
                          <a:off x="3566" y="1242"/>
                          <a:ext cx="0" cy="73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0033CC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 xmlns="">
                              <a:noFill/>
                            </a14:hiddenFill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</a:endParaRPr>
                        </a:p>
                      </p:txBody>
                    </p:sp>
                  </p:grpSp>
                  <p:sp>
                    <p:nvSpPr>
                      <p:cNvPr id="1147" name="Line 639"/>
                      <p:cNvSpPr>
                        <a:spLocks noChangeShapeType="1"/>
                      </p:cNvSpPr>
                      <p:nvPr/>
                    </p:nvSpPr>
                    <p:spPr bwMode="auto">
                      <a:xfrm flipV="1">
                        <a:off x="4468" y="1534"/>
                        <a:ext cx="0" cy="73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0033CC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noFill/>
                          </a14:hiddenFill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</a:endParaRPr>
                      </a:p>
                    </p:txBody>
                  </p:sp>
                </p:grpSp>
              </p:grpSp>
              <p:sp>
                <p:nvSpPr>
                  <p:cNvPr id="1142" name="Line 640"/>
                  <p:cNvSpPr>
                    <a:spLocks noChangeShapeType="1"/>
                  </p:cNvSpPr>
                  <p:nvPr/>
                </p:nvSpPr>
                <p:spPr bwMode="auto">
                  <a:xfrm>
                    <a:off x="3234" y="1901"/>
                    <a:ext cx="0" cy="73"/>
                  </a:xfrm>
                  <a:prstGeom prst="line">
                    <a:avLst/>
                  </a:prstGeom>
                  <a:noFill/>
                  <a:ln w="12700">
                    <a:solidFill>
                      <a:srgbClr val="0033CC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</p:grpSp>
            <p:sp>
              <p:nvSpPr>
                <p:cNvPr id="1079" name="Rectangle 641"/>
                <p:cNvSpPr>
                  <a:spLocks noChangeArrowheads="1"/>
                </p:cNvSpPr>
                <p:nvPr/>
              </p:nvSpPr>
              <p:spPr bwMode="auto">
                <a:xfrm flipV="1">
                  <a:off x="3950" y="1780"/>
                  <a:ext cx="343" cy="48"/>
                </a:xfrm>
                <a:prstGeom prst="rect">
                  <a:avLst/>
                </a:prstGeom>
                <a:solidFill>
                  <a:srgbClr val="99CC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1080" name="Rectangle 642"/>
                <p:cNvSpPr>
                  <a:spLocks noChangeArrowheads="1"/>
                </p:cNvSpPr>
                <p:nvPr/>
              </p:nvSpPr>
              <p:spPr bwMode="auto">
                <a:xfrm flipV="1">
                  <a:off x="4109" y="1764"/>
                  <a:ext cx="25" cy="16"/>
                </a:xfrm>
                <a:prstGeom prst="rect">
                  <a:avLst/>
                </a:prstGeom>
                <a:solidFill>
                  <a:srgbClr val="99CC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1081" name="Rectangle 643"/>
                <p:cNvSpPr>
                  <a:spLocks noChangeArrowheads="1"/>
                </p:cNvSpPr>
                <p:nvPr/>
              </p:nvSpPr>
              <p:spPr bwMode="auto">
                <a:xfrm flipV="1">
                  <a:off x="4201" y="1700"/>
                  <a:ext cx="92" cy="16"/>
                </a:xfrm>
                <a:prstGeom prst="rect">
                  <a:avLst/>
                </a:prstGeom>
                <a:solidFill>
                  <a:srgbClr val="99CC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1082" name="Rectangle 644"/>
                <p:cNvSpPr>
                  <a:spLocks noChangeArrowheads="1"/>
                </p:cNvSpPr>
                <p:nvPr/>
              </p:nvSpPr>
              <p:spPr bwMode="auto">
                <a:xfrm flipV="1">
                  <a:off x="4075" y="1700"/>
                  <a:ext cx="92" cy="16"/>
                </a:xfrm>
                <a:prstGeom prst="rect">
                  <a:avLst/>
                </a:prstGeom>
                <a:solidFill>
                  <a:srgbClr val="99CC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1083" name="Rectangle 645"/>
                <p:cNvSpPr>
                  <a:spLocks noChangeArrowheads="1"/>
                </p:cNvSpPr>
                <p:nvPr/>
              </p:nvSpPr>
              <p:spPr bwMode="auto">
                <a:xfrm flipV="1">
                  <a:off x="4109" y="1716"/>
                  <a:ext cx="25" cy="32"/>
                </a:xfrm>
                <a:prstGeom prst="rect">
                  <a:avLst/>
                </a:prstGeom>
                <a:solidFill>
                  <a:srgbClr val="99CC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1084" name="Rectangle 646"/>
                <p:cNvSpPr>
                  <a:spLocks noChangeArrowheads="1"/>
                </p:cNvSpPr>
                <p:nvPr/>
              </p:nvSpPr>
              <p:spPr bwMode="auto">
                <a:xfrm>
                  <a:off x="3950" y="1516"/>
                  <a:ext cx="343" cy="40"/>
                </a:xfrm>
                <a:prstGeom prst="rect">
                  <a:avLst/>
                </a:prstGeom>
                <a:solidFill>
                  <a:srgbClr val="99CC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1085" name="Rectangle 647"/>
                <p:cNvSpPr>
                  <a:spLocks noChangeArrowheads="1"/>
                </p:cNvSpPr>
                <p:nvPr/>
              </p:nvSpPr>
              <p:spPr bwMode="auto">
                <a:xfrm>
                  <a:off x="4109" y="1556"/>
                  <a:ext cx="25" cy="32"/>
                </a:xfrm>
                <a:prstGeom prst="rect">
                  <a:avLst/>
                </a:prstGeom>
                <a:solidFill>
                  <a:srgbClr val="99CC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1086" name="Rectangle 648"/>
                <p:cNvSpPr>
                  <a:spLocks noChangeArrowheads="1"/>
                </p:cNvSpPr>
                <p:nvPr/>
              </p:nvSpPr>
              <p:spPr bwMode="auto">
                <a:xfrm>
                  <a:off x="4234" y="1556"/>
                  <a:ext cx="25" cy="16"/>
                </a:xfrm>
                <a:prstGeom prst="rect">
                  <a:avLst/>
                </a:prstGeom>
                <a:solidFill>
                  <a:srgbClr val="99CC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1087" name="Rectangle 649"/>
                <p:cNvSpPr>
                  <a:spLocks noChangeArrowheads="1"/>
                </p:cNvSpPr>
                <p:nvPr/>
              </p:nvSpPr>
              <p:spPr bwMode="auto">
                <a:xfrm>
                  <a:off x="4201" y="1620"/>
                  <a:ext cx="92" cy="16"/>
                </a:xfrm>
                <a:prstGeom prst="rect">
                  <a:avLst/>
                </a:prstGeom>
                <a:solidFill>
                  <a:srgbClr val="99CC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1088" name="Rectangle 650"/>
                <p:cNvSpPr>
                  <a:spLocks noChangeArrowheads="1"/>
                </p:cNvSpPr>
                <p:nvPr/>
              </p:nvSpPr>
              <p:spPr bwMode="auto">
                <a:xfrm>
                  <a:off x="4234" y="1588"/>
                  <a:ext cx="25" cy="32"/>
                </a:xfrm>
                <a:prstGeom prst="rect">
                  <a:avLst/>
                </a:prstGeom>
                <a:solidFill>
                  <a:srgbClr val="99CC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1089" name="Rectangle 651"/>
                <p:cNvSpPr>
                  <a:spLocks noChangeArrowheads="1"/>
                </p:cNvSpPr>
                <p:nvPr/>
              </p:nvSpPr>
              <p:spPr bwMode="auto">
                <a:xfrm>
                  <a:off x="4075" y="1620"/>
                  <a:ext cx="92" cy="16"/>
                </a:xfrm>
                <a:prstGeom prst="rect">
                  <a:avLst/>
                </a:prstGeom>
                <a:solidFill>
                  <a:srgbClr val="99CC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1090" name="Rectangle 652"/>
                <p:cNvSpPr>
                  <a:spLocks noChangeArrowheads="1"/>
                </p:cNvSpPr>
                <p:nvPr/>
              </p:nvSpPr>
              <p:spPr bwMode="auto">
                <a:xfrm>
                  <a:off x="4109" y="1588"/>
                  <a:ext cx="25" cy="32"/>
                </a:xfrm>
                <a:prstGeom prst="rect">
                  <a:avLst/>
                </a:prstGeom>
                <a:solidFill>
                  <a:srgbClr val="99CC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1091" name="Line 653"/>
                <p:cNvSpPr>
                  <a:spLocks noChangeShapeType="1"/>
                </p:cNvSpPr>
                <p:nvPr/>
              </p:nvSpPr>
              <p:spPr bwMode="auto">
                <a:xfrm>
                  <a:off x="4008" y="1556"/>
                  <a:ext cx="100" cy="0"/>
                </a:xfrm>
                <a:prstGeom prst="line">
                  <a:avLst/>
                </a:prstGeom>
                <a:noFill/>
                <a:ln w="12700">
                  <a:solidFill>
                    <a:srgbClr val="0033CC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092" name="Line 654"/>
                <p:cNvSpPr>
                  <a:spLocks noChangeShapeType="1"/>
                </p:cNvSpPr>
                <p:nvPr/>
              </p:nvSpPr>
              <p:spPr bwMode="auto">
                <a:xfrm flipH="1">
                  <a:off x="4133" y="1620"/>
                  <a:ext cx="34" cy="0"/>
                </a:xfrm>
                <a:prstGeom prst="line">
                  <a:avLst/>
                </a:prstGeom>
                <a:noFill/>
                <a:ln w="12700">
                  <a:solidFill>
                    <a:srgbClr val="0033CC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093" name="Line 655"/>
                <p:cNvSpPr>
                  <a:spLocks noChangeShapeType="1"/>
                </p:cNvSpPr>
                <p:nvPr/>
              </p:nvSpPr>
              <p:spPr bwMode="auto">
                <a:xfrm>
                  <a:off x="4133" y="1556"/>
                  <a:ext cx="101" cy="0"/>
                </a:xfrm>
                <a:prstGeom prst="line">
                  <a:avLst/>
                </a:prstGeom>
                <a:noFill/>
                <a:ln w="12700">
                  <a:solidFill>
                    <a:srgbClr val="0033CC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094" name="Line 656"/>
                <p:cNvSpPr>
                  <a:spLocks noChangeShapeType="1"/>
                </p:cNvSpPr>
                <p:nvPr/>
              </p:nvSpPr>
              <p:spPr bwMode="auto">
                <a:xfrm flipV="1">
                  <a:off x="4108" y="1564"/>
                  <a:ext cx="0" cy="56"/>
                </a:xfrm>
                <a:prstGeom prst="line">
                  <a:avLst/>
                </a:prstGeom>
                <a:noFill/>
                <a:ln w="12700">
                  <a:solidFill>
                    <a:srgbClr val="0033CC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095" name="Line 657"/>
                <p:cNvSpPr>
                  <a:spLocks noChangeShapeType="1"/>
                </p:cNvSpPr>
                <p:nvPr/>
              </p:nvSpPr>
              <p:spPr bwMode="auto">
                <a:xfrm flipV="1">
                  <a:off x="4133" y="1564"/>
                  <a:ext cx="0" cy="56"/>
                </a:xfrm>
                <a:prstGeom prst="line">
                  <a:avLst/>
                </a:prstGeom>
                <a:noFill/>
                <a:ln w="12700">
                  <a:solidFill>
                    <a:srgbClr val="0033CC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096" name="Line 658"/>
                <p:cNvSpPr>
                  <a:spLocks noChangeShapeType="1"/>
                </p:cNvSpPr>
                <p:nvPr/>
              </p:nvSpPr>
              <p:spPr bwMode="auto">
                <a:xfrm flipV="1">
                  <a:off x="4234" y="1588"/>
                  <a:ext cx="0" cy="32"/>
                </a:xfrm>
                <a:prstGeom prst="line">
                  <a:avLst/>
                </a:prstGeom>
                <a:noFill/>
                <a:ln w="12700">
                  <a:solidFill>
                    <a:srgbClr val="0033CC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097" name="Line 659"/>
                <p:cNvSpPr>
                  <a:spLocks noChangeShapeType="1"/>
                </p:cNvSpPr>
                <p:nvPr/>
              </p:nvSpPr>
              <p:spPr bwMode="auto">
                <a:xfrm flipV="1">
                  <a:off x="4234" y="1556"/>
                  <a:ext cx="0" cy="16"/>
                </a:xfrm>
                <a:prstGeom prst="line">
                  <a:avLst/>
                </a:prstGeom>
                <a:noFill/>
                <a:ln w="12700">
                  <a:solidFill>
                    <a:srgbClr val="0033CC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098" name="Line 660"/>
                <p:cNvSpPr>
                  <a:spLocks noChangeShapeType="1"/>
                </p:cNvSpPr>
                <p:nvPr/>
              </p:nvSpPr>
              <p:spPr bwMode="auto">
                <a:xfrm flipV="1">
                  <a:off x="4008" y="1780"/>
                  <a:ext cx="100" cy="0"/>
                </a:xfrm>
                <a:prstGeom prst="line">
                  <a:avLst/>
                </a:prstGeom>
                <a:noFill/>
                <a:ln w="12700">
                  <a:solidFill>
                    <a:srgbClr val="0033CC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099" name="Line 661"/>
                <p:cNvSpPr>
                  <a:spLocks noChangeShapeType="1"/>
                </p:cNvSpPr>
                <p:nvPr/>
              </p:nvSpPr>
              <p:spPr bwMode="auto">
                <a:xfrm flipH="1" flipV="1">
                  <a:off x="4075" y="1716"/>
                  <a:ext cx="33" cy="0"/>
                </a:xfrm>
                <a:prstGeom prst="line">
                  <a:avLst/>
                </a:prstGeom>
                <a:noFill/>
                <a:ln w="12700">
                  <a:solidFill>
                    <a:srgbClr val="0033CC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100" name="Line 662"/>
                <p:cNvSpPr>
                  <a:spLocks noChangeShapeType="1"/>
                </p:cNvSpPr>
                <p:nvPr/>
              </p:nvSpPr>
              <p:spPr bwMode="auto">
                <a:xfrm flipV="1">
                  <a:off x="4075" y="1700"/>
                  <a:ext cx="92" cy="0"/>
                </a:xfrm>
                <a:prstGeom prst="line">
                  <a:avLst/>
                </a:prstGeom>
                <a:noFill/>
                <a:ln w="12700">
                  <a:solidFill>
                    <a:srgbClr val="0033CC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101" name="Line 663"/>
                <p:cNvSpPr>
                  <a:spLocks noChangeShapeType="1"/>
                </p:cNvSpPr>
                <p:nvPr/>
              </p:nvSpPr>
              <p:spPr bwMode="auto">
                <a:xfrm>
                  <a:off x="4167" y="1700"/>
                  <a:ext cx="0" cy="16"/>
                </a:xfrm>
                <a:prstGeom prst="line">
                  <a:avLst/>
                </a:prstGeom>
                <a:noFill/>
                <a:ln w="12700">
                  <a:solidFill>
                    <a:srgbClr val="0033CC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102" name="Line 664"/>
                <p:cNvSpPr>
                  <a:spLocks noChangeShapeType="1"/>
                </p:cNvSpPr>
                <p:nvPr/>
              </p:nvSpPr>
              <p:spPr bwMode="auto">
                <a:xfrm flipH="1" flipV="1">
                  <a:off x="4133" y="1716"/>
                  <a:ext cx="34" cy="0"/>
                </a:xfrm>
                <a:prstGeom prst="line">
                  <a:avLst/>
                </a:prstGeom>
                <a:noFill/>
                <a:ln w="12700">
                  <a:solidFill>
                    <a:srgbClr val="0033CC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103" name="Line 665"/>
                <p:cNvSpPr>
                  <a:spLocks noChangeShapeType="1"/>
                </p:cNvSpPr>
                <p:nvPr/>
              </p:nvSpPr>
              <p:spPr bwMode="auto">
                <a:xfrm flipV="1">
                  <a:off x="4133" y="1780"/>
                  <a:ext cx="101" cy="0"/>
                </a:xfrm>
                <a:prstGeom prst="line">
                  <a:avLst/>
                </a:prstGeom>
                <a:noFill/>
                <a:ln w="12700">
                  <a:solidFill>
                    <a:srgbClr val="0033CC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104" name="Line 666"/>
                <p:cNvSpPr>
                  <a:spLocks noChangeShapeType="1"/>
                </p:cNvSpPr>
                <p:nvPr/>
              </p:nvSpPr>
              <p:spPr bwMode="auto">
                <a:xfrm flipH="1" flipV="1">
                  <a:off x="4200" y="1716"/>
                  <a:ext cx="34" cy="0"/>
                </a:xfrm>
                <a:prstGeom prst="line">
                  <a:avLst/>
                </a:prstGeom>
                <a:noFill/>
                <a:ln w="12700">
                  <a:solidFill>
                    <a:srgbClr val="0033CC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105" name="Line 667"/>
                <p:cNvSpPr>
                  <a:spLocks noChangeShapeType="1"/>
                </p:cNvSpPr>
                <p:nvPr/>
              </p:nvSpPr>
              <p:spPr bwMode="auto">
                <a:xfrm>
                  <a:off x="4200" y="1700"/>
                  <a:ext cx="0" cy="16"/>
                </a:xfrm>
                <a:prstGeom prst="line">
                  <a:avLst/>
                </a:prstGeom>
                <a:noFill/>
                <a:ln w="12700">
                  <a:solidFill>
                    <a:srgbClr val="0033CC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106" name="Line 668"/>
                <p:cNvSpPr>
                  <a:spLocks noChangeShapeType="1"/>
                </p:cNvSpPr>
                <p:nvPr/>
              </p:nvSpPr>
              <p:spPr bwMode="auto">
                <a:xfrm flipV="1">
                  <a:off x="4200" y="1700"/>
                  <a:ext cx="92" cy="0"/>
                </a:xfrm>
                <a:prstGeom prst="line">
                  <a:avLst/>
                </a:prstGeom>
                <a:noFill/>
                <a:ln w="12700">
                  <a:solidFill>
                    <a:srgbClr val="0033CC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107" name="Line 669"/>
                <p:cNvSpPr>
                  <a:spLocks noChangeShapeType="1"/>
                </p:cNvSpPr>
                <p:nvPr/>
              </p:nvSpPr>
              <p:spPr bwMode="auto">
                <a:xfrm flipV="1">
                  <a:off x="4108" y="1764"/>
                  <a:ext cx="25" cy="0"/>
                </a:xfrm>
                <a:prstGeom prst="line">
                  <a:avLst/>
                </a:prstGeom>
                <a:noFill/>
                <a:ln w="12700">
                  <a:solidFill>
                    <a:srgbClr val="0033CC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108" name="Line 670"/>
                <p:cNvSpPr>
                  <a:spLocks noChangeShapeType="1"/>
                </p:cNvSpPr>
                <p:nvPr/>
              </p:nvSpPr>
              <p:spPr bwMode="auto">
                <a:xfrm flipV="1">
                  <a:off x="4108" y="1748"/>
                  <a:ext cx="25" cy="0"/>
                </a:xfrm>
                <a:prstGeom prst="line">
                  <a:avLst/>
                </a:prstGeom>
                <a:noFill/>
                <a:ln w="12700">
                  <a:solidFill>
                    <a:srgbClr val="0033CC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109" name="Line 671"/>
                <p:cNvSpPr>
                  <a:spLocks noChangeShapeType="1"/>
                </p:cNvSpPr>
                <p:nvPr/>
              </p:nvSpPr>
              <p:spPr bwMode="auto">
                <a:xfrm>
                  <a:off x="4108" y="1716"/>
                  <a:ext cx="0" cy="32"/>
                </a:xfrm>
                <a:prstGeom prst="line">
                  <a:avLst/>
                </a:prstGeom>
                <a:noFill/>
                <a:ln w="12700">
                  <a:solidFill>
                    <a:srgbClr val="0033CC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110" name="Line 672"/>
                <p:cNvSpPr>
                  <a:spLocks noChangeShapeType="1"/>
                </p:cNvSpPr>
                <p:nvPr/>
              </p:nvSpPr>
              <p:spPr bwMode="auto">
                <a:xfrm>
                  <a:off x="4108" y="1764"/>
                  <a:ext cx="0" cy="16"/>
                </a:xfrm>
                <a:prstGeom prst="line">
                  <a:avLst/>
                </a:prstGeom>
                <a:noFill/>
                <a:ln w="12700">
                  <a:solidFill>
                    <a:srgbClr val="0033CC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111" name="Line 673"/>
                <p:cNvSpPr>
                  <a:spLocks noChangeShapeType="1"/>
                </p:cNvSpPr>
                <p:nvPr/>
              </p:nvSpPr>
              <p:spPr bwMode="auto">
                <a:xfrm>
                  <a:off x="4133" y="1716"/>
                  <a:ext cx="0" cy="32"/>
                </a:xfrm>
                <a:prstGeom prst="line">
                  <a:avLst/>
                </a:prstGeom>
                <a:noFill/>
                <a:ln w="12700">
                  <a:solidFill>
                    <a:srgbClr val="0033CC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112" name="Line 674"/>
                <p:cNvSpPr>
                  <a:spLocks noChangeShapeType="1"/>
                </p:cNvSpPr>
                <p:nvPr/>
              </p:nvSpPr>
              <p:spPr bwMode="auto">
                <a:xfrm>
                  <a:off x="4133" y="1764"/>
                  <a:ext cx="0" cy="16"/>
                </a:xfrm>
                <a:prstGeom prst="line">
                  <a:avLst/>
                </a:prstGeom>
                <a:noFill/>
                <a:ln w="12700">
                  <a:solidFill>
                    <a:srgbClr val="0033CC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113" name="Rectangle 675"/>
                <p:cNvSpPr>
                  <a:spLocks noChangeArrowheads="1"/>
                </p:cNvSpPr>
                <p:nvPr/>
              </p:nvSpPr>
              <p:spPr bwMode="auto">
                <a:xfrm>
                  <a:off x="4234" y="1716"/>
                  <a:ext cx="25" cy="32"/>
                </a:xfrm>
                <a:prstGeom prst="rect">
                  <a:avLst/>
                </a:prstGeom>
                <a:solidFill>
                  <a:srgbClr val="99CC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1114" name="Rectangle 676"/>
                <p:cNvSpPr>
                  <a:spLocks noChangeArrowheads="1"/>
                </p:cNvSpPr>
                <p:nvPr/>
              </p:nvSpPr>
              <p:spPr bwMode="auto">
                <a:xfrm>
                  <a:off x="4234" y="1748"/>
                  <a:ext cx="25" cy="32"/>
                </a:xfrm>
                <a:prstGeom prst="rect">
                  <a:avLst/>
                </a:prstGeom>
                <a:solidFill>
                  <a:srgbClr val="99CC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1115" name="Line 677"/>
                <p:cNvSpPr>
                  <a:spLocks noChangeShapeType="1"/>
                </p:cNvSpPr>
                <p:nvPr/>
              </p:nvSpPr>
              <p:spPr bwMode="auto">
                <a:xfrm flipV="1">
                  <a:off x="4233" y="1720"/>
                  <a:ext cx="0" cy="56"/>
                </a:xfrm>
                <a:prstGeom prst="line">
                  <a:avLst/>
                </a:prstGeom>
                <a:noFill/>
                <a:ln w="12700">
                  <a:solidFill>
                    <a:srgbClr val="0033CC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116" name="Line 678"/>
                <p:cNvSpPr>
                  <a:spLocks noChangeShapeType="1"/>
                </p:cNvSpPr>
                <p:nvPr/>
              </p:nvSpPr>
              <p:spPr bwMode="auto">
                <a:xfrm flipV="1">
                  <a:off x="4258" y="1716"/>
                  <a:ext cx="0" cy="64"/>
                </a:xfrm>
                <a:prstGeom prst="line">
                  <a:avLst/>
                </a:prstGeom>
                <a:noFill/>
                <a:ln w="12700">
                  <a:solidFill>
                    <a:srgbClr val="0033CC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117" name="Line 679"/>
                <p:cNvSpPr>
                  <a:spLocks noChangeShapeType="1"/>
                </p:cNvSpPr>
                <p:nvPr/>
              </p:nvSpPr>
              <p:spPr bwMode="auto">
                <a:xfrm flipH="1">
                  <a:off x="4259" y="1620"/>
                  <a:ext cx="33" cy="0"/>
                </a:xfrm>
                <a:prstGeom prst="line">
                  <a:avLst/>
                </a:prstGeom>
                <a:noFill/>
                <a:ln w="12700">
                  <a:solidFill>
                    <a:srgbClr val="0033CC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118" name="Line 680"/>
                <p:cNvSpPr>
                  <a:spLocks noChangeShapeType="1"/>
                </p:cNvSpPr>
                <p:nvPr/>
              </p:nvSpPr>
              <p:spPr bwMode="auto">
                <a:xfrm flipH="1" flipV="1">
                  <a:off x="4258" y="1589"/>
                  <a:ext cx="1" cy="30"/>
                </a:xfrm>
                <a:prstGeom prst="line">
                  <a:avLst/>
                </a:prstGeom>
                <a:noFill/>
                <a:ln w="12700">
                  <a:solidFill>
                    <a:srgbClr val="0033CC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119" name="Line 681"/>
                <p:cNvSpPr>
                  <a:spLocks noChangeShapeType="1"/>
                </p:cNvSpPr>
                <p:nvPr/>
              </p:nvSpPr>
              <p:spPr bwMode="auto">
                <a:xfrm flipV="1">
                  <a:off x="4260" y="1556"/>
                  <a:ext cx="0" cy="16"/>
                </a:xfrm>
                <a:prstGeom prst="line">
                  <a:avLst/>
                </a:prstGeom>
                <a:noFill/>
                <a:ln w="12700">
                  <a:solidFill>
                    <a:srgbClr val="0033CC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120" name="Line 682"/>
                <p:cNvSpPr>
                  <a:spLocks noChangeShapeType="1"/>
                </p:cNvSpPr>
                <p:nvPr/>
              </p:nvSpPr>
              <p:spPr bwMode="auto">
                <a:xfrm>
                  <a:off x="4261" y="1556"/>
                  <a:ext cx="34" cy="0"/>
                </a:xfrm>
                <a:prstGeom prst="line">
                  <a:avLst/>
                </a:prstGeom>
                <a:noFill/>
                <a:ln w="12700">
                  <a:solidFill>
                    <a:srgbClr val="0033CC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121" name="Line 683"/>
                <p:cNvSpPr>
                  <a:spLocks noChangeShapeType="1"/>
                </p:cNvSpPr>
                <p:nvPr/>
              </p:nvSpPr>
              <p:spPr bwMode="auto">
                <a:xfrm>
                  <a:off x="4293" y="1700"/>
                  <a:ext cx="0" cy="16"/>
                </a:xfrm>
                <a:prstGeom prst="line">
                  <a:avLst/>
                </a:prstGeom>
                <a:noFill/>
                <a:ln w="12700">
                  <a:solidFill>
                    <a:srgbClr val="0033CC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122" name="Line 684"/>
                <p:cNvSpPr>
                  <a:spLocks noChangeShapeType="1"/>
                </p:cNvSpPr>
                <p:nvPr/>
              </p:nvSpPr>
              <p:spPr bwMode="auto">
                <a:xfrm flipH="1" flipV="1">
                  <a:off x="4258" y="1716"/>
                  <a:ext cx="34" cy="0"/>
                </a:xfrm>
                <a:prstGeom prst="line">
                  <a:avLst/>
                </a:prstGeom>
                <a:noFill/>
                <a:ln w="12700">
                  <a:solidFill>
                    <a:srgbClr val="0033CC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123" name="Line 685"/>
                <p:cNvSpPr>
                  <a:spLocks noChangeShapeType="1"/>
                </p:cNvSpPr>
                <p:nvPr/>
              </p:nvSpPr>
              <p:spPr bwMode="auto">
                <a:xfrm flipV="1">
                  <a:off x="4259" y="1779"/>
                  <a:ext cx="35" cy="0"/>
                </a:xfrm>
                <a:prstGeom prst="line">
                  <a:avLst/>
                </a:prstGeom>
                <a:noFill/>
                <a:ln w="12700">
                  <a:solidFill>
                    <a:srgbClr val="0033CC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124" name="Line 686"/>
                <p:cNvSpPr>
                  <a:spLocks noChangeShapeType="1"/>
                </p:cNvSpPr>
                <p:nvPr/>
              </p:nvSpPr>
              <p:spPr bwMode="auto">
                <a:xfrm>
                  <a:off x="4075" y="1636"/>
                  <a:ext cx="92" cy="0"/>
                </a:xfrm>
                <a:prstGeom prst="line">
                  <a:avLst/>
                </a:prstGeom>
                <a:noFill/>
                <a:ln w="12700">
                  <a:solidFill>
                    <a:srgbClr val="0033CC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125" name="Line 687"/>
                <p:cNvSpPr>
                  <a:spLocks noChangeShapeType="1"/>
                </p:cNvSpPr>
                <p:nvPr/>
              </p:nvSpPr>
              <p:spPr bwMode="auto">
                <a:xfrm>
                  <a:off x="4200" y="1636"/>
                  <a:ext cx="92" cy="0"/>
                </a:xfrm>
                <a:prstGeom prst="line">
                  <a:avLst/>
                </a:prstGeom>
                <a:noFill/>
                <a:ln w="12700">
                  <a:solidFill>
                    <a:srgbClr val="0033CC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126" name="Rectangle 688"/>
                <p:cNvSpPr>
                  <a:spLocks noChangeArrowheads="1"/>
                </p:cNvSpPr>
                <p:nvPr/>
              </p:nvSpPr>
              <p:spPr bwMode="auto">
                <a:xfrm flipV="1">
                  <a:off x="4234" y="1764"/>
                  <a:ext cx="25" cy="16"/>
                </a:xfrm>
                <a:prstGeom prst="rect">
                  <a:avLst/>
                </a:prstGeom>
                <a:solidFill>
                  <a:srgbClr val="99CC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1127" name="Rectangle 689"/>
                <p:cNvSpPr>
                  <a:spLocks noChangeArrowheads="1"/>
                </p:cNvSpPr>
                <p:nvPr/>
              </p:nvSpPr>
              <p:spPr bwMode="auto">
                <a:xfrm flipV="1">
                  <a:off x="4234" y="1716"/>
                  <a:ext cx="25" cy="32"/>
                </a:xfrm>
                <a:prstGeom prst="rect">
                  <a:avLst/>
                </a:prstGeom>
                <a:solidFill>
                  <a:srgbClr val="99CC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1128" name="Line 690"/>
                <p:cNvSpPr>
                  <a:spLocks noChangeShapeType="1"/>
                </p:cNvSpPr>
                <p:nvPr/>
              </p:nvSpPr>
              <p:spPr bwMode="auto">
                <a:xfrm flipH="1">
                  <a:off x="4075" y="1620"/>
                  <a:ext cx="33" cy="0"/>
                </a:xfrm>
                <a:prstGeom prst="line">
                  <a:avLst/>
                </a:prstGeom>
                <a:noFill/>
                <a:ln w="12700">
                  <a:solidFill>
                    <a:srgbClr val="0033CC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129" name="Line 691"/>
                <p:cNvSpPr>
                  <a:spLocks noChangeShapeType="1"/>
                </p:cNvSpPr>
                <p:nvPr/>
              </p:nvSpPr>
              <p:spPr bwMode="auto">
                <a:xfrm flipV="1">
                  <a:off x="4075" y="1620"/>
                  <a:ext cx="0" cy="16"/>
                </a:xfrm>
                <a:prstGeom prst="line">
                  <a:avLst/>
                </a:prstGeom>
                <a:noFill/>
                <a:ln w="12700">
                  <a:solidFill>
                    <a:srgbClr val="0033CC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130" name="Line 692"/>
                <p:cNvSpPr>
                  <a:spLocks noChangeShapeType="1"/>
                </p:cNvSpPr>
                <p:nvPr/>
              </p:nvSpPr>
              <p:spPr bwMode="auto">
                <a:xfrm flipH="1">
                  <a:off x="4200" y="1620"/>
                  <a:ext cx="34" cy="0"/>
                </a:xfrm>
                <a:prstGeom prst="line">
                  <a:avLst/>
                </a:prstGeom>
                <a:noFill/>
                <a:ln w="12700">
                  <a:solidFill>
                    <a:srgbClr val="0033CC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131" name="Line 693"/>
                <p:cNvSpPr>
                  <a:spLocks noChangeShapeType="1"/>
                </p:cNvSpPr>
                <p:nvPr/>
              </p:nvSpPr>
              <p:spPr bwMode="auto">
                <a:xfrm flipV="1">
                  <a:off x="4200" y="1620"/>
                  <a:ext cx="0" cy="16"/>
                </a:xfrm>
                <a:prstGeom prst="line">
                  <a:avLst/>
                </a:prstGeom>
                <a:noFill/>
                <a:ln w="12700">
                  <a:solidFill>
                    <a:srgbClr val="0033CC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132" name="Line 694"/>
                <p:cNvSpPr>
                  <a:spLocks noChangeShapeType="1"/>
                </p:cNvSpPr>
                <p:nvPr/>
              </p:nvSpPr>
              <p:spPr bwMode="auto">
                <a:xfrm>
                  <a:off x="4234" y="1572"/>
                  <a:ext cx="25" cy="0"/>
                </a:xfrm>
                <a:prstGeom prst="line">
                  <a:avLst/>
                </a:prstGeom>
                <a:noFill/>
                <a:ln w="12700">
                  <a:solidFill>
                    <a:srgbClr val="0033CC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133" name="Line 695"/>
                <p:cNvSpPr>
                  <a:spLocks noChangeShapeType="1"/>
                </p:cNvSpPr>
                <p:nvPr/>
              </p:nvSpPr>
              <p:spPr bwMode="auto">
                <a:xfrm>
                  <a:off x="4234" y="1588"/>
                  <a:ext cx="25" cy="0"/>
                </a:xfrm>
                <a:prstGeom prst="line">
                  <a:avLst/>
                </a:prstGeom>
                <a:noFill/>
                <a:ln w="12700">
                  <a:solidFill>
                    <a:srgbClr val="0033CC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134" name="Line 696"/>
                <p:cNvSpPr>
                  <a:spLocks noChangeShapeType="1"/>
                </p:cNvSpPr>
                <p:nvPr/>
              </p:nvSpPr>
              <p:spPr bwMode="auto">
                <a:xfrm>
                  <a:off x="4234" y="1716"/>
                  <a:ext cx="0" cy="32"/>
                </a:xfrm>
                <a:prstGeom prst="line">
                  <a:avLst/>
                </a:prstGeom>
                <a:noFill/>
                <a:ln w="12700">
                  <a:solidFill>
                    <a:srgbClr val="0033CC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135" name="Line 697"/>
                <p:cNvSpPr>
                  <a:spLocks noChangeShapeType="1"/>
                </p:cNvSpPr>
                <p:nvPr/>
              </p:nvSpPr>
              <p:spPr bwMode="auto">
                <a:xfrm>
                  <a:off x="4234" y="1764"/>
                  <a:ext cx="0" cy="16"/>
                </a:xfrm>
                <a:prstGeom prst="line">
                  <a:avLst/>
                </a:prstGeom>
                <a:noFill/>
                <a:ln w="12700">
                  <a:solidFill>
                    <a:srgbClr val="0033CC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136" name="Line 698"/>
                <p:cNvSpPr>
                  <a:spLocks noChangeShapeType="1"/>
                </p:cNvSpPr>
                <p:nvPr/>
              </p:nvSpPr>
              <p:spPr bwMode="auto">
                <a:xfrm flipV="1">
                  <a:off x="4167" y="1620"/>
                  <a:ext cx="0" cy="16"/>
                </a:xfrm>
                <a:prstGeom prst="line">
                  <a:avLst/>
                </a:prstGeom>
                <a:noFill/>
                <a:ln w="12700">
                  <a:solidFill>
                    <a:srgbClr val="0033CC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137" name="Line 699"/>
                <p:cNvSpPr>
                  <a:spLocks noChangeShapeType="1"/>
                </p:cNvSpPr>
                <p:nvPr/>
              </p:nvSpPr>
              <p:spPr bwMode="auto">
                <a:xfrm flipV="1">
                  <a:off x="4108" y="1556"/>
                  <a:ext cx="0" cy="16"/>
                </a:xfrm>
                <a:prstGeom prst="line">
                  <a:avLst/>
                </a:prstGeom>
                <a:noFill/>
                <a:ln w="12700">
                  <a:solidFill>
                    <a:srgbClr val="0033CC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138" name="Line 700"/>
                <p:cNvSpPr>
                  <a:spLocks noChangeShapeType="1"/>
                </p:cNvSpPr>
                <p:nvPr/>
              </p:nvSpPr>
              <p:spPr bwMode="auto">
                <a:xfrm flipV="1">
                  <a:off x="4133" y="1556"/>
                  <a:ext cx="0" cy="16"/>
                </a:xfrm>
                <a:prstGeom prst="line">
                  <a:avLst/>
                </a:prstGeom>
                <a:noFill/>
                <a:ln w="12700">
                  <a:solidFill>
                    <a:srgbClr val="0033CC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139" name="Line 701"/>
                <p:cNvSpPr>
                  <a:spLocks noChangeShapeType="1"/>
                </p:cNvSpPr>
                <p:nvPr/>
              </p:nvSpPr>
              <p:spPr bwMode="auto">
                <a:xfrm flipV="1">
                  <a:off x="4293" y="1620"/>
                  <a:ext cx="0" cy="16"/>
                </a:xfrm>
                <a:prstGeom prst="line">
                  <a:avLst/>
                </a:prstGeom>
                <a:noFill/>
                <a:ln w="12700">
                  <a:solidFill>
                    <a:srgbClr val="0033CC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140" name="Line 702"/>
                <p:cNvSpPr>
                  <a:spLocks noChangeShapeType="1"/>
                </p:cNvSpPr>
                <p:nvPr/>
              </p:nvSpPr>
              <p:spPr bwMode="auto">
                <a:xfrm>
                  <a:off x="4075" y="1700"/>
                  <a:ext cx="0" cy="16"/>
                </a:xfrm>
                <a:prstGeom prst="line">
                  <a:avLst/>
                </a:prstGeom>
                <a:noFill/>
                <a:ln w="12700">
                  <a:solidFill>
                    <a:srgbClr val="0033CC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sp>
            <p:nvSpPr>
              <p:cNvPr id="1070" name="Rectangle 703"/>
              <p:cNvSpPr>
                <a:spLocks noChangeArrowheads="1"/>
              </p:cNvSpPr>
              <p:nvPr/>
            </p:nvSpPr>
            <p:spPr bwMode="auto">
              <a:xfrm>
                <a:off x="996" y="1692"/>
                <a:ext cx="3996" cy="29"/>
              </a:xfrm>
              <a:prstGeom prst="rect">
                <a:avLst/>
              </a:prstGeom>
              <a:solidFill>
                <a:srgbClr val="FF0000"/>
              </a:solidFill>
              <a:ln w="12700">
                <a:solidFill>
                  <a:srgbClr val="FF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</p:grpSp>
        <p:sp>
          <p:nvSpPr>
            <p:cNvPr id="972" name="AutoShape 704"/>
            <p:cNvSpPr>
              <a:spLocks noChangeArrowheads="1"/>
            </p:cNvSpPr>
            <p:nvPr/>
          </p:nvSpPr>
          <p:spPr bwMode="auto">
            <a:xfrm rot="-5400000">
              <a:off x="540" y="1686"/>
              <a:ext cx="408" cy="228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500 w 21600"/>
                <a:gd name="T13" fmla="*/ 4547 h 21600"/>
                <a:gd name="T14" fmla="*/ 17100 w 21600"/>
                <a:gd name="T15" fmla="*/ 17147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9900"/>
            </a:solidFill>
            <a:ln w="12700">
              <a:solidFill>
                <a:srgbClr val="000000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charset="0"/>
                </a:rPr>
                <a:t>Gun</a:t>
              </a:r>
            </a:p>
          </p:txBody>
        </p:sp>
        <p:grpSp>
          <p:nvGrpSpPr>
            <p:cNvPr id="973" name="Group 705"/>
            <p:cNvGrpSpPr>
              <a:grpSpLocks/>
            </p:cNvGrpSpPr>
            <p:nvPr/>
          </p:nvGrpSpPr>
          <p:grpSpPr bwMode="auto">
            <a:xfrm>
              <a:off x="4623" y="1638"/>
              <a:ext cx="813" cy="309"/>
              <a:chOff x="4053" y="2268"/>
              <a:chExt cx="813" cy="309"/>
            </a:xfrm>
          </p:grpSpPr>
          <p:sp>
            <p:nvSpPr>
              <p:cNvPr id="1067" name="AutoShape 706"/>
              <p:cNvSpPr>
                <a:spLocks noChangeArrowheads="1"/>
              </p:cNvSpPr>
              <p:nvPr/>
            </p:nvSpPr>
            <p:spPr bwMode="auto">
              <a:xfrm rot="5400000">
                <a:off x="4026" y="2298"/>
                <a:ext cx="306" cy="252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4518 w 21600"/>
                  <a:gd name="T13" fmla="*/ 4543 h 21600"/>
                  <a:gd name="T14" fmla="*/ 17082 w 21600"/>
                  <a:gd name="T15" fmla="*/ 17143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0" y="0"/>
                    </a:moveTo>
                    <a:lnTo>
                      <a:pt x="5400" y="21600"/>
                    </a:lnTo>
                    <a:lnTo>
                      <a:pt x="16200" y="2160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CC99"/>
              </a:solidFill>
              <a:ln w="12700">
                <a:solidFill>
                  <a:srgbClr val="FFCC99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068" name="Rectangle 707"/>
              <p:cNvSpPr>
                <a:spLocks noChangeArrowheads="1"/>
              </p:cNvSpPr>
              <p:nvPr/>
            </p:nvSpPr>
            <p:spPr bwMode="auto">
              <a:xfrm>
                <a:off x="4296" y="2268"/>
                <a:ext cx="570" cy="306"/>
              </a:xfrm>
              <a:prstGeom prst="rect">
                <a:avLst/>
              </a:prstGeom>
              <a:solidFill>
                <a:srgbClr val="FFCC99"/>
              </a:solidFill>
              <a:ln w="12700">
                <a:solidFill>
                  <a:srgbClr val="FFCC99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</p:grpSp>
        <p:sp>
          <p:nvSpPr>
            <p:cNvPr id="974" name="Text Box 708"/>
            <p:cNvSpPr txBox="1">
              <a:spLocks noChangeArrowheads="1"/>
            </p:cNvSpPr>
            <p:nvPr/>
          </p:nvSpPr>
          <p:spPr bwMode="auto">
            <a:xfrm>
              <a:off x="721" y="1057"/>
              <a:ext cx="671" cy="3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4572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 defTabSz="4572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1143000" indent="-228600" defTabSz="4572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600200" indent="-228600" defTabSz="4572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2057400" indent="-228600" defTabSz="4572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ＭＳ Ｐゴシック" charset="0"/>
                </a:rPr>
                <a:t>RF Input</a:t>
              </a:r>
            </a:p>
          </p:txBody>
        </p:sp>
        <p:sp>
          <p:nvSpPr>
            <p:cNvPr id="975" name="Text Box 709"/>
            <p:cNvSpPr txBox="1">
              <a:spLocks noChangeArrowheads="1"/>
            </p:cNvSpPr>
            <p:nvPr/>
          </p:nvSpPr>
          <p:spPr bwMode="auto">
            <a:xfrm>
              <a:off x="4268" y="1117"/>
              <a:ext cx="773" cy="3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4572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 defTabSz="4572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1143000" indent="-228600" defTabSz="4572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600200" indent="-228600" defTabSz="4572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2057400" indent="-228600" defTabSz="4572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ＭＳ Ｐゴシック" charset="0"/>
                </a:rPr>
                <a:t>RF Output</a:t>
              </a:r>
            </a:p>
          </p:txBody>
        </p:sp>
        <p:grpSp>
          <p:nvGrpSpPr>
            <p:cNvPr id="976" name="Group 710"/>
            <p:cNvGrpSpPr>
              <a:grpSpLocks/>
            </p:cNvGrpSpPr>
            <p:nvPr/>
          </p:nvGrpSpPr>
          <p:grpSpPr bwMode="auto">
            <a:xfrm>
              <a:off x="774" y="1968"/>
              <a:ext cx="4062" cy="222"/>
              <a:chOff x="762" y="2022"/>
              <a:chExt cx="4062" cy="222"/>
            </a:xfrm>
          </p:grpSpPr>
          <p:sp>
            <p:nvSpPr>
              <p:cNvPr id="1024" name="Rectangle 711"/>
              <p:cNvSpPr>
                <a:spLocks noChangeArrowheads="1"/>
              </p:cNvSpPr>
              <p:nvPr/>
            </p:nvSpPr>
            <p:spPr bwMode="auto">
              <a:xfrm>
                <a:off x="864" y="2028"/>
                <a:ext cx="3834" cy="216"/>
              </a:xfrm>
              <a:prstGeom prst="rect">
                <a:avLst/>
              </a:prstGeom>
              <a:noFill/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  <p:grpSp>
            <p:nvGrpSpPr>
              <p:cNvPr id="1025" name="Group 712"/>
              <p:cNvGrpSpPr>
                <a:grpSpLocks/>
              </p:cNvGrpSpPr>
              <p:nvPr/>
            </p:nvGrpSpPr>
            <p:grpSpPr bwMode="auto">
              <a:xfrm>
                <a:off x="864" y="2028"/>
                <a:ext cx="426" cy="216"/>
                <a:chOff x="864" y="2028"/>
                <a:chExt cx="426" cy="216"/>
              </a:xfrm>
            </p:grpSpPr>
            <p:sp>
              <p:nvSpPr>
                <p:cNvPr id="1064" name="Rectangle 713" descr="30%"/>
                <p:cNvSpPr>
                  <a:spLocks noChangeArrowheads="1"/>
                </p:cNvSpPr>
                <p:nvPr/>
              </p:nvSpPr>
              <p:spPr bwMode="auto">
                <a:xfrm>
                  <a:off x="864" y="2058"/>
                  <a:ext cx="330" cy="186"/>
                </a:xfrm>
                <a:prstGeom prst="rect">
                  <a:avLst/>
                </a:prstGeom>
                <a:pattFill prst="pct30">
                  <a:fgClr>
                    <a:srgbClr val="FF9900"/>
                  </a:fgClr>
                  <a:bgClr>
                    <a:srgbClr val="FFFFFF"/>
                  </a:bgClr>
                </a:patt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marL="0" marR="0" lvl="0" indent="0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1065" name="Rectangle 714" descr="Light upward diagonal"/>
                <p:cNvSpPr>
                  <a:spLocks noChangeArrowheads="1"/>
                </p:cNvSpPr>
                <p:nvPr/>
              </p:nvSpPr>
              <p:spPr bwMode="auto">
                <a:xfrm>
                  <a:off x="1188" y="2052"/>
                  <a:ext cx="68" cy="192"/>
                </a:xfrm>
                <a:prstGeom prst="rect">
                  <a:avLst/>
                </a:prstGeom>
                <a:pattFill prst="ltUpDiag">
                  <a:fgClr>
                    <a:srgbClr val="808080"/>
                  </a:fgClr>
                  <a:bgClr>
                    <a:srgbClr val="FFFFFF"/>
                  </a:bgClr>
                </a:patt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marL="0" marR="0" lvl="0" indent="0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1066" name="Rectangle 715" descr="Light upward diagonal"/>
                <p:cNvSpPr>
                  <a:spLocks noChangeArrowheads="1"/>
                </p:cNvSpPr>
                <p:nvPr/>
              </p:nvSpPr>
              <p:spPr bwMode="auto">
                <a:xfrm>
                  <a:off x="1152" y="2028"/>
                  <a:ext cx="138" cy="27"/>
                </a:xfrm>
                <a:prstGeom prst="rect">
                  <a:avLst/>
                </a:prstGeom>
                <a:pattFill prst="ltUpDiag">
                  <a:fgClr>
                    <a:srgbClr val="808080"/>
                  </a:fgClr>
                  <a:bgClr>
                    <a:srgbClr val="FFFFFF"/>
                  </a:bgClr>
                </a:patt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marL="0" marR="0" lvl="0" indent="0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</p:grpSp>
          <p:grpSp>
            <p:nvGrpSpPr>
              <p:cNvPr id="1026" name="Group 716"/>
              <p:cNvGrpSpPr>
                <a:grpSpLocks/>
              </p:cNvGrpSpPr>
              <p:nvPr/>
            </p:nvGrpSpPr>
            <p:grpSpPr bwMode="auto">
              <a:xfrm>
                <a:off x="1260" y="2022"/>
                <a:ext cx="426" cy="216"/>
                <a:chOff x="864" y="2028"/>
                <a:chExt cx="426" cy="216"/>
              </a:xfrm>
            </p:grpSpPr>
            <p:sp>
              <p:nvSpPr>
                <p:cNvPr id="1061" name="Rectangle 717" descr="30%"/>
                <p:cNvSpPr>
                  <a:spLocks noChangeArrowheads="1"/>
                </p:cNvSpPr>
                <p:nvPr/>
              </p:nvSpPr>
              <p:spPr bwMode="auto">
                <a:xfrm>
                  <a:off x="864" y="2058"/>
                  <a:ext cx="330" cy="186"/>
                </a:xfrm>
                <a:prstGeom prst="rect">
                  <a:avLst/>
                </a:prstGeom>
                <a:pattFill prst="pct30">
                  <a:fgClr>
                    <a:srgbClr val="FF9900"/>
                  </a:fgClr>
                  <a:bgClr>
                    <a:srgbClr val="FFFFFF"/>
                  </a:bgClr>
                </a:patt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marL="0" marR="0" lvl="0" indent="0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1062" name="Rectangle 718" descr="Light upward diagonal"/>
                <p:cNvSpPr>
                  <a:spLocks noChangeArrowheads="1"/>
                </p:cNvSpPr>
                <p:nvPr/>
              </p:nvSpPr>
              <p:spPr bwMode="auto">
                <a:xfrm>
                  <a:off x="1188" y="2052"/>
                  <a:ext cx="68" cy="192"/>
                </a:xfrm>
                <a:prstGeom prst="rect">
                  <a:avLst/>
                </a:prstGeom>
                <a:pattFill prst="ltUpDiag">
                  <a:fgClr>
                    <a:srgbClr val="808080"/>
                  </a:fgClr>
                  <a:bgClr>
                    <a:srgbClr val="FFFFFF"/>
                  </a:bgClr>
                </a:patt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marL="0" marR="0" lvl="0" indent="0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1063" name="Rectangle 719" descr="Light upward diagonal"/>
                <p:cNvSpPr>
                  <a:spLocks noChangeArrowheads="1"/>
                </p:cNvSpPr>
                <p:nvPr/>
              </p:nvSpPr>
              <p:spPr bwMode="auto">
                <a:xfrm>
                  <a:off x="1152" y="2028"/>
                  <a:ext cx="138" cy="27"/>
                </a:xfrm>
                <a:prstGeom prst="rect">
                  <a:avLst/>
                </a:prstGeom>
                <a:pattFill prst="ltUpDiag">
                  <a:fgClr>
                    <a:srgbClr val="808080"/>
                  </a:fgClr>
                  <a:bgClr>
                    <a:srgbClr val="FFFFFF"/>
                  </a:bgClr>
                </a:patt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marL="0" marR="0" lvl="0" indent="0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</p:grpSp>
          <p:grpSp>
            <p:nvGrpSpPr>
              <p:cNvPr id="1027" name="Group 720"/>
              <p:cNvGrpSpPr>
                <a:grpSpLocks/>
              </p:cNvGrpSpPr>
              <p:nvPr/>
            </p:nvGrpSpPr>
            <p:grpSpPr bwMode="auto">
              <a:xfrm>
                <a:off x="1656" y="2022"/>
                <a:ext cx="426" cy="216"/>
                <a:chOff x="864" y="2028"/>
                <a:chExt cx="426" cy="216"/>
              </a:xfrm>
            </p:grpSpPr>
            <p:sp>
              <p:nvSpPr>
                <p:cNvPr id="1058" name="Rectangle 721" descr="30%"/>
                <p:cNvSpPr>
                  <a:spLocks noChangeArrowheads="1"/>
                </p:cNvSpPr>
                <p:nvPr/>
              </p:nvSpPr>
              <p:spPr bwMode="auto">
                <a:xfrm>
                  <a:off x="864" y="2058"/>
                  <a:ext cx="330" cy="186"/>
                </a:xfrm>
                <a:prstGeom prst="rect">
                  <a:avLst/>
                </a:prstGeom>
                <a:pattFill prst="pct30">
                  <a:fgClr>
                    <a:srgbClr val="FF9900"/>
                  </a:fgClr>
                  <a:bgClr>
                    <a:srgbClr val="FFFFFF"/>
                  </a:bgClr>
                </a:patt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marL="0" marR="0" lvl="0" indent="0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1059" name="Rectangle 722" descr="Light upward diagonal"/>
                <p:cNvSpPr>
                  <a:spLocks noChangeArrowheads="1"/>
                </p:cNvSpPr>
                <p:nvPr/>
              </p:nvSpPr>
              <p:spPr bwMode="auto">
                <a:xfrm>
                  <a:off x="1188" y="2052"/>
                  <a:ext cx="68" cy="192"/>
                </a:xfrm>
                <a:prstGeom prst="rect">
                  <a:avLst/>
                </a:prstGeom>
                <a:pattFill prst="ltUpDiag">
                  <a:fgClr>
                    <a:srgbClr val="808080"/>
                  </a:fgClr>
                  <a:bgClr>
                    <a:srgbClr val="FFFFFF"/>
                  </a:bgClr>
                </a:patt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marL="0" marR="0" lvl="0" indent="0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1060" name="Rectangle 723" descr="Light upward diagonal"/>
                <p:cNvSpPr>
                  <a:spLocks noChangeArrowheads="1"/>
                </p:cNvSpPr>
                <p:nvPr/>
              </p:nvSpPr>
              <p:spPr bwMode="auto">
                <a:xfrm>
                  <a:off x="1152" y="2028"/>
                  <a:ext cx="138" cy="27"/>
                </a:xfrm>
                <a:prstGeom prst="rect">
                  <a:avLst/>
                </a:prstGeom>
                <a:pattFill prst="ltUpDiag">
                  <a:fgClr>
                    <a:srgbClr val="808080"/>
                  </a:fgClr>
                  <a:bgClr>
                    <a:srgbClr val="FFFFFF"/>
                  </a:bgClr>
                </a:patt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marL="0" marR="0" lvl="0" indent="0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</p:grpSp>
          <p:grpSp>
            <p:nvGrpSpPr>
              <p:cNvPr id="1028" name="Group 724"/>
              <p:cNvGrpSpPr>
                <a:grpSpLocks/>
              </p:cNvGrpSpPr>
              <p:nvPr/>
            </p:nvGrpSpPr>
            <p:grpSpPr bwMode="auto">
              <a:xfrm>
                <a:off x="2046" y="2022"/>
                <a:ext cx="426" cy="216"/>
                <a:chOff x="864" y="2028"/>
                <a:chExt cx="426" cy="216"/>
              </a:xfrm>
            </p:grpSpPr>
            <p:sp>
              <p:nvSpPr>
                <p:cNvPr id="1055" name="Rectangle 725" descr="30%"/>
                <p:cNvSpPr>
                  <a:spLocks noChangeArrowheads="1"/>
                </p:cNvSpPr>
                <p:nvPr/>
              </p:nvSpPr>
              <p:spPr bwMode="auto">
                <a:xfrm>
                  <a:off x="864" y="2058"/>
                  <a:ext cx="330" cy="186"/>
                </a:xfrm>
                <a:prstGeom prst="rect">
                  <a:avLst/>
                </a:prstGeom>
                <a:pattFill prst="pct30">
                  <a:fgClr>
                    <a:srgbClr val="FF9900"/>
                  </a:fgClr>
                  <a:bgClr>
                    <a:srgbClr val="FFFFFF"/>
                  </a:bgClr>
                </a:patt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marL="0" marR="0" lvl="0" indent="0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1056" name="Rectangle 726" descr="Light upward diagonal"/>
                <p:cNvSpPr>
                  <a:spLocks noChangeArrowheads="1"/>
                </p:cNvSpPr>
                <p:nvPr/>
              </p:nvSpPr>
              <p:spPr bwMode="auto">
                <a:xfrm>
                  <a:off x="1188" y="2052"/>
                  <a:ext cx="68" cy="192"/>
                </a:xfrm>
                <a:prstGeom prst="rect">
                  <a:avLst/>
                </a:prstGeom>
                <a:pattFill prst="ltUpDiag">
                  <a:fgClr>
                    <a:srgbClr val="808080"/>
                  </a:fgClr>
                  <a:bgClr>
                    <a:srgbClr val="FFFFFF"/>
                  </a:bgClr>
                </a:patt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marL="0" marR="0" lvl="0" indent="0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1057" name="Rectangle 727" descr="Light upward diagonal"/>
                <p:cNvSpPr>
                  <a:spLocks noChangeArrowheads="1"/>
                </p:cNvSpPr>
                <p:nvPr/>
              </p:nvSpPr>
              <p:spPr bwMode="auto">
                <a:xfrm>
                  <a:off x="1152" y="2028"/>
                  <a:ext cx="138" cy="27"/>
                </a:xfrm>
                <a:prstGeom prst="rect">
                  <a:avLst/>
                </a:prstGeom>
                <a:pattFill prst="ltUpDiag">
                  <a:fgClr>
                    <a:srgbClr val="808080"/>
                  </a:fgClr>
                  <a:bgClr>
                    <a:srgbClr val="FFFFFF"/>
                  </a:bgClr>
                </a:patt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marL="0" marR="0" lvl="0" indent="0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</p:grpSp>
          <p:grpSp>
            <p:nvGrpSpPr>
              <p:cNvPr id="1029" name="Group 728"/>
              <p:cNvGrpSpPr>
                <a:grpSpLocks/>
              </p:cNvGrpSpPr>
              <p:nvPr/>
            </p:nvGrpSpPr>
            <p:grpSpPr bwMode="auto">
              <a:xfrm>
                <a:off x="2442" y="2022"/>
                <a:ext cx="426" cy="216"/>
                <a:chOff x="864" y="2028"/>
                <a:chExt cx="426" cy="216"/>
              </a:xfrm>
            </p:grpSpPr>
            <p:sp>
              <p:nvSpPr>
                <p:cNvPr id="1052" name="Rectangle 729" descr="30%"/>
                <p:cNvSpPr>
                  <a:spLocks noChangeArrowheads="1"/>
                </p:cNvSpPr>
                <p:nvPr/>
              </p:nvSpPr>
              <p:spPr bwMode="auto">
                <a:xfrm>
                  <a:off x="864" y="2058"/>
                  <a:ext cx="330" cy="186"/>
                </a:xfrm>
                <a:prstGeom prst="rect">
                  <a:avLst/>
                </a:prstGeom>
                <a:pattFill prst="pct30">
                  <a:fgClr>
                    <a:srgbClr val="FF9900"/>
                  </a:fgClr>
                  <a:bgClr>
                    <a:srgbClr val="FFFFFF"/>
                  </a:bgClr>
                </a:patt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marL="0" marR="0" lvl="0" indent="0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1053" name="Rectangle 730" descr="Light upward diagonal"/>
                <p:cNvSpPr>
                  <a:spLocks noChangeArrowheads="1"/>
                </p:cNvSpPr>
                <p:nvPr/>
              </p:nvSpPr>
              <p:spPr bwMode="auto">
                <a:xfrm>
                  <a:off x="1188" y="2052"/>
                  <a:ext cx="68" cy="192"/>
                </a:xfrm>
                <a:prstGeom prst="rect">
                  <a:avLst/>
                </a:prstGeom>
                <a:pattFill prst="ltUpDiag">
                  <a:fgClr>
                    <a:srgbClr val="808080"/>
                  </a:fgClr>
                  <a:bgClr>
                    <a:srgbClr val="FFFFFF"/>
                  </a:bgClr>
                </a:patt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marL="0" marR="0" lvl="0" indent="0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1054" name="Rectangle 731" descr="Light upward diagonal"/>
                <p:cNvSpPr>
                  <a:spLocks noChangeArrowheads="1"/>
                </p:cNvSpPr>
                <p:nvPr/>
              </p:nvSpPr>
              <p:spPr bwMode="auto">
                <a:xfrm>
                  <a:off x="1152" y="2028"/>
                  <a:ext cx="138" cy="27"/>
                </a:xfrm>
                <a:prstGeom prst="rect">
                  <a:avLst/>
                </a:prstGeom>
                <a:pattFill prst="ltUpDiag">
                  <a:fgClr>
                    <a:srgbClr val="808080"/>
                  </a:fgClr>
                  <a:bgClr>
                    <a:srgbClr val="FFFFFF"/>
                  </a:bgClr>
                </a:patt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marL="0" marR="0" lvl="0" indent="0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</p:grpSp>
          <p:grpSp>
            <p:nvGrpSpPr>
              <p:cNvPr id="1030" name="Group 732"/>
              <p:cNvGrpSpPr>
                <a:grpSpLocks/>
              </p:cNvGrpSpPr>
              <p:nvPr/>
            </p:nvGrpSpPr>
            <p:grpSpPr bwMode="auto">
              <a:xfrm>
                <a:off x="2832" y="2022"/>
                <a:ext cx="426" cy="216"/>
                <a:chOff x="864" y="2028"/>
                <a:chExt cx="426" cy="216"/>
              </a:xfrm>
            </p:grpSpPr>
            <p:sp>
              <p:nvSpPr>
                <p:cNvPr id="1049" name="Rectangle 733" descr="30%"/>
                <p:cNvSpPr>
                  <a:spLocks noChangeArrowheads="1"/>
                </p:cNvSpPr>
                <p:nvPr/>
              </p:nvSpPr>
              <p:spPr bwMode="auto">
                <a:xfrm>
                  <a:off x="864" y="2058"/>
                  <a:ext cx="330" cy="186"/>
                </a:xfrm>
                <a:prstGeom prst="rect">
                  <a:avLst/>
                </a:prstGeom>
                <a:pattFill prst="pct30">
                  <a:fgClr>
                    <a:srgbClr val="FF9900"/>
                  </a:fgClr>
                  <a:bgClr>
                    <a:srgbClr val="FFFFFF"/>
                  </a:bgClr>
                </a:patt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marL="0" marR="0" lvl="0" indent="0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1050" name="Rectangle 734" descr="Light upward diagonal"/>
                <p:cNvSpPr>
                  <a:spLocks noChangeArrowheads="1"/>
                </p:cNvSpPr>
                <p:nvPr/>
              </p:nvSpPr>
              <p:spPr bwMode="auto">
                <a:xfrm>
                  <a:off x="1188" y="2052"/>
                  <a:ext cx="68" cy="192"/>
                </a:xfrm>
                <a:prstGeom prst="rect">
                  <a:avLst/>
                </a:prstGeom>
                <a:pattFill prst="ltUpDiag">
                  <a:fgClr>
                    <a:srgbClr val="808080"/>
                  </a:fgClr>
                  <a:bgClr>
                    <a:srgbClr val="FFFFFF"/>
                  </a:bgClr>
                </a:patt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marL="0" marR="0" lvl="0" indent="0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1051" name="Rectangle 735" descr="Light upward diagonal"/>
                <p:cNvSpPr>
                  <a:spLocks noChangeArrowheads="1"/>
                </p:cNvSpPr>
                <p:nvPr/>
              </p:nvSpPr>
              <p:spPr bwMode="auto">
                <a:xfrm>
                  <a:off x="1152" y="2028"/>
                  <a:ext cx="138" cy="27"/>
                </a:xfrm>
                <a:prstGeom prst="rect">
                  <a:avLst/>
                </a:prstGeom>
                <a:pattFill prst="ltUpDiag">
                  <a:fgClr>
                    <a:srgbClr val="808080"/>
                  </a:fgClr>
                  <a:bgClr>
                    <a:srgbClr val="FFFFFF"/>
                  </a:bgClr>
                </a:patt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marL="0" marR="0" lvl="0" indent="0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</p:grpSp>
          <p:grpSp>
            <p:nvGrpSpPr>
              <p:cNvPr id="1031" name="Group 736"/>
              <p:cNvGrpSpPr>
                <a:grpSpLocks/>
              </p:cNvGrpSpPr>
              <p:nvPr/>
            </p:nvGrpSpPr>
            <p:grpSpPr bwMode="auto">
              <a:xfrm>
                <a:off x="3222" y="2022"/>
                <a:ext cx="426" cy="216"/>
                <a:chOff x="864" y="2028"/>
                <a:chExt cx="426" cy="216"/>
              </a:xfrm>
            </p:grpSpPr>
            <p:sp>
              <p:nvSpPr>
                <p:cNvPr id="1046" name="Rectangle 737" descr="30%"/>
                <p:cNvSpPr>
                  <a:spLocks noChangeArrowheads="1"/>
                </p:cNvSpPr>
                <p:nvPr/>
              </p:nvSpPr>
              <p:spPr bwMode="auto">
                <a:xfrm>
                  <a:off x="864" y="2058"/>
                  <a:ext cx="330" cy="186"/>
                </a:xfrm>
                <a:prstGeom prst="rect">
                  <a:avLst/>
                </a:prstGeom>
                <a:pattFill prst="pct30">
                  <a:fgClr>
                    <a:srgbClr val="FF9900"/>
                  </a:fgClr>
                  <a:bgClr>
                    <a:srgbClr val="FFFFFF"/>
                  </a:bgClr>
                </a:patt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marL="0" marR="0" lvl="0" indent="0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1047" name="Rectangle 738" descr="Light upward diagonal"/>
                <p:cNvSpPr>
                  <a:spLocks noChangeArrowheads="1"/>
                </p:cNvSpPr>
                <p:nvPr/>
              </p:nvSpPr>
              <p:spPr bwMode="auto">
                <a:xfrm>
                  <a:off x="1188" y="2052"/>
                  <a:ext cx="68" cy="192"/>
                </a:xfrm>
                <a:prstGeom prst="rect">
                  <a:avLst/>
                </a:prstGeom>
                <a:pattFill prst="ltUpDiag">
                  <a:fgClr>
                    <a:srgbClr val="808080"/>
                  </a:fgClr>
                  <a:bgClr>
                    <a:srgbClr val="FFFFFF"/>
                  </a:bgClr>
                </a:patt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marL="0" marR="0" lvl="0" indent="0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1048" name="Rectangle 739" descr="Light upward diagonal"/>
                <p:cNvSpPr>
                  <a:spLocks noChangeArrowheads="1"/>
                </p:cNvSpPr>
                <p:nvPr/>
              </p:nvSpPr>
              <p:spPr bwMode="auto">
                <a:xfrm>
                  <a:off x="1152" y="2028"/>
                  <a:ext cx="138" cy="27"/>
                </a:xfrm>
                <a:prstGeom prst="rect">
                  <a:avLst/>
                </a:prstGeom>
                <a:pattFill prst="ltUpDiag">
                  <a:fgClr>
                    <a:srgbClr val="808080"/>
                  </a:fgClr>
                  <a:bgClr>
                    <a:srgbClr val="FFFFFF"/>
                  </a:bgClr>
                </a:patt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marL="0" marR="0" lvl="0" indent="0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</p:grpSp>
          <p:grpSp>
            <p:nvGrpSpPr>
              <p:cNvPr id="1032" name="Group 740"/>
              <p:cNvGrpSpPr>
                <a:grpSpLocks/>
              </p:cNvGrpSpPr>
              <p:nvPr/>
            </p:nvGrpSpPr>
            <p:grpSpPr bwMode="auto">
              <a:xfrm>
                <a:off x="3612" y="2022"/>
                <a:ext cx="426" cy="216"/>
                <a:chOff x="864" y="2028"/>
                <a:chExt cx="426" cy="216"/>
              </a:xfrm>
            </p:grpSpPr>
            <p:sp>
              <p:nvSpPr>
                <p:cNvPr id="1043" name="Rectangle 741" descr="30%"/>
                <p:cNvSpPr>
                  <a:spLocks noChangeArrowheads="1"/>
                </p:cNvSpPr>
                <p:nvPr/>
              </p:nvSpPr>
              <p:spPr bwMode="auto">
                <a:xfrm>
                  <a:off x="864" y="2058"/>
                  <a:ext cx="330" cy="186"/>
                </a:xfrm>
                <a:prstGeom prst="rect">
                  <a:avLst/>
                </a:prstGeom>
                <a:pattFill prst="pct30">
                  <a:fgClr>
                    <a:srgbClr val="FF9900"/>
                  </a:fgClr>
                  <a:bgClr>
                    <a:srgbClr val="FFFFFF"/>
                  </a:bgClr>
                </a:patt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marL="0" marR="0" lvl="0" indent="0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1044" name="Rectangle 742" descr="Light upward diagonal"/>
                <p:cNvSpPr>
                  <a:spLocks noChangeArrowheads="1"/>
                </p:cNvSpPr>
                <p:nvPr/>
              </p:nvSpPr>
              <p:spPr bwMode="auto">
                <a:xfrm>
                  <a:off x="1188" y="2052"/>
                  <a:ext cx="68" cy="192"/>
                </a:xfrm>
                <a:prstGeom prst="rect">
                  <a:avLst/>
                </a:prstGeom>
                <a:pattFill prst="ltUpDiag">
                  <a:fgClr>
                    <a:srgbClr val="808080"/>
                  </a:fgClr>
                  <a:bgClr>
                    <a:srgbClr val="FFFFFF"/>
                  </a:bgClr>
                </a:patt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marL="0" marR="0" lvl="0" indent="0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1045" name="Rectangle 743" descr="Light upward diagonal"/>
                <p:cNvSpPr>
                  <a:spLocks noChangeArrowheads="1"/>
                </p:cNvSpPr>
                <p:nvPr/>
              </p:nvSpPr>
              <p:spPr bwMode="auto">
                <a:xfrm>
                  <a:off x="1152" y="2028"/>
                  <a:ext cx="138" cy="27"/>
                </a:xfrm>
                <a:prstGeom prst="rect">
                  <a:avLst/>
                </a:prstGeom>
                <a:pattFill prst="ltUpDiag">
                  <a:fgClr>
                    <a:srgbClr val="808080"/>
                  </a:fgClr>
                  <a:bgClr>
                    <a:srgbClr val="FFFFFF"/>
                  </a:bgClr>
                </a:patt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marL="0" marR="0" lvl="0" indent="0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</p:grpSp>
          <p:grpSp>
            <p:nvGrpSpPr>
              <p:cNvPr id="1033" name="Group 744"/>
              <p:cNvGrpSpPr>
                <a:grpSpLocks/>
              </p:cNvGrpSpPr>
              <p:nvPr/>
            </p:nvGrpSpPr>
            <p:grpSpPr bwMode="auto">
              <a:xfrm>
                <a:off x="4002" y="2022"/>
                <a:ext cx="426" cy="216"/>
                <a:chOff x="864" y="2028"/>
                <a:chExt cx="426" cy="216"/>
              </a:xfrm>
            </p:grpSpPr>
            <p:sp>
              <p:nvSpPr>
                <p:cNvPr id="1040" name="Rectangle 745" descr="30%"/>
                <p:cNvSpPr>
                  <a:spLocks noChangeArrowheads="1"/>
                </p:cNvSpPr>
                <p:nvPr/>
              </p:nvSpPr>
              <p:spPr bwMode="auto">
                <a:xfrm>
                  <a:off x="864" y="2058"/>
                  <a:ext cx="330" cy="186"/>
                </a:xfrm>
                <a:prstGeom prst="rect">
                  <a:avLst/>
                </a:prstGeom>
                <a:pattFill prst="pct30">
                  <a:fgClr>
                    <a:srgbClr val="FF9900"/>
                  </a:fgClr>
                  <a:bgClr>
                    <a:srgbClr val="FFFFFF"/>
                  </a:bgClr>
                </a:patt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marL="0" marR="0" lvl="0" indent="0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1041" name="Rectangle 746" descr="Light upward diagonal"/>
                <p:cNvSpPr>
                  <a:spLocks noChangeArrowheads="1"/>
                </p:cNvSpPr>
                <p:nvPr/>
              </p:nvSpPr>
              <p:spPr bwMode="auto">
                <a:xfrm>
                  <a:off x="1188" y="2052"/>
                  <a:ext cx="68" cy="192"/>
                </a:xfrm>
                <a:prstGeom prst="rect">
                  <a:avLst/>
                </a:prstGeom>
                <a:pattFill prst="ltUpDiag">
                  <a:fgClr>
                    <a:srgbClr val="808080"/>
                  </a:fgClr>
                  <a:bgClr>
                    <a:srgbClr val="FFFFFF"/>
                  </a:bgClr>
                </a:patt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marL="0" marR="0" lvl="0" indent="0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1042" name="Rectangle 747" descr="Light upward diagonal"/>
                <p:cNvSpPr>
                  <a:spLocks noChangeArrowheads="1"/>
                </p:cNvSpPr>
                <p:nvPr/>
              </p:nvSpPr>
              <p:spPr bwMode="auto">
                <a:xfrm>
                  <a:off x="1152" y="2028"/>
                  <a:ext cx="138" cy="27"/>
                </a:xfrm>
                <a:prstGeom prst="rect">
                  <a:avLst/>
                </a:prstGeom>
                <a:pattFill prst="ltUpDiag">
                  <a:fgClr>
                    <a:srgbClr val="808080"/>
                  </a:fgClr>
                  <a:bgClr>
                    <a:srgbClr val="FFFFFF"/>
                  </a:bgClr>
                </a:patt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marL="0" marR="0" lvl="0" indent="0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</p:grpSp>
          <p:sp>
            <p:nvSpPr>
              <p:cNvPr id="1034" name="Rectangle 748" descr="30%"/>
              <p:cNvSpPr>
                <a:spLocks noChangeArrowheads="1"/>
              </p:cNvSpPr>
              <p:nvPr/>
            </p:nvSpPr>
            <p:spPr bwMode="auto">
              <a:xfrm>
                <a:off x="4398" y="2058"/>
                <a:ext cx="330" cy="186"/>
              </a:xfrm>
              <a:prstGeom prst="rect">
                <a:avLst/>
              </a:prstGeom>
              <a:pattFill prst="pct30">
                <a:fgClr>
                  <a:srgbClr val="FF9900"/>
                </a:fgClr>
                <a:bgClr>
                  <a:srgbClr val="FFFFFF"/>
                </a:bgClr>
              </a:patt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  <p:sp>
            <p:nvSpPr>
              <p:cNvPr id="1035" name="Rectangle 749" descr="Light upward diagonal"/>
              <p:cNvSpPr>
                <a:spLocks noChangeArrowheads="1"/>
              </p:cNvSpPr>
              <p:nvPr/>
            </p:nvSpPr>
            <p:spPr bwMode="auto">
              <a:xfrm>
                <a:off x="4722" y="2052"/>
                <a:ext cx="68" cy="192"/>
              </a:xfrm>
              <a:prstGeom prst="rect">
                <a:avLst/>
              </a:prstGeom>
              <a:pattFill prst="ltUpDiag">
                <a:fgClr>
                  <a:srgbClr val="808080"/>
                </a:fgClr>
                <a:bgClr>
                  <a:srgbClr val="FFFFFF"/>
                </a:bgClr>
              </a:patt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  <p:sp>
            <p:nvSpPr>
              <p:cNvPr id="1036" name="Rectangle 750" descr="Light upward diagonal"/>
              <p:cNvSpPr>
                <a:spLocks noChangeArrowheads="1"/>
              </p:cNvSpPr>
              <p:nvPr/>
            </p:nvSpPr>
            <p:spPr bwMode="auto">
              <a:xfrm>
                <a:off x="4686" y="2028"/>
                <a:ext cx="138" cy="27"/>
              </a:xfrm>
              <a:prstGeom prst="rect">
                <a:avLst/>
              </a:prstGeom>
              <a:pattFill prst="ltUpDiag">
                <a:fgClr>
                  <a:srgbClr val="808080"/>
                </a:fgClr>
                <a:bgClr>
                  <a:srgbClr val="FFFFFF"/>
                </a:bgClr>
              </a:patt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  <p:grpSp>
            <p:nvGrpSpPr>
              <p:cNvPr id="1037" name="Group 751"/>
              <p:cNvGrpSpPr>
                <a:grpSpLocks/>
              </p:cNvGrpSpPr>
              <p:nvPr/>
            </p:nvGrpSpPr>
            <p:grpSpPr bwMode="auto">
              <a:xfrm>
                <a:off x="762" y="2028"/>
                <a:ext cx="138" cy="216"/>
                <a:chOff x="4782" y="2124"/>
                <a:chExt cx="138" cy="216"/>
              </a:xfrm>
            </p:grpSpPr>
            <p:sp>
              <p:nvSpPr>
                <p:cNvPr id="1038" name="Rectangle 752" descr="Light upward diagonal"/>
                <p:cNvSpPr>
                  <a:spLocks noChangeArrowheads="1"/>
                </p:cNvSpPr>
                <p:nvPr/>
              </p:nvSpPr>
              <p:spPr bwMode="auto">
                <a:xfrm>
                  <a:off x="4818" y="2148"/>
                  <a:ext cx="68" cy="192"/>
                </a:xfrm>
                <a:prstGeom prst="rect">
                  <a:avLst/>
                </a:prstGeom>
                <a:pattFill prst="ltUpDiag">
                  <a:fgClr>
                    <a:srgbClr val="808080"/>
                  </a:fgClr>
                  <a:bgClr>
                    <a:srgbClr val="FFFFFF"/>
                  </a:bgClr>
                </a:patt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marL="0" marR="0" lvl="0" indent="0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1039" name="Rectangle 753" descr="Light upward diagonal"/>
                <p:cNvSpPr>
                  <a:spLocks noChangeArrowheads="1"/>
                </p:cNvSpPr>
                <p:nvPr/>
              </p:nvSpPr>
              <p:spPr bwMode="auto">
                <a:xfrm>
                  <a:off x="4782" y="2124"/>
                  <a:ext cx="138" cy="27"/>
                </a:xfrm>
                <a:prstGeom prst="rect">
                  <a:avLst/>
                </a:prstGeom>
                <a:pattFill prst="ltUpDiag">
                  <a:fgClr>
                    <a:srgbClr val="808080"/>
                  </a:fgClr>
                  <a:bgClr>
                    <a:srgbClr val="FFFFFF"/>
                  </a:bgClr>
                </a:patt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marL="0" marR="0" lvl="0" indent="0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</p:grpSp>
        </p:grpSp>
        <p:grpSp>
          <p:nvGrpSpPr>
            <p:cNvPr id="977" name="Group 754"/>
            <p:cNvGrpSpPr>
              <a:grpSpLocks/>
            </p:cNvGrpSpPr>
            <p:nvPr/>
          </p:nvGrpSpPr>
          <p:grpSpPr bwMode="auto">
            <a:xfrm rot="10800000">
              <a:off x="792" y="1440"/>
              <a:ext cx="4062" cy="222"/>
              <a:chOff x="762" y="2022"/>
              <a:chExt cx="4062" cy="222"/>
            </a:xfrm>
          </p:grpSpPr>
          <p:sp>
            <p:nvSpPr>
              <p:cNvPr id="981" name="Rectangle 755"/>
              <p:cNvSpPr>
                <a:spLocks noChangeArrowheads="1"/>
              </p:cNvSpPr>
              <p:nvPr/>
            </p:nvSpPr>
            <p:spPr bwMode="auto">
              <a:xfrm>
                <a:off x="864" y="2028"/>
                <a:ext cx="3834" cy="216"/>
              </a:xfrm>
              <a:prstGeom prst="rect">
                <a:avLst/>
              </a:prstGeom>
              <a:noFill/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  <p:grpSp>
            <p:nvGrpSpPr>
              <p:cNvPr id="982" name="Group 756"/>
              <p:cNvGrpSpPr>
                <a:grpSpLocks/>
              </p:cNvGrpSpPr>
              <p:nvPr/>
            </p:nvGrpSpPr>
            <p:grpSpPr bwMode="auto">
              <a:xfrm>
                <a:off x="864" y="2028"/>
                <a:ext cx="426" cy="216"/>
                <a:chOff x="864" y="2028"/>
                <a:chExt cx="426" cy="216"/>
              </a:xfrm>
            </p:grpSpPr>
            <p:sp>
              <p:nvSpPr>
                <p:cNvPr id="1021" name="Rectangle 757" descr="30%"/>
                <p:cNvSpPr>
                  <a:spLocks noChangeArrowheads="1"/>
                </p:cNvSpPr>
                <p:nvPr/>
              </p:nvSpPr>
              <p:spPr bwMode="auto">
                <a:xfrm>
                  <a:off x="864" y="2058"/>
                  <a:ext cx="330" cy="186"/>
                </a:xfrm>
                <a:prstGeom prst="rect">
                  <a:avLst/>
                </a:prstGeom>
                <a:pattFill prst="pct30">
                  <a:fgClr>
                    <a:srgbClr val="FF9900"/>
                  </a:fgClr>
                  <a:bgClr>
                    <a:srgbClr val="FFFFFF"/>
                  </a:bgClr>
                </a:patt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marL="0" marR="0" lvl="0" indent="0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1022" name="Rectangle 758" descr="Light upward diagonal"/>
                <p:cNvSpPr>
                  <a:spLocks noChangeArrowheads="1"/>
                </p:cNvSpPr>
                <p:nvPr/>
              </p:nvSpPr>
              <p:spPr bwMode="auto">
                <a:xfrm>
                  <a:off x="1188" y="2052"/>
                  <a:ext cx="68" cy="192"/>
                </a:xfrm>
                <a:prstGeom prst="rect">
                  <a:avLst/>
                </a:prstGeom>
                <a:pattFill prst="ltUpDiag">
                  <a:fgClr>
                    <a:srgbClr val="808080"/>
                  </a:fgClr>
                  <a:bgClr>
                    <a:srgbClr val="FFFFFF"/>
                  </a:bgClr>
                </a:patt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marL="0" marR="0" lvl="0" indent="0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1023" name="Rectangle 759" descr="Light upward diagonal"/>
                <p:cNvSpPr>
                  <a:spLocks noChangeArrowheads="1"/>
                </p:cNvSpPr>
                <p:nvPr/>
              </p:nvSpPr>
              <p:spPr bwMode="auto">
                <a:xfrm>
                  <a:off x="1152" y="2028"/>
                  <a:ext cx="138" cy="27"/>
                </a:xfrm>
                <a:prstGeom prst="rect">
                  <a:avLst/>
                </a:prstGeom>
                <a:pattFill prst="ltUpDiag">
                  <a:fgClr>
                    <a:srgbClr val="808080"/>
                  </a:fgClr>
                  <a:bgClr>
                    <a:srgbClr val="FFFFFF"/>
                  </a:bgClr>
                </a:patt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marL="0" marR="0" lvl="0" indent="0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</p:grpSp>
          <p:grpSp>
            <p:nvGrpSpPr>
              <p:cNvPr id="983" name="Group 760"/>
              <p:cNvGrpSpPr>
                <a:grpSpLocks/>
              </p:cNvGrpSpPr>
              <p:nvPr/>
            </p:nvGrpSpPr>
            <p:grpSpPr bwMode="auto">
              <a:xfrm>
                <a:off x="1260" y="2022"/>
                <a:ext cx="426" cy="216"/>
                <a:chOff x="864" y="2028"/>
                <a:chExt cx="426" cy="216"/>
              </a:xfrm>
            </p:grpSpPr>
            <p:sp>
              <p:nvSpPr>
                <p:cNvPr id="1018" name="Rectangle 761" descr="30%"/>
                <p:cNvSpPr>
                  <a:spLocks noChangeArrowheads="1"/>
                </p:cNvSpPr>
                <p:nvPr/>
              </p:nvSpPr>
              <p:spPr bwMode="auto">
                <a:xfrm>
                  <a:off x="864" y="2058"/>
                  <a:ext cx="330" cy="186"/>
                </a:xfrm>
                <a:prstGeom prst="rect">
                  <a:avLst/>
                </a:prstGeom>
                <a:pattFill prst="pct30">
                  <a:fgClr>
                    <a:srgbClr val="FF9900"/>
                  </a:fgClr>
                  <a:bgClr>
                    <a:srgbClr val="FFFFFF"/>
                  </a:bgClr>
                </a:patt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marL="0" marR="0" lvl="0" indent="0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1019" name="Rectangle 762" descr="Light upward diagonal"/>
                <p:cNvSpPr>
                  <a:spLocks noChangeArrowheads="1"/>
                </p:cNvSpPr>
                <p:nvPr/>
              </p:nvSpPr>
              <p:spPr bwMode="auto">
                <a:xfrm>
                  <a:off x="1188" y="2052"/>
                  <a:ext cx="68" cy="192"/>
                </a:xfrm>
                <a:prstGeom prst="rect">
                  <a:avLst/>
                </a:prstGeom>
                <a:pattFill prst="ltUpDiag">
                  <a:fgClr>
                    <a:srgbClr val="808080"/>
                  </a:fgClr>
                  <a:bgClr>
                    <a:srgbClr val="FFFFFF"/>
                  </a:bgClr>
                </a:patt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marL="0" marR="0" lvl="0" indent="0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1020" name="Rectangle 763" descr="Light upward diagonal"/>
                <p:cNvSpPr>
                  <a:spLocks noChangeArrowheads="1"/>
                </p:cNvSpPr>
                <p:nvPr/>
              </p:nvSpPr>
              <p:spPr bwMode="auto">
                <a:xfrm>
                  <a:off x="1152" y="2028"/>
                  <a:ext cx="138" cy="27"/>
                </a:xfrm>
                <a:prstGeom prst="rect">
                  <a:avLst/>
                </a:prstGeom>
                <a:pattFill prst="ltUpDiag">
                  <a:fgClr>
                    <a:srgbClr val="808080"/>
                  </a:fgClr>
                  <a:bgClr>
                    <a:srgbClr val="FFFFFF"/>
                  </a:bgClr>
                </a:patt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marL="0" marR="0" lvl="0" indent="0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</p:grpSp>
          <p:grpSp>
            <p:nvGrpSpPr>
              <p:cNvPr id="984" name="Group 764"/>
              <p:cNvGrpSpPr>
                <a:grpSpLocks/>
              </p:cNvGrpSpPr>
              <p:nvPr/>
            </p:nvGrpSpPr>
            <p:grpSpPr bwMode="auto">
              <a:xfrm>
                <a:off x="1656" y="2022"/>
                <a:ext cx="426" cy="216"/>
                <a:chOff x="864" y="2028"/>
                <a:chExt cx="426" cy="216"/>
              </a:xfrm>
            </p:grpSpPr>
            <p:sp>
              <p:nvSpPr>
                <p:cNvPr id="1015" name="Rectangle 765" descr="30%"/>
                <p:cNvSpPr>
                  <a:spLocks noChangeArrowheads="1"/>
                </p:cNvSpPr>
                <p:nvPr/>
              </p:nvSpPr>
              <p:spPr bwMode="auto">
                <a:xfrm>
                  <a:off x="864" y="2058"/>
                  <a:ext cx="330" cy="186"/>
                </a:xfrm>
                <a:prstGeom prst="rect">
                  <a:avLst/>
                </a:prstGeom>
                <a:pattFill prst="pct30">
                  <a:fgClr>
                    <a:srgbClr val="FF9900"/>
                  </a:fgClr>
                  <a:bgClr>
                    <a:srgbClr val="FFFFFF"/>
                  </a:bgClr>
                </a:patt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marL="0" marR="0" lvl="0" indent="0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1016" name="Rectangle 766" descr="Light upward diagonal"/>
                <p:cNvSpPr>
                  <a:spLocks noChangeArrowheads="1"/>
                </p:cNvSpPr>
                <p:nvPr/>
              </p:nvSpPr>
              <p:spPr bwMode="auto">
                <a:xfrm>
                  <a:off x="1188" y="2052"/>
                  <a:ext cx="68" cy="192"/>
                </a:xfrm>
                <a:prstGeom prst="rect">
                  <a:avLst/>
                </a:prstGeom>
                <a:pattFill prst="ltUpDiag">
                  <a:fgClr>
                    <a:srgbClr val="808080"/>
                  </a:fgClr>
                  <a:bgClr>
                    <a:srgbClr val="FFFFFF"/>
                  </a:bgClr>
                </a:patt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marL="0" marR="0" lvl="0" indent="0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1017" name="Rectangle 767" descr="Light upward diagonal"/>
                <p:cNvSpPr>
                  <a:spLocks noChangeArrowheads="1"/>
                </p:cNvSpPr>
                <p:nvPr/>
              </p:nvSpPr>
              <p:spPr bwMode="auto">
                <a:xfrm>
                  <a:off x="1152" y="2028"/>
                  <a:ext cx="138" cy="27"/>
                </a:xfrm>
                <a:prstGeom prst="rect">
                  <a:avLst/>
                </a:prstGeom>
                <a:pattFill prst="ltUpDiag">
                  <a:fgClr>
                    <a:srgbClr val="808080"/>
                  </a:fgClr>
                  <a:bgClr>
                    <a:srgbClr val="FFFFFF"/>
                  </a:bgClr>
                </a:patt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marL="0" marR="0" lvl="0" indent="0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</p:grpSp>
          <p:grpSp>
            <p:nvGrpSpPr>
              <p:cNvPr id="985" name="Group 768"/>
              <p:cNvGrpSpPr>
                <a:grpSpLocks/>
              </p:cNvGrpSpPr>
              <p:nvPr/>
            </p:nvGrpSpPr>
            <p:grpSpPr bwMode="auto">
              <a:xfrm>
                <a:off x="2046" y="2022"/>
                <a:ext cx="426" cy="216"/>
                <a:chOff x="864" y="2028"/>
                <a:chExt cx="426" cy="216"/>
              </a:xfrm>
            </p:grpSpPr>
            <p:sp>
              <p:nvSpPr>
                <p:cNvPr id="1012" name="Rectangle 769" descr="30%"/>
                <p:cNvSpPr>
                  <a:spLocks noChangeArrowheads="1"/>
                </p:cNvSpPr>
                <p:nvPr/>
              </p:nvSpPr>
              <p:spPr bwMode="auto">
                <a:xfrm>
                  <a:off x="864" y="2058"/>
                  <a:ext cx="330" cy="186"/>
                </a:xfrm>
                <a:prstGeom prst="rect">
                  <a:avLst/>
                </a:prstGeom>
                <a:pattFill prst="pct30">
                  <a:fgClr>
                    <a:srgbClr val="FF9900"/>
                  </a:fgClr>
                  <a:bgClr>
                    <a:srgbClr val="FFFFFF"/>
                  </a:bgClr>
                </a:patt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marL="0" marR="0" lvl="0" indent="0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1013" name="Rectangle 770" descr="Light upward diagonal"/>
                <p:cNvSpPr>
                  <a:spLocks noChangeArrowheads="1"/>
                </p:cNvSpPr>
                <p:nvPr/>
              </p:nvSpPr>
              <p:spPr bwMode="auto">
                <a:xfrm>
                  <a:off x="1188" y="2052"/>
                  <a:ext cx="68" cy="192"/>
                </a:xfrm>
                <a:prstGeom prst="rect">
                  <a:avLst/>
                </a:prstGeom>
                <a:pattFill prst="ltUpDiag">
                  <a:fgClr>
                    <a:srgbClr val="808080"/>
                  </a:fgClr>
                  <a:bgClr>
                    <a:srgbClr val="FFFFFF"/>
                  </a:bgClr>
                </a:patt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marL="0" marR="0" lvl="0" indent="0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1014" name="Rectangle 771" descr="Light upward diagonal"/>
                <p:cNvSpPr>
                  <a:spLocks noChangeArrowheads="1"/>
                </p:cNvSpPr>
                <p:nvPr/>
              </p:nvSpPr>
              <p:spPr bwMode="auto">
                <a:xfrm>
                  <a:off x="1152" y="2028"/>
                  <a:ext cx="138" cy="27"/>
                </a:xfrm>
                <a:prstGeom prst="rect">
                  <a:avLst/>
                </a:prstGeom>
                <a:pattFill prst="ltUpDiag">
                  <a:fgClr>
                    <a:srgbClr val="808080"/>
                  </a:fgClr>
                  <a:bgClr>
                    <a:srgbClr val="FFFFFF"/>
                  </a:bgClr>
                </a:patt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marL="0" marR="0" lvl="0" indent="0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</p:grpSp>
          <p:grpSp>
            <p:nvGrpSpPr>
              <p:cNvPr id="986" name="Group 772"/>
              <p:cNvGrpSpPr>
                <a:grpSpLocks/>
              </p:cNvGrpSpPr>
              <p:nvPr/>
            </p:nvGrpSpPr>
            <p:grpSpPr bwMode="auto">
              <a:xfrm>
                <a:off x="2442" y="2022"/>
                <a:ext cx="426" cy="216"/>
                <a:chOff x="864" y="2028"/>
                <a:chExt cx="426" cy="216"/>
              </a:xfrm>
            </p:grpSpPr>
            <p:sp>
              <p:nvSpPr>
                <p:cNvPr id="1009" name="Rectangle 773" descr="30%"/>
                <p:cNvSpPr>
                  <a:spLocks noChangeArrowheads="1"/>
                </p:cNvSpPr>
                <p:nvPr/>
              </p:nvSpPr>
              <p:spPr bwMode="auto">
                <a:xfrm>
                  <a:off x="864" y="2058"/>
                  <a:ext cx="330" cy="186"/>
                </a:xfrm>
                <a:prstGeom prst="rect">
                  <a:avLst/>
                </a:prstGeom>
                <a:pattFill prst="pct30">
                  <a:fgClr>
                    <a:srgbClr val="FF9900"/>
                  </a:fgClr>
                  <a:bgClr>
                    <a:srgbClr val="FFFFFF"/>
                  </a:bgClr>
                </a:patt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marL="0" marR="0" lvl="0" indent="0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1010" name="Rectangle 774" descr="Light upward diagonal"/>
                <p:cNvSpPr>
                  <a:spLocks noChangeArrowheads="1"/>
                </p:cNvSpPr>
                <p:nvPr/>
              </p:nvSpPr>
              <p:spPr bwMode="auto">
                <a:xfrm>
                  <a:off x="1188" y="2052"/>
                  <a:ext cx="68" cy="192"/>
                </a:xfrm>
                <a:prstGeom prst="rect">
                  <a:avLst/>
                </a:prstGeom>
                <a:pattFill prst="ltUpDiag">
                  <a:fgClr>
                    <a:srgbClr val="808080"/>
                  </a:fgClr>
                  <a:bgClr>
                    <a:srgbClr val="FFFFFF"/>
                  </a:bgClr>
                </a:patt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marL="0" marR="0" lvl="0" indent="0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1011" name="Rectangle 775" descr="Light upward diagonal"/>
                <p:cNvSpPr>
                  <a:spLocks noChangeArrowheads="1"/>
                </p:cNvSpPr>
                <p:nvPr/>
              </p:nvSpPr>
              <p:spPr bwMode="auto">
                <a:xfrm>
                  <a:off x="1152" y="2028"/>
                  <a:ext cx="138" cy="27"/>
                </a:xfrm>
                <a:prstGeom prst="rect">
                  <a:avLst/>
                </a:prstGeom>
                <a:pattFill prst="ltUpDiag">
                  <a:fgClr>
                    <a:srgbClr val="808080"/>
                  </a:fgClr>
                  <a:bgClr>
                    <a:srgbClr val="FFFFFF"/>
                  </a:bgClr>
                </a:patt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marL="0" marR="0" lvl="0" indent="0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</p:grpSp>
          <p:grpSp>
            <p:nvGrpSpPr>
              <p:cNvPr id="987" name="Group 776"/>
              <p:cNvGrpSpPr>
                <a:grpSpLocks/>
              </p:cNvGrpSpPr>
              <p:nvPr/>
            </p:nvGrpSpPr>
            <p:grpSpPr bwMode="auto">
              <a:xfrm>
                <a:off x="2832" y="2022"/>
                <a:ext cx="426" cy="216"/>
                <a:chOff x="864" y="2028"/>
                <a:chExt cx="426" cy="216"/>
              </a:xfrm>
            </p:grpSpPr>
            <p:sp>
              <p:nvSpPr>
                <p:cNvPr id="1006" name="Rectangle 777" descr="30%"/>
                <p:cNvSpPr>
                  <a:spLocks noChangeArrowheads="1"/>
                </p:cNvSpPr>
                <p:nvPr/>
              </p:nvSpPr>
              <p:spPr bwMode="auto">
                <a:xfrm>
                  <a:off x="864" y="2058"/>
                  <a:ext cx="330" cy="186"/>
                </a:xfrm>
                <a:prstGeom prst="rect">
                  <a:avLst/>
                </a:prstGeom>
                <a:pattFill prst="pct30">
                  <a:fgClr>
                    <a:srgbClr val="FF9900"/>
                  </a:fgClr>
                  <a:bgClr>
                    <a:srgbClr val="FFFFFF"/>
                  </a:bgClr>
                </a:patt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marL="0" marR="0" lvl="0" indent="0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1007" name="Rectangle 778" descr="Light upward diagonal"/>
                <p:cNvSpPr>
                  <a:spLocks noChangeArrowheads="1"/>
                </p:cNvSpPr>
                <p:nvPr/>
              </p:nvSpPr>
              <p:spPr bwMode="auto">
                <a:xfrm>
                  <a:off x="1188" y="2052"/>
                  <a:ext cx="68" cy="192"/>
                </a:xfrm>
                <a:prstGeom prst="rect">
                  <a:avLst/>
                </a:prstGeom>
                <a:pattFill prst="ltUpDiag">
                  <a:fgClr>
                    <a:srgbClr val="808080"/>
                  </a:fgClr>
                  <a:bgClr>
                    <a:srgbClr val="FFFFFF"/>
                  </a:bgClr>
                </a:patt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marL="0" marR="0" lvl="0" indent="0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1008" name="Rectangle 779" descr="Light upward diagonal"/>
                <p:cNvSpPr>
                  <a:spLocks noChangeArrowheads="1"/>
                </p:cNvSpPr>
                <p:nvPr/>
              </p:nvSpPr>
              <p:spPr bwMode="auto">
                <a:xfrm>
                  <a:off x="1152" y="2028"/>
                  <a:ext cx="138" cy="27"/>
                </a:xfrm>
                <a:prstGeom prst="rect">
                  <a:avLst/>
                </a:prstGeom>
                <a:pattFill prst="ltUpDiag">
                  <a:fgClr>
                    <a:srgbClr val="808080"/>
                  </a:fgClr>
                  <a:bgClr>
                    <a:srgbClr val="FFFFFF"/>
                  </a:bgClr>
                </a:patt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marL="0" marR="0" lvl="0" indent="0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</p:grpSp>
          <p:grpSp>
            <p:nvGrpSpPr>
              <p:cNvPr id="988" name="Group 780"/>
              <p:cNvGrpSpPr>
                <a:grpSpLocks/>
              </p:cNvGrpSpPr>
              <p:nvPr/>
            </p:nvGrpSpPr>
            <p:grpSpPr bwMode="auto">
              <a:xfrm>
                <a:off x="3222" y="2022"/>
                <a:ext cx="426" cy="216"/>
                <a:chOff x="864" y="2028"/>
                <a:chExt cx="426" cy="216"/>
              </a:xfrm>
            </p:grpSpPr>
            <p:sp>
              <p:nvSpPr>
                <p:cNvPr id="1003" name="Rectangle 781" descr="30%"/>
                <p:cNvSpPr>
                  <a:spLocks noChangeArrowheads="1"/>
                </p:cNvSpPr>
                <p:nvPr/>
              </p:nvSpPr>
              <p:spPr bwMode="auto">
                <a:xfrm>
                  <a:off x="864" y="2058"/>
                  <a:ext cx="330" cy="186"/>
                </a:xfrm>
                <a:prstGeom prst="rect">
                  <a:avLst/>
                </a:prstGeom>
                <a:pattFill prst="pct30">
                  <a:fgClr>
                    <a:srgbClr val="FF9900"/>
                  </a:fgClr>
                  <a:bgClr>
                    <a:srgbClr val="FFFFFF"/>
                  </a:bgClr>
                </a:patt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marL="0" marR="0" lvl="0" indent="0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1004" name="Rectangle 782" descr="Light upward diagonal"/>
                <p:cNvSpPr>
                  <a:spLocks noChangeArrowheads="1"/>
                </p:cNvSpPr>
                <p:nvPr/>
              </p:nvSpPr>
              <p:spPr bwMode="auto">
                <a:xfrm>
                  <a:off x="1188" y="2052"/>
                  <a:ext cx="68" cy="192"/>
                </a:xfrm>
                <a:prstGeom prst="rect">
                  <a:avLst/>
                </a:prstGeom>
                <a:pattFill prst="ltUpDiag">
                  <a:fgClr>
                    <a:srgbClr val="808080"/>
                  </a:fgClr>
                  <a:bgClr>
                    <a:srgbClr val="FFFFFF"/>
                  </a:bgClr>
                </a:patt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marL="0" marR="0" lvl="0" indent="0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1005" name="Rectangle 783" descr="Light upward diagonal"/>
                <p:cNvSpPr>
                  <a:spLocks noChangeArrowheads="1"/>
                </p:cNvSpPr>
                <p:nvPr/>
              </p:nvSpPr>
              <p:spPr bwMode="auto">
                <a:xfrm>
                  <a:off x="1152" y="2028"/>
                  <a:ext cx="138" cy="27"/>
                </a:xfrm>
                <a:prstGeom prst="rect">
                  <a:avLst/>
                </a:prstGeom>
                <a:pattFill prst="ltUpDiag">
                  <a:fgClr>
                    <a:srgbClr val="808080"/>
                  </a:fgClr>
                  <a:bgClr>
                    <a:srgbClr val="FFFFFF"/>
                  </a:bgClr>
                </a:patt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marL="0" marR="0" lvl="0" indent="0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</p:grpSp>
          <p:grpSp>
            <p:nvGrpSpPr>
              <p:cNvPr id="989" name="Group 784"/>
              <p:cNvGrpSpPr>
                <a:grpSpLocks/>
              </p:cNvGrpSpPr>
              <p:nvPr/>
            </p:nvGrpSpPr>
            <p:grpSpPr bwMode="auto">
              <a:xfrm>
                <a:off x="3612" y="2022"/>
                <a:ext cx="426" cy="216"/>
                <a:chOff x="864" y="2028"/>
                <a:chExt cx="426" cy="216"/>
              </a:xfrm>
            </p:grpSpPr>
            <p:sp>
              <p:nvSpPr>
                <p:cNvPr id="1000" name="Rectangle 785" descr="30%"/>
                <p:cNvSpPr>
                  <a:spLocks noChangeArrowheads="1"/>
                </p:cNvSpPr>
                <p:nvPr/>
              </p:nvSpPr>
              <p:spPr bwMode="auto">
                <a:xfrm>
                  <a:off x="864" y="2058"/>
                  <a:ext cx="330" cy="186"/>
                </a:xfrm>
                <a:prstGeom prst="rect">
                  <a:avLst/>
                </a:prstGeom>
                <a:pattFill prst="pct30">
                  <a:fgClr>
                    <a:srgbClr val="FF9900"/>
                  </a:fgClr>
                  <a:bgClr>
                    <a:srgbClr val="FFFFFF"/>
                  </a:bgClr>
                </a:patt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marL="0" marR="0" lvl="0" indent="0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1001" name="Rectangle 786" descr="Light upward diagonal"/>
                <p:cNvSpPr>
                  <a:spLocks noChangeArrowheads="1"/>
                </p:cNvSpPr>
                <p:nvPr/>
              </p:nvSpPr>
              <p:spPr bwMode="auto">
                <a:xfrm>
                  <a:off x="1188" y="2052"/>
                  <a:ext cx="68" cy="192"/>
                </a:xfrm>
                <a:prstGeom prst="rect">
                  <a:avLst/>
                </a:prstGeom>
                <a:pattFill prst="ltUpDiag">
                  <a:fgClr>
                    <a:srgbClr val="808080"/>
                  </a:fgClr>
                  <a:bgClr>
                    <a:srgbClr val="FFFFFF"/>
                  </a:bgClr>
                </a:patt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marL="0" marR="0" lvl="0" indent="0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1002" name="Rectangle 787" descr="Light upward diagonal"/>
                <p:cNvSpPr>
                  <a:spLocks noChangeArrowheads="1"/>
                </p:cNvSpPr>
                <p:nvPr/>
              </p:nvSpPr>
              <p:spPr bwMode="auto">
                <a:xfrm>
                  <a:off x="1152" y="2028"/>
                  <a:ext cx="138" cy="27"/>
                </a:xfrm>
                <a:prstGeom prst="rect">
                  <a:avLst/>
                </a:prstGeom>
                <a:pattFill prst="ltUpDiag">
                  <a:fgClr>
                    <a:srgbClr val="808080"/>
                  </a:fgClr>
                  <a:bgClr>
                    <a:srgbClr val="FFFFFF"/>
                  </a:bgClr>
                </a:patt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marL="0" marR="0" lvl="0" indent="0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</p:grpSp>
          <p:grpSp>
            <p:nvGrpSpPr>
              <p:cNvPr id="990" name="Group 788"/>
              <p:cNvGrpSpPr>
                <a:grpSpLocks/>
              </p:cNvGrpSpPr>
              <p:nvPr/>
            </p:nvGrpSpPr>
            <p:grpSpPr bwMode="auto">
              <a:xfrm>
                <a:off x="4002" y="2022"/>
                <a:ext cx="426" cy="216"/>
                <a:chOff x="864" y="2028"/>
                <a:chExt cx="426" cy="216"/>
              </a:xfrm>
            </p:grpSpPr>
            <p:sp>
              <p:nvSpPr>
                <p:cNvPr id="997" name="Rectangle 789" descr="30%"/>
                <p:cNvSpPr>
                  <a:spLocks noChangeArrowheads="1"/>
                </p:cNvSpPr>
                <p:nvPr/>
              </p:nvSpPr>
              <p:spPr bwMode="auto">
                <a:xfrm>
                  <a:off x="864" y="2058"/>
                  <a:ext cx="330" cy="186"/>
                </a:xfrm>
                <a:prstGeom prst="rect">
                  <a:avLst/>
                </a:prstGeom>
                <a:pattFill prst="pct30">
                  <a:fgClr>
                    <a:srgbClr val="FF9900"/>
                  </a:fgClr>
                  <a:bgClr>
                    <a:srgbClr val="FFFFFF"/>
                  </a:bgClr>
                </a:patt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marL="0" marR="0" lvl="0" indent="0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998" name="Rectangle 790" descr="Light upward diagonal"/>
                <p:cNvSpPr>
                  <a:spLocks noChangeArrowheads="1"/>
                </p:cNvSpPr>
                <p:nvPr/>
              </p:nvSpPr>
              <p:spPr bwMode="auto">
                <a:xfrm>
                  <a:off x="1188" y="2052"/>
                  <a:ext cx="68" cy="192"/>
                </a:xfrm>
                <a:prstGeom prst="rect">
                  <a:avLst/>
                </a:prstGeom>
                <a:pattFill prst="ltUpDiag">
                  <a:fgClr>
                    <a:srgbClr val="808080"/>
                  </a:fgClr>
                  <a:bgClr>
                    <a:srgbClr val="FFFFFF"/>
                  </a:bgClr>
                </a:patt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marL="0" marR="0" lvl="0" indent="0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999" name="Rectangle 791" descr="Light upward diagonal"/>
                <p:cNvSpPr>
                  <a:spLocks noChangeArrowheads="1"/>
                </p:cNvSpPr>
                <p:nvPr/>
              </p:nvSpPr>
              <p:spPr bwMode="auto">
                <a:xfrm>
                  <a:off x="1152" y="2028"/>
                  <a:ext cx="138" cy="27"/>
                </a:xfrm>
                <a:prstGeom prst="rect">
                  <a:avLst/>
                </a:prstGeom>
                <a:pattFill prst="ltUpDiag">
                  <a:fgClr>
                    <a:srgbClr val="808080"/>
                  </a:fgClr>
                  <a:bgClr>
                    <a:srgbClr val="FFFFFF"/>
                  </a:bgClr>
                </a:patt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marL="0" marR="0" lvl="0" indent="0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</p:grpSp>
          <p:sp>
            <p:nvSpPr>
              <p:cNvPr id="991" name="Rectangle 792" descr="30%"/>
              <p:cNvSpPr>
                <a:spLocks noChangeArrowheads="1"/>
              </p:cNvSpPr>
              <p:nvPr/>
            </p:nvSpPr>
            <p:spPr bwMode="auto">
              <a:xfrm>
                <a:off x="4398" y="2058"/>
                <a:ext cx="330" cy="186"/>
              </a:xfrm>
              <a:prstGeom prst="rect">
                <a:avLst/>
              </a:prstGeom>
              <a:pattFill prst="pct30">
                <a:fgClr>
                  <a:srgbClr val="FF9900"/>
                </a:fgClr>
                <a:bgClr>
                  <a:srgbClr val="FFFFFF"/>
                </a:bgClr>
              </a:patt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  <p:sp>
            <p:nvSpPr>
              <p:cNvPr id="992" name="Rectangle 793" descr="Light upward diagonal"/>
              <p:cNvSpPr>
                <a:spLocks noChangeArrowheads="1"/>
              </p:cNvSpPr>
              <p:nvPr/>
            </p:nvSpPr>
            <p:spPr bwMode="auto">
              <a:xfrm>
                <a:off x="4722" y="2052"/>
                <a:ext cx="68" cy="192"/>
              </a:xfrm>
              <a:prstGeom prst="rect">
                <a:avLst/>
              </a:prstGeom>
              <a:pattFill prst="ltUpDiag">
                <a:fgClr>
                  <a:srgbClr val="808080"/>
                </a:fgClr>
                <a:bgClr>
                  <a:srgbClr val="FFFFFF"/>
                </a:bgClr>
              </a:patt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  <p:sp>
            <p:nvSpPr>
              <p:cNvPr id="993" name="Rectangle 794" descr="Light upward diagonal"/>
              <p:cNvSpPr>
                <a:spLocks noChangeArrowheads="1"/>
              </p:cNvSpPr>
              <p:nvPr/>
            </p:nvSpPr>
            <p:spPr bwMode="auto">
              <a:xfrm>
                <a:off x="4686" y="2028"/>
                <a:ext cx="138" cy="27"/>
              </a:xfrm>
              <a:prstGeom prst="rect">
                <a:avLst/>
              </a:prstGeom>
              <a:pattFill prst="ltUpDiag">
                <a:fgClr>
                  <a:srgbClr val="808080"/>
                </a:fgClr>
                <a:bgClr>
                  <a:srgbClr val="FFFFFF"/>
                </a:bgClr>
              </a:patt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  <p:grpSp>
            <p:nvGrpSpPr>
              <p:cNvPr id="994" name="Group 795"/>
              <p:cNvGrpSpPr>
                <a:grpSpLocks/>
              </p:cNvGrpSpPr>
              <p:nvPr/>
            </p:nvGrpSpPr>
            <p:grpSpPr bwMode="auto">
              <a:xfrm>
                <a:off x="762" y="2028"/>
                <a:ext cx="138" cy="216"/>
                <a:chOff x="4782" y="2124"/>
                <a:chExt cx="138" cy="216"/>
              </a:xfrm>
            </p:grpSpPr>
            <p:sp>
              <p:nvSpPr>
                <p:cNvPr id="995" name="Rectangle 796" descr="Light upward diagonal"/>
                <p:cNvSpPr>
                  <a:spLocks noChangeArrowheads="1"/>
                </p:cNvSpPr>
                <p:nvPr/>
              </p:nvSpPr>
              <p:spPr bwMode="auto">
                <a:xfrm>
                  <a:off x="4818" y="2148"/>
                  <a:ext cx="68" cy="192"/>
                </a:xfrm>
                <a:prstGeom prst="rect">
                  <a:avLst/>
                </a:prstGeom>
                <a:pattFill prst="ltUpDiag">
                  <a:fgClr>
                    <a:srgbClr val="808080"/>
                  </a:fgClr>
                  <a:bgClr>
                    <a:srgbClr val="FFFFFF"/>
                  </a:bgClr>
                </a:patt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marL="0" marR="0" lvl="0" indent="0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996" name="Rectangle 797" descr="Light upward diagonal"/>
                <p:cNvSpPr>
                  <a:spLocks noChangeArrowheads="1"/>
                </p:cNvSpPr>
                <p:nvPr/>
              </p:nvSpPr>
              <p:spPr bwMode="auto">
                <a:xfrm>
                  <a:off x="4782" y="2124"/>
                  <a:ext cx="138" cy="27"/>
                </a:xfrm>
                <a:prstGeom prst="rect">
                  <a:avLst/>
                </a:prstGeom>
                <a:pattFill prst="ltUpDiag">
                  <a:fgClr>
                    <a:srgbClr val="808080"/>
                  </a:fgClr>
                  <a:bgClr>
                    <a:srgbClr val="FFFFFF"/>
                  </a:bgClr>
                </a:patt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marL="0" marR="0" lvl="0" indent="0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</p:grpSp>
        </p:grpSp>
        <p:sp>
          <p:nvSpPr>
            <p:cNvPr id="978" name="Freeform 798"/>
            <p:cNvSpPr>
              <a:spLocks/>
            </p:cNvSpPr>
            <p:nvPr/>
          </p:nvSpPr>
          <p:spPr bwMode="auto">
            <a:xfrm>
              <a:off x="908" y="1320"/>
              <a:ext cx="112" cy="410"/>
            </a:xfrm>
            <a:custGeom>
              <a:avLst/>
              <a:gdLst>
                <a:gd name="T0" fmla="*/ 16777216 w 28"/>
                <a:gd name="T1" fmla="*/ 0 h 278"/>
                <a:gd name="T2" fmla="*/ 16777216 w 28"/>
                <a:gd name="T3" fmla="*/ 16816 h 278"/>
                <a:gd name="T4" fmla="*/ 117440512 w 28"/>
                <a:gd name="T5" fmla="*/ 18959 h 278"/>
                <a:gd name="T6" fmla="*/ 0 60000 65536"/>
                <a:gd name="T7" fmla="*/ 0 60000 65536"/>
                <a:gd name="T8" fmla="*/ 0 60000 65536"/>
                <a:gd name="T9" fmla="*/ 0 w 28"/>
                <a:gd name="T10" fmla="*/ 0 h 278"/>
                <a:gd name="T11" fmla="*/ 28 w 28"/>
                <a:gd name="T12" fmla="*/ 278 h 27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8" h="278">
                  <a:moveTo>
                    <a:pt x="4" y="0"/>
                  </a:moveTo>
                  <a:cubicBezTo>
                    <a:pt x="2" y="95"/>
                    <a:pt x="0" y="190"/>
                    <a:pt x="4" y="234"/>
                  </a:cubicBezTo>
                  <a:cubicBezTo>
                    <a:pt x="8" y="278"/>
                    <a:pt x="21" y="258"/>
                    <a:pt x="28" y="264"/>
                  </a:cubicBezTo>
                </a:path>
              </a:pathLst>
            </a:custGeom>
            <a:noFill/>
            <a:ln w="34925" cap="flat" cmpd="sng">
              <a:solidFill>
                <a:srgbClr val="993366"/>
              </a:solidFill>
              <a:prstDash val="solid"/>
              <a:round/>
              <a:headEnd type="none" w="sm" len="sm"/>
              <a:tailEnd type="triangl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79" name="Freeform 799"/>
            <p:cNvSpPr>
              <a:spLocks/>
            </p:cNvSpPr>
            <p:nvPr/>
          </p:nvSpPr>
          <p:spPr bwMode="auto">
            <a:xfrm flipH="1">
              <a:off x="4470" y="1320"/>
              <a:ext cx="116" cy="398"/>
            </a:xfrm>
            <a:custGeom>
              <a:avLst/>
              <a:gdLst>
                <a:gd name="T0" fmla="*/ 25158428 w 28"/>
                <a:gd name="T1" fmla="*/ 0 h 278"/>
                <a:gd name="T2" fmla="*/ 25158428 w 28"/>
                <a:gd name="T3" fmla="*/ 12133 h 278"/>
                <a:gd name="T4" fmla="*/ 172953059 w 28"/>
                <a:gd name="T5" fmla="*/ 13684 h 278"/>
                <a:gd name="T6" fmla="*/ 0 60000 65536"/>
                <a:gd name="T7" fmla="*/ 0 60000 65536"/>
                <a:gd name="T8" fmla="*/ 0 60000 65536"/>
                <a:gd name="T9" fmla="*/ 0 w 28"/>
                <a:gd name="T10" fmla="*/ 0 h 278"/>
                <a:gd name="T11" fmla="*/ 28 w 28"/>
                <a:gd name="T12" fmla="*/ 278 h 27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8" h="278">
                  <a:moveTo>
                    <a:pt x="4" y="0"/>
                  </a:moveTo>
                  <a:cubicBezTo>
                    <a:pt x="2" y="95"/>
                    <a:pt x="0" y="190"/>
                    <a:pt x="4" y="234"/>
                  </a:cubicBezTo>
                  <a:cubicBezTo>
                    <a:pt x="8" y="278"/>
                    <a:pt x="21" y="258"/>
                    <a:pt x="28" y="264"/>
                  </a:cubicBezTo>
                </a:path>
              </a:pathLst>
            </a:custGeom>
            <a:noFill/>
            <a:ln w="34925" cap="flat" cmpd="sng">
              <a:solidFill>
                <a:srgbClr val="993366"/>
              </a:solidFill>
              <a:prstDash val="solid"/>
              <a:round/>
              <a:headEnd type="triangle" w="med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80" name="Text Box 800"/>
            <p:cNvSpPr txBox="1">
              <a:spLocks noChangeArrowheads="1"/>
            </p:cNvSpPr>
            <p:nvPr/>
          </p:nvSpPr>
          <p:spPr bwMode="auto">
            <a:xfrm>
              <a:off x="4765" y="1680"/>
              <a:ext cx="703" cy="3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4572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 defTabSz="4572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1143000" indent="-228600" defTabSz="4572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600200" indent="-228600" defTabSz="4572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2057400" indent="-228600" defTabSz="4572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ＭＳ Ｐゴシック" charset="0"/>
                </a:rPr>
                <a:t>Collector</a:t>
              </a:r>
            </a:p>
          </p:txBody>
        </p:sp>
      </p:grpSp>
      <p:cxnSp>
        <p:nvCxnSpPr>
          <p:cNvPr id="1757" name="Straight Arrow Connector 883"/>
          <p:cNvCxnSpPr>
            <a:cxnSpLocks noChangeShapeType="1"/>
            <a:stCxn id="1051" idx="0"/>
          </p:cNvCxnSpPr>
          <p:nvPr/>
        </p:nvCxnSpPr>
        <p:spPr bwMode="auto">
          <a:xfrm flipH="1">
            <a:off x="1541463" y="2243138"/>
            <a:ext cx="1544637" cy="517525"/>
          </a:xfrm>
          <a:prstGeom prst="straightConnector1">
            <a:avLst/>
          </a:prstGeom>
          <a:noFill/>
          <a:ln w="28575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1758" name="Straight Arrow Connector 884"/>
          <p:cNvCxnSpPr>
            <a:cxnSpLocks noChangeShapeType="1"/>
            <a:stCxn id="1048" idx="0"/>
          </p:cNvCxnSpPr>
          <p:nvPr/>
        </p:nvCxnSpPr>
        <p:spPr bwMode="auto">
          <a:xfrm>
            <a:off x="3492500" y="2243138"/>
            <a:ext cx="722313" cy="598487"/>
          </a:xfrm>
          <a:prstGeom prst="straightConnector1">
            <a:avLst/>
          </a:prstGeom>
          <a:noFill/>
          <a:ln w="31750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1759" name="TextBox 882"/>
          <p:cNvSpPr txBox="1">
            <a:spLocks noChangeArrowheads="1"/>
          </p:cNvSpPr>
          <p:nvPr/>
        </p:nvSpPr>
        <p:spPr bwMode="auto">
          <a:xfrm>
            <a:off x="4968875" y="3948113"/>
            <a:ext cx="3970338" cy="1709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 defTabSz="4572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600" b="1">
                <a:latin typeface="Times New Roman" charset="0"/>
              </a:rPr>
              <a:t>Steps</a:t>
            </a:r>
            <a:endParaRPr lang="en-US" sz="1600">
              <a:latin typeface="Times New Roman" charset="0"/>
            </a:endParaRPr>
          </a:p>
          <a:p>
            <a:pPr eaLnBrk="1" hangingPunct="1">
              <a:buFont typeface="Times" charset="0"/>
              <a:buAutoNum type="arabicPeriod"/>
            </a:pPr>
            <a:r>
              <a:rPr lang="en-US" sz="1800">
                <a:latin typeface="Times New Roman" charset="0"/>
              </a:rPr>
              <a:t>Compute dispersion and impedance using CEM.</a:t>
            </a:r>
          </a:p>
          <a:p>
            <a:pPr eaLnBrk="1" hangingPunct="1">
              <a:buFont typeface="Times" charset="0"/>
              <a:buAutoNum type="arabicPeriod" startAt="2"/>
            </a:pPr>
            <a:r>
              <a:rPr lang="en-US" sz="1800">
                <a:latin typeface="Times New Roman" charset="0"/>
              </a:rPr>
              <a:t>Fit to circuit model: Curnow , FW or other</a:t>
            </a:r>
          </a:p>
          <a:p>
            <a:pPr eaLnBrk="1" hangingPunct="1">
              <a:buFont typeface="Times" charset="0"/>
              <a:buNone/>
            </a:pPr>
            <a:r>
              <a:rPr lang="en-US" sz="1800">
                <a:latin typeface="Times New Roman" charset="0"/>
              </a:rPr>
              <a:t>3.     Import to TESLA</a:t>
            </a:r>
          </a:p>
        </p:txBody>
      </p:sp>
      <p:cxnSp>
        <p:nvCxnSpPr>
          <p:cNvPr id="1760" name="Straight Arrow Connector 1759"/>
          <p:cNvCxnSpPr>
            <a:endCxn id="895" idx="1"/>
          </p:cNvCxnSpPr>
          <p:nvPr/>
        </p:nvCxnSpPr>
        <p:spPr>
          <a:xfrm flipV="1">
            <a:off x="4981575" y="2928938"/>
            <a:ext cx="357188" cy="125412"/>
          </a:xfrm>
          <a:prstGeom prst="straightConnector1">
            <a:avLst/>
          </a:prstGeom>
          <a:noFill/>
          <a:ln w="9525" cap="flat" cmpd="sng" algn="ctr">
            <a:solidFill>
              <a:srgbClr val="000099"/>
            </a:solidFill>
            <a:prstDash val="solid"/>
            <a:tailEnd type="arrow"/>
          </a:ln>
          <a:effectLst/>
        </p:spPr>
      </p:cxnSp>
      <p:sp>
        <p:nvSpPr>
          <p:cNvPr id="1761" name="Text Box 882"/>
          <p:cNvSpPr txBox="1">
            <a:spLocks noChangeArrowheads="1"/>
          </p:cNvSpPr>
          <p:nvPr/>
        </p:nvSpPr>
        <p:spPr bwMode="auto">
          <a:xfrm>
            <a:off x="6219825" y="1608138"/>
            <a:ext cx="1460500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cs typeface="+mn-cs"/>
              </a:rPr>
              <a:t>TESLA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cs typeface="+mn-cs"/>
            </a:endParaRPr>
          </a:p>
        </p:txBody>
      </p:sp>
      <p:sp>
        <p:nvSpPr>
          <p:cNvPr id="1762" name="Text Box 883"/>
          <p:cNvSpPr txBox="1">
            <a:spLocks noChangeArrowheads="1"/>
          </p:cNvSpPr>
          <p:nvPr/>
        </p:nvSpPr>
        <p:spPr bwMode="auto">
          <a:xfrm>
            <a:off x="5026025" y="5749925"/>
            <a:ext cx="37560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cs typeface="+mn-cs"/>
              </a:rPr>
              <a:t>Goal: eliminate circuit model</a:t>
            </a:r>
          </a:p>
        </p:txBody>
      </p:sp>
    </p:spTree>
    <p:extLst>
      <p:ext uri="{BB962C8B-B14F-4D97-AF65-F5344CB8AC3E}">
        <p14:creationId xmlns:p14="http://schemas.microsoft.com/office/powerpoint/2010/main" val="165191617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Text Box 111"/>
          <p:cNvSpPr txBox="1">
            <a:spLocks noChangeArrowheads="1"/>
          </p:cNvSpPr>
          <p:nvPr/>
        </p:nvSpPr>
        <p:spPr bwMode="auto">
          <a:xfrm>
            <a:off x="8027318" y="1653436"/>
            <a:ext cx="1048299" cy="26161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eaLnBrk="0" hangingPunct="0"/>
            <a:r>
              <a:rPr lang="en-US" sz="11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Beam-tunnel</a:t>
            </a:r>
            <a:endParaRPr lang="en-US" sz="1100" b="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8" name="Rounded Rectangle 117"/>
          <p:cNvSpPr/>
          <p:nvPr/>
        </p:nvSpPr>
        <p:spPr>
          <a:xfrm>
            <a:off x="342961" y="1066800"/>
            <a:ext cx="5202959" cy="1399368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9424" y="152400"/>
            <a:ext cx="7822555" cy="560387"/>
          </a:xfrm>
        </p:spPr>
        <p:txBody>
          <a:bodyPr/>
          <a:lstStyle/>
          <a:p>
            <a:r>
              <a:rPr lang="en-US" sz="2800" b="0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Separation of domains in large-signal model:</a:t>
            </a:r>
          </a:p>
        </p:txBody>
      </p:sp>
      <p:sp>
        <p:nvSpPr>
          <p:cNvPr id="107" name="Text Box 111"/>
          <p:cNvSpPr txBox="1">
            <a:spLocks noChangeArrowheads="1"/>
          </p:cNvSpPr>
          <p:nvPr/>
        </p:nvSpPr>
        <p:spPr bwMode="auto">
          <a:xfrm>
            <a:off x="5866950" y="1494460"/>
            <a:ext cx="886509" cy="4308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eaLnBrk="0" hangingPunct="0"/>
            <a:r>
              <a:rPr lang="en-US" sz="1100" dirty="0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simulation boundary</a:t>
            </a:r>
            <a:endParaRPr lang="en-US" sz="1100" b="0" dirty="0">
              <a:solidFill>
                <a:srgbClr val="FF9900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08" name="Straight Arrow Connector 107"/>
          <p:cNvCxnSpPr/>
          <p:nvPr/>
        </p:nvCxnSpPr>
        <p:spPr>
          <a:xfrm flipH="1">
            <a:off x="7539632" y="1861107"/>
            <a:ext cx="619502" cy="128481"/>
          </a:xfrm>
          <a:prstGeom prst="straightConnector1">
            <a:avLst/>
          </a:prstGeom>
          <a:ln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Straight Arrow Connector 108"/>
          <p:cNvCxnSpPr/>
          <p:nvPr/>
        </p:nvCxnSpPr>
        <p:spPr>
          <a:xfrm flipH="1" flipV="1">
            <a:off x="7984305" y="2090902"/>
            <a:ext cx="188234" cy="36271"/>
          </a:xfrm>
          <a:prstGeom prst="straightConnector1">
            <a:avLst/>
          </a:prstGeom>
          <a:ln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" name="TextBox 101"/>
          <p:cNvSpPr txBox="1"/>
          <p:nvPr/>
        </p:nvSpPr>
        <p:spPr>
          <a:xfrm>
            <a:off x="391412" y="1033684"/>
            <a:ext cx="5154510" cy="138499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separation of domains</a:t>
            </a:r>
            <a:r>
              <a:rPr lang="en-US" sz="1400" b="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: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400" b="0" i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introduce </a:t>
            </a:r>
            <a:r>
              <a:rPr lang="en-US" sz="1400" i="1" dirty="0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simulation boundary </a:t>
            </a:r>
            <a:r>
              <a:rPr lang="en-US" sz="1400" b="0" i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dividing  the whole device into two domains: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sz="1400" b="0" i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(1) beam-tunnel        and      (2) external circuit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400" b="0" i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use distinct representation of the fields in each domain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400" b="0" i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couple the two domains on the boundary between them</a:t>
            </a:r>
          </a:p>
        </p:txBody>
      </p:sp>
      <p:cxnSp>
        <p:nvCxnSpPr>
          <p:cNvPr id="105" name="Straight Arrow Connector 104"/>
          <p:cNvCxnSpPr/>
          <p:nvPr/>
        </p:nvCxnSpPr>
        <p:spPr>
          <a:xfrm>
            <a:off x="6486347" y="1915187"/>
            <a:ext cx="294773" cy="61570"/>
          </a:xfrm>
          <a:prstGeom prst="straightConnector1">
            <a:avLst/>
          </a:prstGeom>
          <a:ln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9" name="Text Box 111"/>
          <p:cNvSpPr txBox="1">
            <a:spLocks noChangeArrowheads="1"/>
          </p:cNvSpPr>
          <p:nvPr/>
        </p:nvSpPr>
        <p:spPr bwMode="auto">
          <a:xfrm>
            <a:off x="8051224" y="2297127"/>
            <a:ext cx="794981" cy="4308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eaLnBrk="0" hangingPunct="0"/>
            <a:r>
              <a:rPr lang="en-US" sz="11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External circuit</a:t>
            </a:r>
            <a:endParaRPr lang="en-US" sz="1100" b="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10" name="Group 109"/>
          <p:cNvGrpSpPr/>
          <p:nvPr/>
        </p:nvGrpSpPr>
        <p:grpSpPr>
          <a:xfrm>
            <a:off x="6811284" y="1359957"/>
            <a:ext cx="1120287" cy="1503450"/>
            <a:chOff x="6397043" y="1676400"/>
            <a:chExt cx="1588911" cy="1905000"/>
          </a:xfrm>
        </p:grpSpPr>
        <p:grpSp>
          <p:nvGrpSpPr>
            <p:cNvPr id="20" name="Group 14"/>
            <p:cNvGrpSpPr>
              <a:grpSpLocks/>
            </p:cNvGrpSpPr>
            <p:nvPr/>
          </p:nvGrpSpPr>
          <p:grpSpPr bwMode="auto">
            <a:xfrm>
              <a:off x="6420608" y="1676400"/>
              <a:ext cx="1481138" cy="1905000"/>
              <a:chOff x="2204" y="1440"/>
              <a:chExt cx="1972" cy="1872"/>
            </a:xfrm>
          </p:grpSpPr>
          <p:sp>
            <p:nvSpPr>
              <p:cNvPr id="21" name="Line 15"/>
              <p:cNvSpPr>
                <a:spLocks noChangeShapeType="1"/>
              </p:cNvSpPr>
              <p:nvPr/>
            </p:nvSpPr>
            <p:spPr bwMode="auto">
              <a:xfrm>
                <a:off x="2204" y="2208"/>
                <a:ext cx="1972" cy="0"/>
              </a:xfrm>
              <a:prstGeom prst="line">
                <a:avLst/>
              </a:prstGeom>
              <a:noFill/>
              <a:ln w="12700">
                <a:solidFill>
                  <a:schemeClr val="accent1"/>
                </a:solidFill>
                <a:prstDash val="dash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2" name="Line 16"/>
              <p:cNvSpPr>
                <a:spLocks noChangeShapeType="1"/>
              </p:cNvSpPr>
              <p:nvPr/>
            </p:nvSpPr>
            <p:spPr bwMode="auto">
              <a:xfrm>
                <a:off x="2204" y="2496"/>
                <a:ext cx="1972" cy="0"/>
              </a:xfrm>
              <a:prstGeom prst="line">
                <a:avLst/>
              </a:prstGeom>
              <a:noFill/>
              <a:ln w="12700">
                <a:solidFill>
                  <a:schemeClr val="accent1"/>
                </a:solidFill>
                <a:prstDash val="dash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" name="Rectangle 17"/>
              <p:cNvSpPr>
                <a:spLocks noChangeArrowheads="1"/>
              </p:cNvSpPr>
              <p:nvPr/>
            </p:nvSpPr>
            <p:spPr bwMode="auto">
              <a:xfrm flipV="1">
                <a:off x="2208" y="3024"/>
                <a:ext cx="1968" cy="288"/>
              </a:xfrm>
              <a:prstGeom prst="rect">
                <a:avLst/>
              </a:prstGeom>
              <a:solidFill>
                <a:srgbClr val="99CC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b="0"/>
              </a:p>
            </p:txBody>
          </p:sp>
          <p:sp>
            <p:nvSpPr>
              <p:cNvPr id="24" name="Rectangle 18"/>
              <p:cNvSpPr>
                <a:spLocks noChangeArrowheads="1"/>
              </p:cNvSpPr>
              <p:nvPr/>
            </p:nvSpPr>
            <p:spPr bwMode="auto">
              <a:xfrm flipV="1">
                <a:off x="3120" y="2928"/>
                <a:ext cx="144" cy="96"/>
              </a:xfrm>
              <a:prstGeom prst="rect">
                <a:avLst/>
              </a:prstGeom>
              <a:solidFill>
                <a:srgbClr val="99CC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b="0"/>
              </a:p>
            </p:txBody>
          </p:sp>
          <p:sp>
            <p:nvSpPr>
              <p:cNvPr id="25" name="Rectangle 19"/>
              <p:cNvSpPr>
                <a:spLocks noChangeArrowheads="1"/>
              </p:cNvSpPr>
              <p:nvPr/>
            </p:nvSpPr>
            <p:spPr bwMode="auto">
              <a:xfrm flipV="1">
                <a:off x="3840" y="2928"/>
                <a:ext cx="144" cy="96"/>
              </a:xfrm>
              <a:prstGeom prst="rect">
                <a:avLst/>
              </a:prstGeom>
              <a:solidFill>
                <a:srgbClr val="99CC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b="0"/>
              </a:p>
            </p:txBody>
          </p:sp>
          <p:sp>
            <p:nvSpPr>
              <p:cNvPr id="26" name="Rectangle 20"/>
              <p:cNvSpPr>
                <a:spLocks noChangeArrowheads="1"/>
              </p:cNvSpPr>
              <p:nvPr/>
            </p:nvSpPr>
            <p:spPr bwMode="auto">
              <a:xfrm flipV="1">
                <a:off x="2400" y="2928"/>
                <a:ext cx="144" cy="96"/>
              </a:xfrm>
              <a:prstGeom prst="rect">
                <a:avLst/>
              </a:prstGeom>
              <a:solidFill>
                <a:srgbClr val="99CC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b="0"/>
              </a:p>
            </p:txBody>
          </p:sp>
          <p:sp>
            <p:nvSpPr>
              <p:cNvPr id="27" name="Rectangle 21"/>
              <p:cNvSpPr>
                <a:spLocks noChangeArrowheads="1"/>
              </p:cNvSpPr>
              <p:nvPr/>
            </p:nvSpPr>
            <p:spPr bwMode="auto">
              <a:xfrm flipV="1">
                <a:off x="2208" y="2544"/>
                <a:ext cx="528" cy="96"/>
              </a:xfrm>
              <a:prstGeom prst="rect">
                <a:avLst/>
              </a:prstGeom>
              <a:solidFill>
                <a:srgbClr val="99CC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b="0"/>
              </a:p>
            </p:txBody>
          </p:sp>
          <p:sp>
            <p:nvSpPr>
              <p:cNvPr id="28" name="Rectangle 22"/>
              <p:cNvSpPr>
                <a:spLocks noChangeArrowheads="1"/>
              </p:cNvSpPr>
              <p:nvPr/>
            </p:nvSpPr>
            <p:spPr bwMode="auto">
              <a:xfrm flipV="1">
                <a:off x="2400" y="2640"/>
                <a:ext cx="144" cy="192"/>
              </a:xfrm>
              <a:prstGeom prst="rect">
                <a:avLst/>
              </a:prstGeom>
              <a:solidFill>
                <a:srgbClr val="99CC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b="0"/>
              </a:p>
            </p:txBody>
          </p:sp>
          <p:sp>
            <p:nvSpPr>
              <p:cNvPr id="29" name="Rectangle 23"/>
              <p:cNvSpPr>
                <a:spLocks noChangeArrowheads="1"/>
              </p:cNvSpPr>
              <p:nvPr/>
            </p:nvSpPr>
            <p:spPr bwMode="auto">
              <a:xfrm flipV="1">
                <a:off x="3648" y="2544"/>
                <a:ext cx="528" cy="96"/>
              </a:xfrm>
              <a:prstGeom prst="rect">
                <a:avLst/>
              </a:prstGeom>
              <a:solidFill>
                <a:srgbClr val="99CC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b="0"/>
              </a:p>
            </p:txBody>
          </p:sp>
          <p:sp>
            <p:nvSpPr>
              <p:cNvPr id="30" name="Rectangle 24"/>
              <p:cNvSpPr>
                <a:spLocks noChangeArrowheads="1"/>
              </p:cNvSpPr>
              <p:nvPr/>
            </p:nvSpPr>
            <p:spPr bwMode="auto">
              <a:xfrm flipV="1">
                <a:off x="3840" y="2640"/>
                <a:ext cx="144" cy="192"/>
              </a:xfrm>
              <a:prstGeom prst="rect">
                <a:avLst/>
              </a:prstGeom>
              <a:solidFill>
                <a:srgbClr val="99CC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b="0"/>
              </a:p>
            </p:txBody>
          </p:sp>
          <p:sp>
            <p:nvSpPr>
              <p:cNvPr id="31" name="Rectangle 25"/>
              <p:cNvSpPr>
                <a:spLocks noChangeArrowheads="1"/>
              </p:cNvSpPr>
              <p:nvPr/>
            </p:nvSpPr>
            <p:spPr bwMode="auto">
              <a:xfrm flipV="1">
                <a:off x="2928" y="2544"/>
                <a:ext cx="528" cy="96"/>
              </a:xfrm>
              <a:prstGeom prst="rect">
                <a:avLst/>
              </a:prstGeom>
              <a:solidFill>
                <a:srgbClr val="99CC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b="0"/>
              </a:p>
            </p:txBody>
          </p:sp>
          <p:sp>
            <p:nvSpPr>
              <p:cNvPr id="32" name="Rectangle 26"/>
              <p:cNvSpPr>
                <a:spLocks noChangeArrowheads="1"/>
              </p:cNvSpPr>
              <p:nvPr/>
            </p:nvSpPr>
            <p:spPr bwMode="auto">
              <a:xfrm flipV="1">
                <a:off x="3120" y="2640"/>
                <a:ext cx="144" cy="192"/>
              </a:xfrm>
              <a:prstGeom prst="rect">
                <a:avLst/>
              </a:prstGeom>
              <a:solidFill>
                <a:srgbClr val="99CC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b="0"/>
              </a:p>
            </p:txBody>
          </p:sp>
          <p:sp>
            <p:nvSpPr>
              <p:cNvPr id="33" name="Rectangle 27"/>
              <p:cNvSpPr>
                <a:spLocks noChangeArrowheads="1"/>
              </p:cNvSpPr>
              <p:nvPr/>
            </p:nvSpPr>
            <p:spPr bwMode="auto">
              <a:xfrm>
                <a:off x="2208" y="1440"/>
                <a:ext cx="1968" cy="240"/>
              </a:xfrm>
              <a:prstGeom prst="rect">
                <a:avLst/>
              </a:prstGeom>
              <a:solidFill>
                <a:srgbClr val="99CC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b="0"/>
              </a:p>
            </p:txBody>
          </p:sp>
          <p:sp>
            <p:nvSpPr>
              <p:cNvPr id="34" name="Rectangle 28"/>
              <p:cNvSpPr>
                <a:spLocks noChangeArrowheads="1"/>
              </p:cNvSpPr>
              <p:nvPr/>
            </p:nvSpPr>
            <p:spPr bwMode="auto">
              <a:xfrm>
                <a:off x="3120" y="1680"/>
                <a:ext cx="144" cy="192"/>
              </a:xfrm>
              <a:prstGeom prst="rect">
                <a:avLst/>
              </a:prstGeom>
              <a:solidFill>
                <a:srgbClr val="99CC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b="0"/>
              </a:p>
            </p:txBody>
          </p:sp>
          <p:sp>
            <p:nvSpPr>
              <p:cNvPr id="35" name="Rectangle 29"/>
              <p:cNvSpPr>
                <a:spLocks noChangeArrowheads="1"/>
              </p:cNvSpPr>
              <p:nvPr/>
            </p:nvSpPr>
            <p:spPr bwMode="auto">
              <a:xfrm>
                <a:off x="3840" y="1680"/>
                <a:ext cx="144" cy="96"/>
              </a:xfrm>
              <a:prstGeom prst="rect">
                <a:avLst/>
              </a:prstGeom>
              <a:solidFill>
                <a:srgbClr val="99CC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b="0"/>
              </a:p>
            </p:txBody>
          </p:sp>
          <p:sp>
            <p:nvSpPr>
              <p:cNvPr id="36" name="Rectangle 30"/>
              <p:cNvSpPr>
                <a:spLocks noChangeArrowheads="1"/>
              </p:cNvSpPr>
              <p:nvPr/>
            </p:nvSpPr>
            <p:spPr bwMode="auto">
              <a:xfrm>
                <a:off x="2400" y="1680"/>
                <a:ext cx="144" cy="96"/>
              </a:xfrm>
              <a:prstGeom prst="rect">
                <a:avLst/>
              </a:prstGeom>
              <a:solidFill>
                <a:srgbClr val="99CC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b="0"/>
              </a:p>
            </p:txBody>
          </p:sp>
          <p:sp>
            <p:nvSpPr>
              <p:cNvPr id="37" name="Rectangle 31"/>
              <p:cNvSpPr>
                <a:spLocks noChangeArrowheads="1"/>
              </p:cNvSpPr>
              <p:nvPr/>
            </p:nvSpPr>
            <p:spPr bwMode="auto">
              <a:xfrm>
                <a:off x="2208" y="2064"/>
                <a:ext cx="528" cy="96"/>
              </a:xfrm>
              <a:prstGeom prst="rect">
                <a:avLst/>
              </a:prstGeom>
              <a:solidFill>
                <a:srgbClr val="99CC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b="0"/>
              </a:p>
            </p:txBody>
          </p:sp>
          <p:sp>
            <p:nvSpPr>
              <p:cNvPr id="38" name="Rectangle 32"/>
              <p:cNvSpPr>
                <a:spLocks noChangeArrowheads="1"/>
              </p:cNvSpPr>
              <p:nvPr/>
            </p:nvSpPr>
            <p:spPr bwMode="auto">
              <a:xfrm>
                <a:off x="2400" y="1872"/>
                <a:ext cx="144" cy="192"/>
              </a:xfrm>
              <a:prstGeom prst="rect">
                <a:avLst/>
              </a:prstGeom>
              <a:solidFill>
                <a:srgbClr val="99CC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b="0"/>
              </a:p>
            </p:txBody>
          </p:sp>
          <p:sp>
            <p:nvSpPr>
              <p:cNvPr id="39" name="Rectangle 33"/>
              <p:cNvSpPr>
                <a:spLocks noChangeArrowheads="1"/>
              </p:cNvSpPr>
              <p:nvPr/>
            </p:nvSpPr>
            <p:spPr bwMode="auto">
              <a:xfrm>
                <a:off x="3648" y="2064"/>
                <a:ext cx="528" cy="96"/>
              </a:xfrm>
              <a:prstGeom prst="rect">
                <a:avLst/>
              </a:prstGeom>
              <a:solidFill>
                <a:srgbClr val="99CC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b="0"/>
              </a:p>
            </p:txBody>
          </p:sp>
          <p:sp>
            <p:nvSpPr>
              <p:cNvPr id="40" name="Rectangle 34"/>
              <p:cNvSpPr>
                <a:spLocks noChangeArrowheads="1"/>
              </p:cNvSpPr>
              <p:nvPr/>
            </p:nvSpPr>
            <p:spPr bwMode="auto">
              <a:xfrm>
                <a:off x="3840" y="1872"/>
                <a:ext cx="144" cy="192"/>
              </a:xfrm>
              <a:prstGeom prst="rect">
                <a:avLst/>
              </a:prstGeom>
              <a:solidFill>
                <a:srgbClr val="99CC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b="0"/>
              </a:p>
            </p:txBody>
          </p:sp>
          <p:sp>
            <p:nvSpPr>
              <p:cNvPr id="41" name="Rectangle 35"/>
              <p:cNvSpPr>
                <a:spLocks noChangeArrowheads="1"/>
              </p:cNvSpPr>
              <p:nvPr/>
            </p:nvSpPr>
            <p:spPr bwMode="auto">
              <a:xfrm>
                <a:off x="2928" y="2064"/>
                <a:ext cx="528" cy="96"/>
              </a:xfrm>
              <a:prstGeom prst="rect">
                <a:avLst/>
              </a:prstGeom>
              <a:solidFill>
                <a:srgbClr val="99CC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b="0"/>
              </a:p>
            </p:txBody>
          </p:sp>
          <p:sp>
            <p:nvSpPr>
              <p:cNvPr id="42" name="Rectangle 36"/>
              <p:cNvSpPr>
                <a:spLocks noChangeArrowheads="1"/>
              </p:cNvSpPr>
              <p:nvPr/>
            </p:nvSpPr>
            <p:spPr bwMode="auto">
              <a:xfrm>
                <a:off x="3120" y="1872"/>
                <a:ext cx="144" cy="192"/>
              </a:xfrm>
              <a:prstGeom prst="rect">
                <a:avLst/>
              </a:prstGeom>
              <a:solidFill>
                <a:srgbClr val="99CC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b="0"/>
              </a:p>
            </p:txBody>
          </p:sp>
          <p:sp>
            <p:nvSpPr>
              <p:cNvPr id="43" name="Line 37"/>
              <p:cNvSpPr>
                <a:spLocks noChangeShapeType="1"/>
              </p:cNvSpPr>
              <p:nvPr/>
            </p:nvSpPr>
            <p:spPr bwMode="auto">
              <a:xfrm>
                <a:off x="2208" y="2160"/>
                <a:ext cx="524" cy="0"/>
              </a:xfrm>
              <a:prstGeom prst="line">
                <a:avLst/>
              </a:prstGeom>
              <a:noFill/>
              <a:ln w="12700">
                <a:solidFill>
                  <a:srgbClr val="0033CC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4" name="Line 38"/>
              <p:cNvSpPr>
                <a:spLocks noChangeShapeType="1"/>
              </p:cNvSpPr>
              <p:nvPr/>
            </p:nvSpPr>
            <p:spPr bwMode="auto">
              <a:xfrm flipV="1">
                <a:off x="2732" y="2064"/>
                <a:ext cx="0" cy="96"/>
              </a:xfrm>
              <a:prstGeom prst="line">
                <a:avLst/>
              </a:prstGeom>
              <a:noFill/>
              <a:ln w="12700">
                <a:solidFill>
                  <a:srgbClr val="0033CC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5" name="Line 39"/>
              <p:cNvSpPr>
                <a:spLocks noChangeShapeType="1"/>
              </p:cNvSpPr>
              <p:nvPr/>
            </p:nvSpPr>
            <p:spPr bwMode="auto">
              <a:xfrm flipH="1">
                <a:off x="2540" y="2064"/>
                <a:ext cx="192" cy="0"/>
              </a:xfrm>
              <a:prstGeom prst="line">
                <a:avLst/>
              </a:prstGeom>
              <a:noFill/>
              <a:ln w="12700">
                <a:solidFill>
                  <a:srgbClr val="0033CC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6" name="Line 40"/>
              <p:cNvSpPr>
                <a:spLocks noChangeShapeType="1"/>
              </p:cNvSpPr>
              <p:nvPr/>
            </p:nvSpPr>
            <p:spPr bwMode="auto">
              <a:xfrm>
                <a:off x="2540" y="1680"/>
                <a:ext cx="576" cy="0"/>
              </a:xfrm>
              <a:prstGeom prst="line">
                <a:avLst/>
              </a:prstGeom>
              <a:noFill/>
              <a:ln w="12700">
                <a:solidFill>
                  <a:srgbClr val="0033CC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7" name="Line 41"/>
              <p:cNvSpPr>
                <a:spLocks noChangeShapeType="1"/>
              </p:cNvSpPr>
              <p:nvPr/>
            </p:nvSpPr>
            <p:spPr bwMode="auto">
              <a:xfrm flipH="1">
                <a:off x="2924" y="2064"/>
                <a:ext cx="192" cy="0"/>
              </a:xfrm>
              <a:prstGeom prst="line">
                <a:avLst/>
              </a:prstGeom>
              <a:noFill/>
              <a:ln w="12700">
                <a:solidFill>
                  <a:srgbClr val="0033CC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8" name="Line 42"/>
              <p:cNvSpPr>
                <a:spLocks noChangeShapeType="1"/>
              </p:cNvSpPr>
              <p:nvPr/>
            </p:nvSpPr>
            <p:spPr bwMode="auto">
              <a:xfrm flipV="1">
                <a:off x="2924" y="2064"/>
                <a:ext cx="0" cy="96"/>
              </a:xfrm>
              <a:prstGeom prst="line">
                <a:avLst/>
              </a:prstGeom>
              <a:noFill/>
              <a:ln w="12700">
                <a:solidFill>
                  <a:srgbClr val="0033CC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" name="Line 43"/>
              <p:cNvSpPr>
                <a:spLocks noChangeShapeType="1"/>
              </p:cNvSpPr>
              <p:nvPr/>
            </p:nvSpPr>
            <p:spPr bwMode="auto">
              <a:xfrm>
                <a:off x="2924" y="2160"/>
                <a:ext cx="528" cy="0"/>
              </a:xfrm>
              <a:prstGeom prst="line">
                <a:avLst/>
              </a:prstGeom>
              <a:noFill/>
              <a:ln w="12700">
                <a:solidFill>
                  <a:srgbClr val="0033CC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0" name="Line 44"/>
              <p:cNvSpPr>
                <a:spLocks noChangeShapeType="1"/>
              </p:cNvSpPr>
              <p:nvPr/>
            </p:nvSpPr>
            <p:spPr bwMode="auto">
              <a:xfrm flipV="1">
                <a:off x="3452" y="2064"/>
                <a:ext cx="0" cy="96"/>
              </a:xfrm>
              <a:prstGeom prst="line">
                <a:avLst/>
              </a:prstGeom>
              <a:noFill/>
              <a:ln w="12700">
                <a:solidFill>
                  <a:srgbClr val="0033CC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1" name="Line 45"/>
              <p:cNvSpPr>
                <a:spLocks noChangeShapeType="1"/>
              </p:cNvSpPr>
              <p:nvPr/>
            </p:nvSpPr>
            <p:spPr bwMode="auto">
              <a:xfrm flipH="1">
                <a:off x="3260" y="2064"/>
                <a:ext cx="192" cy="0"/>
              </a:xfrm>
              <a:prstGeom prst="line">
                <a:avLst/>
              </a:prstGeom>
              <a:noFill/>
              <a:ln w="12700">
                <a:solidFill>
                  <a:srgbClr val="0033CC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2" name="Line 46"/>
              <p:cNvSpPr>
                <a:spLocks noChangeShapeType="1"/>
              </p:cNvSpPr>
              <p:nvPr/>
            </p:nvSpPr>
            <p:spPr bwMode="auto">
              <a:xfrm>
                <a:off x="3260" y="1680"/>
                <a:ext cx="576" cy="0"/>
              </a:xfrm>
              <a:prstGeom prst="line">
                <a:avLst/>
              </a:prstGeom>
              <a:noFill/>
              <a:ln w="12700">
                <a:solidFill>
                  <a:srgbClr val="0033CC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" name="Line 47"/>
              <p:cNvSpPr>
                <a:spLocks noChangeShapeType="1"/>
              </p:cNvSpPr>
              <p:nvPr/>
            </p:nvSpPr>
            <p:spPr bwMode="auto">
              <a:xfrm flipH="1">
                <a:off x="3644" y="2064"/>
                <a:ext cx="192" cy="0"/>
              </a:xfrm>
              <a:prstGeom prst="line">
                <a:avLst/>
              </a:prstGeom>
              <a:noFill/>
              <a:ln w="12700">
                <a:solidFill>
                  <a:srgbClr val="0033CC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4" name="Line 48"/>
              <p:cNvSpPr>
                <a:spLocks noChangeShapeType="1"/>
              </p:cNvSpPr>
              <p:nvPr/>
            </p:nvSpPr>
            <p:spPr bwMode="auto">
              <a:xfrm flipV="1">
                <a:off x="3644" y="2064"/>
                <a:ext cx="0" cy="96"/>
              </a:xfrm>
              <a:prstGeom prst="line">
                <a:avLst/>
              </a:prstGeom>
              <a:noFill/>
              <a:ln w="12700">
                <a:solidFill>
                  <a:srgbClr val="0033CC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5" name="Line 49"/>
              <p:cNvSpPr>
                <a:spLocks noChangeShapeType="1"/>
              </p:cNvSpPr>
              <p:nvPr/>
            </p:nvSpPr>
            <p:spPr bwMode="auto">
              <a:xfrm>
                <a:off x="3644" y="2160"/>
                <a:ext cx="528" cy="0"/>
              </a:xfrm>
              <a:prstGeom prst="line">
                <a:avLst/>
              </a:prstGeom>
              <a:noFill/>
              <a:ln w="12700">
                <a:solidFill>
                  <a:srgbClr val="0033CC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" name="Line 50"/>
              <p:cNvSpPr>
                <a:spLocks noChangeShapeType="1"/>
              </p:cNvSpPr>
              <p:nvPr/>
            </p:nvSpPr>
            <p:spPr bwMode="auto">
              <a:xfrm>
                <a:off x="3836" y="1776"/>
                <a:ext cx="144" cy="0"/>
              </a:xfrm>
              <a:prstGeom prst="line">
                <a:avLst/>
              </a:prstGeom>
              <a:noFill/>
              <a:ln w="12700">
                <a:solidFill>
                  <a:srgbClr val="0033CC"/>
                </a:solidFill>
                <a:prstDash val="dash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7" name="Line 51"/>
              <p:cNvSpPr>
                <a:spLocks noChangeShapeType="1"/>
              </p:cNvSpPr>
              <p:nvPr/>
            </p:nvSpPr>
            <p:spPr bwMode="auto">
              <a:xfrm>
                <a:off x="3836" y="1872"/>
                <a:ext cx="144" cy="0"/>
              </a:xfrm>
              <a:prstGeom prst="line">
                <a:avLst/>
              </a:prstGeom>
              <a:noFill/>
              <a:ln w="12700">
                <a:solidFill>
                  <a:srgbClr val="0033CC"/>
                </a:solidFill>
                <a:prstDash val="dash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8" name="Line 52"/>
              <p:cNvSpPr>
                <a:spLocks noChangeShapeType="1"/>
              </p:cNvSpPr>
              <p:nvPr/>
            </p:nvSpPr>
            <p:spPr bwMode="auto">
              <a:xfrm>
                <a:off x="2396" y="1776"/>
                <a:ext cx="144" cy="0"/>
              </a:xfrm>
              <a:prstGeom prst="line">
                <a:avLst/>
              </a:prstGeom>
              <a:noFill/>
              <a:ln w="12700">
                <a:solidFill>
                  <a:srgbClr val="0033CC"/>
                </a:solidFill>
                <a:prstDash val="dash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9" name="Line 53"/>
              <p:cNvSpPr>
                <a:spLocks noChangeShapeType="1"/>
              </p:cNvSpPr>
              <p:nvPr/>
            </p:nvSpPr>
            <p:spPr bwMode="auto">
              <a:xfrm>
                <a:off x="2396" y="1872"/>
                <a:ext cx="144" cy="0"/>
              </a:xfrm>
              <a:prstGeom prst="line">
                <a:avLst/>
              </a:prstGeom>
              <a:noFill/>
              <a:ln w="12700">
                <a:solidFill>
                  <a:srgbClr val="0033CC"/>
                </a:solidFill>
                <a:prstDash val="dash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0" name="Line 54"/>
              <p:cNvSpPr>
                <a:spLocks noChangeShapeType="1"/>
              </p:cNvSpPr>
              <p:nvPr/>
            </p:nvSpPr>
            <p:spPr bwMode="auto">
              <a:xfrm flipV="1">
                <a:off x="2540" y="1872"/>
                <a:ext cx="0" cy="192"/>
              </a:xfrm>
              <a:prstGeom prst="line">
                <a:avLst/>
              </a:prstGeom>
              <a:noFill/>
              <a:ln w="12700">
                <a:solidFill>
                  <a:srgbClr val="0033CC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1" name="Line 55"/>
              <p:cNvSpPr>
                <a:spLocks noChangeShapeType="1"/>
              </p:cNvSpPr>
              <p:nvPr/>
            </p:nvSpPr>
            <p:spPr bwMode="auto">
              <a:xfrm flipV="1">
                <a:off x="2540" y="1680"/>
                <a:ext cx="0" cy="96"/>
              </a:xfrm>
              <a:prstGeom prst="line">
                <a:avLst/>
              </a:prstGeom>
              <a:noFill/>
              <a:ln w="12700">
                <a:solidFill>
                  <a:srgbClr val="0033CC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" name="Line 56"/>
              <p:cNvSpPr>
                <a:spLocks noChangeShapeType="1"/>
              </p:cNvSpPr>
              <p:nvPr/>
            </p:nvSpPr>
            <p:spPr bwMode="auto">
              <a:xfrm flipV="1">
                <a:off x="3116" y="1728"/>
                <a:ext cx="0" cy="336"/>
              </a:xfrm>
              <a:prstGeom prst="line">
                <a:avLst/>
              </a:prstGeom>
              <a:noFill/>
              <a:ln w="12700">
                <a:solidFill>
                  <a:srgbClr val="0033CC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" name="Line 57"/>
              <p:cNvSpPr>
                <a:spLocks noChangeShapeType="1"/>
              </p:cNvSpPr>
              <p:nvPr/>
            </p:nvSpPr>
            <p:spPr bwMode="auto">
              <a:xfrm flipV="1">
                <a:off x="3116" y="1680"/>
                <a:ext cx="0" cy="96"/>
              </a:xfrm>
              <a:prstGeom prst="line">
                <a:avLst/>
              </a:prstGeom>
              <a:noFill/>
              <a:ln w="12700">
                <a:solidFill>
                  <a:srgbClr val="0033CC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4" name="Line 58"/>
              <p:cNvSpPr>
                <a:spLocks noChangeShapeType="1"/>
              </p:cNvSpPr>
              <p:nvPr/>
            </p:nvSpPr>
            <p:spPr bwMode="auto">
              <a:xfrm flipV="1">
                <a:off x="3260" y="1728"/>
                <a:ext cx="0" cy="336"/>
              </a:xfrm>
              <a:prstGeom prst="line">
                <a:avLst/>
              </a:prstGeom>
              <a:noFill/>
              <a:ln w="12700">
                <a:solidFill>
                  <a:srgbClr val="0033CC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5" name="Line 59"/>
              <p:cNvSpPr>
                <a:spLocks noChangeShapeType="1"/>
              </p:cNvSpPr>
              <p:nvPr/>
            </p:nvSpPr>
            <p:spPr bwMode="auto">
              <a:xfrm flipV="1">
                <a:off x="3260" y="1680"/>
                <a:ext cx="0" cy="96"/>
              </a:xfrm>
              <a:prstGeom prst="line">
                <a:avLst/>
              </a:prstGeom>
              <a:noFill/>
              <a:ln w="12700">
                <a:solidFill>
                  <a:srgbClr val="0033CC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6" name="Line 60"/>
              <p:cNvSpPr>
                <a:spLocks noChangeShapeType="1"/>
              </p:cNvSpPr>
              <p:nvPr/>
            </p:nvSpPr>
            <p:spPr bwMode="auto">
              <a:xfrm flipV="1">
                <a:off x="3836" y="1872"/>
                <a:ext cx="0" cy="192"/>
              </a:xfrm>
              <a:prstGeom prst="line">
                <a:avLst/>
              </a:prstGeom>
              <a:noFill/>
              <a:ln w="12700">
                <a:solidFill>
                  <a:srgbClr val="0033CC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" name="Line 61"/>
              <p:cNvSpPr>
                <a:spLocks noChangeShapeType="1"/>
              </p:cNvSpPr>
              <p:nvPr/>
            </p:nvSpPr>
            <p:spPr bwMode="auto">
              <a:xfrm flipV="1">
                <a:off x="3836" y="1680"/>
                <a:ext cx="0" cy="96"/>
              </a:xfrm>
              <a:prstGeom prst="line">
                <a:avLst/>
              </a:prstGeom>
              <a:noFill/>
              <a:ln w="12700">
                <a:solidFill>
                  <a:srgbClr val="0033CC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8" name="Line 62"/>
              <p:cNvSpPr>
                <a:spLocks noChangeShapeType="1"/>
              </p:cNvSpPr>
              <p:nvPr/>
            </p:nvSpPr>
            <p:spPr bwMode="auto">
              <a:xfrm flipV="1">
                <a:off x="2208" y="2544"/>
                <a:ext cx="524" cy="0"/>
              </a:xfrm>
              <a:prstGeom prst="line">
                <a:avLst/>
              </a:prstGeom>
              <a:noFill/>
              <a:ln w="12700">
                <a:solidFill>
                  <a:srgbClr val="0033CC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9" name="Line 63"/>
              <p:cNvSpPr>
                <a:spLocks noChangeShapeType="1"/>
              </p:cNvSpPr>
              <p:nvPr/>
            </p:nvSpPr>
            <p:spPr bwMode="auto">
              <a:xfrm>
                <a:off x="2732" y="2544"/>
                <a:ext cx="0" cy="96"/>
              </a:xfrm>
              <a:prstGeom prst="line">
                <a:avLst/>
              </a:prstGeom>
              <a:noFill/>
              <a:ln w="12700">
                <a:solidFill>
                  <a:srgbClr val="0033CC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0" name="Line 64"/>
              <p:cNvSpPr>
                <a:spLocks noChangeShapeType="1"/>
              </p:cNvSpPr>
              <p:nvPr/>
            </p:nvSpPr>
            <p:spPr bwMode="auto">
              <a:xfrm flipH="1" flipV="1">
                <a:off x="2540" y="2640"/>
                <a:ext cx="192" cy="0"/>
              </a:xfrm>
              <a:prstGeom prst="line">
                <a:avLst/>
              </a:prstGeom>
              <a:noFill/>
              <a:ln w="12700">
                <a:solidFill>
                  <a:srgbClr val="0033CC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1" name="Line 65"/>
              <p:cNvSpPr>
                <a:spLocks noChangeShapeType="1"/>
              </p:cNvSpPr>
              <p:nvPr/>
            </p:nvSpPr>
            <p:spPr bwMode="auto">
              <a:xfrm flipV="1">
                <a:off x="2540" y="3024"/>
                <a:ext cx="576" cy="0"/>
              </a:xfrm>
              <a:prstGeom prst="line">
                <a:avLst/>
              </a:prstGeom>
              <a:noFill/>
              <a:ln w="12700">
                <a:solidFill>
                  <a:srgbClr val="0033CC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" name="Line 66"/>
              <p:cNvSpPr>
                <a:spLocks noChangeShapeType="1"/>
              </p:cNvSpPr>
              <p:nvPr/>
            </p:nvSpPr>
            <p:spPr bwMode="auto">
              <a:xfrm flipH="1" flipV="1">
                <a:off x="2924" y="2640"/>
                <a:ext cx="192" cy="0"/>
              </a:xfrm>
              <a:prstGeom prst="line">
                <a:avLst/>
              </a:prstGeom>
              <a:noFill/>
              <a:ln w="12700">
                <a:solidFill>
                  <a:srgbClr val="0033CC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" name="Line 67"/>
              <p:cNvSpPr>
                <a:spLocks noChangeShapeType="1"/>
              </p:cNvSpPr>
              <p:nvPr/>
            </p:nvSpPr>
            <p:spPr bwMode="auto">
              <a:xfrm>
                <a:off x="2924" y="2544"/>
                <a:ext cx="0" cy="96"/>
              </a:xfrm>
              <a:prstGeom prst="line">
                <a:avLst/>
              </a:prstGeom>
              <a:noFill/>
              <a:ln w="12700">
                <a:solidFill>
                  <a:srgbClr val="0033CC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" name="Line 68"/>
              <p:cNvSpPr>
                <a:spLocks noChangeShapeType="1"/>
              </p:cNvSpPr>
              <p:nvPr/>
            </p:nvSpPr>
            <p:spPr bwMode="auto">
              <a:xfrm flipV="1">
                <a:off x="2924" y="2544"/>
                <a:ext cx="528" cy="0"/>
              </a:xfrm>
              <a:prstGeom prst="line">
                <a:avLst/>
              </a:prstGeom>
              <a:noFill/>
              <a:ln w="12700">
                <a:solidFill>
                  <a:srgbClr val="0033CC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" name="Line 69"/>
              <p:cNvSpPr>
                <a:spLocks noChangeShapeType="1"/>
              </p:cNvSpPr>
              <p:nvPr/>
            </p:nvSpPr>
            <p:spPr bwMode="auto">
              <a:xfrm>
                <a:off x="3452" y="2544"/>
                <a:ext cx="0" cy="96"/>
              </a:xfrm>
              <a:prstGeom prst="line">
                <a:avLst/>
              </a:prstGeom>
              <a:noFill/>
              <a:ln w="12700">
                <a:solidFill>
                  <a:srgbClr val="0033CC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6" name="Line 70"/>
              <p:cNvSpPr>
                <a:spLocks noChangeShapeType="1"/>
              </p:cNvSpPr>
              <p:nvPr/>
            </p:nvSpPr>
            <p:spPr bwMode="auto">
              <a:xfrm flipH="1" flipV="1">
                <a:off x="3260" y="2640"/>
                <a:ext cx="192" cy="0"/>
              </a:xfrm>
              <a:prstGeom prst="line">
                <a:avLst/>
              </a:prstGeom>
              <a:noFill/>
              <a:ln w="12700">
                <a:solidFill>
                  <a:srgbClr val="0033CC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7" name="Line 71"/>
              <p:cNvSpPr>
                <a:spLocks noChangeShapeType="1"/>
              </p:cNvSpPr>
              <p:nvPr/>
            </p:nvSpPr>
            <p:spPr bwMode="auto">
              <a:xfrm flipV="1">
                <a:off x="3260" y="3024"/>
                <a:ext cx="576" cy="0"/>
              </a:xfrm>
              <a:prstGeom prst="line">
                <a:avLst/>
              </a:prstGeom>
              <a:noFill/>
              <a:ln w="12700">
                <a:solidFill>
                  <a:srgbClr val="0033CC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8" name="Line 72"/>
              <p:cNvSpPr>
                <a:spLocks noChangeShapeType="1"/>
              </p:cNvSpPr>
              <p:nvPr/>
            </p:nvSpPr>
            <p:spPr bwMode="auto">
              <a:xfrm flipH="1" flipV="1">
                <a:off x="3644" y="2640"/>
                <a:ext cx="192" cy="0"/>
              </a:xfrm>
              <a:prstGeom prst="line">
                <a:avLst/>
              </a:prstGeom>
              <a:noFill/>
              <a:ln w="12700">
                <a:solidFill>
                  <a:srgbClr val="0033CC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9" name="Line 73"/>
              <p:cNvSpPr>
                <a:spLocks noChangeShapeType="1"/>
              </p:cNvSpPr>
              <p:nvPr/>
            </p:nvSpPr>
            <p:spPr bwMode="auto">
              <a:xfrm>
                <a:off x="3644" y="2544"/>
                <a:ext cx="0" cy="96"/>
              </a:xfrm>
              <a:prstGeom prst="line">
                <a:avLst/>
              </a:prstGeom>
              <a:noFill/>
              <a:ln w="12700">
                <a:solidFill>
                  <a:srgbClr val="0033CC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0" name="Line 74"/>
              <p:cNvSpPr>
                <a:spLocks noChangeShapeType="1"/>
              </p:cNvSpPr>
              <p:nvPr/>
            </p:nvSpPr>
            <p:spPr bwMode="auto">
              <a:xfrm flipV="1">
                <a:off x="3644" y="2544"/>
                <a:ext cx="528" cy="0"/>
              </a:xfrm>
              <a:prstGeom prst="line">
                <a:avLst/>
              </a:prstGeom>
              <a:noFill/>
              <a:ln w="12700">
                <a:solidFill>
                  <a:srgbClr val="0033CC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1" name="Line 75"/>
              <p:cNvSpPr>
                <a:spLocks noChangeShapeType="1"/>
              </p:cNvSpPr>
              <p:nvPr/>
            </p:nvSpPr>
            <p:spPr bwMode="auto">
              <a:xfrm flipV="1">
                <a:off x="3116" y="2928"/>
                <a:ext cx="144" cy="0"/>
              </a:xfrm>
              <a:prstGeom prst="line">
                <a:avLst/>
              </a:prstGeom>
              <a:noFill/>
              <a:ln w="12700">
                <a:solidFill>
                  <a:srgbClr val="0033CC"/>
                </a:solidFill>
                <a:prstDash val="dash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2" name="Line 76"/>
              <p:cNvSpPr>
                <a:spLocks noChangeShapeType="1"/>
              </p:cNvSpPr>
              <p:nvPr/>
            </p:nvSpPr>
            <p:spPr bwMode="auto">
              <a:xfrm flipV="1">
                <a:off x="3116" y="2832"/>
                <a:ext cx="144" cy="0"/>
              </a:xfrm>
              <a:prstGeom prst="line">
                <a:avLst/>
              </a:prstGeom>
              <a:noFill/>
              <a:ln w="12700">
                <a:solidFill>
                  <a:srgbClr val="0033CC"/>
                </a:solidFill>
                <a:prstDash val="dash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3" name="Line 77"/>
              <p:cNvSpPr>
                <a:spLocks noChangeShapeType="1"/>
              </p:cNvSpPr>
              <p:nvPr/>
            </p:nvSpPr>
            <p:spPr bwMode="auto">
              <a:xfrm flipV="1">
                <a:off x="2396" y="2928"/>
                <a:ext cx="144" cy="0"/>
              </a:xfrm>
              <a:prstGeom prst="line">
                <a:avLst/>
              </a:prstGeom>
              <a:noFill/>
              <a:ln w="12700">
                <a:solidFill>
                  <a:srgbClr val="0033CC"/>
                </a:solidFill>
                <a:prstDash val="dash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4" name="Line 78"/>
              <p:cNvSpPr>
                <a:spLocks noChangeShapeType="1"/>
              </p:cNvSpPr>
              <p:nvPr/>
            </p:nvSpPr>
            <p:spPr bwMode="auto">
              <a:xfrm flipV="1">
                <a:off x="2396" y="2832"/>
                <a:ext cx="144" cy="0"/>
              </a:xfrm>
              <a:prstGeom prst="line">
                <a:avLst/>
              </a:prstGeom>
              <a:noFill/>
              <a:ln w="12700">
                <a:solidFill>
                  <a:srgbClr val="0033CC"/>
                </a:solidFill>
                <a:prstDash val="dash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5" name="Line 79"/>
              <p:cNvSpPr>
                <a:spLocks noChangeShapeType="1"/>
              </p:cNvSpPr>
              <p:nvPr/>
            </p:nvSpPr>
            <p:spPr bwMode="auto">
              <a:xfrm>
                <a:off x="2540" y="2640"/>
                <a:ext cx="0" cy="192"/>
              </a:xfrm>
              <a:prstGeom prst="line">
                <a:avLst/>
              </a:prstGeom>
              <a:noFill/>
              <a:ln w="12700">
                <a:solidFill>
                  <a:srgbClr val="0033CC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6" name="Line 80"/>
              <p:cNvSpPr>
                <a:spLocks noChangeShapeType="1"/>
              </p:cNvSpPr>
              <p:nvPr/>
            </p:nvSpPr>
            <p:spPr bwMode="auto">
              <a:xfrm>
                <a:off x="2540" y="2928"/>
                <a:ext cx="0" cy="96"/>
              </a:xfrm>
              <a:prstGeom prst="line">
                <a:avLst/>
              </a:prstGeom>
              <a:noFill/>
              <a:ln w="12700">
                <a:solidFill>
                  <a:srgbClr val="0033CC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7" name="Line 81"/>
              <p:cNvSpPr>
                <a:spLocks noChangeShapeType="1"/>
              </p:cNvSpPr>
              <p:nvPr/>
            </p:nvSpPr>
            <p:spPr bwMode="auto">
              <a:xfrm>
                <a:off x="3116" y="2640"/>
                <a:ext cx="0" cy="192"/>
              </a:xfrm>
              <a:prstGeom prst="line">
                <a:avLst/>
              </a:prstGeom>
              <a:noFill/>
              <a:ln w="12700">
                <a:solidFill>
                  <a:srgbClr val="0033CC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8" name="Line 82"/>
              <p:cNvSpPr>
                <a:spLocks noChangeShapeType="1"/>
              </p:cNvSpPr>
              <p:nvPr/>
            </p:nvSpPr>
            <p:spPr bwMode="auto">
              <a:xfrm>
                <a:off x="3116" y="2928"/>
                <a:ext cx="0" cy="96"/>
              </a:xfrm>
              <a:prstGeom prst="line">
                <a:avLst/>
              </a:prstGeom>
              <a:noFill/>
              <a:ln w="12700">
                <a:solidFill>
                  <a:srgbClr val="0033CC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9" name="Line 83"/>
              <p:cNvSpPr>
                <a:spLocks noChangeShapeType="1"/>
              </p:cNvSpPr>
              <p:nvPr/>
            </p:nvSpPr>
            <p:spPr bwMode="auto">
              <a:xfrm>
                <a:off x="3260" y="2640"/>
                <a:ext cx="0" cy="192"/>
              </a:xfrm>
              <a:prstGeom prst="line">
                <a:avLst/>
              </a:prstGeom>
              <a:noFill/>
              <a:ln w="12700">
                <a:solidFill>
                  <a:srgbClr val="0033CC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0" name="Line 84"/>
              <p:cNvSpPr>
                <a:spLocks noChangeShapeType="1"/>
              </p:cNvSpPr>
              <p:nvPr/>
            </p:nvSpPr>
            <p:spPr bwMode="auto">
              <a:xfrm>
                <a:off x="3260" y="2928"/>
                <a:ext cx="0" cy="96"/>
              </a:xfrm>
              <a:prstGeom prst="line">
                <a:avLst/>
              </a:prstGeom>
              <a:noFill/>
              <a:ln w="12700">
                <a:solidFill>
                  <a:srgbClr val="0033CC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1" name="Line 85"/>
              <p:cNvSpPr>
                <a:spLocks noChangeShapeType="1"/>
              </p:cNvSpPr>
              <p:nvPr/>
            </p:nvSpPr>
            <p:spPr bwMode="auto">
              <a:xfrm>
                <a:off x="3836" y="2640"/>
                <a:ext cx="0" cy="192"/>
              </a:xfrm>
              <a:prstGeom prst="line">
                <a:avLst/>
              </a:prstGeom>
              <a:noFill/>
              <a:ln w="12700">
                <a:solidFill>
                  <a:srgbClr val="0033CC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2" name="Line 86"/>
              <p:cNvSpPr>
                <a:spLocks noChangeShapeType="1"/>
              </p:cNvSpPr>
              <p:nvPr/>
            </p:nvSpPr>
            <p:spPr bwMode="auto">
              <a:xfrm>
                <a:off x="3836" y="2928"/>
                <a:ext cx="0" cy="96"/>
              </a:xfrm>
              <a:prstGeom prst="line">
                <a:avLst/>
              </a:prstGeom>
              <a:noFill/>
              <a:ln w="12700">
                <a:solidFill>
                  <a:srgbClr val="0033CC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3" name="Rectangle 89"/>
              <p:cNvSpPr>
                <a:spLocks noChangeArrowheads="1"/>
              </p:cNvSpPr>
              <p:nvPr/>
            </p:nvSpPr>
            <p:spPr bwMode="auto">
              <a:xfrm>
                <a:off x="3836" y="2640"/>
                <a:ext cx="144" cy="192"/>
              </a:xfrm>
              <a:prstGeom prst="rect">
                <a:avLst/>
              </a:prstGeom>
              <a:solidFill>
                <a:srgbClr val="99CC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b="0"/>
              </a:p>
            </p:txBody>
          </p:sp>
          <p:sp>
            <p:nvSpPr>
              <p:cNvPr id="94" name="Rectangle 90"/>
              <p:cNvSpPr>
                <a:spLocks noChangeArrowheads="1"/>
              </p:cNvSpPr>
              <p:nvPr/>
            </p:nvSpPr>
            <p:spPr bwMode="auto">
              <a:xfrm>
                <a:off x="3836" y="2832"/>
                <a:ext cx="144" cy="192"/>
              </a:xfrm>
              <a:prstGeom prst="rect">
                <a:avLst/>
              </a:prstGeom>
              <a:solidFill>
                <a:srgbClr val="99CC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b="0"/>
              </a:p>
            </p:txBody>
          </p:sp>
          <p:sp>
            <p:nvSpPr>
              <p:cNvPr id="95" name="Line 91"/>
              <p:cNvSpPr>
                <a:spLocks noChangeShapeType="1"/>
              </p:cNvSpPr>
              <p:nvPr/>
            </p:nvSpPr>
            <p:spPr bwMode="auto">
              <a:xfrm flipV="1">
                <a:off x="3832" y="2664"/>
                <a:ext cx="0" cy="336"/>
              </a:xfrm>
              <a:prstGeom prst="line">
                <a:avLst/>
              </a:prstGeom>
              <a:noFill/>
              <a:ln w="12700">
                <a:solidFill>
                  <a:srgbClr val="0033CC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6" name="Line 92"/>
              <p:cNvSpPr>
                <a:spLocks noChangeShapeType="1"/>
              </p:cNvSpPr>
              <p:nvPr/>
            </p:nvSpPr>
            <p:spPr bwMode="auto">
              <a:xfrm flipV="1">
                <a:off x="3976" y="2640"/>
                <a:ext cx="0" cy="384"/>
              </a:xfrm>
              <a:prstGeom prst="line">
                <a:avLst/>
              </a:prstGeom>
              <a:noFill/>
              <a:ln w="12700">
                <a:solidFill>
                  <a:srgbClr val="0033CC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7" name="Rectangle 93"/>
              <p:cNvSpPr>
                <a:spLocks noChangeArrowheads="1"/>
              </p:cNvSpPr>
              <p:nvPr/>
            </p:nvSpPr>
            <p:spPr bwMode="auto">
              <a:xfrm>
                <a:off x="2400" y="2640"/>
                <a:ext cx="144" cy="192"/>
              </a:xfrm>
              <a:prstGeom prst="rect">
                <a:avLst/>
              </a:prstGeom>
              <a:solidFill>
                <a:srgbClr val="99CC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b="0"/>
              </a:p>
            </p:txBody>
          </p:sp>
          <p:sp>
            <p:nvSpPr>
              <p:cNvPr id="98" name="Rectangle 94"/>
              <p:cNvSpPr>
                <a:spLocks noChangeArrowheads="1"/>
              </p:cNvSpPr>
              <p:nvPr/>
            </p:nvSpPr>
            <p:spPr bwMode="auto">
              <a:xfrm>
                <a:off x="2400" y="2832"/>
                <a:ext cx="144" cy="192"/>
              </a:xfrm>
              <a:prstGeom prst="rect">
                <a:avLst/>
              </a:prstGeom>
              <a:solidFill>
                <a:srgbClr val="99CC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b="0"/>
              </a:p>
            </p:txBody>
          </p:sp>
          <p:sp>
            <p:nvSpPr>
              <p:cNvPr id="99" name="Line 95"/>
              <p:cNvSpPr>
                <a:spLocks noChangeShapeType="1"/>
              </p:cNvSpPr>
              <p:nvPr/>
            </p:nvSpPr>
            <p:spPr bwMode="auto">
              <a:xfrm flipV="1">
                <a:off x="2396" y="2688"/>
                <a:ext cx="0" cy="336"/>
              </a:xfrm>
              <a:prstGeom prst="line">
                <a:avLst/>
              </a:prstGeom>
              <a:noFill/>
              <a:ln w="12700">
                <a:solidFill>
                  <a:srgbClr val="0033CC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0" name="Line 96"/>
              <p:cNvSpPr>
                <a:spLocks noChangeShapeType="1"/>
              </p:cNvSpPr>
              <p:nvPr/>
            </p:nvSpPr>
            <p:spPr bwMode="auto">
              <a:xfrm flipV="1">
                <a:off x="2540" y="2688"/>
                <a:ext cx="0" cy="336"/>
              </a:xfrm>
              <a:prstGeom prst="line">
                <a:avLst/>
              </a:prstGeom>
              <a:noFill/>
              <a:ln w="12700">
                <a:solidFill>
                  <a:srgbClr val="0033CC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101" name="Rectangle 100"/>
            <p:cNvSpPr/>
            <p:nvPr/>
          </p:nvSpPr>
          <p:spPr>
            <a:xfrm>
              <a:off x="6397043" y="2529453"/>
              <a:ext cx="1515991" cy="137876"/>
            </a:xfrm>
            <a:prstGeom prst="rect">
              <a:avLst/>
            </a:prstGeom>
            <a:pattFill prst="pct75">
              <a:fgClr>
                <a:srgbClr val="FF3399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Right Arrow 102"/>
            <p:cNvSpPr/>
            <p:nvPr/>
          </p:nvSpPr>
          <p:spPr>
            <a:xfrm>
              <a:off x="7691803" y="2474196"/>
              <a:ext cx="294151" cy="256747"/>
            </a:xfrm>
            <a:prstGeom prst="rightArrow">
              <a:avLst/>
            </a:prstGeom>
            <a:gradFill>
              <a:gsLst>
                <a:gs pos="0">
                  <a:srgbClr val="FF3399"/>
                </a:gs>
                <a:gs pos="10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20" name="Straight Arrow Connector 119"/>
          <p:cNvCxnSpPr>
            <a:stCxn id="119" idx="1"/>
          </p:cNvCxnSpPr>
          <p:nvPr/>
        </p:nvCxnSpPr>
        <p:spPr>
          <a:xfrm flipH="1" flipV="1">
            <a:off x="7545532" y="2477908"/>
            <a:ext cx="505692" cy="34663"/>
          </a:xfrm>
          <a:prstGeom prst="straightConnector1">
            <a:avLst/>
          </a:prstGeom>
          <a:ln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3" name="Group 112"/>
          <p:cNvGrpSpPr/>
          <p:nvPr/>
        </p:nvGrpSpPr>
        <p:grpSpPr>
          <a:xfrm>
            <a:off x="209287" y="2927951"/>
            <a:ext cx="4057913" cy="3552726"/>
            <a:chOff x="76200" y="2854175"/>
            <a:chExt cx="4057913" cy="3340422"/>
          </a:xfrm>
        </p:grpSpPr>
        <p:sp>
          <p:nvSpPr>
            <p:cNvPr id="4" name="Text Box 111"/>
            <p:cNvSpPr txBox="1">
              <a:spLocks noChangeArrowheads="1"/>
            </p:cNvSpPr>
            <p:nvPr/>
          </p:nvSpPr>
          <p:spPr bwMode="auto">
            <a:xfrm>
              <a:off x="76200" y="3165779"/>
              <a:ext cx="4027068" cy="46166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txBody>
            <a:bodyPr wrap="square">
              <a:spAutoFit/>
            </a:bodyPr>
            <a:lstStyle/>
            <a:p>
              <a:pPr eaLnBrk="0" hangingPunct="0"/>
              <a:r>
                <a:rPr lang="en-US" sz="1200" b="0" dirty="0">
                  <a:latin typeface="Arial" pitchFamily="34" charset="0"/>
                  <a:cs typeface="Arial" pitchFamily="34" charset="0"/>
                </a:rPr>
                <a:t>Beam tunnel fields: Sum over local cross-section </a:t>
              </a:r>
              <a:r>
                <a:rPr lang="en-US" sz="1200" b="0" dirty="0" err="1">
                  <a:latin typeface="Arial" pitchFamily="34" charset="0"/>
                  <a:cs typeface="Arial" pitchFamily="34" charset="0"/>
                </a:rPr>
                <a:t>eigenmodes</a:t>
              </a:r>
              <a:r>
                <a:rPr lang="en-US" sz="1200" b="0" dirty="0">
                  <a:latin typeface="Arial" pitchFamily="34" charset="0"/>
                  <a:cs typeface="Arial" pitchFamily="34" charset="0"/>
                </a:rPr>
                <a:t> provides full solution of Maxwell’s Equations</a:t>
              </a:r>
            </a:p>
          </p:txBody>
        </p:sp>
        <p:grpSp>
          <p:nvGrpSpPr>
            <p:cNvPr id="5" name="Group 112"/>
            <p:cNvGrpSpPr>
              <a:grpSpLocks/>
            </p:cNvGrpSpPr>
            <p:nvPr/>
          </p:nvGrpSpPr>
          <p:grpSpPr bwMode="auto">
            <a:xfrm>
              <a:off x="304800" y="3653135"/>
              <a:ext cx="2414575" cy="1922499"/>
              <a:chOff x="167" y="2418"/>
              <a:chExt cx="2306" cy="1674"/>
            </a:xfrm>
          </p:grpSpPr>
          <p:graphicFrame>
            <p:nvGraphicFramePr>
              <p:cNvPr id="6" name="Object 113"/>
              <p:cNvGraphicFramePr>
                <a:graphicFrameLocks noChangeAspect="1"/>
              </p:cNvGraphicFramePr>
              <p:nvPr/>
            </p:nvGraphicFramePr>
            <p:xfrm>
              <a:off x="167" y="2418"/>
              <a:ext cx="2306" cy="383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39175" r:id="rId3" imgW="2895600" imgH="457200" progId="Equation.3">
                      <p:embed/>
                    </p:oleObj>
                  </mc:Choice>
                  <mc:Fallback>
                    <p:oleObj r:id="rId3" imgW="2895600" imgH="457200" progId="Equation.3">
                      <p:embed/>
                      <p:pic>
                        <p:nvPicPr>
                          <p:cNvPr id="6" name="Object 113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7" y="2418"/>
                            <a:ext cx="2306" cy="383"/>
                          </a:xfrm>
                          <a:prstGeom prst="rect">
                            <a:avLst/>
                          </a:prstGeom>
                          <a:solidFill>
                            <a:srgbClr val="FFFFCC"/>
                          </a:solidFill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7" name="Object 114"/>
              <p:cNvGraphicFramePr>
                <a:graphicFrameLocks noChangeAspect="1"/>
              </p:cNvGraphicFramePr>
              <p:nvPr/>
            </p:nvGraphicFramePr>
            <p:xfrm>
              <a:off x="167" y="2732"/>
              <a:ext cx="1709" cy="391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39176" name="Equation" r:id="rId5" imgW="2108160" imgH="457200" progId="Equation.3">
                      <p:embed/>
                    </p:oleObj>
                  </mc:Choice>
                  <mc:Fallback>
                    <p:oleObj name="Equation" r:id="rId5" imgW="2108160" imgH="457200" progId="Equation.3">
                      <p:embed/>
                      <p:pic>
                        <p:nvPicPr>
                          <p:cNvPr id="7" name="Object 114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7" y="2732"/>
                            <a:ext cx="1709" cy="391"/>
                          </a:xfrm>
                          <a:prstGeom prst="rect">
                            <a:avLst/>
                          </a:prstGeom>
                          <a:solidFill>
                            <a:srgbClr val="FFFFCC"/>
                          </a:solidFill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8" name="Object 115"/>
              <p:cNvGraphicFramePr>
                <a:graphicFrameLocks noChangeAspect="1"/>
              </p:cNvGraphicFramePr>
              <p:nvPr/>
            </p:nvGraphicFramePr>
            <p:xfrm>
              <a:off x="167" y="3131"/>
              <a:ext cx="1352" cy="28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39177" name="Equation" r:id="rId7" imgW="1587240" imgH="342720" progId="Equation.3">
                      <p:embed/>
                    </p:oleObj>
                  </mc:Choice>
                  <mc:Fallback>
                    <p:oleObj name="Equation" r:id="rId7" imgW="1587240" imgH="342720" progId="Equation.3">
                      <p:embed/>
                      <p:pic>
                        <p:nvPicPr>
                          <p:cNvPr id="8" name="Object 115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7" y="3131"/>
                            <a:ext cx="1352" cy="288"/>
                          </a:xfrm>
                          <a:prstGeom prst="rect">
                            <a:avLst/>
                          </a:prstGeom>
                          <a:solidFill>
                            <a:srgbClr val="FFFFCC"/>
                          </a:solidFill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9" name="Object 116"/>
              <p:cNvGraphicFramePr>
                <a:graphicFrameLocks noChangeAspect="1"/>
              </p:cNvGraphicFramePr>
              <p:nvPr/>
            </p:nvGraphicFramePr>
            <p:xfrm>
              <a:off x="167" y="3452"/>
              <a:ext cx="1282" cy="279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39178" name="Equation" r:id="rId9" imgW="1574640" imgH="342720" progId="Equation.3">
                      <p:embed/>
                    </p:oleObj>
                  </mc:Choice>
                  <mc:Fallback>
                    <p:oleObj name="Equation" r:id="rId9" imgW="1574640" imgH="342720" progId="Equation.3">
                      <p:embed/>
                      <p:pic>
                        <p:nvPicPr>
                          <p:cNvPr id="9" name="Object 116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0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7" y="3452"/>
                            <a:ext cx="1282" cy="279"/>
                          </a:xfrm>
                          <a:prstGeom prst="rect">
                            <a:avLst/>
                          </a:prstGeom>
                          <a:solidFill>
                            <a:srgbClr val="FFFFCC"/>
                          </a:solidFill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0" name="Object 117"/>
              <p:cNvGraphicFramePr>
                <a:graphicFrameLocks noChangeAspect="1"/>
              </p:cNvGraphicFramePr>
              <p:nvPr/>
            </p:nvGraphicFramePr>
            <p:xfrm>
              <a:off x="167" y="3753"/>
              <a:ext cx="1713" cy="339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39179" name="Equation" r:id="rId11" imgW="1968480" imgH="393480" progId="Equation.3">
                      <p:embed/>
                    </p:oleObj>
                  </mc:Choice>
                  <mc:Fallback>
                    <p:oleObj name="Equation" r:id="rId11" imgW="1968480" imgH="393480" progId="Equation.3">
                      <p:embed/>
                      <p:pic>
                        <p:nvPicPr>
                          <p:cNvPr id="10" name="Object 117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7" y="3753"/>
                            <a:ext cx="1713" cy="339"/>
                          </a:xfrm>
                          <a:prstGeom prst="rect">
                            <a:avLst/>
                          </a:prstGeom>
                          <a:solidFill>
                            <a:srgbClr val="FFFFCC"/>
                          </a:solidFill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sp>
          <p:nvSpPr>
            <p:cNvPr id="11" name="Text Box 126"/>
            <p:cNvSpPr txBox="1">
              <a:spLocks noChangeArrowheads="1"/>
            </p:cNvSpPr>
            <p:nvPr/>
          </p:nvSpPr>
          <p:spPr bwMode="auto">
            <a:xfrm>
              <a:off x="2039293" y="4922707"/>
              <a:ext cx="1071907" cy="5539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 eaLnBrk="0" hangingPunct="0"/>
              <a:r>
                <a:rPr lang="en-US" sz="1000" b="0" dirty="0">
                  <a:latin typeface="Arial" pitchFamily="34" charset="0"/>
                  <a:cs typeface="Arial" pitchFamily="34" charset="0"/>
                </a:rPr>
                <a:t>local cross-section </a:t>
              </a:r>
              <a:r>
                <a:rPr lang="en-US" sz="1000" b="0" dirty="0" err="1">
                  <a:latin typeface="Arial" pitchFamily="34" charset="0"/>
                  <a:cs typeface="Arial" pitchFamily="34" charset="0"/>
                </a:rPr>
                <a:t>eigenmodes</a:t>
              </a:r>
              <a:endParaRPr lang="en-US" sz="1000" b="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2" name="Line 127"/>
            <p:cNvSpPr>
              <a:spLocks noChangeShapeType="1"/>
            </p:cNvSpPr>
            <p:nvPr/>
          </p:nvSpPr>
          <p:spPr bwMode="auto">
            <a:xfrm flipH="1" flipV="1">
              <a:off x="1363337" y="4672070"/>
              <a:ext cx="675955" cy="407986"/>
            </a:xfrm>
            <a:prstGeom prst="line">
              <a:avLst/>
            </a:prstGeom>
            <a:noFill/>
            <a:ln w="12700">
              <a:solidFill>
                <a:srgbClr val="002060"/>
              </a:solidFill>
              <a:round/>
              <a:headEnd type="none" w="sm" len="sm"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Line 128"/>
            <p:cNvSpPr>
              <a:spLocks noChangeShapeType="1"/>
            </p:cNvSpPr>
            <p:nvPr/>
          </p:nvSpPr>
          <p:spPr bwMode="auto">
            <a:xfrm flipH="1" flipV="1">
              <a:off x="1333763" y="5058903"/>
              <a:ext cx="705529" cy="98761"/>
            </a:xfrm>
            <a:prstGeom prst="line">
              <a:avLst/>
            </a:prstGeom>
            <a:noFill/>
            <a:ln w="12700">
              <a:solidFill>
                <a:srgbClr val="002060"/>
              </a:solidFill>
              <a:round/>
              <a:headEnd type="none" w="sm" len="sm"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 Box 132"/>
            <p:cNvSpPr txBox="1">
              <a:spLocks noChangeArrowheads="1"/>
            </p:cNvSpPr>
            <p:nvPr/>
          </p:nvSpPr>
          <p:spPr bwMode="auto">
            <a:xfrm>
              <a:off x="2159834" y="4297991"/>
              <a:ext cx="965343" cy="5539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 eaLnBrk="0" hangingPunct="0"/>
              <a:r>
                <a:rPr lang="en-US" sz="1000" b="0" dirty="0">
                  <a:latin typeface="Arial" pitchFamily="34" charset="0"/>
                  <a:cs typeface="Arial" pitchFamily="34" charset="0"/>
                </a:rPr>
                <a:t>sum over temporal harmonics</a:t>
              </a:r>
            </a:p>
          </p:txBody>
        </p:sp>
        <p:sp>
          <p:nvSpPr>
            <p:cNvPr id="15" name="Line 133"/>
            <p:cNvSpPr>
              <a:spLocks noChangeShapeType="1"/>
            </p:cNvSpPr>
            <p:nvPr/>
          </p:nvSpPr>
          <p:spPr bwMode="auto">
            <a:xfrm flipH="1" flipV="1">
              <a:off x="2388216" y="3983792"/>
              <a:ext cx="122057" cy="349415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none" w="sm" len="sm"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Line 134"/>
            <p:cNvSpPr>
              <a:spLocks noChangeShapeType="1"/>
            </p:cNvSpPr>
            <p:nvPr/>
          </p:nvSpPr>
          <p:spPr bwMode="auto">
            <a:xfrm flipH="1" flipV="1">
              <a:off x="1843984" y="4297991"/>
              <a:ext cx="500563" cy="246391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none" w="sm" len="sm"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Text Box 111"/>
            <p:cNvSpPr txBox="1">
              <a:spLocks noChangeArrowheads="1"/>
            </p:cNvSpPr>
            <p:nvPr/>
          </p:nvSpPr>
          <p:spPr bwMode="auto">
            <a:xfrm>
              <a:off x="76200" y="5586889"/>
              <a:ext cx="4057913" cy="60770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txBody>
            <a:bodyPr wrap="square">
              <a:spAutoFit/>
            </a:bodyPr>
            <a:lstStyle/>
            <a:p>
              <a:pPr eaLnBrk="0" hangingPunct="0"/>
              <a:r>
                <a:rPr lang="en-US" sz="1200" b="1" dirty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The field representation used inside the beam-tunnel is complete in describing beam-wave interaction. Keep this approach in our future model!</a:t>
              </a: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295612" y="2854175"/>
              <a:ext cx="3611317" cy="31832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600" dirty="0">
                  <a:solidFill>
                    <a:srgbClr val="008000"/>
                  </a:solidFill>
                  <a:latin typeface="Arial" pitchFamily="34" charset="0"/>
                  <a:cs typeface="Arial" pitchFamily="34" charset="0"/>
                </a:rPr>
                <a:t>Domain 1:    </a:t>
              </a:r>
              <a:r>
                <a:rPr lang="en-US" sz="1600" i="1" dirty="0">
                  <a:solidFill>
                    <a:srgbClr val="008000"/>
                  </a:solidFill>
                  <a:latin typeface="Arial" pitchFamily="34" charset="0"/>
                  <a:cs typeface="Arial" pitchFamily="34" charset="0"/>
                </a:rPr>
                <a:t>beam-tunnel</a:t>
              </a:r>
            </a:p>
          </p:txBody>
        </p:sp>
        <p:grpSp>
          <p:nvGrpSpPr>
            <p:cNvPr id="219" name="Group 218"/>
            <p:cNvGrpSpPr/>
            <p:nvPr/>
          </p:nvGrpSpPr>
          <p:grpSpPr>
            <a:xfrm>
              <a:off x="3025983" y="3733638"/>
              <a:ext cx="942412" cy="1153134"/>
              <a:chOff x="5750715" y="3797269"/>
              <a:chExt cx="1068035" cy="1465385"/>
            </a:xfrm>
          </p:grpSpPr>
          <p:sp>
            <p:nvSpPr>
              <p:cNvPr id="220" name="Rectangle 17"/>
              <p:cNvSpPr>
                <a:spLocks noChangeArrowheads="1"/>
              </p:cNvSpPr>
              <p:nvPr/>
            </p:nvSpPr>
            <p:spPr bwMode="auto">
              <a:xfrm flipV="1">
                <a:off x="5751856" y="5037210"/>
                <a:ext cx="1007409" cy="225444"/>
              </a:xfrm>
              <a:prstGeom prst="rect">
                <a:avLst/>
              </a:prstGeom>
              <a:pattFill prst="pct25">
                <a:fgClr>
                  <a:srgbClr val="99CCFF"/>
                </a:fgClr>
                <a:bgClr>
                  <a:schemeClr val="bg1"/>
                </a:bgClr>
              </a:patt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b="0"/>
              </a:p>
            </p:txBody>
          </p:sp>
          <p:sp>
            <p:nvSpPr>
              <p:cNvPr id="221" name="Rectangle 18"/>
              <p:cNvSpPr>
                <a:spLocks noChangeArrowheads="1"/>
              </p:cNvSpPr>
              <p:nvPr/>
            </p:nvSpPr>
            <p:spPr bwMode="auto">
              <a:xfrm flipV="1">
                <a:off x="6218704" y="4962062"/>
                <a:ext cx="73713" cy="75148"/>
              </a:xfrm>
              <a:prstGeom prst="rect">
                <a:avLst/>
              </a:prstGeom>
              <a:pattFill prst="pct25">
                <a:fgClr>
                  <a:srgbClr val="99CCFF"/>
                </a:fgClr>
                <a:bgClr>
                  <a:schemeClr val="bg1"/>
                </a:bgClr>
              </a:patt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b="0"/>
              </a:p>
            </p:txBody>
          </p:sp>
          <p:sp>
            <p:nvSpPr>
              <p:cNvPr id="222" name="Rectangle 21"/>
              <p:cNvSpPr>
                <a:spLocks noChangeArrowheads="1"/>
              </p:cNvSpPr>
              <p:nvPr/>
            </p:nvSpPr>
            <p:spPr bwMode="auto">
              <a:xfrm flipV="1">
                <a:off x="5751856" y="4661470"/>
                <a:ext cx="270281" cy="75148"/>
              </a:xfrm>
              <a:prstGeom prst="rect">
                <a:avLst/>
              </a:prstGeom>
              <a:pattFill prst="pct25">
                <a:fgClr>
                  <a:srgbClr val="99CCFF"/>
                </a:fgClr>
                <a:bgClr>
                  <a:schemeClr val="bg1"/>
                </a:bgClr>
              </a:patt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b="0"/>
              </a:p>
            </p:txBody>
          </p:sp>
          <p:sp>
            <p:nvSpPr>
              <p:cNvPr id="223" name="Rectangle 22"/>
              <p:cNvSpPr>
                <a:spLocks noChangeArrowheads="1"/>
              </p:cNvSpPr>
              <p:nvPr/>
            </p:nvSpPr>
            <p:spPr bwMode="auto">
              <a:xfrm flipV="1">
                <a:off x="5850139" y="4736618"/>
                <a:ext cx="73713" cy="150296"/>
              </a:xfrm>
              <a:prstGeom prst="rect">
                <a:avLst/>
              </a:prstGeom>
              <a:solidFill>
                <a:srgbClr val="99CC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b="0"/>
              </a:p>
            </p:txBody>
          </p:sp>
          <p:sp>
            <p:nvSpPr>
              <p:cNvPr id="224" name="Rectangle 23"/>
              <p:cNvSpPr>
                <a:spLocks noChangeArrowheads="1"/>
              </p:cNvSpPr>
              <p:nvPr/>
            </p:nvSpPr>
            <p:spPr bwMode="auto">
              <a:xfrm flipV="1">
                <a:off x="6488984" y="4661470"/>
                <a:ext cx="270281" cy="75148"/>
              </a:xfrm>
              <a:prstGeom prst="rect">
                <a:avLst/>
              </a:prstGeom>
              <a:pattFill prst="pct25">
                <a:fgClr>
                  <a:srgbClr val="99CCFF"/>
                </a:fgClr>
                <a:bgClr>
                  <a:schemeClr val="bg1"/>
                </a:bgClr>
              </a:patt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b="0"/>
              </a:p>
            </p:txBody>
          </p:sp>
          <p:sp>
            <p:nvSpPr>
              <p:cNvPr id="225" name="Rectangle 24"/>
              <p:cNvSpPr>
                <a:spLocks noChangeArrowheads="1"/>
              </p:cNvSpPr>
              <p:nvPr/>
            </p:nvSpPr>
            <p:spPr bwMode="auto">
              <a:xfrm flipV="1">
                <a:off x="6587268" y="4736618"/>
                <a:ext cx="73713" cy="150296"/>
              </a:xfrm>
              <a:prstGeom prst="rect">
                <a:avLst/>
              </a:prstGeom>
              <a:pattFill prst="pct25">
                <a:fgClr>
                  <a:srgbClr val="99CCFF"/>
                </a:fgClr>
                <a:bgClr>
                  <a:schemeClr val="bg1"/>
                </a:bgClr>
              </a:patt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b="0"/>
              </a:p>
            </p:txBody>
          </p:sp>
          <p:sp>
            <p:nvSpPr>
              <p:cNvPr id="226" name="Rectangle 25"/>
              <p:cNvSpPr>
                <a:spLocks noChangeArrowheads="1"/>
              </p:cNvSpPr>
              <p:nvPr/>
            </p:nvSpPr>
            <p:spPr bwMode="auto">
              <a:xfrm flipV="1">
                <a:off x="6120420" y="4661470"/>
                <a:ext cx="270281" cy="75148"/>
              </a:xfrm>
              <a:prstGeom prst="rect">
                <a:avLst/>
              </a:prstGeom>
              <a:pattFill prst="pct25">
                <a:fgClr>
                  <a:srgbClr val="99CCFF"/>
                </a:fgClr>
                <a:bgClr>
                  <a:schemeClr val="bg1"/>
                </a:bgClr>
              </a:patt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b="0"/>
              </a:p>
            </p:txBody>
          </p:sp>
          <p:sp>
            <p:nvSpPr>
              <p:cNvPr id="227" name="Rectangle 26"/>
              <p:cNvSpPr>
                <a:spLocks noChangeArrowheads="1"/>
              </p:cNvSpPr>
              <p:nvPr/>
            </p:nvSpPr>
            <p:spPr bwMode="auto">
              <a:xfrm flipV="1">
                <a:off x="6218704" y="4736618"/>
                <a:ext cx="73713" cy="225444"/>
              </a:xfrm>
              <a:prstGeom prst="rect">
                <a:avLst/>
              </a:prstGeom>
              <a:pattFill prst="pct25">
                <a:fgClr>
                  <a:srgbClr val="99CCFF"/>
                </a:fgClr>
                <a:bgClr>
                  <a:schemeClr val="bg1"/>
                </a:bgClr>
              </a:patt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b="0"/>
              </a:p>
            </p:txBody>
          </p:sp>
          <p:sp>
            <p:nvSpPr>
              <p:cNvPr id="228" name="Rectangle 27"/>
              <p:cNvSpPr>
                <a:spLocks noChangeArrowheads="1"/>
              </p:cNvSpPr>
              <p:nvPr/>
            </p:nvSpPr>
            <p:spPr bwMode="auto">
              <a:xfrm>
                <a:off x="5751856" y="3797269"/>
                <a:ext cx="1007409" cy="187870"/>
              </a:xfrm>
              <a:prstGeom prst="rect">
                <a:avLst/>
              </a:prstGeom>
              <a:pattFill prst="pct25">
                <a:fgClr>
                  <a:srgbClr val="99CCFF"/>
                </a:fgClr>
                <a:bgClr>
                  <a:schemeClr val="bg1"/>
                </a:bgClr>
              </a:patt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b="0"/>
              </a:p>
            </p:txBody>
          </p:sp>
          <p:sp>
            <p:nvSpPr>
              <p:cNvPr id="229" name="Rectangle 28"/>
              <p:cNvSpPr>
                <a:spLocks noChangeArrowheads="1"/>
              </p:cNvSpPr>
              <p:nvPr/>
            </p:nvSpPr>
            <p:spPr bwMode="auto">
              <a:xfrm>
                <a:off x="6218704" y="3985139"/>
                <a:ext cx="73713" cy="150296"/>
              </a:xfrm>
              <a:prstGeom prst="rect">
                <a:avLst/>
              </a:prstGeom>
              <a:pattFill prst="pct25">
                <a:fgClr>
                  <a:srgbClr val="99CCFF"/>
                </a:fgClr>
                <a:bgClr>
                  <a:schemeClr val="bg1"/>
                </a:bgClr>
              </a:patt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b="0"/>
              </a:p>
            </p:txBody>
          </p:sp>
          <p:sp>
            <p:nvSpPr>
              <p:cNvPr id="230" name="Rectangle 29"/>
              <p:cNvSpPr>
                <a:spLocks noChangeArrowheads="1"/>
              </p:cNvSpPr>
              <p:nvPr/>
            </p:nvSpPr>
            <p:spPr bwMode="auto">
              <a:xfrm>
                <a:off x="6587268" y="3985139"/>
                <a:ext cx="73713" cy="75148"/>
              </a:xfrm>
              <a:prstGeom prst="rect">
                <a:avLst/>
              </a:prstGeom>
              <a:pattFill prst="pct25">
                <a:fgClr>
                  <a:srgbClr val="99CCFF"/>
                </a:fgClr>
                <a:bgClr>
                  <a:schemeClr val="bg1"/>
                </a:bgClr>
              </a:patt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b="0"/>
              </a:p>
            </p:txBody>
          </p:sp>
          <p:sp>
            <p:nvSpPr>
              <p:cNvPr id="231" name="Rectangle 30"/>
              <p:cNvSpPr>
                <a:spLocks noChangeArrowheads="1"/>
              </p:cNvSpPr>
              <p:nvPr/>
            </p:nvSpPr>
            <p:spPr bwMode="auto">
              <a:xfrm>
                <a:off x="5850139" y="3985139"/>
                <a:ext cx="73713" cy="75148"/>
              </a:xfrm>
              <a:prstGeom prst="rect">
                <a:avLst/>
              </a:prstGeom>
              <a:pattFill prst="pct25">
                <a:fgClr>
                  <a:srgbClr val="99CCFF"/>
                </a:fgClr>
                <a:bgClr>
                  <a:schemeClr val="bg1"/>
                </a:bgClr>
              </a:patt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b="0"/>
              </a:p>
            </p:txBody>
          </p:sp>
          <p:sp>
            <p:nvSpPr>
              <p:cNvPr id="232" name="Rectangle 31"/>
              <p:cNvSpPr>
                <a:spLocks noChangeArrowheads="1"/>
              </p:cNvSpPr>
              <p:nvPr/>
            </p:nvSpPr>
            <p:spPr bwMode="auto">
              <a:xfrm>
                <a:off x="5751856" y="4285731"/>
                <a:ext cx="270281" cy="75148"/>
              </a:xfrm>
              <a:prstGeom prst="rect">
                <a:avLst/>
              </a:prstGeom>
              <a:pattFill prst="pct25">
                <a:fgClr>
                  <a:srgbClr val="99CCFF"/>
                </a:fgClr>
                <a:bgClr>
                  <a:schemeClr val="bg1"/>
                </a:bgClr>
              </a:patt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b="0"/>
              </a:p>
            </p:txBody>
          </p:sp>
          <p:sp>
            <p:nvSpPr>
              <p:cNvPr id="233" name="Rectangle 32"/>
              <p:cNvSpPr>
                <a:spLocks noChangeArrowheads="1"/>
              </p:cNvSpPr>
              <p:nvPr/>
            </p:nvSpPr>
            <p:spPr bwMode="auto">
              <a:xfrm>
                <a:off x="5850139" y="4135435"/>
                <a:ext cx="73713" cy="150296"/>
              </a:xfrm>
              <a:prstGeom prst="rect">
                <a:avLst/>
              </a:prstGeom>
              <a:pattFill prst="pct25">
                <a:fgClr>
                  <a:srgbClr val="99CCFF"/>
                </a:fgClr>
                <a:bgClr>
                  <a:schemeClr val="bg1"/>
                </a:bgClr>
              </a:patt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b="0"/>
              </a:p>
            </p:txBody>
          </p:sp>
          <p:sp>
            <p:nvSpPr>
              <p:cNvPr id="234" name="Rectangle 33"/>
              <p:cNvSpPr>
                <a:spLocks noChangeArrowheads="1"/>
              </p:cNvSpPr>
              <p:nvPr/>
            </p:nvSpPr>
            <p:spPr bwMode="auto">
              <a:xfrm>
                <a:off x="6488984" y="4285731"/>
                <a:ext cx="270281" cy="75148"/>
              </a:xfrm>
              <a:prstGeom prst="rect">
                <a:avLst/>
              </a:prstGeom>
              <a:pattFill prst="pct25">
                <a:fgClr>
                  <a:srgbClr val="99CCFF"/>
                </a:fgClr>
                <a:bgClr>
                  <a:schemeClr val="bg1"/>
                </a:bgClr>
              </a:patt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b="0"/>
              </a:p>
            </p:txBody>
          </p:sp>
          <p:sp>
            <p:nvSpPr>
              <p:cNvPr id="235" name="Rectangle 34"/>
              <p:cNvSpPr>
                <a:spLocks noChangeArrowheads="1"/>
              </p:cNvSpPr>
              <p:nvPr/>
            </p:nvSpPr>
            <p:spPr bwMode="auto">
              <a:xfrm>
                <a:off x="6587268" y="4135435"/>
                <a:ext cx="73713" cy="150296"/>
              </a:xfrm>
              <a:prstGeom prst="rect">
                <a:avLst/>
              </a:prstGeom>
              <a:pattFill prst="pct25">
                <a:fgClr>
                  <a:srgbClr val="99CCFF"/>
                </a:fgClr>
                <a:bgClr>
                  <a:schemeClr val="bg1"/>
                </a:bgClr>
              </a:patt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b="0"/>
              </a:p>
            </p:txBody>
          </p:sp>
          <p:sp>
            <p:nvSpPr>
              <p:cNvPr id="236" name="Rectangle 35"/>
              <p:cNvSpPr>
                <a:spLocks noChangeArrowheads="1"/>
              </p:cNvSpPr>
              <p:nvPr/>
            </p:nvSpPr>
            <p:spPr bwMode="auto">
              <a:xfrm>
                <a:off x="6120420" y="4285731"/>
                <a:ext cx="270281" cy="75148"/>
              </a:xfrm>
              <a:prstGeom prst="rect">
                <a:avLst/>
              </a:prstGeom>
              <a:pattFill prst="pct25">
                <a:fgClr>
                  <a:srgbClr val="99CCFF"/>
                </a:fgClr>
                <a:bgClr>
                  <a:schemeClr val="bg1"/>
                </a:bgClr>
              </a:patt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b="0"/>
              </a:p>
            </p:txBody>
          </p:sp>
          <p:sp>
            <p:nvSpPr>
              <p:cNvPr id="237" name="Rectangle 36"/>
              <p:cNvSpPr>
                <a:spLocks noChangeArrowheads="1"/>
              </p:cNvSpPr>
              <p:nvPr/>
            </p:nvSpPr>
            <p:spPr bwMode="auto">
              <a:xfrm>
                <a:off x="6218704" y="4135435"/>
                <a:ext cx="73713" cy="150296"/>
              </a:xfrm>
              <a:prstGeom prst="rect">
                <a:avLst/>
              </a:prstGeom>
              <a:pattFill prst="pct25">
                <a:fgClr>
                  <a:srgbClr val="99CCFF"/>
                </a:fgClr>
                <a:bgClr>
                  <a:schemeClr val="bg1"/>
                </a:bgClr>
              </a:patt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b="0"/>
              </a:p>
            </p:txBody>
          </p:sp>
          <p:sp>
            <p:nvSpPr>
              <p:cNvPr id="238" name="Rectangle 90"/>
              <p:cNvSpPr>
                <a:spLocks noChangeArrowheads="1"/>
              </p:cNvSpPr>
              <p:nvPr/>
            </p:nvSpPr>
            <p:spPr bwMode="auto">
              <a:xfrm>
                <a:off x="6586788" y="4882688"/>
                <a:ext cx="73713" cy="150296"/>
              </a:xfrm>
              <a:prstGeom prst="rect">
                <a:avLst/>
              </a:prstGeom>
              <a:pattFill prst="pct25">
                <a:fgClr>
                  <a:srgbClr val="99CCFF"/>
                </a:fgClr>
                <a:bgClr>
                  <a:schemeClr val="bg1"/>
                </a:bgClr>
              </a:patt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b="0"/>
              </a:p>
            </p:txBody>
          </p:sp>
          <p:sp>
            <p:nvSpPr>
              <p:cNvPr id="239" name="Rectangle 93"/>
              <p:cNvSpPr>
                <a:spLocks noChangeArrowheads="1"/>
              </p:cNvSpPr>
              <p:nvPr/>
            </p:nvSpPr>
            <p:spPr bwMode="auto">
              <a:xfrm>
                <a:off x="5850139" y="4736618"/>
                <a:ext cx="73713" cy="150296"/>
              </a:xfrm>
              <a:prstGeom prst="rect">
                <a:avLst/>
              </a:prstGeom>
              <a:pattFill prst="pct25">
                <a:fgClr>
                  <a:srgbClr val="99CCFF"/>
                </a:fgClr>
                <a:bgClr>
                  <a:schemeClr val="bg1"/>
                </a:bgClr>
              </a:patt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b="0"/>
              </a:p>
            </p:txBody>
          </p:sp>
          <p:sp>
            <p:nvSpPr>
              <p:cNvPr id="240" name="Rectangle 94"/>
              <p:cNvSpPr>
                <a:spLocks noChangeArrowheads="1"/>
              </p:cNvSpPr>
              <p:nvPr/>
            </p:nvSpPr>
            <p:spPr bwMode="auto">
              <a:xfrm>
                <a:off x="5850139" y="4886914"/>
                <a:ext cx="73713" cy="150296"/>
              </a:xfrm>
              <a:prstGeom prst="rect">
                <a:avLst/>
              </a:prstGeom>
              <a:pattFill prst="pct25">
                <a:fgClr>
                  <a:srgbClr val="99CCFF"/>
                </a:fgClr>
                <a:bgClr>
                  <a:schemeClr val="bg1"/>
                </a:bgClr>
              </a:patt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b="0"/>
              </a:p>
            </p:txBody>
          </p:sp>
          <p:sp>
            <p:nvSpPr>
              <p:cNvPr id="241" name="Line 15"/>
              <p:cNvSpPr>
                <a:spLocks noChangeShapeType="1"/>
              </p:cNvSpPr>
              <p:nvPr/>
            </p:nvSpPr>
            <p:spPr bwMode="auto">
              <a:xfrm>
                <a:off x="5766555" y="4396566"/>
                <a:ext cx="995592" cy="0"/>
              </a:xfrm>
              <a:prstGeom prst="line">
                <a:avLst/>
              </a:prstGeom>
              <a:noFill/>
              <a:ln w="12700">
                <a:solidFill>
                  <a:schemeClr val="accent1"/>
                </a:solidFill>
                <a:prstDash val="dash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2" name="Line 16"/>
              <p:cNvSpPr>
                <a:spLocks noChangeShapeType="1"/>
              </p:cNvSpPr>
              <p:nvPr/>
            </p:nvSpPr>
            <p:spPr bwMode="auto">
              <a:xfrm>
                <a:off x="5766555" y="4622009"/>
                <a:ext cx="995592" cy="0"/>
              </a:xfrm>
              <a:prstGeom prst="line">
                <a:avLst/>
              </a:prstGeom>
              <a:noFill/>
              <a:ln w="12700">
                <a:solidFill>
                  <a:schemeClr val="accent1"/>
                </a:solidFill>
                <a:prstDash val="dash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3" name="Rectangle 242"/>
              <p:cNvSpPr/>
              <p:nvPr/>
            </p:nvSpPr>
            <p:spPr>
              <a:xfrm>
                <a:off x="5750715" y="4451577"/>
                <a:ext cx="1019020" cy="106058"/>
              </a:xfrm>
              <a:prstGeom prst="rect">
                <a:avLst/>
              </a:prstGeom>
              <a:pattFill prst="pct70">
                <a:fgClr>
                  <a:srgbClr val="FF3399"/>
                </a:fgClr>
                <a:bgClr>
                  <a:schemeClr val="bg1"/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4" name="Right Arrow 243"/>
              <p:cNvSpPr/>
              <p:nvPr/>
            </p:nvSpPr>
            <p:spPr>
              <a:xfrm>
                <a:off x="6621027" y="4409071"/>
                <a:ext cx="197723" cy="197498"/>
              </a:xfrm>
              <a:prstGeom prst="rightArrow">
                <a:avLst/>
              </a:prstGeom>
              <a:gradFill>
                <a:gsLst>
                  <a:gs pos="0">
                    <a:srgbClr val="FF3399"/>
                  </a:gs>
                  <a:gs pos="95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18" name="Right Arrow 17"/>
          <p:cNvSpPr/>
          <p:nvPr/>
        </p:nvSpPr>
        <p:spPr>
          <a:xfrm>
            <a:off x="5298430" y="1505943"/>
            <a:ext cx="593426" cy="440477"/>
          </a:xfrm>
          <a:prstGeom prst="rightArrow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8" name="Text Box 379"/>
          <p:cNvSpPr txBox="1">
            <a:spLocks noChangeArrowheads="1"/>
          </p:cNvSpPr>
          <p:nvPr/>
        </p:nvSpPr>
        <p:spPr bwMode="auto">
          <a:xfrm>
            <a:off x="8130781" y="1994825"/>
            <a:ext cx="75533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algn="l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lnSpc>
                <a:spcPct val="100000"/>
              </a:lnSpc>
            </a:pPr>
            <a:r>
              <a:rPr lang="en-US" sz="1200" i="1" dirty="0">
                <a:solidFill>
                  <a:srgbClr val="FF0000"/>
                </a:solidFill>
                <a:latin typeface="Arial" charset="0"/>
              </a:rPr>
              <a:t>e</a:t>
            </a:r>
            <a:r>
              <a:rPr lang="en-US" sz="1200" i="1" baseline="30000" dirty="0">
                <a:solidFill>
                  <a:srgbClr val="FF0000"/>
                </a:solidFill>
                <a:latin typeface="Arial" charset="0"/>
              </a:rPr>
              <a:t>-</a:t>
            </a:r>
            <a:r>
              <a:rPr lang="en-US" sz="1200" i="1" dirty="0">
                <a:solidFill>
                  <a:srgbClr val="FF0000"/>
                </a:solidFill>
                <a:latin typeface="Arial" charset="0"/>
              </a:rPr>
              <a:t>-beam</a:t>
            </a:r>
          </a:p>
        </p:txBody>
      </p:sp>
      <p:cxnSp>
        <p:nvCxnSpPr>
          <p:cNvPr id="249" name="Straight Arrow Connector 248"/>
          <p:cNvCxnSpPr/>
          <p:nvPr/>
        </p:nvCxnSpPr>
        <p:spPr>
          <a:xfrm>
            <a:off x="6486347" y="1938207"/>
            <a:ext cx="294773" cy="269850"/>
          </a:xfrm>
          <a:prstGeom prst="straightConnector1">
            <a:avLst/>
          </a:prstGeom>
          <a:ln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47" name="Group 246"/>
          <p:cNvGrpSpPr/>
          <p:nvPr/>
        </p:nvGrpSpPr>
        <p:grpSpPr>
          <a:xfrm>
            <a:off x="4134113" y="2918399"/>
            <a:ext cx="4941504" cy="3706655"/>
            <a:chOff x="4167976" y="2907849"/>
            <a:chExt cx="4823624" cy="3276600"/>
          </a:xfrm>
        </p:grpSpPr>
        <p:sp>
          <p:nvSpPr>
            <p:cNvPr id="325" name="Rectangle 324"/>
            <p:cNvSpPr/>
            <p:nvPr/>
          </p:nvSpPr>
          <p:spPr>
            <a:xfrm>
              <a:off x="4167976" y="2907849"/>
              <a:ext cx="4823624" cy="3276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326" name="Picture 12"/>
            <p:cNvPicPr>
              <a:picLocks noChangeAspect="1" noChangeArrowheads="1"/>
            </p:cNvPicPr>
            <p:nvPr/>
          </p:nvPicPr>
          <p:blipFill>
            <a:blip r:embed="rId1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17116" t="20908" r="5945" b="18312"/>
            <a:stretch>
              <a:fillRect/>
            </a:stretch>
          </p:blipFill>
          <p:spPr bwMode="auto">
            <a:xfrm rot="593469">
              <a:off x="4751846" y="4196951"/>
              <a:ext cx="2470150" cy="14636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27" name="TextBox 326"/>
            <p:cNvSpPr txBox="1"/>
            <p:nvPr/>
          </p:nvSpPr>
          <p:spPr>
            <a:xfrm>
              <a:off x="4852414" y="5550783"/>
              <a:ext cx="2199084" cy="584775"/>
            </a:xfrm>
            <a:prstGeom prst="rect">
              <a:avLst/>
            </a:prstGeom>
            <a:solidFill>
              <a:srgbClr val="B6D0F6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0" dirty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Geometry-driven</a:t>
              </a:r>
            </a:p>
            <a:p>
              <a:pPr algn="ctr"/>
              <a:r>
                <a:rPr lang="en-US" sz="1600" b="0" dirty="0">
                  <a:latin typeface="Arial" pitchFamily="34" charset="0"/>
                  <a:cs typeface="Arial" pitchFamily="34" charset="0"/>
                </a:rPr>
                <a:t>large-signal modeling</a:t>
              </a:r>
            </a:p>
          </p:txBody>
        </p:sp>
        <p:pic>
          <p:nvPicPr>
            <p:cNvPr id="328" name="Picture 17"/>
            <p:cNvPicPr>
              <a:picLocks noChangeAspect="1" noChangeArrowheads="1"/>
            </p:cNvPicPr>
            <p:nvPr/>
          </p:nvPicPr>
          <p:blipFill>
            <a:blip r:embed="rId14" cstate="print">
              <a:clrChange>
                <a:clrFrom>
                  <a:srgbClr val="F5F9FA"/>
                </a:clrFrom>
                <a:clrTo>
                  <a:srgbClr val="F5F9FA">
                    <a:alpha val="0"/>
                  </a:srgbClr>
                </a:clrTo>
              </a:clrChange>
              <a:lum bright="1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604" t="12822" r="-4100" b="2304"/>
            <a:stretch>
              <a:fillRect/>
            </a:stretch>
          </p:blipFill>
          <p:spPr bwMode="auto">
            <a:xfrm rot="1351339">
              <a:off x="4754019" y="3009688"/>
              <a:ext cx="2667000" cy="18986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8080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329" name="Straight Arrow Connector 328"/>
            <p:cNvCxnSpPr/>
            <p:nvPr/>
          </p:nvCxnSpPr>
          <p:spPr>
            <a:xfrm>
              <a:off x="5925507" y="4305724"/>
              <a:ext cx="0" cy="281335"/>
            </a:xfrm>
            <a:prstGeom prst="straightConnector1">
              <a:avLst/>
            </a:prstGeom>
            <a:ln w="19050">
              <a:solidFill>
                <a:srgbClr val="0070C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0" name="Straight Arrow Connector 329"/>
            <p:cNvCxnSpPr/>
            <p:nvPr/>
          </p:nvCxnSpPr>
          <p:spPr>
            <a:xfrm>
              <a:off x="5951956" y="5273056"/>
              <a:ext cx="0" cy="281335"/>
            </a:xfrm>
            <a:prstGeom prst="straightConnector1">
              <a:avLst/>
            </a:prstGeom>
            <a:ln w="19050">
              <a:solidFill>
                <a:srgbClr val="0070C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1" name="Rectangle 330"/>
            <p:cNvSpPr/>
            <p:nvPr/>
          </p:nvSpPr>
          <p:spPr>
            <a:xfrm>
              <a:off x="4177870" y="2935841"/>
              <a:ext cx="4762209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600" dirty="0">
                  <a:solidFill>
                    <a:srgbClr val="008000"/>
                  </a:solidFill>
                  <a:latin typeface="Arial" pitchFamily="34" charset="0"/>
                  <a:cs typeface="Arial" pitchFamily="34" charset="0"/>
                </a:rPr>
                <a:t>Domain 2: external slow-wave structure</a:t>
              </a:r>
              <a:endParaRPr lang="en-US" sz="1600" i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32" name="TextBox 331"/>
            <p:cNvSpPr txBox="1"/>
            <p:nvPr/>
          </p:nvSpPr>
          <p:spPr>
            <a:xfrm>
              <a:off x="7395331" y="4167604"/>
              <a:ext cx="1446296" cy="120032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200" i="1" dirty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Physical fields represented by Electromagnetic Modes of an arbitrary slow-wave structure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82858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04800"/>
            <a:ext cx="7162800" cy="800100"/>
          </a:xfrm>
        </p:spPr>
        <p:txBody>
          <a:bodyPr/>
          <a:lstStyle/>
          <a:p>
            <a:r>
              <a:rPr lang="en-US" sz="3600" dirty="0"/>
              <a:t>Impedance and Scattering Matrices</a:t>
            </a:r>
          </a:p>
        </p:txBody>
      </p:sp>
      <p:grpSp>
        <p:nvGrpSpPr>
          <p:cNvPr id="3" name="Group 6"/>
          <p:cNvGrpSpPr>
            <a:grpSpLocks/>
          </p:cNvGrpSpPr>
          <p:nvPr/>
        </p:nvGrpSpPr>
        <p:grpSpPr bwMode="auto">
          <a:xfrm>
            <a:off x="495300" y="1730375"/>
            <a:ext cx="5376863" cy="3883025"/>
            <a:chOff x="1184" y="938"/>
            <a:chExt cx="3387" cy="2446"/>
          </a:xfrm>
        </p:grpSpPr>
        <p:pic>
          <p:nvPicPr>
            <p:cNvPr id="4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84" y="938"/>
              <a:ext cx="3387" cy="24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5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71" y="2736"/>
              <a:ext cx="492" cy="5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</p:grpSp>
      <p:grpSp>
        <p:nvGrpSpPr>
          <p:cNvPr id="6" name="Group 47"/>
          <p:cNvGrpSpPr>
            <a:grpSpLocks/>
          </p:cNvGrpSpPr>
          <p:nvPr/>
        </p:nvGrpSpPr>
        <p:grpSpPr bwMode="auto">
          <a:xfrm>
            <a:off x="2540000" y="5341938"/>
            <a:ext cx="784225" cy="550862"/>
            <a:chOff x="2880" y="3813"/>
            <a:chExt cx="494" cy="347"/>
          </a:xfrm>
        </p:grpSpPr>
        <p:sp>
          <p:nvSpPr>
            <p:cNvPr id="7" name="Oval 23"/>
            <p:cNvSpPr>
              <a:spLocks noChangeArrowheads="1"/>
            </p:cNvSpPr>
            <p:nvPr/>
          </p:nvSpPr>
          <p:spPr bwMode="auto">
            <a:xfrm>
              <a:off x="3115" y="3966"/>
              <a:ext cx="168" cy="194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8" name="Line 24"/>
            <p:cNvSpPr>
              <a:spLocks noChangeShapeType="1"/>
            </p:cNvSpPr>
            <p:nvPr/>
          </p:nvSpPr>
          <p:spPr bwMode="auto">
            <a:xfrm>
              <a:off x="2880" y="4052"/>
              <a:ext cx="479" cy="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9" name="Oval 25"/>
            <p:cNvSpPr>
              <a:spLocks noChangeArrowheads="1"/>
            </p:cNvSpPr>
            <p:nvPr/>
          </p:nvSpPr>
          <p:spPr bwMode="auto">
            <a:xfrm>
              <a:off x="2978" y="3966"/>
              <a:ext cx="168" cy="194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0" name="Line 26"/>
            <p:cNvSpPr>
              <a:spLocks noChangeShapeType="1"/>
            </p:cNvSpPr>
            <p:nvPr/>
          </p:nvSpPr>
          <p:spPr bwMode="auto">
            <a:xfrm flipH="1" flipV="1">
              <a:off x="2880" y="3813"/>
              <a:ext cx="0" cy="23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1" name="Line 27"/>
            <p:cNvSpPr>
              <a:spLocks noChangeShapeType="1"/>
            </p:cNvSpPr>
            <p:nvPr/>
          </p:nvSpPr>
          <p:spPr bwMode="auto">
            <a:xfrm flipV="1">
              <a:off x="3372" y="3827"/>
              <a:ext cx="2" cy="24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sp>
        <p:nvSpPr>
          <p:cNvPr id="12" name="Text Box 40"/>
          <p:cNvSpPr txBox="1">
            <a:spLocks noChangeArrowheads="1"/>
          </p:cNvSpPr>
          <p:nvPr/>
        </p:nvSpPr>
        <p:spPr bwMode="auto">
          <a:xfrm>
            <a:off x="4157663" y="4784725"/>
            <a:ext cx="48418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cs typeface="+mn-cs"/>
              </a:rPr>
              <a:t>Z</a:t>
            </a:r>
            <a:r>
              <a:rPr lang="en-US" baseline="-25000">
                <a:cs typeface="+mn-cs"/>
              </a:rPr>
              <a:t>ij</a:t>
            </a:r>
            <a:endParaRPr lang="en-US">
              <a:cs typeface="+mn-cs"/>
            </a:endParaRPr>
          </a:p>
        </p:txBody>
      </p:sp>
      <p:sp>
        <p:nvSpPr>
          <p:cNvPr id="13" name="Text Box 43"/>
          <p:cNvSpPr txBox="1">
            <a:spLocks noChangeArrowheads="1"/>
          </p:cNvSpPr>
          <p:nvPr/>
        </p:nvSpPr>
        <p:spPr bwMode="auto">
          <a:xfrm>
            <a:off x="474663" y="5381625"/>
            <a:ext cx="82708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cs typeface="+mn-cs"/>
              </a:rPr>
              <a:t>Input</a:t>
            </a:r>
          </a:p>
        </p:txBody>
      </p:sp>
      <p:sp>
        <p:nvSpPr>
          <p:cNvPr id="14" name="Text Box 44"/>
          <p:cNvSpPr txBox="1">
            <a:spLocks noChangeArrowheads="1"/>
          </p:cNvSpPr>
          <p:nvPr/>
        </p:nvSpPr>
        <p:spPr bwMode="auto">
          <a:xfrm>
            <a:off x="6303963" y="5216525"/>
            <a:ext cx="105568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>
                <a:cs typeface="+mn-cs"/>
              </a:rPr>
              <a:t>Output</a:t>
            </a:r>
          </a:p>
        </p:txBody>
      </p:sp>
      <p:sp>
        <p:nvSpPr>
          <p:cNvPr id="15" name="Text Box 45"/>
          <p:cNvSpPr txBox="1">
            <a:spLocks noChangeArrowheads="1"/>
          </p:cNvSpPr>
          <p:nvPr/>
        </p:nvSpPr>
        <p:spPr bwMode="auto">
          <a:xfrm>
            <a:off x="2659063" y="5902325"/>
            <a:ext cx="533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cs typeface="+mn-cs"/>
              </a:rPr>
              <a:t>I</a:t>
            </a:r>
            <a:r>
              <a:rPr lang="en-US" baseline="-25000">
                <a:cs typeface="+mn-cs"/>
              </a:rPr>
              <a:t>G1</a:t>
            </a:r>
            <a:endParaRPr lang="en-US">
              <a:cs typeface="+mn-cs"/>
            </a:endParaRPr>
          </a:p>
        </p:txBody>
      </p:sp>
      <p:sp>
        <p:nvSpPr>
          <p:cNvPr id="16" name="Rectangle 48"/>
          <p:cNvSpPr>
            <a:spLocks noChangeArrowheads="1"/>
          </p:cNvSpPr>
          <p:nvPr/>
        </p:nvSpPr>
        <p:spPr bwMode="auto">
          <a:xfrm>
            <a:off x="2286000" y="4648200"/>
            <a:ext cx="3962400" cy="6731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r>
              <a:rPr lang="en-US">
                <a:cs typeface="+mn-cs"/>
              </a:rPr>
              <a:t>29 x 29</a:t>
            </a:r>
          </a:p>
        </p:txBody>
      </p:sp>
      <p:grpSp>
        <p:nvGrpSpPr>
          <p:cNvPr id="17" name="Group 49"/>
          <p:cNvGrpSpPr>
            <a:grpSpLocks/>
          </p:cNvGrpSpPr>
          <p:nvPr/>
        </p:nvGrpSpPr>
        <p:grpSpPr bwMode="auto">
          <a:xfrm>
            <a:off x="3432175" y="5354638"/>
            <a:ext cx="784225" cy="550862"/>
            <a:chOff x="2880" y="3813"/>
            <a:chExt cx="494" cy="347"/>
          </a:xfrm>
        </p:grpSpPr>
        <p:sp>
          <p:nvSpPr>
            <p:cNvPr id="18" name="Oval 50"/>
            <p:cNvSpPr>
              <a:spLocks noChangeArrowheads="1"/>
            </p:cNvSpPr>
            <p:nvPr/>
          </p:nvSpPr>
          <p:spPr bwMode="auto">
            <a:xfrm>
              <a:off x="3115" y="3966"/>
              <a:ext cx="168" cy="194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9" name="Line 51"/>
            <p:cNvSpPr>
              <a:spLocks noChangeShapeType="1"/>
            </p:cNvSpPr>
            <p:nvPr/>
          </p:nvSpPr>
          <p:spPr bwMode="auto">
            <a:xfrm>
              <a:off x="2880" y="4052"/>
              <a:ext cx="479" cy="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0" name="Oval 52"/>
            <p:cNvSpPr>
              <a:spLocks noChangeArrowheads="1"/>
            </p:cNvSpPr>
            <p:nvPr/>
          </p:nvSpPr>
          <p:spPr bwMode="auto">
            <a:xfrm>
              <a:off x="2978" y="3966"/>
              <a:ext cx="168" cy="194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1" name="Line 53"/>
            <p:cNvSpPr>
              <a:spLocks noChangeShapeType="1"/>
            </p:cNvSpPr>
            <p:nvPr/>
          </p:nvSpPr>
          <p:spPr bwMode="auto">
            <a:xfrm flipH="1" flipV="1">
              <a:off x="2880" y="3813"/>
              <a:ext cx="0" cy="23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2" name="Line 54"/>
            <p:cNvSpPr>
              <a:spLocks noChangeShapeType="1"/>
            </p:cNvSpPr>
            <p:nvPr/>
          </p:nvSpPr>
          <p:spPr bwMode="auto">
            <a:xfrm flipV="1">
              <a:off x="3372" y="3827"/>
              <a:ext cx="2" cy="24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grpSp>
        <p:nvGrpSpPr>
          <p:cNvPr id="23" name="Group 55"/>
          <p:cNvGrpSpPr>
            <a:grpSpLocks/>
          </p:cNvGrpSpPr>
          <p:nvPr/>
        </p:nvGrpSpPr>
        <p:grpSpPr bwMode="auto">
          <a:xfrm>
            <a:off x="5273675" y="5380038"/>
            <a:ext cx="784225" cy="550862"/>
            <a:chOff x="2880" y="3813"/>
            <a:chExt cx="494" cy="347"/>
          </a:xfrm>
        </p:grpSpPr>
        <p:sp>
          <p:nvSpPr>
            <p:cNvPr id="24" name="Oval 56"/>
            <p:cNvSpPr>
              <a:spLocks noChangeArrowheads="1"/>
            </p:cNvSpPr>
            <p:nvPr/>
          </p:nvSpPr>
          <p:spPr bwMode="auto">
            <a:xfrm>
              <a:off x="3115" y="3966"/>
              <a:ext cx="168" cy="194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5" name="Line 57"/>
            <p:cNvSpPr>
              <a:spLocks noChangeShapeType="1"/>
            </p:cNvSpPr>
            <p:nvPr/>
          </p:nvSpPr>
          <p:spPr bwMode="auto">
            <a:xfrm>
              <a:off x="2880" y="4052"/>
              <a:ext cx="479" cy="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6" name="Oval 58"/>
            <p:cNvSpPr>
              <a:spLocks noChangeArrowheads="1"/>
            </p:cNvSpPr>
            <p:nvPr/>
          </p:nvSpPr>
          <p:spPr bwMode="auto">
            <a:xfrm>
              <a:off x="2978" y="3966"/>
              <a:ext cx="168" cy="194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" name="Line 59"/>
            <p:cNvSpPr>
              <a:spLocks noChangeShapeType="1"/>
            </p:cNvSpPr>
            <p:nvPr/>
          </p:nvSpPr>
          <p:spPr bwMode="auto">
            <a:xfrm flipH="1" flipV="1">
              <a:off x="2880" y="3813"/>
              <a:ext cx="0" cy="23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8" name="Line 60"/>
            <p:cNvSpPr>
              <a:spLocks noChangeShapeType="1"/>
            </p:cNvSpPr>
            <p:nvPr/>
          </p:nvSpPr>
          <p:spPr bwMode="auto">
            <a:xfrm flipV="1">
              <a:off x="3372" y="3827"/>
              <a:ext cx="2" cy="24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sp>
        <p:nvSpPr>
          <p:cNvPr id="29" name="Text Box 61"/>
          <p:cNvSpPr txBox="1">
            <a:spLocks noChangeArrowheads="1"/>
          </p:cNvSpPr>
          <p:nvPr/>
        </p:nvSpPr>
        <p:spPr bwMode="auto">
          <a:xfrm>
            <a:off x="3497263" y="5927725"/>
            <a:ext cx="533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cs typeface="+mn-cs"/>
              </a:rPr>
              <a:t>I</a:t>
            </a:r>
            <a:r>
              <a:rPr lang="en-US" baseline="-25000">
                <a:cs typeface="+mn-cs"/>
              </a:rPr>
              <a:t>G2</a:t>
            </a:r>
            <a:endParaRPr lang="en-US">
              <a:cs typeface="+mn-cs"/>
            </a:endParaRPr>
          </a:p>
        </p:txBody>
      </p:sp>
      <p:sp>
        <p:nvSpPr>
          <p:cNvPr id="30" name="Text Box 62"/>
          <p:cNvSpPr txBox="1">
            <a:spLocks noChangeArrowheads="1"/>
          </p:cNvSpPr>
          <p:nvPr/>
        </p:nvSpPr>
        <p:spPr bwMode="auto">
          <a:xfrm>
            <a:off x="5414963" y="5969000"/>
            <a:ext cx="533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cs typeface="+mn-cs"/>
              </a:rPr>
              <a:t>I</a:t>
            </a:r>
            <a:r>
              <a:rPr lang="en-US" baseline="-25000">
                <a:cs typeface="+mn-cs"/>
              </a:rPr>
              <a:t>Gn</a:t>
            </a:r>
            <a:endParaRPr lang="en-US">
              <a:cs typeface="+mn-cs"/>
            </a:endParaRPr>
          </a:p>
        </p:txBody>
      </p:sp>
      <p:grpSp>
        <p:nvGrpSpPr>
          <p:cNvPr id="31" name="Group 66"/>
          <p:cNvGrpSpPr>
            <a:grpSpLocks/>
          </p:cNvGrpSpPr>
          <p:nvPr/>
        </p:nvGrpSpPr>
        <p:grpSpPr bwMode="auto">
          <a:xfrm>
            <a:off x="1879600" y="4741863"/>
            <a:ext cx="381000" cy="544512"/>
            <a:chOff x="1408" y="3123"/>
            <a:chExt cx="240" cy="343"/>
          </a:xfrm>
        </p:grpSpPr>
        <p:sp>
          <p:nvSpPr>
            <p:cNvPr id="32" name="Line 36"/>
            <p:cNvSpPr>
              <a:spLocks noChangeShapeType="1"/>
            </p:cNvSpPr>
            <p:nvPr/>
          </p:nvSpPr>
          <p:spPr bwMode="auto">
            <a:xfrm rot="3230064" flipH="1" flipV="1">
              <a:off x="1399" y="3214"/>
              <a:ext cx="186" cy="137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3" name="Line 38"/>
            <p:cNvSpPr>
              <a:spLocks noChangeShapeType="1"/>
            </p:cNvSpPr>
            <p:nvPr/>
          </p:nvSpPr>
          <p:spPr bwMode="auto">
            <a:xfrm rot="3230064" flipH="1">
              <a:off x="1518" y="3100"/>
              <a:ext cx="107" cy="153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4" name="Line 39"/>
            <p:cNvSpPr>
              <a:spLocks noChangeShapeType="1"/>
            </p:cNvSpPr>
            <p:nvPr/>
          </p:nvSpPr>
          <p:spPr bwMode="auto">
            <a:xfrm rot="3230064" flipH="1">
              <a:off x="1531" y="3351"/>
              <a:ext cx="99" cy="13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5" name="Oval 64"/>
            <p:cNvSpPr>
              <a:spLocks noChangeArrowheads="1"/>
            </p:cNvSpPr>
            <p:nvPr/>
          </p:nvSpPr>
          <p:spPr bwMode="auto">
            <a:xfrm>
              <a:off x="1408" y="3264"/>
              <a:ext cx="120" cy="152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6" name="Oval 65"/>
            <p:cNvSpPr>
              <a:spLocks noChangeArrowheads="1"/>
            </p:cNvSpPr>
            <p:nvPr/>
          </p:nvSpPr>
          <p:spPr bwMode="auto">
            <a:xfrm>
              <a:off x="1416" y="3176"/>
              <a:ext cx="120" cy="152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grpSp>
        <p:nvGrpSpPr>
          <p:cNvPr id="37" name="Group 71"/>
          <p:cNvGrpSpPr>
            <a:grpSpLocks/>
          </p:cNvGrpSpPr>
          <p:nvPr/>
        </p:nvGrpSpPr>
        <p:grpSpPr bwMode="auto">
          <a:xfrm>
            <a:off x="6223000" y="4699000"/>
            <a:ext cx="254000" cy="508000"/>
            <a:chOff x="4144" y="3096"/>
            <a:chExt cx="160" cy="320"/>
          </a:xfrm>
        </p:grpSpPr>
        <p:sp>
          <p:nvSpPr>
            <p:cNvPr id="38" name="Line 67"/>
            <p:cNvSpPr>
              <a:spLocks noChangeShapeType="1"/>
            </p:cNvSpPr>
            <p:nvPr/>
          </p:nvSpPr>
          <p:spPr bwMode="auto">
            <a:xfrm>
              <a:off x="4144" y="3112"/>
              <a:ext cx="12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9" name="Line 68"/>
            <p:cNvSpPr>
              <a:spLocks noChangeShapeType="1"/>
            </p:cNvSpPr>
            <p:nvPr/>
          </p:nvSpPr>
          <p:spPr bwMode="auto">
            <a:xfrm>
              <a:off x="4168" y="3400"/>
              <a:ext cx="12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0" name="Line 69"/>
            <p:cNvSpPr>
              <a:spLocks noChangeShapeType="1"/>
            </p:cNvSpPr>
            <p:nvPr/>
          </p:nvSpPr>
          <p:spPr bwMode="auto">
            <a:xfrm>
              <a:off x="4264" y="3096"/>
              <a:ext cx="0" cy="32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1" name="Rectangle 70"/>
            <p:cNvSpPr>
              <a:spLocks noChangeArrowheads="1"/>
            </p:cNvSpPr>
            <p:nvPr/>
          </p:nvSpPr>
          <p:spPr bwMode="auto">
            <a:xfrm>
              <a:off x="4208" y="3152"/>
              <a:ext cx="96" cy="152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sp>
        <p:nvSpPr>
          <p:cNvPr id="42" name="Text Box 72"/>
          <p:cNvSpPr txBox="1">
            <a:spLocks noChangeArrowheads="1"/>
          </p:cNvSpPr>
          <p:nvPr/>
        </p:nvSpPr>
        <p:spPr bwMode="auto">
          <a:xfrm>
            <a:off x="4195763" y="1914525"/>
            <a:ext cx="105568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>
                <a:cs typeface="+mn-cs"/>
              </a:rPr>
              <a:t>Output</a:t>
            </a:r>
          </a:p>
        </p:txBody>
      </p:sp>
      <p:graphicFrame>
        <p:nvGraphicFramePr>
          <p:cNvPr id="43" name="Object 73"/>
          <p:cNvGraphicFramePr>
            <a:graphicFrameLocks noChangeAspect="1"/>
          </p:cNvGraphicFramePr>
          <p:nvPr/>
        </p:nvGraphicFramePr>
        <p:xfrm>
          <a:off x="317500" y="1712913"/>
          <a:ext cx="2235200" cy="10874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408" name="Equation" r:id="rId5" imgW="965200" imgH="469900" progId="Equation.DSMT4">
                  <p:embed/>
                </p:oleObj>
              </mc:Choice>
              <mc:Fallback>
                <p:oleObj name="Equation" r:id="rId5" imgW="965200" imgH="469900" progId="Equation.DSMT4">
                  <p:embed/>
                  <p:pic>
                    <p:nvPicPr>
                      <p:cNvPr id="43" name="Object 7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7500" y="1712913"/>
                        <a:ext cx="2235200" cy="10874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4" name="Text Box 74"/>
          <p:cNvSpPr txBox="1">
            <a:spLocks noChangeArrowheads="1"/>
          </p:cNvSpPr>
          <p:nvPr/>
        </p:nvSpPr>
        <p:spPr bwMode="auto">
          <a:xfrm>
            <a:off x="2727325" y="1812925"/>
            <a:ext cx="811213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cs typeface="+mn-cs"/>
              </a:rPr>
              <a:t>Gaps</a:t>
            </a:r>
          </a:p>
          <a:p>
            <a:pPr>
              <a:defRPr/>
            </a:pPr>
            <a:r>
              <a:rPr lang="en-US">
                <a:cs typeface="+mn-cs"/>
              </a:rPr>
              <a:t>Ports</a:t>
            </a:r>
          </a:p>
        </p:txBody>
      </p:sp>
      <p:graphicFrame>
        <p:nvGraphicFramePr>
          <p:cNvPr id="45" name="Object 75"/>
          <p:cNvGraphicFramePr>
            <a:graphicFrameLocks noChangeAspect="1"/>
          </p:cNvGraphicFramePr>
          <p:nvPr/>
        </p:nvGraphicFramePr>
        <p:xfrm>
          <a:off x="3132138" y="4711700"/>
          <a:ext cx="441325" cy="500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409" name="Equation" r:id="rId7" imgW="190500" imgH="215900" progId="Equation.DSMT4">
                  <p:embed/>
                </p:oleObj>
              </mc:Choice>
              <mc:Fallback>
                <p:oleObj name="Equation" r:id="rId7" imgW="190500" imgH="215900" progId="Equation.DSMT4">
                  <p:embed/>
                  <p:pic>
                    <p:nvPicPr>
                      <p:cNvPr id="45" name="Object 7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32138" y="4711700"/>
                        <a:ext cx="441325" cy="5000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6" name="Text Box 76"/>
          <p:cNvSpPr txBox="1">
            <a:spLocks noChangeArrowheads="1"/>
          </p:cNvSpPr>
          <p:nvPr/>
        </p:nvSpPr>
        <p:spPr bwMode="auto">
          <a:xfrm>
            <a:off x="3603625" y="3971925"/>
            <a:ext cx="24257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cs typeface="+mn-cs"/>
              </a:rPr>
              <a:t>Folded waveguide</a:t>
            </a:r>
          </a:p>
        </p:txBody>
      </p:sp>
      <p:sp>
        <p:nvSpPr>
          <p:cNvPr id="47" name="Line 77"/>
          <p:cNvSpPr>
            <a:spLocks noChangeShapeType="1"/>
          </p:cNvSpPr>
          <p:nvPr/>
        </p:nvSpPr>
        <p:spPr bwMode="auto">
          <a:xfrm flipV="1">
            <a:off x="190500" y="4064000"/>
            <a:ext cx="533400" cy="1143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48" name="Rectangle 63"/>
          <p:cNvSpPr>
            <a:spLocks noChangeArrowheads="1"/>
          </p:cNvSpPr>
          <p:nvPr/>
        </p:nvSpPr>
        <p:spPr bwMode="auto">
          <a:xfrm>
            <a:off x="3479800" y="5308600"/>
            <a:ext cx="685800" cy="342900"/>
          </a:xfrm>
          <a:prstGeom prst="rect">
            <a:avLst/>
          </a:prstGeom>
          <a:solidFill>
            <a:srgbClr val="FF0000">
              <a:alpha val="25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endParaRPr lang="en-US" b="1">
              <a:solidFill>
                <a:srgbClr val="FF0000"/>
              </a:solidFill>
              <a:cs typeface="+mn-cs"/>
            </a:endParaRPr>
          </a:p>
        </p:txBody>
      </p:sp>
      <p:sp>
        <p:nvSpPr>
          <p:cNvPr id="49" name="Line 79"/>
          <p:cNvSpPr>
            <a:spLocks noChangeShapeType="1"/>
          </p:cNvSpPr>
          <p:nvPr/>
        </p:nvSpPr>
        <p:spPr bwMode="auto">
          <a:xfrm flipH="1">
            <a:off x="2514600" y="2006600"/>
            <a:ext cx="2032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0" name="Line 80"/>
          <p:cNvSpPr>
            <a:spLocks noChangeShapeType="1"/>
          </p:cNvSpPr>
          <p:nvPr/>
        </p:nvSpPr>
        <p:spPr bwMode="auto">
          <a:xfrm flipH="1">
            <a:off x="2540000" y="2400300"/>
            <a:ext cx="2032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graphicFrame>
        <p:nvGraphicFramePr>
          <p:cNvPr id="52" name="Object 51"/>
          <p:cNvGraphicFramePr>
            <a:graphicFrameLocks noChangeAspect="1"/>
          </p:cNvGraphicFramePr>
          <p:nvPr/>
        </p:nvGraphicFramePr>
        <p:xfrm>
          <a:off x="5791200" y="3429000"/>
          <a:ext cx="3106615" cy="76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410" name="Equation" r:id="rId9" imgW="1346200" imgH="330200" progId="Equation.DSMT4">
                  <p:embed/>
                </p:oleObj>
              </mc:Choice>
              <mc:Fallback>
                <p:oleObj name="Equation" r:id="rId9" imgW="1346200" imgH="330200" progId="Equation.DSMT4">
                  <p:embed/>
                  <p:pic>
                    <p:nvPicPr>
                      <p:cNvPr id="52" name="Object 51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5791200" y="3429000"/>
                        <a:ext cx="3106615" cy="762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68504844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65B6A3-63B3-A442-9713-5D4C293FE4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731" y="357229"/>
            <a:ext cx="8012113" cy="800100"/>
          </a:xfrm>
        </p:spPr>
        <p:txBody>
          <a:bodyPr/>
          <a:lstStyle/>
          <a:p>
            <a:pPr algn="ctr"/>
            <a:r>
              <a:rPr lang="en-US" sz="2800" dirty="0"/>
              <a:t>Stitching Together Structure </a:t>
            </a:r>
            <a:br>
              <a:rPr lang="en-US" sz="2800" dirty="0"/>
            </a:br>
            <a:r>
              <a:rPr lang="en-US" sz="2800" dirty="0"/>
              <a:t>and Beam Tunnel Fields    Z-Matrix </a:t>
            </a:r>
          </a:p>
        </p:txBody>
      </p:sp>
      <p:grpSp>
        <p:nvGrpSpPr>
          <p:cNvPr id="175" name="Group 174">
            <a:extLst>
              <a:ext uri="{FF2B5EF4-FFF2-40B4-BE49-F238E27FC236}">
                <a16:creationId xmlns:a16="http://schemas.microsoft.com/office/drawing/2014/main" id="{88B3C9D0-7A61-2D44-A8CA-06BAB0F57942}"/>
              </a:ext>
            </a:extLst>
          </p:cNvPr>
          <p:cNvGrpSpPr/>
          <p:nvPr/>
        </p:nvGrpSpPr>
        <p:grpSpPr>
          <a:xfrm>
            <a:off x="398400" y="2097578"/>
            <a:ext cx="4594225" cy="1481183"/>
            <a:chOff x="493650" y="2522537"/>
            <a:chExt cx="4594225" cy="1481183"/>
          </a:xfrm>
        </p:grpSpPr>
        <p:sp>
          <p:nvSpPr>
            <p:cNvPr id="58" name="Line 378">
              <a:extLst>
                <a:ext uri="{FF2B5EF4-FFF2-40B4-BE49-F238E27FC236}">
                  <a16:creationId xmlns:a16="http://schemas.microsoft.com/office/drawing/2014/main" id="{8122F622-3561-0F40-BA33-858728D0ED5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93650" y="3236919"/>
              <a:ext cx="4594225" cy="11113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lgDashDot"/>
              <a:round/>
              <a:headEnd type="none" w="sm" len="sm"/>
              <a:tailEnd type="stealth" w="sm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" name="Rectangle 303">
              <a:extLst>
                <a:ext uri="{FF2B5EF4-FFF2-40B4-BE49-F238E27FC236}">
                  <a16:creationId xmlns:a16="http://schemas.microsoft.com/office/drawing/2014/main" id="{A5CB4B10-575E-6B40-8EA7-B8119C01590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42976" y="2690812"/>
              <a:ext cx="155575" cy="71437"/>
            </a:xfrm>
            <a:prstGeom prst="rect">
              <a:avLst/>
            </a:prstGeom>
            <a:solidFill>
              <a:srgbClr val="99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457200" eaLnBrk="1" hangingPunct="1"/>
              <a:endParaRPr lang="en-US" sz="1800">
                <a:latin typeface="Arial" charset="0"/>
              </a:endParaRPr>
            </a:p>
          </p:txBody>
        </p:sp>
        <p:sp>
          <p:nvSpPr>
            <p:cNvPr id="5" name="Rectangle 304">
              <a:extLst>
                <a:ext uri="{FF2B5EF4-FFF2-40B4-BE49-F238E27FC236}">
                  <a16:creationId xmlns:a16="http://schemas.microsoft.com/office/drawing/2014/main" id="{1875AA67-8349-4145-ACD3-61C3B3BF4BB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27076" y="2963862"/>
              <a:ext cx="582612" cy="66675"/>
            </a:xfrm>
            <a:prstGeom prst="rect">
              <a:avLst/>
            </a:prstGeom>
            <a:solidFill>
              <a:srgbClr val="99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457200" eaLnBrk="1" hangingPunct="1"/>
              <a:endParaRPr lang="en-US" sz="1800">
                <a:latin typeface="Arial" charset="0"/>
              </a:endParaRPr>
            </a:p>
          </p:txBody>
        </p:sp>
        <p:sp>
          <p:nvSpPr>
            <p:cNvPr id="6" name="Rectangle 305">
              <a:extLst>
                <a:ext uri="{FF2B5EF4-FFF2-40B4-BE49-F238E27FC236}">
                  <a16:creationId xmlns:a16="http://schemas.microsoft.com/office/drawing/2014/main" id="{6F47D0FB-25EC-CD40-A433-1B538969F0D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42976" y="2828924"/>
              <a:ext cx="155575" cy="134938"/>
            </a:xfrm>
            <a:prstGeom prst="rect">
              <a:avLst/>
            </a:prstGeom>
            <a:solidFill>
              <a:srgbClr val="99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457200" eaLnBrk="1" hangingPunct="1"/>
              <a:endParaRPr lang="en-US" sz="1800">
                <a:latin typeface="Arial" charset="0"/>
              </a:endParaRPr>
            </a:p>
          </p:txBody>
        </p:sp>
        <p:sp>
          <p:nvSpPr>
            <p:cNvPr id="7" name="Line 306">
              <a:extLst>
                <a:ext uri="{FF2B5EF4-FFF2-40B4-BE49-F238E27FC236}">
                  <a16:creationId xmlns:a16="http://schemas.microsoft.com/office/drawing/2014/main" id="{884A183E-07F3-1648-A273-96AE5BFDBCA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227076" y="2963862"/>
              <a:ext cx="209550" cy="0"/>
            </a:xfrm>
            <a:prstGeom prst="line">
              <a:avLst/>
            </a:prstGeom>
            <a:noFill/>
            <a:ln w="12700">
              <a:solidFill>
                <a:srgbClr val="0033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" name="Line 307">
              <a:extLst>
                <a:ext uri="{FF2B5EF4-FFF2-40B4-BE49-F238E27FC236}">
                  <a16:creationId xmlns:a16="http://schemas.microsoft.com/office/drawing/2014/main" id="{37379D64-414D-8645-972F-C3A6B54F951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227076" y="2963862"/>
              <a:ext cx="0" cy="66675"/>
            </a:xfrm>
            <a:prstGeom prst="line">
              <a:avLst/>
            </a:prstGeom>
            <a:noFill/>
            <a:ln w="12700">
              <a:solidFill>
                <a:srgbClr val="0033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" name="Line 308">
              <a:extLst>
                <a:ext uri="{FF2B5EF4-FFF2-40B4-BE49-F238E27FC236}">
                  <a16:creationId xmlns:a16="http://schemas.microsoft.com/office/drawing/2014/main" id="{53871CC2-ADE6-2040-A010-9570D6FA4A9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27076" y="3030537"/>
              <a:ext cx="577850" cy="0"/>
            </a:xfrm>
            <a:prstGeom prst="line">
              <a:avLst/>
            </a:prstGeom>
            <a:noFill/>
            <a:ln w="12700">
              <a:solidFill>
                <a:srgbClr val="0033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" name="Line 309">
              <a:extLst>
                <a:ext uri="{FF2B5EF4-FFF2-40B4-BE49-F238E27FC236}">
                  <a16:creationId xmlns:a16="http://schemas.microsoft.com/office/drawing/2014/main" id="{EA513832-DBD8-B741-AC95-1F1A8A5606A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36626" y="2762249"/>
              <a:ext cx="158750" cy="0"/>
            </a:xfrm>
            <a:prstGeom prst="line">
              <a:avLst/>
            </a:prstGeom>
            <a:noFill/>
            <a:ln w="12700">
              <a:solidFill>
                <a:srgbClr val="0033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" name="Line 310">
              <a:extLst>
                <a:ext uri="{FF2B5EF4-FFF2-40B4-BE49-F238E27FC236}">
                  <a16:creationId xmlns:a16="http://schemas.microsoft.com/office/drawing/2014/main" id="{58F0E81F-515B-CF4F-AC4F-106316D5D0C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36626" y="2828924"/>
              <a:ext cx="158750" cy="0"/>
            </a:xfrm>
            <a:prstGeom prst="line">
              <a:avLst/>
            </a:prstGeom>
            <a:noFill/>
            <a:ln w="12700">
              <a:solidFill>
                <a:srgbClr val="0033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" name="Line 311">
              <a:extLst>
                <a:ext uri="{FF2B5EF4-FFF2-40B4-BE49-F238E27FC236}">
                  <a16:creationId xmlns:a16="http://schemas.microsoft.com/office/drawing/2014/main" id="{71F7ABA9-6D97-564F-BD6C-FB0AB39A4CC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436626" y="2828924"/>
              <a:ext cx="0" cy="134938"/>
            </a:xfrm>
            <a:prstGeom prst="line">
              <a:avLst/>
            </a:prstGeom>
            <a:noFill/>
            <a:ln w="12700">
              <a:solidFill>
                <a:srgbClr val="0033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" name="Rectangle 316">
              <a:extLst>
                <a:ext uri="{FF2B5EF4-FFF2-40B4-BE49-F238E27FC236}">
                  <a16:creationId xmlns:a16="http://schemas.microsoft.com/office/drawing/2014/main" id="{3C74F286-E684-034A-B3C5-4E06AD725F9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96913" y="2522537"/>
              <a:ext cx="3413125" cy="168275"/>
            </a:xfrm>
            <a:prstGeom prst="rect">
              <a:avLst/>
            </a:prstGeom>
            <a:solidFill>
              <a:srgbClr val="99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457200" eaLnBrk="1" hangingPunct="1"/>
              <a:endParaRPr lang="en-US" sz="1800">
                <a:latin typeface="Arial" charset="0"/>
              </a:endParaRPr>
            </a:p>
          </p:txBody>
        </p:sp>
        <p:sp>
          <p:nvSpPr>
            <p:cNvPr id="14" name="Rectangle 317">
              <a:extLst>
                <a:ext uri="{FF2B5EF4-FFF2-40B4-BE49-F238E27FC236}">
                  <a16:creationId xmlns:a16="http://schemas.microsoft.com/office/drawing/2014/main" id="{99A08CEE-A22A-E64E-AE3A-9448ACE7E19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70063" y="2690812"/>
              <a:ext cx="169863" cy="133350"/>
            </a:xfrm>
            <a:prstGeom prst="rect">
              <a:avLst/>
            </a:prstGeom>
            <a:solidFill>
              <a:srgbClr val="99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457200" eaLnBrk="1" hangingPunct="1"/>
              <a:endParaRPr lang="en-US" sz="1800">
                <a:latin typeface="Arial" charset="0"/>
              </a:endParaRPr>
            </a:p>
          </p:txBody>
        </p:sp>
        <p:sp>
          <p:nvSpPr>
            <p:cNvPr id="15" name="Rectangle 318">
              <a:extLst>
                <a:ext uri="{FF2B5EF4-FFF2-40B4-BE49-F238E27FC236}">
                  <a16:creationId xmlns:a16="http://schemas.microsoft.com/office/drawing/2014/main" id="{D4322A29-88CA-E24D-8AF0-FC4ED4DEFDB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16201" y="2690812"/>
              <a:ext cx="171450" cy="57150"/>
            </a:xfrm>
            <a:prstGeom prst="rect">
              <a:avLst/>
            </a:prstGeom>
            <a:solidFill>
              <a:srgbClr val="99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457200" eaLnBrk="1" hangingPunct="1"/>
              <a:endParaRPr lang="en-US" sz="1800">
                <a:latin typeface="Arial" charset="0"/>
              </a:endParaRPr>
            </a:p>
          </p:txBody>
        </p:sp>
        <p:sp>
          <p:nvSpPr>
            <p:cNvPr id="16" name="Rectangle 319">
              <a:extLst>
                <a:ext uri="{FF2B5EF4-FFF2-40B4-BE49-F238E27FC236}">
                  <a16:creationId xmlns:a16="http://schemas.microsoft.com/office/drawing/2014/main" id="{64A95DE8-6F0B-3349-89AE-59BF9422E66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92363" y="2963862"/>
              <a:ext cx="619125" cy="66675"/>
            </a:xfrm>
            <a:prstGeom prst="rect">
              <a:avLst/>
            </a:prstGeom>
            <a:solidFill>
              <a:srgbClr val="99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457200" eaLnBrk="1" hangingPunct="1"/>
              <a:endParaRPr lang="en-US" sz="1800">
                <a:latin typeface="Arial" charset="0"/>
              </a:endParaRPr>
            </a:p>
          </p:txBody>
        </p:sp>
        <p:sp>
          <p:nvSpPr>
            <p:cNvPr id="17" name="Rectangle 320">
              <a:extLst>
                <a:ext uri="{FF2B5EF4-FFF2-40B4-BE49-F238E27FC236}">
                  <a16:creationId xmlns:a16="http://schemas.microsoft.com/office/drawing/2014/main" id="{2F632003-923B-BB41-B0EB-38488FD4747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16201" y="2824162"/>
              <a:ext cx="171450" cy="139700"/>
            </a:xfrm>
            <a:prstGeom prst="rect">
              <a:avLst/>
            </a:prstGeom>
            <a:solidFill>
              <a:srgbClr val="99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457200" eaLnBrk="1" hangingPunct="1"/>
              <a:endParaRPr lang="en-US" sz="1800">
                <a:latin typeface="Arial" charset="0"/>
              </a:endParaRPr>
            </a:p>
          </p:txBody>
        </p:sp>
        <p:sp>
          <p:nvSpPr>
            <p:cNvPr id="18" name="Rectangle 321">
              <a:extLst>
                <a:ext uri="{FF2B5EF4-FFF2-40B4-BE49-F238E27FC236}">
                  <a16:creationId xmlns:a16="http://schemas.microsoft.com/office/drawing/2014/main" id="{D44E71F8-1C78-7944-A0BF-B227DC65C90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4638" y="2963862"/>
              <a:ext cx="620713" cy="66675"/>
            </a:xfrm>
            <a:prstGeom prst="rect">
              <a:avLst/>
            </a:prstGeom>
            <a:solidFill>
              <a:srgbClr val="99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457200" eaLnBrk="1" hangingPunct="1"/>
              <a:endParaRPr lang="en-US" sz="1800">
                <a:latin typeface="Arial" charset="0"/>
              </a:endParaRPr>
            </a:p>
          </p:txBody>
        </p:sp>
        <p:sp>
          <p:nvSpPr>
            <p:cNvPr id="19" name="Rectangle 322">
              <a:extLst>
                <a:ext uri="{FF2B5EF4-FFF2-40B4-BE49-F238E27FC236}">
                  <a16:creationId xmlns:a16="http://schemas.microsoft.com/office/drawing/2014/main" id="{78D319AF-9B9B-9E4D-B30E-B04F58CDF5C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70063" y="2824162"/>
              <a:ext cx="169863" cy="139700"/>
            </a:xfrm>
            <a:prstGeom prst="rect">
              <a:avLst/>
            </a:prstGeom>
            <a:solidFill>
              <a:srgbClr val="99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457200" eaLnBrk="1" hangingPunct="1"/>
              <a:endParaRPr lang="en-US" sz="1800">
                <a:latin typeface="Arial" charset="0"/>
              </a:endParaRPr>
            </a:p>
          </p:txBody>
        </p:sp>
        <p:sp>
          <p:nvSpPr>
            <p:cNvPr id="20" name="Line 323">
              <a:extLst>
                <a:ext uri="{FF2B5EF4-FFF2-40B4-BE49-F238E27FC236}">
                  <a16:creationId xmlns:a16="http://schemas.microsoft.com/office/drawing/2014/main" id="{B8FA7ACE-DF5A-8C4F-A3F3-133BAB818CC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89026" y="2690812"/>
              <a:ext cx="674687" cy="0"/>
            </a:xfrm>
            <a:prstGeom prst="line">
              <a:avLst/>
            </a:prstGeom>
            <a:noFill/>
            <a:ln w="12700">
              <a:solidFill>
                <a:srgbClr val="0033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1" name="Line 324">
              <a:extLst>
                <a:ext uri="{FF2B5EF4-FFF2-40B4-BE49-F238E27FC236}">
                  <a16:creationId xmlns:a16="http://schemas.microsoft.com/office/drawing/2014/main" id="{B17FDB5A-868A-DD4C-B5AD-76B28E12D49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436751" y="2963862"/>
              <a:ext cx="225425" cy="0"/>
            </a:xfrm>
            <a:prstGeom prst="line">
              <a:avLst/>
            </a:prstGeom>
            <a:noFill/>
            <a:ln w="12700">
              <a:solidFill>
                <a:srgbClr val="0033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2" name="Line 325">
              <a:extLst>
                <a:ext uri="{FF2B5EF4-FFF2-40B4-BE49-F238E27FC236}">
                  <a16:creationId xmlns:a16="http://schemas.microsoft.com/office/drawing/2014/main" id="{5F60BD1F-54A0-ED45-80BB-FFBECEFE38E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05002" y="2703326"/>
              <a:ext cx="674687" cy="0"/>
            </a:xfrm>
            <a:prstGeom prst="line">
              <a:avLst/>
            </a:prstGeom>
            <a:noFill/>
            <a:ln w="12700">
              <a:solidFill>
                <a:srgbClr val="0033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3" name="Line 326">
              <a:extLst>
                <a:ext uri="{FF2B5EF4-FFF2-40B4-BE49-F238E27FC236}">
                  <a16:creationId xmlns:a16="http://schemas.microsoft.com/office/drawing/2014/main" id="{34BD0FC1-CC91-4941-A507-B41646B2D6E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263713" y="2690812"/>
              <a:ext cx="6350" cy="273050"/>
            </a:xfrm>
            <a:prstGeom prst="line">
              <a:avLst/>
            </a:prstGeom>
            <a:noFill/>
            <a:ln w="12700">
              <a:solidFill>
                <a:srgbClr val="0033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4" name="Line 327">
              <a:extLst>
                <a:ext uri="{FF2B5EF4-FFF2-40B4-BE49-F238E27FC236}">
                  <a16:creationId xmlns:a16="http://schemas.microsoft.com/office/drawing/2014/main" id="{7F155F9F-DE59-7240-BF54-127BB739510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436751" y="2684462"/>
              <a:ext cx="9525" cy="279400"/>
            </a:xfrm>
            <a:prstGeom prst="line">
              <a:avLst/>
            </a:prstGeom>
            <a:noFill/>
            <a:ln w="12700">
              <a:solidFill>
                <a:srgbClr val="0033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5" name="Line 328">
              <a:extLst>
                <a:ext uri="{FF2B5EF4-FFF2-40B4-BE49-F238E27FC236}">
                  <a16:creationId xmlns:a16="http://schemas.microsoft.com/office/drawing/2014/main" id="{F55A25DE-859B-EA4D-A257-F1B4BC2EEAF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111438" y="2824162"/>
              <a:ext cx="0" cy="139700"/>
            </a:xfrm>
            <a:prstGeom prst="line">
              <a:avLst/>
            </a:prstGeom>
            <a:noFill/>
            <a:ln w="12700">
              <a:solidFill>
                <a:srgbClr val="0033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6" name="Line 329">
              <a:extLst>
                <a:ext uri="{FF2B5EF4-FFF2-40B4-BE49-F238E27FC236}">
                  <a16:creationId xmlns:a16="http://schemas.microsoft.com/office/drawing/2014/main" id="{7AFD1D04-3688-7942-BAF2-F7131D7D921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111438" y="2678112"/>
              <a:ext cx="0" cy="96837"/>
            </a:xfrm>
            <a:prstGeom prst="line">
              <a:avLst/>
            </a:prstGeom>
            <a:noFill/>
            <a:ln w="12700">
              <a:solidFill>
                <a:srgbClr val="0033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7" name="Line 334">
              <a:extLst>
                <a:ext uri="{FF2B5EF4-FFF2-40B4-BE49-F238E27FC236}">
                  <a16:creationId xmlns:a16="http://schemas.microsoft.com/office/drawing/2014/main" id="{B5974118-23EA-7B4D-968C-D6412FF4728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281301" y="2963862"/>
              <a:ext cx="222250" cy="0"/>
            </a:xfrm>
            <a:prstGeom prst="line">
              <a:avLst/>
            </a:prstGeom>
            <a:noFill/>
            <a:ln w="12700">
              <a:solidFill>
                <a:srgbClr val="0033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8" name="Line 335">
              <a:extLst>
                <a:ext uri="{FF2B5EF4-FFF2-40B4-BE49-F238E27FC236}">
                  <a16:creationId xmlns:a16="http://schemas.microsoft.com/office/drawing/2014/main" id="{D8D30293-2FC9-4E48-9F03-78C0D76817A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278126" y="2828924"/>
              <a:ext cx="3175" cy="131763"/>
            </a:xfrm>
            <a:prstGeom prst="line">
              <a:avLst/>
            </a:prstGeom>
            <a:noFill/>
            <a:ln w="12700">
              <a:solidFill>
                <a:srgbClr val="0033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9" name="Line 336">
              <a:extLst>
                <a:ext uri="{FF2B5EF4-FFF2-40B4-BE49-F238E27FC236}">
                  <a16:creationId xmlns:a16="http://schemas.microsoft.com/office/drawing/2014/main" id="{2E40395B-8C0C-2D46-B689-C6966F5C6DF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278126" y="2690812"/>
              <a:ext cx="815975" cy="0"/>
            </a:xfrm>
            <a:prstGeom prst="line">
              <a:avLst/>
            </a:prstGeom>
            <a:noFill/>
            <a:ln w="12700">
              <a:solidFill>
                <a:srgbClr val="0033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0" name="Line 338">
              <a:extLst>
                <a:ext uri="{FF2B5EF4-FFF2-40B4-BE49-F238E27FC236}">
                  <a16:creationId xmlns:a16="http://schemas.microsoft.com/office/drawing/2014/main" id="{889D6AD7-004C-704A-9278-6AD69E22DAB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039876" y="3030537"/>
              <a:ext cx="622300" cy="0"/>
            </a:xfrm>
            <a:prstGeom prst="line">
              <a:avLst/>
            </a:prstGeom>
            <a:noFill/>
            <a:ln w="12700">
              <a:solidFill>
                <a:srgbClr val="0033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1" name="Line 339">
              <a:extLst>
                <a:ext uri="{FF2B5EF4-FFF2-40B4-BE49-F238E27FC236}">
                  <a16:creationId xmlns:a16="http://schemas.microsoft.com/office/drawing/2014/main" id="{8A6BB29E-0A27-9147-BB0A-45FCE604671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86013" y="3030537"/>
              <a:ext cx="620713" cy="0"/>
            </a:xfrm>
            <a:prstGeom prst="line">
              <a:avLst/>
            </a:prstGeom>
            <a:noFill/>
            <a:ln w="12700">
              <a:solidFill>
                <a:srgbClr val="0033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2" name="Line 340">
              <a:extLst>
                <a:ext uri="{FF2B5EF4-FFF2-40B4-BE49-F238E27FC236}">
                  <a16:creationId xmlns:a16="http://schemas.microsoft.com/office/drawing/2014/main" id="{36E69E18-09E7-AC4E-96B2-0E98963E3F5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039876" y="2963862"/>
              <a:ext cx="223837" cy="0"/>
            </a:xfrm>
            <a:prstGeom prst="line">
              <a:avLst/>
            </a:prstGeom>
            <a:noFill/>
            <a:ln w="12700">
              <a:solidFill>
                <a:srgbClr val="0033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3" name="Line 341">
              <a:extLst>
                <a:ext uri="{FF2B5EF4-FFF2-40B4-BE49-F238E27FC236}">
                  <a16:creationId xmlns:a16="http://schemas.microsoft.com/office/drawing/2014/main" id="{8D1CC04E-659A-E44A-BD4A-8B335E57282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039876" y="2963862"/>
              <a:ext cx="0" cy="66675"/>
            </a:xfrm>
            <a:prstGeom prst="line">
              <a:avLst/>
            </a:prstGeom>
            <a:noFill/>
            <a:ln w="12700">
              <a:solidFill>
                <a:srgbClr val="0033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4" name="Line 342">
              <a:extLst>
                <a:ext uri="{FF2B5EF4-FFF2-40B4-BE49-F238E27FC236}">
                  <a16:creationId xmlns:a16="http://schemas.microsoft.com/office/drawing/2014/main" id="{F662C72C-3812-8D46-A3E9-3E3F7E086CE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886013" y="2963862"/>
              <a:ext cx="225425" cy="0"/>
            </a:xfrm>
            <a:prstGeom prst="line">
              <a:avLst/>
            </a:prstGeom>
            <a:noFill/>
            <a:ln w="12700">
              <a:solidFill>
                <a:srgbClr val="0033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5" name="Line 343">
              <a:extLst>
                <a:ext uri="{FF2B5EF4-FFF2-40B4-BE49-F238E27FC236}">
                  <a16:creationId xmlns:a16="http://schemas.microsoft.com/office/drawing/2014/main" id="{C6400EE7-36D9-0540-8DC2-034F7B6F3A2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886013" y="2963862"/>
              <a:ext cx="0" cy="66675"/>
            </a:xfrm>
            <a:prstGeom prst="line">
              <a:avLst/>
            </a:prstGeom>
            <a:noFill/>
            <a:ln w="12700">
              <a:solidFill>
                <a:srgbClr val="0033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6" name="Line 344">
              <a:extLst>
                <a:ext uri="{FF2B5EF4-FFF2-40B4-BE49-F238E27FC236}">
                  <a16:creationId xmlns:a16="http://schemas.microsoft.com/office/drawing/2014/main" id="{A9D8B188-598D-B54E-B342-4E97443EF10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111438" y="2760662"/>
              <a:ext cx="188913" cy="0"/>
            </a:xfrm>
            <a:prstGeom prst="line">
              <a:avLst/>
            </a:prstGeom>
            <a:noFill/>
            <a:ln w="12700">
              <a:solidFill>
                <a:srgbClr val="0033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7" name="Line 345">
              <a:extLst>
                <a:ext uri="{FF2B5EF4-FFF2-40B4-BE49-F238E27FC236}">
                  <a16:creationId xmlns:a16="http://schemas.microsoft.com/office/drawing/2014/main" id="{45307B1F-E78E-1045-8CBC-A54F4832FB0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11438" y="2824162"/>
              <a:ext cx="169863" cy="0"/>
            </a:xfrm>
            <a:prstGeom prst="line">
              <a:avLst/>
            </a:prstGeom>
            <a:noFill/>
            <a:ln w="12700">
              <a:solidFill>
                <a:srgbClr val="0033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8" name="Line 346">
              <a:extLst>
                <a:ext uri="{FF2B5EF4-FFF2-40B4-BE49-F238E27FC236}">
                  <a16:creationId xmlns:a16="http://schemas.microsoft.com/office/drawing/2014/main" id="{1FAA6580-3C4A-754D-B88C-6C72A7D77B3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662176" y="2963862"/>
              <a:ext cx="0" cy="66675"/>
            </a:xfrm>
            <a:prstGeom prst="line">
              <a:avLst/>
            </a:prstGeom>
            <a:noFill/>
            <a:ln w="12700">
              <a:solidFill>
                <a:srgbClr val="0033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9" name="Line 350">
              <a:extLst>
                <a:ext uri="{FF2B5EF4-FFF2-40B4-BE49-F238E27FC236}">
                  <a16:creationId xmlns:a16="http://schemas.microsoft.com/office/drawing/2014/main" id="{B0BA5F70-C8B4-A04A-936E-2F5DEEFD844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511488" y="2963862"/>
              <a:ext cx="0" cy="66675"/>
            </a:xfrm>
            <a:prstGeom prst="line">
              <a:avLst/>
            </a:prstGeom>
            <a:noFill/>
            <a:ln w="12700">
              <a:solidFill>
                <a:srgbClr val="0033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0" name="Line 352">
              <a:extLst>
                <a:ext uri="{FF2B5EF4-FFF2-40B4-BE49-F238E27FC236}">
                  <a16:creationId xmlns:a16="http://schemas.microsoft.com/office/drawing/2014/main" id="{BA39EF02-663A-1C42-A17D-01E08004156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800163" y="2963862"/>
              <a:ext cx="0" cy="66675"/>
            </a:xfrm>
            <a:prstGeom prst="line">
              <a:avLst/>
            </a:prstGeom>
            <a:noFill/>
            <a:ln w="12700">
              <a:solidFill>
                <a:srgbClr val="0033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1" name="Line 353">
              <a:extLst>
                <a:ext uri="{FF2B5EF4-FFF2-40B4-BE49-F238E27FC236}">
                  <a16:creationId xmlns:a16="http://schemas.microsoft.com/office/drawing/2014/main" id="{75E13DE6-B659-AD42-8CB5-3708D0C945F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589026" y="2955924"/>
              <a:ext cx="220662" cy="0"/>
            </a:xfrm>
            <a:prstGeom prst="line">
              <a:avLst/>
            </a:prstGeom>
            <a:noFill/>
            <a:ln w="12700">
              <a:solidFill>
                <a:srgbClr val="0033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2" name="Line 354">
              <a:extLst>
                <a:ext uri="{FF2B5EF4-FFF2-40B4-BE49-F238E27FC236}">
                  <a16:creationId xmlns:a16="http://schemas.microsoft.com/office/drawing/2014/main" id="{F97DF77D-7801-F24D-94EA-641B58912B5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1584263" y="2822574"/>
              <a:ext cx="4763" cy="128588"/>
            </a:xfrm>
            <a:prstGeom prst="line">
              <a:avLst/>
            </a:prstGeom>
            <a:noFill/>
            <a:ln w="12700">
              <a:solidFill>
                <a:srgbClr val="0033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3" name="Line 355">
              <a:extLst>
                <a:ext uri="{FF2B5EF4-FFF2-40B4-BE49-F238E27FC236}">
                  <a16:creationId xmlns:a16="http://schemas.microsoft.com/office/drawing/2014/main" id="{EADFC09F-9FC6-6942-981B-21C97AA030B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595376" y="2686049"/>
              <a:ext cx="0" cy="87313"/>
            </a:xfrm>
            <a:prstGeom prst="line">
              <a:avLst/>
            </a:prstGeom>
            <a:noFill/>
            <a:ln w="12700">
              <a:solidFill>
                <a:srgbClr val="0033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4" name="Rectangle 358">
              <a:extLst>
                <a:ext uri="{FF2B5EF4-FFF2-40B4-BE49-F238E27FC236}">
                  <a16:creationId xmlns:a16="http://schemas.microsoft.com/office/drawing/2014/main" id="{600FDE16-2CE5-344E-817C-273F01F7F1C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14738" y="2686049"/>
              <a:ext cx="190500" cy="193675"/>
            </a:xfrm>
            <a:prstGeom prst="rect">
              <a:avLst/>
            </a:prstGeom>
            <a:solidFill>
              <a:srgbClr val="99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457200" eaLnBrk="1" hangingPunct="1"/>
              <a:endParaRPr lang="en-US" sz="1800">
                <a:latin typeface="Arial" charset="0"/>
              </a:endParaRPr>
            </a:p>
          </p:txBody>
        </p:sp>
        <p:sp>
          <p:nvSpPr>
            <p:cNvPr id="45" name="Rectangle 359">
              <a:extLst>
                <a:ext uri="{FF2B5EF4-FFF2-40B4-BE49-F238E27FC236}">
                  <a16:creationId xmlns:a16="http://schemas.microsoft.com/office/drawing/2014/main" id="{CA28D869-1BB8-FC46-BB52-7072DCD8859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63913" y="2968624"/>
              <a:ext cx="690563" cy="66675"/>
            </a:xfrm>
            <a:prstGeom prst="rect">
              <a:avLst/>
            </a:prstGeom>
            <a:solidFill>
              <a:srgbClr val="99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457200" eaLnBrk="1" hangingPunct="1"/>
              <a:endParaRPr lang="en-US" sz="1800">
                <a:latin typeface="Arial" charset="0"/>
              </a:endParaRPr>
            </a:p>
          </p:txBody>
        </p:sp>
        <p:sp>
          <p:nvSpPr>
            <p:cNvPr id="46" name="Rectangle 360">
              <a:extLst>
                <a:ext uri="{FF2B5EF4-FFF2-40B4-BE49-F238E27FC236}">
                  <a16:creationId xmlns:a16="http://schemas.microsoft.com/office/drawing/2014/main" id="{77C5EF68-5F51-1247-A5BF-2C751BE1D30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14738" y="2835274"/>
              <a:ext cx="190500" cy="133350"/>
            </a:xfrm>
            <a:prstGeom prst="rect">
              <a:avLst/>
            </a:prstGeom>
            <a:solidFill>
              <a:srgbClr val="99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457200" eaLnBrk="1" hangingPunct="1"/>
              <a:endParaRPr lang="en-US" sz="1800">
                <a:latin typeface="Arial" charset="0"/>
              </a:endParaRPr>
            </a:p>
          </p:txBody>
        </p:sp>
        <p:sp>
          <p:nvSpPr>
            <p:cNvPr id="47" name="Line 361">
              <a:extLst>
                <a:ext uri="{FF2B5EF4-FFF2-40B4-BE49-F238E27FC236}">
                  <a16:creationId xmlns:a16="http://schemas.microsoft.com/office/drawing/2014/main" id="{AE3B8568-30A2-C742-A8FD-4370A2AB729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82626" y="2698749"/>
              <a:ext cx="254000" cy="0"/>
            </a:xfrm>
            <a:prstGeom prst="line">
              <a:avLst/>
            </a:prstGeom>
            <a:noFill/>
            <a:ln w="12700">
              <a:solidFill>
                <a:srgbClr val="0033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8" name="Line 362">
              <a:extLst>
                <a:ext uri="{FF2B5EF4-FFF2-40B4-BE49-F238E27FC236}">
                  <a16:creationId xmlns:a16="http://schemas.microsoft.com/office/drawing/2014/main" id="{E275923A-16A9-D344-83CF-EDE637D3EA2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300476" y="2968624"/>
              <a:ext cx="249237" cy="0"/>
            </a:xfrm>
            <a:prstGeom prst="line">
              <a:avLst/>
            </a:prstGeom>
            <a:noFill/>
            <a:ln w="12700">
              <a:solidFill>
                <a:srgbClr val="0033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9" name="Line 363">
              <a:extLst>
                <a:ext uri="{FF2B5EF4-FFF2-40B4-BE49-F238E27FC236}">
                  <a16:creationId xmlns:a16="http://schemas.microsoft.com/office/drawing/2014/main" id="{2A4CC9EA-E174-7143-A92B-F45F94FDD6A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108388" y="2684462"/>
              <a:ext cx="0" cy="288925"/>
            </a:xfrm>
            <a:prstGeom prst="line">
              <a:avLst/>
            </a:prstGeom>
            <a:noFill/>
            <a:ln w="12700">
              <a:solidFill>
                <a:srgbClr val="0033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0" name="Line 364">
              <a:extLst>
                <a:ext uri="{FF2B5EF4-FFF2-40B4-BE49-F238E27FC236}">
                  <a16:creationId xmlns:a16="http://schemas.microsoft.com/office/drawing/2014/main" id="{F5309DFB-9B12-8E4B-B724-C34A469B1F2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300476" y="2668587"/>
              <a:ext cx="0" cy="292100"/>
            </a:xfrm>
            <a:prstGeom prst="line">
              <a:avLst/>
            </a:prstGeom>
            <a:noFill/>
            <a:ln w="12700">
              <a:solidFill>
                <a:srgbClr val="0033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1" name="Line 367">
              <a:extLst>
                <a:ext uri="{FF2B5EF4-FFF2-40B4-BE49-F238E27FC236}">
                  <a16:creationId xmlns:a16="http://schemas.microsoft.com/office/drawing/2014/main" id="{CBED4642-AC50-A24B-AEAB-BAD465AD6D5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860738" y="3035299"/>
              <a:ext cx="688975" cy="0"/>
            </a:xfrm>
            <a:prstGeom prst="line">
              <a:avLst/>
            </a:prstGeom>
            <a:noFill/>
            <a:ln w="12700">
              <a:solidFill>
                <a:srgbClr val="0033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2" name="Line 368">
              <a:extLst>
                <a:ext uri="{FF2B5EF4-FFF2-40B4-BE49-F238E27FC236}">
                  <a16:creationId xmlns:a16="http://schemas.microsoft.com/office/drawing/2014/main" id="{B8660DC7-9CB1-3745-9723-1CB1454E6DA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860738" y="2968624"/>
              <a:ext cx="247650" cy="0"/>
            </a:xfrm>
            <a:prstGeom prst="line">
              <a:avLst/>
            </a:prstGeom>
            <a:noFill/>
            <a:ln w="12700">
              <a:solidFill>
                <a:srgbClr val="0033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3" name="Line 369">
              <a:extLst>
                <a:ext uri="{FF2B5EF4-FFF2-40B4-BE49-F238E27FC236}">
                  <a16:creationId xmlns:a16="http://schemas.microsoft.com/office/drawing/2014/main" id="{DF8F7CFA-7625-664A-A01E-9D51A7859AC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860738" y="2968624"/>
              <a:ext cx="0" cy="66675"/>
            </a:xfrm>
            <a:prstGeom prst="line">
              <a:avLst/>
            </a:prstGeom>
            <a:noFill/>
            <a:ln w="12700">
              <a:solidFill>
                <a:srgbClr val="0033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5" name="Line 372">
              <a:extLst>
                <a:ext uri="{FF2B5EF4-FFF2-40B4-BE49-F238E27FC236}">
                  <a16:creationId xmlns:a16="http://schemas.microsoft.com/office/drawing/2014/main" id="{E5BC3EF9-FAEB-1341-AD93-97D0E75BA9F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81426" y="2686049"/>
              <a:ext cx="336550" cy="0"/>
            </a:xfrm>
            <a:prstGeom prst="line">
              <a:avLst/>
            </a:prstGeom>
            <a:noFill/>
            <a:ln w="12700">
              <a:solidFill>
                <a:srgbClr val="0033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6" name="Line 373">
              <a:extLst>
                <a:ext uri="{FF2B5EF4-FFF2-40B4-BE49-F238E27FC236}">
                  <a16:creationId xmlns:a16="http://schemas.microsoft.com/office/drawing/2014/main" id="{84E5C601-7E9C-484D-B270-D3403E49D2F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295588" y="2673349"/>
              <a:ext cx="0" cy="96838"/>
            </a:xfrm>
            <a:prstGeom prst="line">
              <a:avLst/>
            </a:prstGeom>
            <a:noFill/>
            <a:ln w="12700">
              <a:solidFill>
                <a:srgbClr val="0033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7" name="Line 374">
              <a:extLst>
                <a:ext uri="{FF2B5EF4-FFF2-40B4-BE49-F238E27FC236}">
                  <a16:creationId xmlns:a16="http://schemas.microsoft.com/office/drawing/2014/main" id="{A9BA0D2C-FC1E-E14F-8AD0-DE179199B0B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447738" y="2686049"/>
              <a:ext cx="0" cy="87313"/>
            </a:xfrm>
            <a:prstGeom prst="line">
              <a:avLst/>
            </a:prstGeom>
            <a:noFill/>
            <a:ln w="12700">
              <a:solidFill>
                <a:srgbClr val="0033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9" name="Line 380">
              <a:extLst>
                <a:ext uri="{FF2B5EF4-FFF2-40B4-BE49-F238E27FC236}">
                  <a16:creationId xmlns:a16="http://schemas.microsoft.com/office/drawing/2014/main" id="{4F27CB53-4295-EB44-824D-8B36C7E1FBF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76226" y="3043237"/>
              <a:ext cx="41227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prstDash val="dash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0" name="Rectangle 303">
              <a:extLst>
                <a:ext uri="{FF2B5EF4-FFF2-40B4-BE49-F238E27FC236}">
                  <a16:creationId xmlns:a16="http://schemas.microsoft.com/office/drawing/2014/main" id="{97398756-D3CF-8340-94E7-94B61CBD41DC}"/>
                </a:ext>
              </a:extLst>
            </p:cNvPr>
            <p:cNvSpPr>
              <a:spLocks noChangeArrowheads="1"/>
            </p:cNvSpPr>
            <p:nvPr/>
          </p:nvSpPr>
          <p:spPr bwMode="auto">
            <a:xfrm flipV="1">
              <a:off x="1386196" y="3751374"/>
              <a:ext cx="155575" cy="75202"/>
            </a:xfrm>
            <a:prstGeom prst="rect">
              <a:avLst/>
            </a:prstGeom>
            <a:solidFill>
              <a:srgbClr val="99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457200" eaLnBrk="1" hangingPunct="1"/>
              <a:endParaRPr lang="en-US" sz="1800">
                <a:latin typeface="Arial" charset="0"/>
              </a:endParaRPr>
            </a:p>
          </p:txBody>
        </p:sp>
        <p:sp>
          <p:nvSpPr>
            <p:cNvPr id="121" name="Rectangle 304">
              <a:extLst>
                <a:ext uri="{FF2B5EF4-FFF2-40B4-BE49-F238E27FC236}">
                  <a16:creationId xmlns:a16="http://schemas.microsoft.com/office/drawing/2014/main" id="{40E2A7B3-9C76-C440-9FDC-3EFA8F687496}"/>
                </a:ext>
              </a:extLst>
            </p:cNvPr>
            <p:cNvSpPr>
              <a:spLocks noChangeArrowheads="1"/>
            </p:cNvSpPr>
            <p:nvPr/>
          </p:nvSpPr>
          <p:spPr bwMode="auto">
            <a:xfrm flipV="1">
              <a:off x="1170296" y="3468945"/>
              <a:ext cx="582612" cy="70189"/>
            </a:xfrm>
            <a:prstGeom prst="rect">
              <a:avLst/>
            </a:prstGeom>
            <a:solidFill>
              <a:srgbClr val="99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457200" eaLnBrk="1" hangingPunct="1"/>
              <a:endParaRPr lang="en-US" sz="1800">
                <a:latin typeface="Arial" charset="0"/>
              </a:endParaRPr>
            </a:p>
          </p:txBody>
        </p:sp>
        <p:sp>
          <p:nvSpPr>
            <p:cNvPr id="122" name="Rectangle 305">
              <a:extLst>
                <a:ext uri="{FF2B5EF4-FFF2-40B4-BE49-F238E27FC236}">
                  <a16:creationId xmlns:a16="http://schemas.microsoft.com/office/drawing/2014/main" id="{08915ADB-FF6F-454B-8D4B-2CBA3C73659B}"/>
                </a:ext>
              </a:extLst>
            </p:cNvPr>
            <p:cNvSpPr>
              <a:spLocks noChangeArrowheads="1"/>
            </p:cNvSpPr>
            <p:nvPr/>
          </p:nvSpPr>
          <p:spPr bwMode="auto">
            <a:xfrm flipV="1">
              <a:off x="1386196" y="3539134"/>
              <a:ext cx="155575" cy="142050"/>
            </a:xfrm>
            <a:prstGeom prst="rect">
              <a:avLst/>
            </a:prstGeom>
            <a:solidFill>
              <a:srgbClr val="99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457200" eaLnBrk="1" hangingPunct="1"/>
              <a:endParaRPr lang="en-US" sz="1800">
                <a:latin typeface="Arial" charset="0"/>
              </a:endParaRPr>
            </a:p>
          </p:txBody>
        </p:sp>
        <p:sp>
          <p:nvSpPr>
            <p:cNvPr id="123" name="Line 306">
              <a:extLst>
                <a:ext uri="{FF2B5EF4-FFF2-40B4-BE49-F238E27FC236}">
                  <a16:creationId xmlns:a16="http://schemas.microsoft.com/office/drawing/2014/main" id="{F6BA7316-9088-7548-95DC-7D387DD016F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1170296" y="3539134"/>
              <a:ext cx="209550" cy="0"/>
            </a:xfrm>
            <a:prstGeom prst="line">
              <a:avLst/>
            </a:prstGeom>
            <a:noFill/>
            <a:ln w="12700">
              <a:solidFill>
                <a:srgbClr val="0033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4" name="Line 307">
              <a:extLst>
                <a:ext uri="{FF2B5EF4-FFF2-40B4-BE49-F238E27FC236}">
                  <a16:creationId xmlns:a16="http://schemas.microsoft.com/office/drawing/2014/main" id="{9622C49B-1017-E44F-AAAB-15ED52C7D36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70296" y="3468945"/>
              <a:ext cx="0" cy="70189"/>
            </a:xfrm>
            <a:prstGeom prst="line">
              <a:avLst/>
            </a:prstGeom>
            <a:noFill/>
            <a:ln w="12700">
              <a:solidFill>
                <a:srgbClr val="0033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5" name="Line 308">
              <a:extLst>
                <a:ext uri="{FF2B5EF4-FFF2-40B4-BE49-F238E27FC236}">
                  <a16:creationId xmlns:a16="http://schemas.microsoft.com/office/drawing/2014/main" id="{28473B69-C629-2E4D-B0F4-D52C68CFE33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170296" y="3468945"/>
              <a:ext cx="577850" cy="0"/>
            </a:xfrm>
            <a:prstGeom prst="line">
              <a:avLst/>
            </a:prstGeom>
            <a:noFill/>
            <a:ln w="12700">
              <a:solidFill>
                <a:srgbClr val="0033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6" name="Line 309">
              <a:extLst>
                <a:ext uri="{FF2B5EF4-FFF2-40B4-BE49-F238E27FC236}">
                  <a16:creationId xmlns:a16="http://schemas.microsoft.com/office/drawing/2014/main" id="{4B4C9A23-5DFB-1543-BD2F-E9B9B9E65E5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379846" y="3751374"/>
              <a:ext cx="158750" cy="0"/>
            </a:xfrm>
            <a:prstGeom prst="line">
              <a:avLst/>
            </a:prstGeom>
            <a:noFill/>
            <a:ln w="12700">
              <a:solidFill>
                <a:srgbClr val="0033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7" name="Line 310">
              <a:extLst>
                <a:ext uri="{FF2B5EF4-FFF2-40B4-BE49-F238E27FC236}">
                  <a16:creationId xmlns:a16="http://schemas.microsoft.com/office/drawing/2014/main" id="{95B959B0-CE5B-884D-BE80-01A26FDEE9D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379846" y="3681184"/>
              <a:ext cx="158750" cy="0"/>
            </a:xfrm>
            <a:prstGeom prst="line">
              <a:avLst/>
            </a:prstGeom>
            <a:noFill/>
            <a:ln w="12700">
              <a:solidFill>
                <a:srgbClr val="0033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8" name="Line 311">
              <a:extLst>
                <a:ext uri="{FF2B5EF4-FFF2-40B4-BE49-F238E27FC236}">
                  <a16:creationId xmlns:a16="http://schemas.microsoft.com/office/drawing/2014/main" id="{8D60692D-4F8C-7A42-A5B2-23F377718FE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79846" y="3539134"/>
              <a:ext cx="0" cy="142050"/>
            </a:xfrm>
            <a:prstGeom prst="line">
              <a:avLst/>
            </a:prstGeom>
            <a:noFill/>
            <a:ln w="12700">
              <a:solidFill>
                <a:srgbClr val="0033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9" name="Rectangle 316">
              <a:extLst>
                <a:ext uri="{FF2B5EF4-FFF2-40B4-BE49-F238E27FC236}">
                  <a16:creationId xmlns:a16="http://schemas.microsoft.com/office/drawing/2014/main" id="{BF5E9A41-566E-BB40-BBA2-6AD5E7D3556D}"/>
                </a:ext>
              </a:extLst>
            </p:cNvPr>
            <p:cNvSpPr>
              <a:spLocks noChangeArrowheads="1"/>
            </p:cNvSpPr>
            <p:nvPr/>
          </p:nvSpPr>
          <p:spPr bwMode="auto">
            <a:xfrm flipV="1">
              <a:off x="1140133" y="3826576"/>
              <a:ext cx="3413125" cy="177144"/>
            </a:xfrm>
            <a:prstGeom prst="rect">
              <a:avLst/>
            </a:prstGeom>
            <a:solidFill>
              <a:srgbClr val="99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457200" eaLnBrk="1" hangingPunct="1"/>
              <a:endParaRPr lang="en-US" sz="1800">
                <a:latin typeface="Arial" charset="0"/>
              </a:endParaRPr>
            </a:p>
          </p:txBody>
        </p:sp>
        <p:sp>
          <p:nvSpPr>
            <p:cNvPr id="130" name="Rectangle 317">
              <a:extLst>
                <a:ext uri="{FF2B5EF4-FFF2-40B4-BE49-F238E27FC236}">
                  <a16:creationId xmlns:a16="http://schemas.microsoft.com/office/drawing/2014/main" id="{446BFF8A-B09C-854E-B013-F372BF777FDA}"/>
                </a:ext>
              </a:extLst>
            </p:cNvPr>
            <p:cNvSpPr>
              <a:spLocks noChangeArrowheads="1"/>
            </p:cNvSpPr>
            <p:nvPr/>
          </p:nvSpPr>
          <p:spPr bwMode="auto">
            <a:xfrm flipV="1">
              <a:off x="2213283" y="3686197"/>
              <a:ext cx="169863" cy="140378"/>
            </a:xfrm>
            <a:prstGeom prst="rect">
              <a:avLst/>
            </a:prstGeom>
            <a:solidFill>
              <a:srgbClr val="99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457200" eaLnBrk="1" hangingPunct="1"/>
              <a:endParaRPr lang="en-US" sz="1800">
                <a:latin typeface="Arial" charset="0"/>
              </a:endParaRPr>
            </a:p>
          </p:txBody>
        </p:sp>
        <p:sp>
          <p:nvSpPr>
            <p:cNvPr id="131" name="Rectangle 318">
              <a:extLst>
                <a:ext uri="{FF2B5EF4-FFF2-40B4-BE49-F238E27FC236}">
                  <a16:creationId xmlns:a16="http://schemas.microsoft.com/office/drawing/2014/main" id="{D5689AEB-9C48-284A-8239-DE7B3516DFBE}"/>
                </a:ext>
              </a:extLst>
            </p:cNvPr>
            <p:cNvSpPr>
              <a:spLocks noChangeArrowheads="1"/>
            </p:cNvSpPr>
            <p:nvPr/>
          </p:nvSpPr>
          <p:spPr bwMode="auto">
            <a:xfrm flipV="1">
              <a:off x="3059421" y="3766414"/>
              <a:ext cx="171450" cy="60162"/>
            </a:xfrm>
            <a:prstGeom prst="rect">
              <a:avLst/>
            </a:prstGeom>
            <a:solidFill>
              <a:srgbClr val="99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457200" eaLnBrk="1" hangingPunct="1"/>
              <a:endParaRPr lang="en-US" sz="1800">
                <a:latin typeface="Arial" charset="0"/>
              </a:endParaRPr>
            </a:p>
          </p:txBody>
        </p:sp>
        <p:sp>
          <p:nvSpPr>
            <p:cNvPr id="132" name="Rectangle 319">
              <a:extLst>
                <a:ext uri="{FF2B5EF4-FFF2-40B4-BE49-F238E27FC236}">
                  <a16:creationId xmlns:a16="http://schemas.microsoft.com/office/drawing/2014/main" id="{F480DE11-3369-3249-86CD-14B6602391D2}"/>
                </a:ext>
              </a:extLst>
            </p:cNvPr>
            <p:cNvSpPr>
              <a:spLocks noChangeArrowheads="1"/>
            </p:cNvSpPr>
            <p:nvPr/>
          </p:nvSpPr>
          <p:spPr bwMode="auto">
            <a:xfrm flipV="1">
              <a:off x="2835583" y="3468945"/>
              <a:ext cx="619125" cy="70189"/>
            </a:xfrm>
            <a:prstGeom prst="rect">
              <a:avLst/>
            </a:prstGeom>
            <a:solidFill>
              <a:srgbClr val="99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457200" eaLnBrk="1" hangingPunct="1"/>
              <a:endParaRPr lang="en-US" sz="1800">
                <a:latin typeface="Arial" charset="0"/>
              </a:endParaRPr>
            </a:p>
          </p:txBody>
        </p:sp>
        <p:sp>
          <p:nvSpPr>
            <p:cNvPr id="133" name="Rectangle 320">
              <a:extLst>
                <a:ext uri="{FF2B5EF4-FFF2-40B4-BE49-F238E27FC236}">
                  <a16:creationId xmlns:a16="http://schemas.microsoft.com/office/drawing/2014/main" id="{164D947A-DFAD-EF49-886A-24FD537F962C}"/>
                </a:ext>
              </a:extLst>
            </p:cNvPr>
            <p:cNvSpPr>
              <a:spLocks noChangeArrowheads="1"/>
            </p:cNvSpPr>
            <p:nvPr/>
          </p:nvSpPr>
          <p:spPr bwMode="auto">
            <a:xfrm flipV="1">
              <a:off x="3059421" y="3539134"/>
              <a:ext cx="171450" cy="147063"/>
            </a:xfrm>
            <a:prstGeom prst="rect">
              <a:avLst/>
            </a:prstGeom>
            <a:solidFill>
              <a:srgbClr val="99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457200" eaLnBrk="1" hangingPunct="1"/>
              <a:endParaRPr lang="en-US" sz="1800">
                <a:latin typeface="Arial" charset="0"/>
              </a:endParaRPr>
            </a:p>
          </p:txBody>
        </p:sp>
        <p:sp>
          <p:nvSpPr>
            <p:cNvPr id="134" name="Rectangle 321">
              <a:extLst>
                <a:ext uri="{FF2B5EF4-FFF2-40B4-BE49-F238E27FC236}">
                  <a16:creationId xmlns:a16="http://schemas.microsoft.com/office/drawing/2014/main" id="{4B27B51A-1888-684A-BC8E-619FCF348421}"/>
                </a:ext>
              </a:extLst>
            </p:cNvPr>
            <p:cNvSpPr>
              <a:spLocks noChangeArrowheads="1"/>
            </p:cNvSpPr>
            <p:nvPr/>
          </p:nvSpPr>
          <p:spPr bwMode="auto">
            <a:xfrm flipV="1">
              <a:off x="1987858" y="3468945"/>
              <a:ext cx="620713" cy="70189"/>
            </a:xfrm>
            <a:prstGeom prst="rect">
              <a:avLst/>
            </a:prstGeom>
            <a:solidFill>
              <a:srgbClr val="99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457200" eaLnBrk="1" hangingPunct="1"/>
              <a:endParaRPr lang="en-US" sz="1800">
                <a:latin typeface="Arial" charset="0"/>
              </a:endParaRPr>
            </a:p>
          </p:txBody>
        </p:sp>
        <p:sp>
          <p:nvSpPr>
            <p:cNvPr id="135" name="Rectangle 322">
              <a:extLst>
                <a:ext uri="{FF2B5EF4-FFF2-40B4-BE49-F238E27FC236}">
                  <a16:creationId xmlns:a16="http://schemas.microsoft.com/office/drawing/2014/main" id="{8C699DCF-DCD1-6C49-8F5C-99C4B9C8C7CE}"/>
                </a:ext>
              </a:extLst>
            </p:cNvPr>
            <p:cNvSpPr>
              <a:spLocks noChangeArrowheads="1"/>
            </p:cNvSpPr>
            <p:nvPr/>
          </p:nvSpPr>
          <p:spPr bwMode="auto">
            <a:xfrm flipV="1">
              <a:off x="2213283" y="3539134"/>
              <a:ext cx="169863" cy="147063"/>
            </a:xfrm>
            <a:prstGeom prst="rect">
              <a:avLst/>
            </a:prstGeom>
            <a:solidFill>
              <a:srgbClr val="99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457200" eaLnBrk="1" hangingPunct="1"/>
              <a:endParaRPr lang="en-US" sz="1800">
                <a:latin typeface="Arial" charset="0"/>
              </a:endParaRPr>
            </a:p>
          </p:txBody>
        </p:sp>
        <p:sp>
          <p:nvSpPr>
            <p:cNvPr id="136" name="Line 323">
              <a:extLst>
                <a:ext uri="{FF2B5EF4-FFF2-40B4-BE49-F238E27FC236}">
                  <a16:creationId xmlns:a16="http://schemas.microsoft.com/office/drawing/2014/main" id="{1194D4E5-8900-5744-AFEC-AD562AEF1D6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532246" y="3826576"/>
              <a:ext cx="674687" cy="0"/>
            </a:xfrm>
            <a:prstGeom prst="line">
              <a:avLst/>
            </a:prstGeom>
            <a:noFill/>
            <a:ln w="12700">
              <a:solidFill>
                <a:srgbClr val="0033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7" name="Line 324">
              <a:extLst>
                <a:ext uri="{FF2B5EF4-FFF2-40B4-BE49-F238E27FC236}">
                  <a16:creationId xmlns:a16="http://schemas.microsoft.com/office/drawing/2014/main" id="{EF994D5D-A41F-7044-91A4-CAF60F21E46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2379971" y="3539134"/>
              <a:ext cx="225425" cy="0"/>
            </a:xfrm>
            <a:prstGeom prst="line">
              <a:avLst/>
            </a:prstGeom>
            <a:noFill/>
            <a:ln w="12700">
              <a:solidFill>
                <a:srgbClr val="0033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8" name="Line 325">
              <a:extLst>
                <a:ext uri="{FF2B5EF4-FFF2-40B4-BE49-F238E27FC236}">
                  <a16:creationId xmlns:a16="http://schemas.microsoft.com/office/drawing/2014/main" id="{45CDB252-2B22-A341-ACB7-8120F254737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348222" y="3813402"/>
              <a:ext cx="674687" cy="0"/>
            </a:xfrm>
            <a:prstGeom prst="line">
              <a:avLst/>
            </a:prstGeom>
            <a:noFill/>
            <a:ln w="12700">
              <a:solidFill>
                <a:srgbClr val="0033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9" name="Line 326">
              <a:extLst>
                <a:ext uri="{FF2B5EF4-FFF2-40B4-BE49-F238E27FC236}">
                  <a16:creationId xmlns:a16="http://schemas.microsoft.com/office/drawing/2014/main" id="{92795101-7B97-7F45-A303-97DAFD2671D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06933" y="3539134"/>
              <a:ext cx="6350" cy="287442"/>
            </a:xfrm>
            <a:prstGeom prst="line">
              <a:avLst/>
            </a:prstGeom>
            <a:noFill/>
            <a:ln w="12700">
              <a:solidFill>
                <a:srgbClr val="0033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40" name="Line 327">
              <a:extLst>
                <a:ext uri="{FF2B5EF4-FFF2-40B4-BE49-F238E27FC236}">
                  <a16:creationId xmlns:a16="http://schemas.microsoft.com/office/drawing/2014/main" id="{05E55388-18CB-ED46-A998-5B30BAC5EFB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79971" y="3539134"/>
              <a:ext cx="9525" cy="294126"/>
            </a:xfrm>
            <a:prstGeom prst="line">
              <a:avLst/>
            </a:prstGeom>
            <a:noFill/>
            <a:ln w="12700">
              <a:solidFill>
                <a:srgbClr val="0033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41" name="Line 328">
              <a:extLst>
                <a:ext uri="{FF2B5EF4-FFF2-40B4-BE49-F238E27FC236}">
                  <a16:creationId xmlns:a16="http://schemas.microsoft.com/office/drawing/2014/main" id="{C195F9A9-540C-3448-A3DC-B283E8F5DE6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054658" y="3539134"/>
              <a:ext cx="0" cy="147063"/>
            </a:xfrm>
            <a:prstGeom prst="line">
              <a:avLst/>
            </a:prstGeom>
            <a:noFill/>
            <a:ln w="12700">
              <a:solidFill>
                <a:srgbClr val="0033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42" name="Line 329">
              <a:extLst>
                <a:ext uri="{FF2B5EF4-FFF2-40B4-BE49-F238E27FC236}">
                  <a16:creationId xmlns:a16="http://schemas.microsoft.com/office/drawing/2014/main" id="{E56945DA-E310-F847-BC8D-FF5E729D9EF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054658" y="3738004"/>
              <a:ext cx="0" cy="101941"/>
            </a:xfrm>
            <a:prstGeom prst="line">
              <a:avLst/>
            </a:prstGeom>
            <a:noFill/>
            <a:ln w="12700">
              <a:solidFill>
                <a:srgbClr val="0033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43" name="Line 334">
              <a:extLst>
                <a:ext uri="{FF2B5EF4-FFF2-40B4-BE49-F238E27FC236}">
                  <a16:creationId xmlns:a16="http://schemas.microsoft.com/office/drawing/2014/main" id="{EA1594A0-8342-154C-AE87-18C7632A373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224521" y="3539134"/>
              <a:ext cx="222250" cy="0"/>
            </a:xfrm>
            <a:prstGeom prst="line">
              <a:avLst/>
            </a:prstGeom>
            <a:noFill/>
            <a:ln w="12700">
              <a:solidFill>
                <a:srgbClr val="0033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44" name="Line 335">
              <a:extLst>
                <a:ext uri="{FF2B5EF4-FFF2-40B4-BE49-F238E27FC236}">
                  <a16:creationId xmlns:a16="http://schemas.microsoft.com/office/drawing/2014/main" id="{11E2A396-73AA-2E49-8782-EE1BAE91D0A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221346" y="3542477"/>
              <a:ext cx="3175" cy="138708"/>
            </a:xfrm>
            <a:prstGeom prst="line">
              <a:avLst/>
            </a:prstGeom>
            <a:noFill/>
            <a:ln w="12700">
              <a:solidFill>
                <a:srgbClr val="0033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45" name="Line 336">
              <a:extLst>
                <a:ext uri="{FF2B5EF4-FFF2-40B4-BE49-F238E27FC236}">
                  <a16:creationId xmlns:a16="http://schemas.microsoft.com/office/drawing/2014/main" id="{A8DAD108-0477-984C-BBAC-FDCD29009FE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221346" y="3826576"/>
              <a:ext cx="815975" cy="0"/>
            </a:xfrm>
            <a:prstGeom prst="line">
              <a:avLst/>
            </a:prstGeom>
            <a:noFill/>
            <a:ln w="12700">
              <a:solidFill>
                <a:srgbClr val="0033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46" name="Line 338">
              <a:extLst>
                <a:ext uri="{FF2B5EF4-FFF2-40B4-BE49-F238E27FC236}">
                  <a16:creationId xmlns:a16="http://schemas.microsoft.com/office/drawing/2014/main" id="{36880A2B-3EDE-1D44-BABB-370DAB01D05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983096" y="3468945"/>
              <a:ext cx="622300" cy="0"/>
            </a:xfrm>
            <a:prstGeom prst="line">
              <a:avLst/>
            </a:prstGeom>
            <a:noFill/>
            <a:ln w="12700">
              <a:solidFill>
                <a:srgbClr val="0033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47" name="Line 339">
              <a:extLst>
                <a:ext uri="{FF2B5EF4-FFF2-40B4-BE49-F238E27FC236}">
                  <a16:creationId xmlns:a16="http://schemas.microsoft.com/office/drawing/2014/main" id="{AC49FB09-193D-F543-93C3-ACFAE917821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829233" y="3468945"/>
              <a:ext cx="620713" cy="0"/>
            </a:xfrm>
            <a:prstGeom prst="line">
              <a:avLst/>
            </a:prstGeom>
            <a:noFill/>
            <a:ln w="12700">
              <a:solidFill>
                <a:srgbClr val="0033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48" name="Line 340">
              <a:extLst>
                <a:ext uri="{FF2B5EF4-FFF2-40B4-BE49-F238E27FC236}">
                  <a16:creationId xmlns:a16="http://schemas.microsoft.com/office/drawing/2014/main" id="{B81AEFE6-02F9-7F40-B3CB-84B93F9D30F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1983096" y="3539134"/>
              <a:ext cx="223837" cy="0"/>
            </a:xfrm>
            <a:prstGeom prst="line">
              <a:avLst/>
            </a:prstGeom>
            <a:noFill/>
            <a:ln w="12700">
              <a:solidFill>
                <a:srgbClr val="0033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49" name="Line 341">
              <a:extLst>
                <a:ext uri="{FF2B5EF4-FFF2-40B4-BE49-F238E27FC236}">
                  <a16:creationId xmlns:a16="http://schemas.microsoft.com/office/drawing/2014/main" id="{C8CF7E35-09F7-5D42-963E-97A5C154AD3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83096" y="3468945"/>
              <a:ext cx="0" cy="70189"/>
            </a:xfrm>
            <a:prstGeom prst="line">
              <a:avLst/>
            </a:prstGeom>
            <a:noFill/>
            <a:ln w="12700">
              <a:solidFill>
                <a:srgbClr val="0033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50" name="Line 342">
              <a:extLst>
                <a:ext uri="{FF2B5EF4-FFF2-40B4-BE49-F238E27FC236}">
                  <a16:creationId xmlns:a16="http://schemas.microsoft.com/office/drawing/2014/main" id="{F1C58952-C008-F34A-9103-B07D195DCD6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2829233" y="3539134"/>
              <a:ext cx="225425" cy="0"/>
            </a:xfrm>
            <a:prstGeom prst="line">
              <a:avLst/>
            </a:prstGeom>
            <a:noFill/>
            <a:ln w="12700">
              <a:solidFill>
                <a:srgbClr val="0033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51" name="Line 343">
              <a:extLst>
                <a:ext uri="{FF2B5EF4-FFF2-40B4-BE49-F238E27FC236}">
                  <a16:creationId xmlns:a16="http://schemas.microsoft.com/office/drawing/2014/main" id="{F96CAAF4-0DC2-2643-BF24-69FED0C4872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29233" y="3468945"/>
              <a:ext cx="0" cy="70189"/>
            </a:xfrm>
            <a:prstGeom prst="line">
              <a:avLst/>
            </a:prstGeom>
            <a:noFill/>
            <a:ln w="12700">
              <a:solidFill>
                <a:srgbClr val="0033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52" name="Line 344">
              <a:extLst>
                <a:ext uri="{FF2B5EF4-FFF2-40B4-BE49-F238E27FC236}">
                  <a16:creationId xmlns:a16="http://schemas.microsoft.com/office/drawing/2014/main" id="{38FCC3C2-EAF0-D24D-834A-CF2834D6C77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054658" y="3753044"/>
              <a:ext cx="188913" cy="0"/>
            </a:xfrm>
            <a:prstGeom prst="line">
              <a:avLst/>
            </a:prstGeom>
            <a:noFill/>
            <a:ln w="12700">
              <a:solidFill>
                <a:srgbClr val="0033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53" name="Line 345">
              <a:extLst>
                <a:ext uri="{FF2B5EF4-FFF2-40B4-BE49-F238E27FC236}">
                  <a16:creationId xmlns:a16="http://schemas.microsoft.com/office/drawing/2014/main" id="{A7A90008-94A7-5E47-B1AE-DBB06FB8289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054658" y="3686197"/>
              <a:ext cx="169863" cy="0"/>
            </a:xfrm>
            <a:prstGeom prst="line">
              <a:avLst/>
            </a:prstGeom>
            <a:noFill/>
            <a:ln w="12700">
              <a:solidFill>
                <a:srgbClr val="0033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54" name="Line 346">
              <a:extLst>
                <a:ext uri="{FF2B5EF4-FFF2-40B4-BE49-F238E27FC236}">
                  <a16:creationId xmlns:a16="http://schemas.microsoft.com/office/drawing/2014/main" id="{9CD8E79C-BE30-C54E-8A3E-0BCAF321A70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05396" y="3468945"/>
              <a:ext cx="0" cy="70189"/>
            </a:xfrm>
            <a:prstGeom prst="line">
              <a:avLst/>
            </a:prstGeom>
            <a:noFill/>
            <a:ln w="12700">
              <a:solidFill>
                <a:srgbClr val="0033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55" name="Line 350">
              <a:extLst>
                <a:ext uri="{FF2B5EF4-FFF2-40B4-BE49-F238E27FC236}">
                  <a16:creationId xmlns:a16="http://schemas.microsoft.com/office/drawing/2014/main" id="{8C5126C0-BD03-4149-B560-AA4F2733382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454708" y="3468945"/>
              <a:ext cx="0" cy="70189"/>
            </a:xfrm>
            <a:prstGeom prst="line">
              <a:avLst/>
            </a:prstGeom>
            <a:noFill/>
            <a:ln w="12700">
              <a:solidFill>
                <a:srgbClr val="0033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56" name="Line 352">
              <a:extLst>
                <a:ext uri="{FF2B5EF4-FFF2-40B4-BE49-F238E27FC236}">
                  <a16:creationId xmlns:a16="http://schemas.microsoft.com/office/drawing/2014/main" id="{D83316AE-C1ED-894E-9C39-9870FDCF1E3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43383" y="3468945"/>
              <a:ext cx="0" cy="70189"/>
            </a:xfrm>
            <a:prstGeom prst="line">
              <a:avLst/>
            </a:prstGeom>
            <a:noFill/>
            <a:ln w="12700">
              <a:solidFill>
                <a:srgbClr val="0033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57" name="Line 353">
              <a:extLst>
                <a:ext uri="{FF2B5EF4-FFF2-40B4-BE49-F238E27FC236}">
                  <a16:creationId xmlns:a16="http://schemas.microsoft.com/office/drawing/2014/main" id="{9677B52A-6E92-6744-A7F1-D6D6DF8A8A8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1532246" y="3547491"/>
              <a:ext cx="220662" cy="0"/>
            </a:xfrm>
            <a:prstGeom prst="line">
              <a:avLst/>
            </a:prstGeom>
            <a:noFill/>
            <a:ln w="12700">
              <a:solidFill>
                <a:srgbClr val="0033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58" name="Line 354">
              <a:extLst>
                <a:ext uri="{FF2B5EF4-FFF2-40B4-BE49-F238E27FC236}">
                  <a16:creationId xmlns:a16="http://schemas.microsoft.com/office/drawing/2014/main" id="{9FD9D31A-A209-2C4D-A52E-5CE5A300573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527483" y="3552504"/>
              <a:ext cx="4763" cy="135365"/>
            </a:xfrm>
            <a:prstGeom prst="line">
              <a:avLst/>
            </a:prstGeom>
            <a:noFill/>
            <a:ln w="12700">
              <a:solidFill>
                <a:srgbClr val="0033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59" name="Line 355">
              <a:extLst>
                <a:ext uri="{FF2B5EF4-FFF2-40B4-BE49-F238E27FC236}">
                  <a16:creationId xmlns:a16="http://schemas.microsoft.com/office/drawing/2014/main" id="{478C0540-789B-4140-82ED-5FA0B3BA9E6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38596" y="3739675"/>
              <a:ext cx="0" cy="91915"/>
            </a:xfrm>
            <a:prstGeom prst="line">
              <a:avLst/>
            </a:prstGeom>
            <a:noFill/>
            <a:ln w="12700">
              <a:solidFill>
                <a:srgbClr val="0033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60" name="Rectangle 358">
              <a:extLst>
                <a:ext uri="{FF2B5EF4-FFF2-40B4-BE49-F238E27FC236}">
                  <a16:creationId xmlns:a16="http://schemas.microsoft.com/office/drawing/2014/main" id="{38B86599-4BFF-DC44-8143-FEA70CAC01D8}"/>
                </a:ext>
              </a:extLst>
            </p:cNvPr>
            <p:cNvSpPr>
              <a:spLocks noChangeArrowheads="1"/>
            </p:cNvSpPr>
            <p:nvPr/>
          </p:nvSpPr>
          <p:spPr bwMode="auto">
            <a:xfrm flipV="1">
              <a:off x="4057958" y="3627707"/>
              <a:ext cx="190500" cy="203883"/>
            </a:xfrm>
            <a:prstGeom prst="rect">
              <a:avLst/>
            </a:prstGeom>
            <a:solidFill>
              <a:srgbClr val="99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457200" eaLnBrk="1" hangingPunct="1"/>
              <a:endParaRPr lang="en-US" sz="1800">
                <a:latin typeface="Arial" charset="0"/>
              </a:endParaRPr>
            </a:p>
          </p:txBody>
        </p:sp>
        <p:sp>
          <p:nvSpPr>
            <p:cNvPr id="161" name="Rectangle 359">
              <a:extLst>
                <a:ext uri="{FF2B5EF4-FFF2-40B4-BE49-F238E27FC236}">
                  <a16:creationId xmlns:a16="http://schemas.microsoft.com/office/drawing/2014/main" id="{5881117B-935C-9146-9575-EAD3C4EC9F24}"/>
                </a:ext>
              </a:extLst>
            </p:cNvPr>
            <p:cNvSpPr>
              <a:spLocks noChangeArrowheads="1"/>
            </p:cNvSpPr>
            <p:nvPr/>
          </p:nvSpPr>
          <p:spPr bwMode="auto">
            <a:xfrm flipV="1">
              <a:off x="3807133" y="3463932"/>
              <a:ext cx="690563" cy="70189"/>
            </a:xfrm>
            <a:prstGeom prst="rect">
              <a:avLst/>
            </a:prstGeom>
            <a:solidFill>
              <a:srgbClr val="99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457200" eaLnBrk="1" hangingPunct="1"/>
              <a:endParaRPr lang="en-US" sz="1800">
                <a:latin typeface="Arial" charset="0"/>
              </a:endParaRPr>
            </a:p>
          </p:txBody>
        </p:sp>
        <p:sp>
          <p:nvSpPr>
            <p:cNvPr id="162" name="Rectangle 360">
              <a:extLst>
                <a:ext uri="{FF2B5EF4-FFF2-40B4-BE49-F238E27FC236}">
                  <a16:creationId xmlns:a16="http://schemas.microsoft.com/office/drawing/2014/main" id="{E3A043CD-231B-0949-A15E-A132247B83ED}"/>
                </a:ext>
              </a:extLst>
            </p:cNvPr>
            <p:cNvSpPr>
              <a:spLocks noChangeArrowheads="1"/>
            </p:cNvSpPr>
            <p:nvPr/>
          </p:nvSpPr>
          <p:spPr bwMode="auto">
            <a:xfrm flipV="1">
              <a:off x="4057958" y="3534121"/>
              <a:ext cx="190500" cy="140378"/>
            </a:xfrm>
            <a:prstGeom prst="rect">
              <a:avLst/>
            </a:prstGeom>
            <a:solidFill>
              <a:srgbClr val="99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457200" eaLnBrk="1" hangingPunct="1"/>
              <a:endParaRPr lang="en-US" sz="1800">
                <a:latin typeface="Arial" charset="0"/>
              </a:endParaRPr>
            </a:p>
          </p:txBody>
        </p:sp>
        <p:sp>
          <p:nvSpPr>
            <p:cNvPr id="163" name="Line 361">
              <a:extLst>
                <a:ext uri="{FF2B5EF4-FFF2-40B4-BE49-F238E27FC236}">
                  <a16:creationId xmlns:a16="http://schemas.microsoft.com/office/drawing/2014/main" id="{59E3748D-A706-1C49-9F05-F480BC8DC36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125846" y="3818220"/>
              <a:ext cx="254000" cy="0"/>
            </a:xfrm>
            <a:prstGeom prst="line">
              <a:avLst/>
            </a:prstGeom>
            <a:noFill/>
            <a:ln w="12700">
              <a:solidFill>
                <a:srgbClr val="0033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64" name="Line 362">
              <a:extLst>
                <a:ext uri="{FF2B5EF4-FFF2-40B4-BE49-F238E27FC236}">
                  <a16:creationId xmlns:a16="http://schemas.microsoft.com/office/drawing/2014/main" id="{3729F916-3822-904E-A102-AABC84DC6A5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4243696" y="3534121"/>
              <a:ext cx="249237" cy="0"/>
            </a:xfrm>
            <a:prstGeom prst="line">
              <a:avLst/>
            </a:prstGeom>
            <a:noFill/>
            <a:ln w="12700">
              <a:solidFill>
                <a:srgbClr val="0033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65" name="Line 363">
              <a:extLst>
                <a:ext uri="{FF2B5EF4-FFF2-40B4-BE49-F238E27FC236}">
                  <a16:creationId xmlns:a16="http://schemas.microsoft.com/office/drawing/2014/main" id="{8752457F-D40C-1440-A201-5920297B8ED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51608" y="3529107"/>
              <a:ext cx="0" cy="304153"/>
            </a:xfrm>
            <a:prstGeom prst="line">
              <a:avLst/>
            </a:prstGeom>
            <a:noFill/>
            <a:ln w="12700">
              <a:solidFill>
                <a:srgbClr val="0033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66" name="Line 364">
              <a:extLst>
                <a:ext uri="{FF2B5EF4-FFF2-40B4-BE49-F238E27FC236}">
                  <a16:creationId xmlns:a16="http://schemas.microsoft.com/office/drawing/2014/main" id="{A1A19BA5-835F-C145-8A0A-B25D75C89C4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43696" y="3542477"/>
              <a:ext cx="0" cy="307496"/>
            </a:xfrm>
            <a:prstGeom prst="line">
              <a:avLst/>
            </a:prstGeom>
            <a:noFill/>
            <a:ln w="12700">
              <a:solidFill>
                <a:srgbClr val="0033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67" name="Line 367">
              <a:extLst>
                <a:ext uri="{FF2B5EF4-FFF2-40B4-BE49-F238E27FC236}">
                  <a16:creationId xmlns:a16="http://schemas.microsoft.com/office/drawing/2014/main" id="{CE4A9995-8F28-9A4D-BAF9-678EE3FE550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803958" y="3463932"/>
              <a:ext cx="688975" cy="0"/>
            </a:xfrm>
            <a:prstGeom prst="line">
              <a:avLst/>
            </a:prstGeom>
            <a:noFill/>
            <a:ln w="12700">
              <a:solidFill>
                <a:srgbClr val="0033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68" name="Line 368">
              <a:extLst>
                <a:ext uri="{FF2B5EF4-FFF2-40B4-BE49-F238E27FC236}">
                  <a16:creationId xmlns:a16="http://schemas.microsoft.com/office/drawing/2014/main" id="{DDE34F54-D381-FF4D-86AA-1DC75A19D70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803958" y="3534121"/>
              <a:ext cx="247650" cy="0"/>
            </a:xfrm>
            <a:prstGeom prst="line">
              <a:avLst/>
            </a:prstGeom>
            <a:noFill/>
            <a:ln w="12700">
              <a:solidFill>
                <a:srgbClr val="0033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69" name="Line 369">
              <a:extLst>
                <a:ext uri="{FF2B5EF4-FFF2-40B4-BE49-F238E27FC236}">
                  <a16:creationId xmlns:a16="http://schemas.microsoft.com/office/drawing/2014/main" id="{5C511C29-68AE-C146-93E1-7C4B9BFC277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803958" y="3463932"/>
              <a:ext cx="0" cy="70189"/>
            </a:xfrm>
            <a:prstGeom prst="line">
              <a:avLst/>
            </a:prstGeom>
            <a:noFill/>
            <a:ln w="12700">
              <a:solidFill>
                <a:srgbClr val="0033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70" name="Line 372">
              <a:extLst>
                <a:ext uri="{FF2B5EF4-FFF2-40B4-BE49-F238E27FC236}">
                  <a16:creationId xmlns:a16="http://schemas.microsoft.com/office/drawing/2014/main" id="{24C14F23-16C0-174F-9C66-067D67DFCF5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224646" y="3831590"/>
              <a:ext cx="336550" cy="0"/>
            </a:xfrm>
            <a:prstGeom prst="line">
              <a:avLst/>
            </a:prstGeom>
            <a:noFill/>
            <a:ln w="12700">
              <a:solidFill>
                <a:srgbClr val="0033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71" name="Line 373">
              <a:extLst>
                <a:ext uri="{FF2B5EF4-FFF2-40B4-BE49-F238E27FC236}">
                  <a16:creationId xmlns:a16="http://schemas.microsoft.com/office/drawing/2014/main" id="{4DB4C070-C6D2-2A45-AA1A-8AC7E64DCD3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238808" y="3743017"/>
              <a:ext cx="0" cy="101942"/>
            </a:xfrm>
            <a:prstGeom prst="line">
              <a:avLst/>
            </a:prstGeom>
            <a:noFill/>
            <a:ln w="12700">
              <a:solidFill>
                <a:srgbClr val="0033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72" name="Line 374">
              <a:extLst>
                <a:ext uri="{FF2B5EF4-FFF2-40B4-BE49-F238E27FC236}">
                  <a16:creationId xmlns:a16="http://schemas.microsoft.com/office/drawing/2014/main" id="{32241C35-5E5A-A148-AB34-AF69BBD7025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90958" y="3739675"/>
              <a:ext cx="0" cy="91915"/>
            </a:xfrm>
            <a:prstGeom prst="line">
              <a:avLst/>
            </a:prstGeom>
            <a:noFill/>
            <a:ln w="12700">
              <a:solidFill>
                <a:srgbClr val="0033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73" name="Line 380">
              <a:extLst>
                <a:ext uri="{FF2B5EF4-FFF2-40B4-BE49-F238E27FC236}">
                  <a16:creationId xmlns:a16="http://schemas.microsoft.com/office/drawing/2014/main" id="{DA23C7E4-0232-AE48-A828-50FAAA4CAB6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38200" y="3505200"/>
              <a:ext cx="41227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prstDash val="dash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179" name="TextBox 178">
            <a:extLst>
              <a:ext uri="{FF2B5EF4-FFF2-40B4-BE49-F238E27FC236}">
                <a16:creationId xmlns:a16="http://schemas.microsoft.com/office/drawing/2014/main" id="{A95F88EA-4656-1D4B-9D3A-30ACB2499BCA}"/>
              </a:ext>
            </a:extLst>
          </p:cNvPr>
          <p:cNvSpPr txBox="1"/>
          <p:nvPr/>
        </p:nvSpPr>
        <p:spPr>
          <a:xfrm>
            <a:off x="4875148" y="1943858"/>
            <a:ext cx="404023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 a CEM code or circuit model,</a:t>
            </a:r>
          </a:p>
          <a:p>
            <a:r>
              <a:rPr lang="en-US" dirty="0"/>
              <a:t>place annular current source in each gap. One by one, compute voltage on each gap in response to each source</a:t>
            </a:r>
          </a:p>
        </p:txBody>
      </p:sp>
      <p:cxnSp>
        <p:nvCxnSpPr>
          <p:cNvPr id="180" name="Straight Connector 179">
            <a:extLst>
              <a:ext uri="{FF2B5EF4-FFF2-40B4-BE49-F238E27FC236}">
                <a16:creationId xmlns:a16="http://schemas.microsoft.com/office/drawing/2014/main" id="{4D91A9B7-62B4-D841-8C0B-8CBEB3A0C912}"/>
              </a:ext>
            </a:extLst>
          </p:cNvPr>
          <p:cNvCxnSpPr/>
          <p:nvPr/>
        </p:nvCxnSpPr>
        <p:spPr bwMode="auto">
          <a:xfrm>
            <a:off x="2427350" y="3048000"/>
            <a:ext cx="381000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81" name="Straight Connector 180">
            <a:extLst>
              <a:ext uri="{FF2B5EF4-FFF2-40B4-BE49-F238E27FC236}">
                <a16:creationId xmlns:a16="http://schemas.microsoft.com/office/drawing/2014/main" id="{0CFCDE95-4B73-A344-9BF9-800DEC7FB38D}"/>
              </a:ext>
            </a:extLst>
          </p:cNvPr>
          <p:cNvCxnSpPr/>
          <p:nvPr/>
        </p:nvCxnSpPr>
        <p:spPr bwMode="auto">
          <a:xfrm>
            <a:off x="2522476" y="2596738"/>
            <a:ext cx="381000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accent2"/>
            </a:solidFill>
            <a:prstDash val="solid"/>
            <a:round/>
            <a:headEnd type="none" w="sm" len="sm"/>
            <a:tailEnd type="triangle" w="lg" len="lg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83" name="Straight Connector 182">
            <a:extLst>
              <a:ext uri="{FF2B5EF4-FFF2-40B4-BE49-F238E27FC236}">
                <a16:creationId xmlns:a16="http://schemas.microsoft.com/office/drawing/2014/main" id="{E4ACEF32-CF9B-1943-A33F-D40422EFCF02}"/>
              </a:ext>
            </a:extLst>
          </p:cNvPr>
          <p:cNvCxnSpPr/>
          <p:nvPr/>
        </p:nvCxnSpPr>
        <p:spPr bwMode="auto">
          <a:xfrm>
            <a:off x="2522476" y="3059875"/>
            <a:ext cx="381000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accent2"/>
            </a:solidFill>
            <a:prstDash val="solid"/>
            <a:round/>
            <a:headEnd type="none" w="sm" len="sm"/>
            <a:tailEnd type="triangle" w="lg" len="lg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graphicFrame>
        <p:nvGraphicFramePr>
          <p:cNvPr id="184" name="Object 183">
            <a:extLst>
              <a:ext uri="{FF2B5EF4-FFF2-40B4-BE49-F238E27FC236}">
                <a16:creationId xmlns:a16="http://schemas.microsoft.com/office/drawing/2014/main" id="{9B008C2E-9C7B-8C4D-B72E-2414F08944C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34539006"/>
              </p:ext>
            </p:extLst>
          </p:nvPr>
        </p:nvGraphicFramePr>
        <p:xfrm>
          <a:off x="4205627" y="3698605"/>
          <a:ext cx="2144153" cy="66860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4891" r:id="rId3" imgW="1181100" imgH="368300" progId="Equation.DSMT4">
                  <p:embed/>
                </p:oleObj>
              </mc:Choice>
              <mc:Fallback>
                <p:oleObj r:id="rId3" imgW="1181100" imgH="3683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205627" y="3698605"/>
                        <a:ext cx="2144153" cy="66860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5" name="TextBox 184">
            <a:extLst>
              <a:ext uri="{FF2B5EF4-FFF2-40B4-BE49-F238E27FC236}">
                <a16:creationId xmlns:a16="http://schemas.microsoft.com/office/drawing/2014/main" id="{F760F1A0-791E-A64F-B83F-3270154C5329}"/>
              </a:ext>
            </a:extLst>
          </p:cNvPr>
          <p:cNvSpPr txBox="1"/>
          <p:nvPr/>
        </p:nvSpPr>
        <p:spPr>
          <a:xfrm>
            <a:off x="1290658" y="4570604"/>
            <a:ext cx="40783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Also include input and output ports</a:t>
            </a:r>
          </a:p>
        </p:txBody>
      </p:sp>
      <p:graphicFrame>
        <p:nvGraphicFramePr>
          <p:cNvPr id="186" name="Object 73">
            <a:extLst>
              <a:ext uri="{FF2B5EF4-FFF2-40B4-BE49-F238E27FC236}">
                <a16:creationId xmlns:a16="http://schemas.microsoft.com/office/drawing/2014/main" id="{2832EB26-44C7-1A4B-949D-A1B951634DD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48156234"/>
              </p:ext>
            </p:extLst>
          </p:nvPr>
        </p:nvGraphicFramePr>
        <p:xfrm>
          <a:off x="1500126" y="5013284"/>
          <a:ext cx="2235200" cy="10874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4892" name="Equation" r:id="rId5" imgW="965200" imgH="469900" progId="Equation.DSMT4">
                  <p:embed/>
                </p:oleObj>
              </mc:Choice>
              <mc:Fallback>
                <p:oleObj name="Equation" r:id="rId5" imgW="965200" imgH="469900" progId="Equation.DSMT4">
                  <p:embed/>
                  <p:pic>
                    <p:nvPicPr>
                      <p:cNvPr id="33808" name="Object 7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00126" y="5013284"/>
                        <a:ext cx="2235200" cy="10874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7" name="Text Box 74">
            <a:extLst>
              <a:ext uri="{FF2B5EF4-FFF2-40B4-BE49-F238E27FC236}">
                <a16:creationId xmlns:a16="http://schemas.microsoft.com/office/drawing/2014/main" id="{89FBE08D-047A-A64D-BF3A-3DC5D1A00A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09951" y="5113296"/>
            <a:ext cx="811213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cs typeface="+mn-cs"/>
              </a:rPr>
              <a:t>Gaps</a:t>
            </a:r>
          </a:p>
          <a:p>
            <a:pPr>
              <a:defRPr/>
            </a:pPr>
            <a:r>
              <a:rPr lang="en-US">
                <a:cs typeface="+mn-cs"/>
              </a:rPr>
              <a:t>Ports</a:t>
            </a:r>
          </a:p>
        </p:txBody>
      </p:sp>
      <p:sp>
        <p:nvSpPr>
          <p:cNvPr id="188" name="TextBox 187">
            <a:extLst>
              <a:ext uri="{FF2B5EF4-FFF2-40B4-BE49-F238E27FC236}">
                <a16:creationId xmlns:a16="http://schemas.microsoft.com/office/drawing/2014/main" id="{A7770E6C-AEAB-B948-B195-54993D8752B6}"/>
              </a:ext>
            </a:extLst>
          </p:cNvPr>
          <p:cNvSpPr txBox="1"/>
          <p:nvPr/>
        </p:nvSpPr>
        <p:spPr>
          <a:xfrm>
            <a:off x="1304793" y="1558594"/>
            <a:ext cx="8611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Step 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5AC35C4-A552-2C41-B2BD-DC7DB5E42DFC}"/>
              </a:ext>
            </a:extLst>
          </p:cNvPr>
          <p:cNvSpPr txBox="1"/>
          <p:nvPr/>
        </p:nvSpPr>
        <p:spPr>
          <a:xfrm>
            <a:off x="5943600" y="4770659"/>
            <a:ext cx="2971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Can be done with CEM code or circuit model</a:t>
            </a:r>
          </a:p>
        </p:txBody>
      </p:sp>
      <p:cxnSp>
        <p:nvCxnSpPr>
          <p:cNvPr id="174" name="Straight Connector 173">
            <a:extLst>
              <a:ext uri="{FF2B5EF4-FFF2-40B4-BE49-F238E27FC236}">
                <a16:creationId xmlns:a16="http://schemas.microsoft.com/office/drawing/2014/main" id="{DACD43E7-4E17-4042-8509-CEA8C8BCA267}"/>
              </a:ext>
            </a:extLst>
          </p:cNvPr>
          <p:cNvCxnSpPr/>
          <p:nvPr/>
        </p:nvCxnSpPr>
        <p:spPr bwMode="auto">
          <a:xfrm>
            <a:off x="1648133" y="2584863"/>
            <a:ext cx="381000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accent2"/>
            </a:solidFill>
            <a:prstDash val="solid"/>
            <a:round/>
            <a:headEnd type="none" w="sm" len="sm"/>
            <a:tailEnd type="triangle" w="lg" len="lg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78" name="Straight Connector 177">
            <a:extLst>
              <a:ext uri="{FF2B5EF4-FFF2-40B4-BE49-F238E27FC236}">
                <a16:creationId xmlns:a16="http://schemas.microsoft.com/office/drawing/2014/main" id="{4A267138-8FCE-E44E-B345-F4554EF6F4CC}"/>
              </a:ext>
            </a:extLst>
          </p:cNvPr>
          <p:cNvCxnSpPr>
            <a:cxnSpLocks/>
          </p:cNvCxnSpPr>
          <p:nvPr/>
        </p:nvCxnSpPr>
        <p:spPr bwMode="auto">
          <a:xfrm>
            <a:off x="3416238" y="2624216"/>
            <a:ext cx="392113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accent2"/>
            </a:solidFill>
            <a:prstDash val="solid"/>
            <a:round/>
            <a:headEnd type="none" w="sm" len="sm"/>
            <a:tailEnd type="triangle" w="lg" len="lg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76" name="Straight Connector 175">
            <a:extLst>
              <a:ext uri="{FF2B5EF4-FFF2-40B4-BE49-F238E27FC236}">
                <a16:creationId xmlns:a16="http://schemas.microsoft.com/office/drawing/2014/main" id="{2648BE73-08DA-8B47-A719-5CDBE211A437}"/>
              </a:ext>
            </a:extLst>
          </p:cNvPr>
          <p:cNvCxnSpPr/>
          <p:nvPr/>
        </p:nvCxnSpPr>
        <p:spPr bwMode="auto">
          <a:xfrm>
            <a:off x="1648133" y="3068662"/>
            <a:ext cx="381000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accent2"/>
            </a:solidFill>
            <a:prstDash val="solid"/>
            <a:round/>
            <a:headEnd type="none" w="sm" len="sm"/>
            <a:tailEnd type="triangle" w="lg" len="lg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89" name="Straight Connector 188">
            <a:extLst>
              <a:ext uri="{FF2B5EF4-FFF2-40B4-BE49-F238E27FC236}">
                <a16:creationId xmlns:a16="http://schemas.microsoft.com/office/drawing/2014/main" id="{D759A4FA-CADB-924D-933B-71AAA21A9DA1}"/>
              </a:ext>
            </a:extLst>
          </p:cNvPr>
          <p:cNvCxnSpPr/>
          <p:nvPr/>
        </p:nvCxnSpPr>
        <p:spPr bwMode="auto">
          <a:xfrm>
            <a:off x="3359458" y="3038678"/>
            <a:ext cx="381000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accent2"/>
            </a:solidFill>
            <a:prstDash val="solid"/>
            <a:round/>
            <a:headEnd type="none" w="sm" len="sm"/>
            <a:tailEnd type="triangle" w="lg" len="lg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77" name="Straight Connector 176">
            <a:extLst>
              <a:ext uri="{FF2B5EF4-FFF2-40B4-BE49-F238E27FC236}">
                <a16:creationId xmlns:a16="http://schemas.microsoft.com/office/drawing/2014/main" id="{060F9280-326A-DB4A-959A-E0CCFC376144}"/>
              </a:ext>
            </a:extLst>
          </p:cNvPr>
          <p:cNvCxnSpPr/>
          <p:nvPr/>
        </p:nvCxnSpPr>
        <p:spPr bwMode="auto">
          <a:xfrm>
            <a:off x="3395601" y="2590800"/>
            <a:ext cx="381000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accent1"/>
            </a:solidFill>
            <a:prstDash val="solid"/>
            <a:round/>
            <a:headEnd type="none" w="sm" len="sm"/>
            <a:tailEnd type="triangle" w="lg" len="lg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82" name="Straight Connector 181">
            <a:extLst>
              <a:ext uri="{FF2B5EF4-FFF2-40B4-BE49-F238E27FC236}">
                <a16:creationId xmlns:a16="http://schemas.microsoft.com/office/drawing/2014/main" id="{F77D3C48-F916-9442-A17D-8CDFBF286771}"/>
              </a:ext>
            </a:extLst>
          </p:cNvPr>
          <p:cNvCxnSpPr/>
          <p:nvPr/>
        </p:nvCxnSpPr>
        <p:spPr bwMode="auto">
          <a:xfrm>
            <a:off x="3395601" y="3059875"/>
            <a:ext cx="381000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accent1"/>
            </a:solidFill>
            <a:prstDash val="solid"/>
            <a:round/>
            <a:headEnd type="none" w="sm" len="sm"/>
            <a:tailEnd type="triangle" w="lg" len="lg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401750394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215AA4-484C-FB43-B93A-FF837B726E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256019"/>
            <a:ext cx="8476377" cy="800100"/>
          </a:xfrm>
        </p:spPr>
        <p:txBody>
          <a:bodyPr/>
          <a:lstStyle/>
          <a:p>
            <a:r>
              <a:rPr lang="en-US" sz="3200" dirty="0"/>
              <a:t>Run Two Concurrent Beam Tunnel Simulations</a:t>
            </a:r>
          </a:p>
        </p:txBody>
      </p:sp>
      <p:grpSp>
        <p:nvGrpSpPr>
          <p:cNvPr id="113" name="Group 112">
            <a:extLst>
              <a:ext uri="{FF2B5EF4-FFF2-40B4-BE49-F238E27FC236}">
                <a16:creationId xmlns:a16="http://schemas.microsoft.com/office/drawing/2014/main" id="{FDC80AE9-1C08-F44F-A850-412D1EEF1056}"/>
              </a:ext>
            </a:extLst>
          </p:cNvPr>
          <p:cNvGrpSpPr/>
          <p:nvPr/>
        </p:nvGrpSpPr>
        <p:grpSpPr>
          <a:xfrm>
            <a:off x="282575" y="2249716"/>
            <a:ext cx="4594225" cy="1481183"/>
            <a:chOff x="493650" y="2522537"/>
            <a:chExt cx="4594225" cy="1481183"/>
          </a:xfrm>
        </p:grpSpPr>
        <p:sp>
          <p:nvSpPr>
            <p:cNvPr id="114" name="Line 378">
              <a:extLst>
                <a:ext uri="{FF2B5EF4-FFF2-40B4-BE49-F238E27FC236}">
                  <a16:creationId xmlns:a16="http://schemas.microsoft.com/office/drawing/2014/main" id="{34AD6666-744C-054F-9DAC-8AFECE15BC2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93650" y="3236919"/>
              <a:ext cx="4594225" cy="11113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lgDashDot"/>
              <a:round/>
              <a:headEnd type="none" w="sm" len="sm"/>
              <a:tailEnd type="stealth" w="sm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5" name="Rectangle 303">
              <a:extLst>
                <a:ext uri="{FF2B5EF4-FFF2-40B4-BE49-F238E27FC236}">
                  <a16:creationId xmlns:a16="http://schemas.microsoft.com/office/drawing/2014/main" id="{7C0B9F77-8540-1947-A94B-23EE4FD5CE9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42976" y="2690812"/>
              <a:ext cx="155575" cy="71437"/>
            </a:xfrm>
            <a:prstGeom prst="rect">
              <a:avLst/>
            </a:prstGeom>
            <a:solidFill>
              <a:srgbClr val="99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457200" eaLnBrk="1" hangingPunct="1"/>
              <a:endParaRPr lang="en-US" sz="1800">
                <a:latin typeface="Arial" charset="0"/>
              </a:endParaRPr>
            </a:p>
          </p:txBody>
        </p:sp>
        <p:sp>
          <p:nvSpPr>
            <p:cNvPr id="116" name="Rectangle 304">
              <a:extLst>
                <a:ext uri="{FF2B5EF4-FFF2-40B4-BE49-F238E27FC236}">
                  <a16:creationId xmlns:a16="http://schemas.microsoft.com/office/drawing/2014/main" id="{E46E6046-5D4D-FA4D-81CA-F3A4B824B9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27076" y="2963862"/>
              <a:ext cx="582612" cy="66675"/>
            </a:xfrm>
            <a:prstGeom prst="rect">
              <a:avLst/>
            </a:prstGeom>
            <a:solidFill>
              <a:srgbClr val="99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457200" eaLnBrk="1" hangingPunct="1"/>
              <a:endParaRPr lang="en-US" sz="1800">
                <a:latin typeface="Arial" charset="0"/>
              </a:endParaRPr>
            </a:p>
          </p:txBody>
        </p:sp>
        <p:sp>
          <p:nvSpPr>
            <p:cNvPr id="117" name="Rectangle 305">
              <a:extLst>
                <a:ext uri="{FF2B5EF4-FFF2-40B4-BE49-F238E27FC236}">
                  <a16:creationId xmlns:a16="http://schemas.microsoft.com/office/drawing/2014/main" id="{F3B0B35B-D485-C54B-880A-0590D2EEC80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42976" y="2828924"/>
              <a:ext cx="155575" cy="134938"/>
            </a:xfrm>
            <a:prstGeom prst="rect">
              <a:avLst/>
            </a:prstGeom>
            <a:solidFill>
              <a:srgbClr val="99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457200" eaLnBrk="1" hangingPunct="1"/>
              <a:endParaRPr lang="en-US" sz="1800">
                <a:latin typeface="Arial" charset="0"/>
              </a:endParaRPr>
            </a:p>
          </p:txBody>
        </p:sp>
        <p:sp>
          <p:nvSpPr>
            <p:cNvPr id="118" name="Line 306">
              <a:extLst>
                <a:ext uri="{FF2B5EF4-FFF2-40B4-BE49-F238E27FC236}">
                  <a16:creationId xmlns:a16="http://schemas.microsoft.com/office/drawing/2014/main" id="{1D6377CF-8C89-9744-BC7B-F26D335D575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227076" y="2963862"/>
              <a:ext cx="209550" cy="0"/>
            </a:xfrm>
            <a:prstGeom prst="line">
              <a:avLst/>
            </a:prstGeom>
            <a:noFill/>
            <a:ln w="12700">
              <a:solidFill>
                <a:srgbClr val="0033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9" name="Line 307">
              <a:extLst>
                <a:ext uri="{FF2B5EF4-FFF2-40B4-BE49-F238E27FC236}">
                  <a16:creationId xmlns:a16="http://schemas.microsoft.com/office/drawing/2014/main" id="{40043F3C-3CA0-A741-8083-F87B9C67C07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227076" y="2963862"/>
              <a:ext cx="0" cy="66675"/>
            </a:xfrm>
            <a:prstGeom prst="line">
              <a:avLst/>
            </a:prstGeom>
            <a:noFill/>
            <a:ln w="12700">
              <a:solidFill>
                <a:srgbClr val="0033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0" name="Line 308">
              <a:extLst>
                <a:ext uri="{FF2B5EF4-FFF2-40B4-BE49-F238E27FC236}">
                  <a16:creationId xmlns:a16="http://schemas.microsoft.com/office/drawing/2014/main" id="{2E1BBDE9-4B4A-6A43-BDFB-17114470560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27076" y="3030537"/>
              <a:ext cx="577850" cy="0"/>
            </a:xfrm>
            <a:prstGeom prst="line">
              <a:avLst/>
            </a:prstGeom>
            <a:noFill/>
            <a:ln w="12700">
              <a:solidFill>
                <a:srgbClr val="0033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1" name="Line 309">
              <a:extLst>
                <a:ext uri="{FF2B5EF4-FFF2-40B4-BE49-F238E27FC236}">
                  <a16:creationId xmlns:a16="http://schemas.microsoft.com/office/drawing/2014/main" id="{0A718972-BBCF-4B4E-8790-5BB0B0C950F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36626" y="2762249"/>
              <a:ext cx="158750" cy="0"/>
            </a:xfrm>
            <a:prstGeom prst="line">
              <a:avLst/>
            </a:prstGeom>
            <a:noFill/>
            <a:ln w="12700">
              <a:solidFill>
                <a:srgbClr val="0033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2" name="Line 310">
              <a:extLst>
                <a:ext uri="{FF2B5EF4-FFF2-40B4-BE49-F238E27FC236}">
                  <a16:creationId xmlns:a16="http://schemas.microsoft.com/office/drawing/2014/main" id="{DB71C085-DA2E-BF45-872B-0FAF03C7481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36626" y="2828924"/>
              <a:ext cx="158750" cy="0"/>
            </a:xfrm>
            <a:prstGeom prst="line">
              <a:avLst/>
            </a:prstGeom>
            <a:noFill/>
            <a:ln w="12700">
              <a:solidFill>
                <a:srgbClr val="0033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3" name="Line 311">
              <a:extLst>
                <a:ext uri="{FF2B5EF4-FFF2-40B4-BE49-F238E27FC236}">
                  <a16:creationId xmlns:a16="http://schemas.microsoft.com/office/drawing/2014/main" id="{15E5E26E-DA37-D34F-89E7-1DDA5945D62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436626" y="2828924"/>
              <a:ext cx="0" cy="134938"/>
            </a:xfrm>
            <a:prstGeom prst="line">
              <a:avLst/>
            </a:prstGeom>
            <a:noFill/>
            <a:ln w="12700">
              <a:solidFill>
                <a:srgbClr val="0033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4" name="Rectangle 316">
              <a:extLst>
                <a:ext uri="{FF2B5EF4-FFF2-40B4-BE49-F238E27FC236}">
                  <a16:creationId xmlns:a16="http://schemas.microsoft.com/office/drawing/2014/main" id="{725B94AE-5226-014E-8F80-4E2E08AEC74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96913" y="2522537"/>
              <a:ext cx="3413125" cy="168275"/>
            </a:xfrm>
            <a:prstGeom prst="rect">
              <a:avLst/>
            </a:prstGeom>
            <a:solidFill>
              <a:srgbClr val="99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457200" eaLnBrk="1" hangingPunct="1"/>
              <a:endParaRPr lang="en-US" sz="1800">
                <a:latin typeface="Arial" charset="0"/>
              </a:endParaRPr>
            </a:p>
          </p:txBody>
        </p:sp>
        <p:sp>
          <p:nvSpPr>
            <p:cNvPr id="125" name="Rectangle 317">
              <a:extLst>
                <a:ext uri="{FF2B5EF4-FFF2-40B4-BE49-F238E27FC236}">
                  <a16:creationId xmlns:a16="http://schemas.microsoft.com/office/drawing/2014/main" id="{D191F467-7B43-B942-8F8B-1FE8F91BBF3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70063" y="2690812"/>
              <a:ext cx="169863" cy="133350"/>
            </a:xfrm>
            <a:prstGeom prst="rect">
              <a:avLst/>
            </a:prstGeom>
            <a:solidFill>
              <a:srgbClr val="99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457200" eaLnBrk="1" hangingPunct="1"/>
              <a:endParaRPr lang="en-US" sz="1800">
                <a:latin typeface="Arial" charset="0"/>
              </a:endParaRPr>
            </a:p>
          </p:txBody>
        </p:sp>
        <p:sp>
          <p:nvSpPr>
            <p:cNvPr id="126" name="Rectangle 318">
              <a:extLst>
                <a:ext uri="{FF2B5EF4-FFF2-40B4-BE49-F238E27FC236}">
                  <a16:creationId xmlns:a16="http://schemas.microsoft.com/office/drawing/2014/main" id="{D7B99FF6-4BEC-1B47-AE75-42D6E168E5C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16201" y="2690812"/>
              <a:ext cx="171450" cy="57150"/>
            </a:xfrm>
            <a:prstGeom prst="rect">
              <a:avLst/>
            </a:prstGeom>
            <a:solidFill>
              <a:srgbClr val="99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457200" eaLnBrk="1" hangingPunct="1"/>
              <a:endParaRPr lang="en-US" sz="1800">
                <a:latin typeface="Arial" charset="0"/>
              </a:endParaRPr>
            </a:p>
          </p:txBody>
        </p:sp>
        <p:sp>
          <p:nvSpPr>
            <p:cNvPr id="127" name="Rectangle 319">
              <a:extLst>
                <a:ext uri="{FF2B5EF4-FFF2-40B4-BE49-F238E27FC236}">
                  <a16:creationId xmlns:a16="http://schemas.microsoft.com/office/drawing/2014/main" id="{6CEED0C5-FD6C-D848-996A-019099D40ED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92363" y="2963862"/>
              <a:ext cx="619125" cy="66675"/>
            </a:xfrm>
            <a:prstGeom prst="rect">
              <a:avLst/>
            </a:prstGeom>
            <a:solidFill>
              <a:srgbClr val="99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457200" eaLnBrk="1" hangingPunct="1"/>
              <a:endParaRPr lang="en-US" sz="1800">
                <a:latin typeface="Arial" charset="0"/>
              </a:endParaRPr>
            </a:p>
          </p:txBody>
        </p:sp>
        <p:sp>
          <p:nvSpPr>
            <p:cNvPr id="128" name="Rectangle 320">
              <a:extLst>
                <a:ext uri="{FF2B5EF4-FFF2-40B4-BE49-F238E27FC236}">
                  <a16:creationId xmlns:a16="http://schemas.microsoft.com/office/drawing/2014/main" id="{837CF309-A03B-6048-AB87-13FC68A5485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16201" y="2824162"/>
              <a:ext cx="171450" cy="139700"/>
            </a:xfrm>
            <a:prstGeom prst="rect">
              <a:avLst/>
            </a:prstGeom>
            <a:solidFill>
              <a:srgbClr val="99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457200" eaLnBrk="1" hangingPunct="1"/>
              <a:endParaRPr lang="en-US" sz="1800">
                <a:latin typeface="Arial" charset="0"/>
              </a:endParaRPr>
            </a:p>
          </p:txBody>
        </p:sp>
        <p:sp>
          <p:nvSpPr>
            <p:cNvPr id="129" name="Rectangle 321">
              <a:extLst>
                <a:ext uri="{FF2B5EF4-FFF2-40B4-BE49-F238E27FC236}">
                  <a16:creationId xmlns:a16="http://schemas.microsoft.com/office/drawing/2014/main" id="{ACA9C4EF-4E43-6742-BBB4-BBB8EBF2CB2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4638" y="2963862"/>
              <a:ext cx="620713" cy="66675"/>
            </a:xfrm>
            <a:prstGeom prst="rect">
              <a:avLst/>
            </a:prstGeom>
            <a:solidFill>
              <a:srgbClr val="99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457200" eaLnBrk="1" hangingPunct="1"/>
              <a:endParaRPr lang="en-US" sz="1800">
                <a:latin typeface="Arial" charset="0"/>
              </a:endParaRPr>
            </a:p>
          </p:txBody>
        </p:sp>
        <p:sp>
          <p:nvSpPr>
            <p:cNvPr id="130" name="Rectangle 322">
              <a:extLst>
                <a:ext uri="{FF2B5EF4-FFF2-40B4-BE49-F238E27FC236}">
                  <a16:creationId xmlns:a16="http://schemas.microsoft.com/office/drawing/2014/main" id="{2E538A67-7912-6249-9686-8863C271DE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70063" y="2824162"/>
              <a:ext cx="169863" cy="139700"/>
            </a:xfrm>
            <a:prstGeom prst="rect">
              <a:avLst/>
            </a:prstGeom>
            <a:solidFill>
              <a:srgbClr val="99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457200" eaLnBrk="1" hangingPunct="1"/>
              <a:endParaRPr lang="en-US" sz="1800">
                <a:latin typeface="Arial" charset="0"/>
              </a:endParaRPr>
            </a:p>
          </p:txBody>
        </p:sp>
        <p:sp>
          <p:nvSpPr>
            <p:cNvPr id="131" name="Line 323">
              <a:extLst>
                <a:ext uri="{FF2B5EF4-FFF2-40B4-BE49-F238E27FC236}">
                  <a16:creationId xmlns:a16="http://schemas.microsoft.com/office/drawing/2014/main" id="{A9521EC8-3219-9F4B-9BC9-1CD0106DDB6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89026" y="2690812"/>
              <a:ext cx="674687" cy="0"/>
            </a:xfrm>
            <a:prstGeom prst="line">
              <a:avLst/>
            </a:prstGeom>
            <a:noFill/>
            <a:ln w="12700">
              <a:solidFill>
                <a:srgbClr val="0033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2" name="Line 324">
              <a:extLst>
                <a:ext uri="{FF2B5EF4-FFF2-40B4-BE49-F238E27FC236}">
                  <a16:creationId xmlns:a16="http://schemas.microsoft.com/office/drawing/2014/main" id="{D67728F2-7FCD-7046-BE52-E38FFBEAC36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436751" y="2963862"/>
              <a:ext cx="225425" cy="0"/>
            </a:xfrm>
            <a:prstGeom prst="line">
              <a:avLst/>
            </a:prstGeom>
            <a:noFill/>
            <a:ln w="12700">
              <a:solidFill>
                <a:srgbClr val="0033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3" name="Line 325">
              <a:extLst>
                <a:ext uri="{FF2B5EF4-FFF2-40B4-BE49-F238E27FC236}">
                  <a16:creationId xmlns:a16="http://schemas.microsoft.com/office/drawing/2014/main" id="{D1E27243-1665-3A42-B22F-6BFB30014BD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05002" y="2703326"/>
              <a:ext cx="674687" cy="0"/>
            </a:xfrm>
            <a:prstGeom prst="line">
              <a:avLst/>
            </a:prstGeom>
            <a:noFill/>
            <a:ln w="12700">
              <a:solidFill>
                <a:srgbClr val="0033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4" name="Line 326">
              <a:extLst>
                <a:ext uri="{FF2B5EF4-FFF2-40B4-BE49-F238E27FC236}">
                  <a16:creationId xmlns:a16="http://schemas.microsoft.com/office/drawing/2014/main" id="{FE6619FF-A0CD-954B-9B95-FD731BCCF67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263713" y="2690812"/>
              <a:ext cx="6350" cy="273050"/>
            </a:xfrm>
            <a:prstGeom prst="line">
              <a:avLst/>
            </a:prstGeom>
            <a:noFill/>
            <a:ln w="12700">
              <a:solidFill>
                <a:srgbClr val="0033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5" name="Line 327">
              <a:extLst>
                <a:ext uri="{FF2B5EF4-FFF2-40B4-BE49-F238E27FC236}">
                  <a16:creationId xmlns:a16="http://schemas.microsoft.com/office/drawing/2014/main" id="{8C551C16-C6B9-C34E-8E37-E9998AF7504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436751" y="2684462"/>
              <a:ext cx="9525" cy="279400"/>
            </a:xfrm>
            <a:prstGeom prst="line">
              <a:avLst/>
            </a:prstGeom>
            <a:noFill/>
            <a:ln w="12700">
              <a:solidFill>
                <a:srgbClr val="0033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6" name="Line 328">
              <a:extLst>
                <a:ext uri="{FF2B5EF4-FFF2-40B4-BE49-F238E27FC236}">
                  <a16:creationId xmlns:a16="http://schemas.microsoft.com/office/drawing/2014/main" id="{2A6D24A6-B78C-E74E-AFAD-B0CAB6B46C8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111438" y="2824162"/>
              <a:ext cx="0" cy="139700"/>
            </a:xfrm>
            <a:prstGeom prst="line">
              <a:avLst/>
            </a:prstGeom>
            <a:noFill/>
            <a:ln w="12700">
              <a:solidFill>
                <a:srgbClr val="0033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7" name="Line 329">
              <a:extLst>
                <a:ext uri="{FF2B5EF4-FFF2-40B4-BE49-F238E27FC236}">
                  <a16:creationId xmlns:a16="http://schemas.microsoft.com/office/drawing/2014/main" id="{206523BD-40E4-5D41-B3E1-99E5E212926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111438" y="2678112"/>
              <a:ext cx="0" cy="96837"/>
            </a:xfrm>
            <a:prstGeom prst="line">
              <a:avLst/>
            </a:prstGeom>
            <a:noFill/>
            <a:ln w="12700">
              <a:solidFill>
                <a:srgbClr val="0033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8" name="Line 334">
              <a:extLst>
                <a:ext uri="{FF2B5EF4-FFF2-40B4-BE49-F238E27FC236}">
                  <a16:creationId xmlns:a16="http://schemas.microsoft.com/office/drawing/2014/main" id="{A984FB85-A0FC-3346-B140-EBB294C1BD5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281301" y="2963862"/>
              <a:ext cx="222250" cy="0"/>
            </a:xfrm>
            <a:prstGeom prst="line">
              <a:avLst/>
            </a:prstGeom>
            <a:noFill/>
            <a:ln w="12700">
              <a:solidFill>
                <a:srgbClr val="0033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9" name="Line 335">
              <a:extLst>
                <a:ext uri="{FF2B5EF4-FFF2-40B4-BE49-F238E27FC236}">
                  <a16:creationId xmlns:a16="http://schemas.microsoft.com/office/drawing/2014/main" id="{16FD42BE-F0CD-D84F-9426-11AD6550487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278126" y="2828924"/>
              <a:ext cx="3175" cy="131763"/>
            </a:xfrm>
            <a:prstGeom prst="line">
              <a:avLst/>
            </a:prstGeom>
            <a:noFill/>
            <a:ln w="12700">
              <a:solidFill>
                <a:srgbClr val="0033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40" name="Line 336">
              <a:extLst>
                <a:ext uri="{FF2B5EF4-FFF2-40B4-BE49-F238E27FC236}">
                  <a16:creationId xmlns:a16="http://schemas.microsoft.com/office/drawing/2014/main" id="{F20C1491-2F4D-BC4F-9582-4C9C4C897F9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278126" y="2690812"/>
              <a:ext cx="815975" cy="0"/>
            </a:xfrm>
            <a:prstGeom prst="line">
              <a:avLst/>
            </a:prstGeom>
            <a:noFill/>
            <a:ln w="12700">
              <a:solidFill>
                <a:srgbClr val="0033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41" name="Line 338">
              <a:extLst>
                <a:ext uri="{FF2B5EF4-FFF2-40B4-BE49-F238E27FC236}">
                  <a16:creationId xmlns:a16="http://schemas.microsoft.com/office/drawing/2014/main" id="{7F00FDBC-4C73-354E-9596-C330580BC96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039876" y="3030537"/>
              <a:ext cx="622300" cy="0"/>
            </a:xfrm>
            <a:prstGeom prst="line">
              <a:avLst/>
            </a:prstGeom>
            <a:noFill/>
            <a:ln w="12700">
              <a:solidFill>
                <a:srgbClr val="0033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42" name="Line 339">
              <a:extLst>
                <a:ext uri="{FF2B5EF4-FFF2-40B4-BE49-F238E27FC236}">
                  <a16:creationId xmlns:a16="http://schemas.microsoft.com/office/drawing/2014/main" id="{5E57DFE0-0D7F-F241-901C-9C006BABB76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86013" y="3030537"/>
              <a:ext cx="620713" cy="0"/>
            </a:xfrm>
            <a:prstGeom prst="line">
              <a:avLst/>
            </a:prstGeom>
            <a:noFill/>
            <a:ln w="12700">
              <a:solidFill>
                <a:srgbClr val="0033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43" name="Line 340">
              <a:extLst>
                <a:ext uri="{FF2B5EF4-FFF2-40B4-BE49-F238E27FC236}">
                  <a16:creationId xmlns:a16="http://schemas.microsoft.com/office/drawing/2014/main" id="{E58D62C4-F4E7-9F4A-A613-FC250D8F641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039876" y="2963862"/>
              <a:ext cx="223837" cy="0"/>
            </a:xfrm>
            <a:prstGeom prst="line">
              <a:avLst/>
            </a:prstGeom>
            <a:noFill/>
            <a:ln w="12700">
              <a:solidFill>
                <a:srgbClr val="0033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44" name="Line 341">
              <a:extLst>
                <a:ext uri="{FF2B5EF4-FFF2-40B4-BE49-F238E27FC236}">
                  <a16:creationId xmlns:a16="http://schemas.microsoft.com/office/drawing/2014/main" id="{82807D54-0D02-1641-AEE5-0160D3AE332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039876" y="2963862"/>
              <a:ext cx="0" cy="66675"/>
            </a:xfrm>
            <a:prstGeom prst="line">
              <a:avLst/>
            </a:prstGeom>
            <a:noFill/>
            <a:ln w="12700">
              <a:solidFill>
                <a:srgbClr val="0033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45" name="Line 342">
              <a:extLst>
                <a:ext uri="{FF2B5EF4-FFF2-40B4-BE49-F238E27FC236}">
                  <a16:creationId xmlns:a16="http://schemas.microsoft.com/office/drawing/2014/main" id="{47FEEFC9-42D8-F647-9E82-64D0B4170D2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886013" y="2963862"/>
              <a:ext cx="225425" cy="0"/>
            </a:xfrm>
            <a:prstGeom prst="line">
              <a:avLst/>
            </a:prstGeom>
            <a:noFill/>
            <a:ln w="12700">
              <a:solidFill>
                <a:srgbClr val="0033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46" name="Line 343">
              <a:extLst>
                <a:ext uri="{FF2B5EF4-FFF2-40B4-BE49-F238E27FC236}">
                  <a16:creationId xmlns:a16="http://schemas.microsoft.com/office/drawing/2014/main" id="{DD0BBBE6-9C62-4146-8B13-703F38AB282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886013" y="2963862"/>
              <a:ext cx="0" cy="66675"/>
            </a:xfrm>
            <a:prstGeom prst="line">
              <a:avLst/>
            </a:prstGeom>
            <a:noFill/>
            <a:ln w="12700">
              <a:solidFill>
                <a:srgbClr val="0033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47" name="Line 344">
              <a:extLst>
                <a:ext uri="{FF2B5EF4-FFF2-40B4-BE49-F238E27FC236}">
                  <a16:creationId xmlns:a16="http://schemas.microsoft.com/office/drawing/2014/main" id="{26F4C9B5-DC49-ED42-B0B4-946D01E16DE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111438" y="2760662"/>
              <a:ext cx="188913" cy="0"/>
            </a:xfrm>
            <a:prstGeom prst="line">
              <a:avLst/>
            </a:prstGeom>
            <a:noFill/>
            <a:ln w="12700">
              <a:solidFill>
                <a:srgbClr val="0033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48" name="Line 345">
              <a:extLst>
                <a:ext uri="{FF2B5EF4-FFF2-40B4-BE49-F238E27FC236}">
                  <a16:creationId xmlns:a16="http://schemas.microsoft.com/office/drawing/2014/main" id="{9DCFF0B0-8E0D-204D-974A-F5A7F59E50D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11438" y="2824162"/>
              <a:ext cx="169863" cy="0"/>
            </a:xfrm>
            <a:prstGeom prst="line">
              <a:avLst/>
            </a:prstGeom>
            <a:noFill/>
            <a:ln w="12700">
              <a:solidFill>
                <a:srgbClr val="0033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49" name="Line 346">
              <a:extLst>
                <a:ext uri="{FF2B5EF4-FFF2-40B4-BE49-F238E27FC236}">
                  <a16:creationId xmlns:a16="http://schemas.microsoft.com/office/drawing/2014/main" id="{FA22D685-66D9-4C4A-A45B-361CD4254E2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662176" y="2963862"/>
              <a:ext cx="0" cy="66675"/>
            </a:xfrm>
            <a:prstGeom prst="line">
              <a:avLst/>
            </a:prstGeom>
            <a:noFill/>
            <a:ln w="12700">
              <a:solidFill>
                <a:srgbClr val="0033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50" name="Line 350">
              <a:extLst>
                <a:ext uri="{FF2B5EF4-FFF2-40B4-BE49-F238E27FC236}">
                  <a16:creationId xmlns:a16="http://schemas.microsoft.com/office/drawing/2014/main" id="{2B609A7E-9236-0D4E-A7DC-3D34F26B47F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511488" y="2963862"/>
              <a:ext cx="0" cy="66675"/>
            </a:xfrm>
            <a:prstGeom prst="line">
              <a:avLst/>
            </a:prstGeom>
            <a:noFill/>
            <a:ln w="12700">
              <a:solidFill>
                <a:srgbClr val="0033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51" name="Line 352">
              <a:extLst>
                <a:ext uri="{FF2B5EF4-FFF2-40B4-BE49-F238E27FC236}">
                  <a16:creationId xmlns:a16="http://schemas.microsoft.com/office/drawing/2014/main" id="{90318BCD-085A-FE45-8BDB-EFE98B9CF0B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800163" y="2963862"/>
              <a:ext cx="0" cy="66675"/>
            </a:xfrm>
            <a:prstGeom prst="line">
              <a:avLst/>
            </a:prstGeom>
            <a:noFill/>
            <a:ln w="12700">
              <a:solidFill>
                <a:srgbClr val="0033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52" name="Line 353">
              <a:extLst>
                <a:ext uri="{FF2B5EF4-FFF2-40B4-BE49-F238E27FC236}">
                  <a16:creationId xmlns:a16="http://schemas.microsoft.com/office/drawing/2014/main" id="{98328AA1-B978-6A41-9DC5-946701A4D52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589026" y="2955924"/>
              <a:ext cx="220662" cy="0"/>
            </a:xfrm>
            <a:prstGeom prst="line">
              <a:avLst/>
            </a:prstGeom>
            <a:noFill/>
            <a:ln w="12700">
              <a:solidFill>
                <a:srgbClr val="0033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53" name="Line 354">
              <a:extLst>
                <a:ext uri="{FF2B5EF4-FFF2-40B4-BE49-F238E27FC236}">
                  <a16:creationId xmlns:a16="http://schemas.microsoft.com/office/drawing/2014/main" id="{8D3A1FEC-1AD9-F442-B0A9-1BD4F8F132A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1584263" y="2822574"/>
              <a:ext cx="4763" cy="128588"/>
            </a:xfrm>
            <a:prstGeom prst="line">
              <a:avLst/>
            </a:prstGeom>
            <a:noFill/>
            <a:ln w="12700">
              <a:solidFill>
                <a:srgbClr val="0033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54" name="Line 355">
              <a:extLst>
                <a:ext uri="{FF2B5EF4-FFF2-40B4-BE49-F238E27FC236}">
                  <a16:creationId xmlns:a16="http://schemas.microsoft.com/office/drawing/2014/main" id="{E534C649-0A83-8A46-854D-F1FC89E5563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595376" y="2686049"/>
              <a:ext cx="0" cy="87313"/>
            </a:xfrm>
            <a:prstGeom prst="line">
              <a:avLst/>
            </a:prstGeom>
            <a:noFill/>
            <a:ln w="12700">
              <a:solidFill>
                <a:srgbClr val="0033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55" name="Rectangle 358">
              <a:extLst>
                <a:ext uri="{FF2B5EF4-FFF2-40B4-BE49-F238E27FC236}">
                  <a16:creationId xmlns:a16="http://schemas.microsoft.com/office/drawing/2014/main" id="{72234C0E-BBF0-7F4F-8E4D-F36665398E0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14738" y="2686049"/>
              <a:ext cx="190500" cy="193675"/>
            </a:xfrm>
            <a:prstGeom prst="rect">
              <a:avLst/>
            </a:prstGeom>
            <a:solidFill>
              <a:srgbClr val="99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457200" eaLnBrk="1" hangingPunct="1"/>
              <a:endParaRPr lang="en-US" sz="1800">
                <a:latin typeface="Arial" charset="0"/>
              </a:endParaRPr>
            </a:p>
          </p:txBody>
        </p:sp>
        <p:sp>
          <p:nvSpPr>
            <p:cNvPr id="156" name="Rectangle 359">
              <a:extLst>
                <a:ext uri="{FF2B5EF4-FFF2-40B4-BE49-F238E27FC236}">
                  <a16:creationId xmlns:a16="http://schemas.microsoft.com/office/drawing/2014/main" id="{9AE39763-BB6C-CB45-BBD1-1936F9D4888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63913" y="2968624"/>
              <a:ext cx="690563" cy="66675"/>
            </a:xfrm>
            <a:prstGeom prst="rect">
              <a:avLst/>
            </a:prstGeom>
            <a:solidFill>
              <a:srgbClr val="99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457200" eaLnBrk="1" hangingPunct="1"/>
              <a:endParaRPr lang="en-US" sz="1800">
                <a:latin typeface="Arial" charset="0"/>
              </a:endParaRPr>
            </a:p>
          </p:txBody>
        </p:sp>
        <p:sp>
          <p:nvSpPr>
            <p:cNvPr id="157" name="Rectangle 360">
              <a:extLst>
                <a:ext uri="{FF2B5EF4-FFF2-40B4-BE49-F238E27FC236}">
                  <a16:creationId xmlns:a16="http://schemas.microsoft.com/office/drawing/2014/main" id="{A2E13388-0FCA-834B-B413-2616B04996E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14738" y="2835274"/>
              <a:ext cx="190500" cy="133350"/>
            </a:xfrm>
            <a:prstGeom prst="rect">
              <a:avLst/>
            </a:prstGeom>
            <a:solidFill>
              <a:srgbClr val="99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457200" eaLnBrk="1" hangingPunct="1"/>
              <a:endParaRPr lang="en-US" sz="1800">
                <a:latin typeface="Arial" charset="0"/>
              </a:endParaRPr>
            </a:p>
          </p:txBody>
        </p:sp>
        <p:sp>
          <p:nvSpPr>
            <p:cNvPr id="158" name="Line 361">
              <a:extLst>
                <a:ext uri="{FF2B5EF4-FFF2-40B4-BE49-F238E27FC236}">
                  <a16:creationId xmlns:a16="http://schemas.microsoft.com/office/drawing/2014/main" id="{74996F91-257E-CB42-8A4E-E7247FB5FA1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82626" y="2698749"/>
              <a:ext cx="254000" cy="0"/>
            </a:xfrm>
            <a:prstGeom prst="line">
              <a:avLst/>
            </a:prstGeom>
            <a:noFill/>
            <a:ln w="12700">
              <a:solidFill>
                <a:srgbClr val="0033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59" name="Line 362">
              <a:extLst>
                <a:ext uri="{FF2B5EF4-FFF2-40B4-BE49-F238E27FC236}">
                  <a16:creationId xmlns:a16="http://schemas.microsoft.com/office/drawing/2014/main" id="{7107F0A2-217B-B543-A469-CCC4F08E8E4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300476" y="2968624"/>
              <a:ext cx="249237" cy="0"/>
            </a:xfrm>
            <a:prstGeom prst="line">
              <a:avLst/>
            </a:prstGeom>
            <a:noFill/>
            <a:ln w="12700">
              <a:solidFill>
                <a:srgbClr val="0033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60" name="Line 363">
              <a:extLst>
                <a:ext uri="{FF2B5EF4-FFF2-40B4-BE49-F238E27FC236}">
                  <a16:creationId xmlns:a16="http://schemas.microsoft.com/office/drawing/2014/main" id="{1F098881-925A-5841-B3FA-E058ED9A749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108388" y="2684462"/>
              <a:ext cx="0" cy="288925"/>
            </a:xfrm>
            <a:prstGeom prst="line">
              <a:avLst/>
            </a:prstGeom>
            <a:noFill/>
            <a:ln w="12700">
              <a:solidFill>
                <a:srgbClr val="0033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61" name="Line 364">
              <a:extLst>
                <a:ext uri="{FF2B5EF4-FFF2-40B4-BE49-F238E27FC236}">
                  <a16:creationId xmlns:a16="http://schemas.microsoft.com/office/drawing/2014/main" id="{7E64B5A2-BE88-2F4C-9235-E728E703E4F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300476" y="2668587"/>
              <a:ext cx="0" cy="292100"/>
            </a:xfrm>
            <a:prstGeom prst="line">
              <a:avLst/>
            </a:prstGeom>
            <a:noFill/>
            <a:ln w="12700">
              <a:solidFill>
                <a:srgbClr val="0033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62" name="Line 367">
              <a:extLst>
                <a:ext uri="{FF2B5EF4-FFF2-40B4-BE49-F238E27FC236}">
                  <a16:creationId xmlns:a16="http://schemas.microsoft.com/office/drawing/2014/main" id="{56D61566-05BD-4B4D-A05D-AA425EBF1EC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860738" y="3035299"/>
              <a:ext cx="688975" cy="0"/>
            </a:xfrm>
            <a:prstGeom prst="line">
              <a:avLst/>
            </a:prstGeom>
            <a:noFill/>
            <a:ln w="12700">
              <a:solidFill>
                <a:srgbClr val="0033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63" name="Line 368">
              <a:extLst>
                <a:ext uri="{FF2B5EF4-FFF2-40B4-BE49-F238E27FC236}">
                  <a16:creationId xmlns:a16="http://schemas.microsoft.com/office/drawing/2014/main" id="{68F6F9BB-6AEC-D64C-9CA3-2C9B4695F78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860738" y="2968624"/>
              <a:ext cx="247650" cy="0"/>
            </a:xfrm>
            <a:prstGeom prst="line">
              <a:avLst/>
            </a:prstGeom>
            <a:noFill/>
            <a:ln w="12700">
              <a:solidFill>
                <a:srgbClr val="0033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64" name="Line 369">
              <a:extLst>
                <a:ext uri="{FF2B5EF4-FFF2-40B4-BE49-F238E27FC236}">
                  <a16:creationId xmlns:a16="http://schemas.microsoft.com/office/drawing/2014/main" id="{5A89CAB1-F303-FD49-B4ED-4F26D019D2B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860738" y="2968624"/>
              <a:ext cx="0" cy="66675"/>
            </a:xfrm>
            <a:prstGeom prst="line">
              <a:avLst/>
            </a:prstGeom>
            <a:noFill/>
            <a:ln w="12700">
              <a:solidFill>
                <a:srgbClr val="0033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65" name="Line 372">
              <a:extLst>
                <a:ext uri="{FF2B5EF4-FFF2-40B4-BE49-F238E27FC236}">
                  <a16:creationId xmlns:a16="http://schemas.microsoft.com/office/drawing/2014/main" id="{A88CA7F0-96A9-3948-87EC-0AA975C257C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81426" y="2686049"/>
              <a:ext cx="336550" cy="0"/>
            </a:xfrm>
            <a:prstGeom prst="line">
              <a:avLst/>
            </a:prstGeom>
            <a:noFill/>
            <a:ln w="12700">
              <a:solidFill>
                <a:srgbClr val="0033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66" name="Line 373">
              <a:extLst>
                <a:ext uri="{FF2B5EF4-FFF2-40B4-BE49-F238E27FC236}">
                  <a16:creationId xmlns:a16="http://schemas.microsoft.com/office/drawing/2014/main" id="{3EE74BFB-A1AA-2341-91AD-C510970A860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295588" y="2673349"/>
              <a:ext cx="0" cy="96838"/>
            </a:xfrm>
            <a:prstGeom prst="line">
              <a:avLst/>
            </a:prstGeom>
            <a:noFill/>
            <a:ln w="12700">
              <a:solidFill>
                <a:srgbClr val="0033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67" name="Line 374">
              <a:extLst>
                <a:ext uri="{FF2B5EF4-FFF2-40B4-BE49-F238E27FC236}">
                  <a16:creationId xmlns:a16="http://schemas.microsoft.com/office/drawing/2014/main" id="{A2762A95-FAD5-7045-A617-82987068262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447738" y="2686049"/>
              <a:ext cx="0" cy="87313"/>
            </a:xfrm>
            <a:prstGeom prst="line">
              <a:avLst/>
            </a:prstGeom>
            <a:noFill/>
            <a:ln w="12700">
              <a:solidFill>
                <a:srgbClr val="0033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68" name="Line 380">
              <a:extLst>
                <a:ext uri="{FF2B5EF4-FFF2-40B4-BE49-F238E27FC236}">
                  <a16:creationId xmlns:a16="http://schemas.microsoft.com/office/drawing/2014/main" id="{74A95BB3-8AAA-7542-BD29-61005ECFD74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76226" y="3043237"/>
              <a:ext cx="41227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prstDash val="dash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69" name="Rectangle 303">
              <a:extLst>
                <a:ext uri="{FF2B5EF4-FFF2-40B4-BE49-F238E27FC236}">
                  <a16:creationId xmlns:a16="http://schemas.microsoft.com/office/drawing/2014/main" id="{AF8372E9-EF19-8A48-8193-A9D6DA15E453}"/>
                </a:ext>
              </a:extLst>
            </p:cNvPr>
            <p:cNvSpPr>
              <a:spLocks noChangeArrowheads="1"/>
            </p:cNvSpPr>
            <p:nvPr/>
          </p:nvSpPr>
          <p:spPr bwMode="auto">
            <a:xfrm flipV="1">
              <a:off x="1386196" y="3751374"/>
              <a:ext cx="155575" cy="75202"/>
            </a:xfrm>
            <a:prstGeom prst="rect">
              <a:avLst/>
            </a:prstGeom>
            <a:solidFill>
              <a:srgbClr val="99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457200" eaLnBrk="1" hangingPunct="1"/>
              <a:endParaRPr lang="en-US" sz="1800">
                <a:latin typeface="Arial" charset="0"/>
              </a:endParaRPr>
            </a:p>
          </p:txBody>
        </p:sp>
        <p:sp>
          <p:nvSpPr>
            <p:cNvPr id="170" name="Rectangle 304">
              <a:extLst>
                <a:ext uri="{FF2B5EF4-FFF2-40B4-BE49-F238E27FC236}">
                  <a16:creationId xmlns:a16="http://schemas.microsoft.com/office/drawing/2014/main" id="{35F5E555-7079-D747-9E0E-3D2B241EC319}"/>
                </a:ext>
              </a:extLst>
            </p:cNvPr>
            <p:cNvSpPr>
              <a:spLocks noChangeArrowheads="1"/>
            </p:cNvSpPr>
            <p:nvPr/>
          </p:nvSpPr>
          <p:spPr bwMode="auto">
            <a:xfrm flipV="1">
              <a:off x="1170296" y="3468945"/>
              <a:ext cx="582612" cy="70189"/>
            </a:xfrm>
            <a:prstGeom prst="rect">
              <a:avLst/>
            </a:prstGeom>
            <a:solidFill>
              <a:srgbClr val="99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457200" eaLnBrk="1" hangingPunct="1"/>
              <a:endParaRPr lang="en-US" sz="1800">
                <a:latin typeface="Arial" charset="0"/>
              </a:endParaRPr>
            </a:p>
          </p:txBody>
        </p:sp>
        <p:sp>
          <p:nvSpPr>
            <p:cNvPr id="171" name="Rectangle 305">
              <a:extLst>
                <a:ext uri="{FF2B5EF4-FFF2-40B4-BE49-F238E27FC236}">
                  <a16:creationId xmlns:a16="http://schemas.microsoft.com/office/drawing/2014/main" id="{BB84B821-6E8A-334D-94D9-0198D47D3554}"/>
                </a:ext>
              </a:extLst>
            </p:cNvPr>
            <p:cNvSpPr>
              <a:spLocks noChangeArrowheads="1"/>
            </p:cNvSpPr>
            <p:nvPr/>
          </p:nvSpPr>
          <p:spPr bwMode="auto">
            <a:xfrm flipV="1">
              <a:off x="1386196" y="3539134"/>
              <a:ext cx="155575" cy="142050"/>
            </a:xfrm>
            <a:prstGeom prst="rect">
              <a:avLst/>
            </a:prstGeom>
            <a:solidFill>
              <a:srgbClr val="99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457200" eaLnBrk="1" hangingPunct="1"/>
              <a:endParaRPr lang="en-US" sz="1800">
                <a:latin typeface="Arial" charset="0"/>
              </a:endParaRPr>
            </a:p>
          </p:txBody>
        </p:sp>
        <p:sp>
          <p:nvSpPr>
            <p:cNvPr id="172" name="Line 306">
              <a:extLst>
                <a:ext uri="{FF2B5EF4-FFF2-40B4-BE49-F238E27FC236}">
                  <a16:creationId xmlns:a16="http://schemas.microsoft.com/office/drawing/2014/main" id="{A632B1DD-2BEB-1B46-AADE-C72D9A69F38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1170296" y="3539134"/>
              <a:ext cx="209550" cy="0"/>
            </a:xfrm>
            <a:prstGeom prst="line">
              <a:avLst/>
            </a:prstGeom>
            <a:noFill/>
            <a:ln w="12700">
              <a:solidFill>
                <a:srgbClr val="0033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73" name="Line 307">
              <a:extLst>
                <a:ext uri="{FF2B5EF4-FFF2-40B4-BE49-F238E27FC236}">
                  <a16:creationId xmlns:a16="http://schemas.microsoft.com/office/drawing/2014/main" id="{8793F781-BDDD-004B-813E-2D9A78A42AF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70296" y="3468945"/>
              <a:ext cx="0" cy="70189"/>
            </a:xfrm>
            <a:prstGeom prst="line">
              <a:avLst/>
            </a:prstGeom>
            <a:noFill/>
            <a:ln w="12700">
              <a:solidFill>
                <a:srgbClr val="0033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74" name="Line 308">
              <a:extLst>
                <a:ext uri="{FF2B5EF4-FFF2-40B4-BE49-F238E27FC236}">
                  <a16:creationId xmlns:a16="http://schemas.microsoft.com/office/drawing/2014/main" id="{FB5CA4C1-F101-AD45-8A1C-AEA9CCF423C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170296" y="3468945"/>
              <a:ext cx="577850" cy="0"/>
            </a:xfrm>
            <a:prstGeom prst="line">
              <a:avLst/>
            </a:prstGeom>
            <a:noFill/>
            <a:ln w="12700">
              <a:solidFill>
                <a:srgbClr val="0033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75" name="Line 309">
              <a:extLst>
                <a:ext uri="{FF2B5EF4-FFF2-40B4-BE49-F238E27FC236}">
                  <a16:creationId xmlns:a16="http://schemas.microsoft.com/office/drawing/2014/main" id="{86C078E9-B196-8E44-B053-4DAD6C8AE94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379846" y="3751374"/>
              <a:ext cx="158750" cy="0"/>
            </a:xfrm>
            <a:prstGeom prst="line">
              <a:avLst/>
            </a:prstGeom>
            <a:noFill/>
            <a:ln w="12700">
              <a:solidFill>
                <a:srgbClr val="0033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76" name="Line 310">
              <a:extLst>
                <a:ext uri="{FF2B5EF4-FFF2-40B4-BE49-F238E27FC236}">
                  <a16:creationId xmlns:a16="http://schemas.microsoft.com/office/drawing/2014/main" id="{6B46D8B2-EFC8-7048-964C-2746D139670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379846" y="3681184"/>
              <a:ext cx="158750" cy="0"/>
            </a:xfrm>
            <a:prstGeom prst="line">
              <a:avLst/>
            </a:prstGeom>
            <a:noFill/>
            <a:ln w="12700">
              <a:solidFill>
                <a:srgbClr val="0033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77" name="Line 311">
              <a:extLst>
                <a:ext uri="{FF2B5EF4-FFF2-40B4-BE49-F238E27FC236}">
                  <a16:creationId xmlns:a16="http://schemas.microsoft.com/office/drawing/2014/main" id="{616039B2-5149-7A49-A6AA-C9FB40EA82E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79846" y="3539134"/>
              <a:ext cx="0" cy="142050"/>
            </a:xfrm>
            <a:prstGeom prst="line">
              <a:avLst/>
            </a:prstGeom>
            <a:noFill/>
            <a:ln w="12700">
              <a:solidFill>
                <a:srgbClr val="0033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78" name="Rectangle 316">
              <a:extLst>
                <a:ext uri="{FF2B5EF4-FFF2-40B4-BE49-F238E27FC236}">
                  <a16:creationId xmlns:a16="http://schemas.microsoft.com/office/drawing/2014/main" id="{6EAFC0E6-C69D-214E-B354-43F1C96C0691}"/>
                </a:ext>
              </a:extLst>
            </p:cNvPr>
            <p:cNvSpPr>
              <a:spLocks noChangeArrowheads="1"/>
            </p:cNvSpPr>
            <p:nvPr/>
          </p:nvSpPr>
          <p:spPr bwMode="auto">
            <a:xfrm flipV="1">
              <a:off x="1140133" y="3826576"/>
              <a:ext cx="3413125" cy="177144"/>
            </a:xfrm>
            <a:prstGeom prst="rect">
              <a:avLst/>
            </a:prstGeom>
            <a:solidFill>
              <a:srgbClr val="99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457200" eaLnBrk="1" hangingPunct="1"/>
              <a:endParaRPr lang="en-US" sz="1800">
                <a:latin typeface="Arial" charset="0"/>
              </a:endParaRPr>
            </a:p>
          </p:txBody>
        </p:sp>
        <p:sp>
          <p:nvSpPr>
            <p:cNvPr id="179" name="Rectangle 317">
              <a:extLst>
                <a:ext uri="{FF2B5EF4-FFF2-40B4-BE49-F238E27FC236}">
                  <a16:creationId xmlns:a16="http://schemas.microsoft.com/office/drawing/2014/main" id="{F29EDD59-FCB5-D143-BAB9-4F16CF0CFEDD}"/>
                </a:ext>
              </a:extLst>
            </p:cNvPr>
            <p:cNvSpPr>
              <a:spLocks noChangeArrowheads="1"/>
            </p:cNvSpPr>
            <p:nvPr/>
          </p:nvSpPr>
          <p:spPr bwMode="auto">
            <a:xfrm flipV="1">
              <a:off x="2213283" y="3686197"/>
              <a:ext cx="169863" cy="140378"/>
            </a:xfrm>
            <a:prstGeom prst="rect">
              <a:avLst/>
            </a:prstGeom>
            <a:solidFill>
              <a:srgbClr val="99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457200" eaLnBrk="1" hangingPunct="1"/>
              <a:endParaRPr lang="en-US" sz="1800">
                <a:latin typeface="Arial" charset="0"/>
              </a:endParaRPr>
            </a:p>
          </p:txBody>
        </p:sp>
        <p:sp>
          <p:nvSpPr>
            <p:cNvPr id="180" name="Rectangle 318">
              <a:extLst>
                <a:ext uri="{FF2B5EF4-FFF2-40B4-BE49-F238E27FC236}">
                  <a16:creationId xmlns:a16="http://schemas.microsoft.com/office/drawing/2014/main" id="{03C3890B-601E-E74C-AE29-35CB0FCC3C78}"/>
                </a:ext>
              </a:extLst>
            </p:cNvPr>
            <p:cNvSpPr>
              <a:spLocks noChangeArrowheads="1"/>
            </p:cNvSpPr>
            <p:nvPr/>
          </p:nvSpPr>
          <p:spPr bwMode="auto">
            <a:xfrm flipV="1">
              <a:off x="3059421" y="3766414"/>
              <a:ext cx="171450" cy="60162"/>
            </a:xfrm>
            <a:prstGeom prst="rect">
              <a:avLst/>
            </a:prstGeom>
            <a:solidFill>
              <a:srgbClr val="99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457200" eaLnBrk="1" hangingPunct="1"/>
              <a:endParaRPr lang="en-US" sz="1800">
                <a:latin typeface="Arial" charset="0"/>
              </a:endParaRPr>
            </a:p>
          </p:txBody>
        </p:sp>
        <p:sp>
          <p:nvSpPr>
            <p:cNvPr id="181" name="Rectangle 319">
              <a:extLst>
                <a:ext uri="{FF2B5EF4-FFF2-40B4-BE49-F238E27FC236}">
                  <a16:creationId xmlns:a16="http://schemas.microsoft.com/office/drawing/2014/main" id="{1B8E7748-B7B5-9747-84A7-B6F79FA9754F}"/>
                </a:ext>
              </a:extLst>
            </p:cNvPr>
            <p:cNvSpPr>
              <a:spLocks noChangeArrowheads="1"/>
            </p:cNvSpPr>
            <p:nvPr/>
          </p:nvSpPr>
          <p:spPr bwMode="auto">
            <a:xfrm flipV="1">
              <a:off x="2835583" y="3468945"/>
              <a:ext cx="619125" cy="70189"/>
            </a:xfrm>
            <a:prstGeom prst="rect">
              <a:avLst/>
            </a:prstGeom>
            <a:solidFill>
              <a:srgbClr val="99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457200" eaLnBrk="1" hangingPunct="1"/>
              <a:endParaRPr lang="en-US" sz="1800">
                <a:latin typeface="Arial" charset="0"/>
              </a:endParaRPr>
            </a:p>
          </p:txBody>
        </p:sp>
        <p:sp>
          <p:nvSpPr>
            <p:cNvPr id="182" name="Rectangle 320">
              <a:extLst>
                <a:ext uri="{FF2B5EF4-FFF2-40B4-BE49-F238E27FC236}">
                  <a16:creationId xmlns:a16="http://schemas.microsoft.com/office/drawing/2014/main" id="{17313D0E-E37D-C547-9CDD-A1B53912D9B1}"/>
                </a:ext>
              </a:extLst>
            </p:cNvPr>
            <p:cNvSpPr>
              <a:spLocks noChangeArrowheads="1"/>
            </p:cNvSpPr>
            <p:nvPr/>
          </p:nvSpPr>
          <p:spPr bwMode="auto">
            <a:xfrm flipV="1">
              <a:off x="3059421" y="3539134"/>
              <a:ext cx="171450" cy="147063"/>
            </a:xfrm>
            <a:prstGeom prst="rect">
              <a:avLst/>
            </a:prstGeom>
            <a:solidFill>
              <a:srgbClr val="99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457200" eaLnBrk="1" hangingPunct="1"/>
              <a:endParaRPr lang="en-US" sz="1800">
                <a:latin typeface="Arial" charset="0"/>
              </a:endParaRPr>
            </a:p>
          </p:txBody>
        </p:sp>
        <p:sp>
          <p:nvSpPr>
            <p:cNvPr id="183" name="Rectangle 321">
              <a:extLst>
                <a:ext uri="{FF2B5EF4-FFF2-40B4-BE49-F238E27FC236}">
                  <a16:creationId xmlns:a16="http://schemas.microsoft.com/office/drawing/2014/main" id="{8423988D-024F-084C-8D17-D66BD4ED5CE2}"/>
                </a:ext>
              </a:extLst>
            </p:cNvPr>
            <p:cNvSpPr>
              <a:spLocks noChangeArrowheads="1"/>
            </p:cNvSpPr>
            <p:nvPr/>
          </p:nvSpPr>
          <p:spPr bwMode="auto">
            <a:xfrm flipV="1">
              <a:off x="1987858" y="3468945"/>
              <a:ext cx="620713" cy="70189"/>
            </a:xfrm>
            <a:prstGeom prst="rect">
              <a:avLst/>
            </a:prstGeom>
            <a:solidFill>
              <a:srgbClr val="99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457200" eaLnBrk="1" hangingPunct="1"/>
              <a:endParaRPr lang="en-US" sz="1800">
                <a:latin typeface="Arial" charset="0"/>
              </a:endParaRPr>
            </a:p>
          </p:txBody>
        </p:sp>
        <p:sp>
          <p:nvSpPr>
            <p:cNvPr id="184" name="Rectangle 322">
              <a:extLst>
                <a:ext uri="{FF2B5EF4-FFF2-40B4-BE49-F238E27FC236}">
                  <a16:creationId xmlns:a16="http://schemas.microsoft.com/office/drawing/2014/main" id="{90800D14-E601-064D-8C63-5665754EAA46}"/>
                </a:ext>
              </a:extLst>
            </p:cNvPr>
            <p:cNvSpPr>
              <a:spLocks noChangeArrowheads="1"/>
            </p:cNvSpPr>
            <p:nvPr/>
          </p:nvSpPr>
          <p:spPr bwMode="auto">
            <a:xfrm flipV="1">
              <a:off x="2213283" y="3539134"/>
              <a:ext cx="169863" cy="147063"/>
            </a:xfrm>
            <a:prstGeom prst="rect">
              <a:avLst/>
            </a:prstGeom>
            <a:solidFill>
              <a:srgbClr val="99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457200" eaLnBrk="1" hangingPunct="1"/>
              <a:endParaRPr lang="en-US" sz="1800">
                <a:latin typeface="Arial" charset="0"/>
              </a:endParaRPr>
            </a:p>
          </p:txBody>
        </p:sp>
        <p:sp>
          <p:nvSpPr>
            <p:cNvPr id="185" name="Line 323">
              <a:extLst>
                <a:ext uri="{FF2B5EF4-FFF2-40B4-BE49-F238E27FC236}">
                  <a16:creationId xmlns:a16="http://schemas.microsoft.com/office/drawing/2014/main" id="{6BCD6A02-8972-F147-BDB2-784780978EC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532246" y="3826576"/>
              <a:ext cx="674687" cy="0"/>
            </a:xfrm>
            <a:prstGeom prst="line">
              <a:avLst/>
            </a:prstGeom>
            <a:noFill/>
            <a:ln w="12700">
              <a:solidFill>
                <a:srgbClr val="0033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86" name="Line 324">
              <a:extLst>
                <a:ext uri="{FF2B5EF4-FFF2-40B4-BE49-F238E27FC236}">
                  <a16:creationId xmlns:a16="http://schemas.microsoft.com/office/drawing/2014/main" id="{FC7D5510-C534-7445-A7E2-9622385D813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2379971" y="3539134"/>
              <a:ext cx="225425" cy="0"/>
            </a:xfrm>
            <a:prstGeom prst="line">
              <a:avLst/>
            </a:prstGeom>
            <a:noFill/>
            <a:ln w="12700">
              <a:solidFill>
                <a:srgbClr val="0033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87" name="Line 325">
              <a:extLst>
                <a:ext uri="{FF2B5EF4-FFF2-40B4-BE49-F238E27FC236}">
                  <a16:creationId xmlns:a16="http://schemas.microsoft.com/office/drawing/2014/main" id="{E3F4C558-3E93-E940-87C9-36FB919162D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348222" y="3813402"/>
              <a:ext cx="674687" cy="0"/>
            </a:xfrm>
            <a:prstGeom prst="line">
              <a:avLst/>
            </a:prstGeom>
            <a:noFill/>
            <a:ln w="12700">
              <a:solidFill>
                <a:srgbClr val="0033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88" name="Line 326">
              <a:extLst>
                <a:ext uri="{FF2B5EF4-FFF2-40B4-BE49-F238E27FC236}">
                  <a16:creationId xmlns:a16="http://schemas.microsoft.com/office/drawing/2014/main" id="{33616E81-B430-2848-94B3-DDA0BB0C94B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06933" y="3539134"/>
              <a:ext cx="6350" cy="287442"/>
            </a:xfrm>
            <a:prstGeom prst="line">
              <a:avLst/>
            </a:prstGeom>
            <a:noFill/>
            <a:ln w="12700">
              <a:solidFill>
                <a:srgbClr val="0033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89" name="Line 327">
              <a:extLst>
                <a:ext uri="{FF2B5EF4-FFF2-40B4-BE49-F238E27FC236}">
                  <a16:creationId xmlns:a16="http://schemas.microsoft.com/office/drawing/2014/main" id="{917EEF12-EE21-214C-9244-DFBD1D44736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79971" y="3539134"/>
              <a:ext cx="9525" cy="294126"/>
            </a:xfrm>
            <a:prstGeom prst="line">
              <a:avLst/>
            </a:prstGeom>
            <a:noFill/>
            <a:ln w="12700">
              <a:solidFill>
                <a:srgbClr val="0033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90" name="Line 328">
              <a:extLst>
                <a:ext uri="{FF2B5EF4-FFF2-40B4-BE49-F238E27FC236}">
                  <a16:creationId xmlns:a16="http://schemas.microsoft.com/office/drawing/2014/main" id="{E3E19D9D-53C2-5E4D-9793-8FDB5C5B457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054658" y="3539134"/>
              <a:ext cx="0" cy="147063"/>
            </a:xfrm>
            <a:prstGeom prst="line">
              <a:avLst/>
            </a:prstGeom>
            <a:noFill/>
            <a:ln w="12700">
              <a:solidFill>
                <a:srgbClr val="0033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91" name="Line 329">
              <a:extLst>
                <a:ext uri="{FF2B5EF4-FFF2-40B4-BE49-F238E27FC236}">
                  <a16:creationId xmlns:a16="http://schemas.microsoft.com/office/drawing/2014/main" id="{9EBB3592-D33D-F548-818D-72EB00F63E5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054658" y="3738004"/>
              <a:ext cx="0" cy="101941"/>
            </a:xfrm>
            <a:prstGeom prst="line">
              <a:avLst/>
            </a:prstGeom>
            <a:noFill/>
            <a:ln w="12700">
              <a:solidFill>
                <a:srgbClr val="0033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92" name="Line 334">
              <a:extLst>
                <a:ext uri="{FF2B5EF4-FFF2-40B4-BE49-F238E27FC236}">
                  <a16:creationId xmlns:a16="http://schemas.microsoft.com/office/drawing/2014/main" id="{CFED60EF-A23D-0B4E-B564-7DCCFF4C195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224521" y="3539134"/>
              <a:ext cx="222250" cy="0"/>
            </a:xfrm>
            <a:prstGeom prst="line">
              <a:avLst/>
            </a:prstGeom>
            <a:noFill/>
            <a:ln w="12700">
              <a:solidFill>
                <a:srgbClr val="0033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93" name="Line 335">
              <a:extLst>
                <a:ext uri="{FF2B5EF4-FFF2-40B4-BE49-F238E27FC236}">
                  <a16:creationId xmlns:a16="http://schemas.microsoft.com/office/drawing/2014/main" id="{FF4BABE4-E61F-9343-B755-7709E3E65C9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221346" y="3542477"/>
              <a:ext cx="3175" cy="138708"/>
            </a:xfrm>
            <a:prstGeom prst="line">
              <a:avLst/>
            </a:prstGeom>
            <a:noFill/>
            <a:ln w="12700">
              <a:solidFill>
                <a:srgbClr val="0033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94" name="Line 336">
              <a:extLst>
                <a:ext uri="{FF2B5EF4-FFF2-40B4-BE49-F238E27FC236}">
                  <a16:creationId xmlns:a16="http://schemas.microsoft.com/office/drawing/2014/main" id="{AE46388B-CBF9-EA4B-A5B1-71BD68FBD4C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221346" y="3826576"/>
              <a:ext cx="815975" cy="0"/>
            </a:xfrm>
            <a:prstGeom prst="line">
              <a:avLst/>
            </a:prstGeom>
            <a:noFill/>
            <a:ln w="12700">
              <a:solidFill>
                <a:srgbClr val="0033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95" name="Line 338">
              <a:extLst>
                <a:ext uri="{FF2B5EF4-FFF2-40B4-BE49-F238E27FC236}">
                  <a16:creationId xmlns:a16="http://schemas.microsoft.com/office/drawing/2014/main" id="{38F11DAA-5D1A-3C44-AB56-50B1BADB505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983096" y="3468945"/>
              <a:ext cx="622300" cy="0"/>
            </a:xfrm>
            <a:prstGeom prst="line">
              <a:avLst/>
            </a:prstGeom>
            <a:noFill/>
            <a:ln w="12700">
              <a:solidFill>
                <a:srgbClr val="0033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96" name="Line 339">
              <a:extLst>
                <a:ext uri="{FF2B5EF4-FFF2-40B4-BE49-F238E27FC236}">
                  <a16:creationId xmlns:a16="http://schemas.microsoft.com/office/drawing/2014/main" id="{1B797B34-78C8-A345-86B7-D09080AFF8D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829233" y="3468945"/>
              <a:ext cx="620713" cy="0"/>
            </a:xfrm>
            <a:prstGeom prst="line">
              <a:avLst/>
            </a:prstGeom>
            <a:noFill/>
            <a:ln w="12700">
              <a:solidFill>
                <a:srgbClr val="0033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97" name="Line 340">
              <a:extLst>
                <a:ext uri="{FF2B5EF4-FFF2-40B4-BE49-F238E27FC236}">
                  <a16:creationId xmlns:a16="http://schemas.microsoft.com/office/drawing/2014/main" id="{6C3091DB-FEA9-5A4C-B693-43D54BD341A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1983096" y="3539134"/>
              <a:ext cx="223837" cy="0"/>
            </a:xfrm>
            <a:prstGeom prst="line">
              <a:avLst/>
            </a:prstGeom>
            <a:noFill/>
            <a:ln w="12700">
              <a:solidFill>
                <a:srgbClr val="0033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98" name="Line 341">
              <a:extLst>
                <a:ext uri="{FF2B5EF4-FFF2-40B4-BE49-F238E27FC236}">
                  <a16:creationId xmlns:a16="http://schemas.microsoft.com/office/drawing/2014/main" id="{87F4AFFA-C36A-7C4B-AE90-8BD126D2048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83096" y="3468945"/>
              <a:ext cx="0" cy="70189"/>
            </a:xfrm>
            <a:prstGeom prst="line">
              <a:avLst/>
            </a:prstGeom>
            <a:noFill/>
            <a:ln w="12700">
              <a:solidFill>
                <a:srgbClr val="0033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99" name="Line 342">
              <a:extLst>
                <a:ext uri="{FF2B5EF4-FFF2-40B4-BE49-F238E27FC236}">
                  <a16:creationId xmlns:a16="http://schemas.microsoft.com/office/drawing/2014/main" id="{5B248F93-D89B-0A4E-BF23-D2F5943EBE1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2829233" y="3539134"/>
              <a:ext cx="225425" cy="0"/>
            </a:xfrm>
            <a:prstGeom prst="line">
              <a:avLst/>
            </a:prstGeom>
            <a:noFill/>
            <a:ln w="12700">
              <a:solidFill>
                <a:srgbClr val="0033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00" name="Line 343">
              <a:extLst>
                <a:ext uri="{FF2B5EF4-FFF2-40B4-BE49-F238E27FC236}">
                  <a16:creationId xmlns:a16="http://schemas.microsoft.com/office/drawing/2014/main" id="{ACAE3A0E-374A-F14C-A621-2F9F1068444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29233" y="3468945"/>
              <a:ext cx="0" cy="70189"/>
            </a:xfrm>
            <a:prstGeom prst="line">
              <a:avLst/>
            </a:prstGeom>
            <a:noFill/>
            <a:ln w="12700">
              <a:solidFill>
                <a:srgbClr val="0033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01" name="Line 344">
              <a:extLst>
                <a:ext uri="{FF2B5EF4-FFF2-40B4-BE49-F238E27FC236}">
                  <a16:creationId xmlns:a16="http://schemas.microsoft.com/office/drawing/2014/main" id="{1B8964EA-4A1A-0F4F-9541-A6CDAD2618C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054658" y="3753044"/>
              <a:ext cx="188913" cy="0"/>
            </a:xfrm>
            <a:prstGeom prst="line">
              <a:avLst/>
            </a:prstGeom>
            <a:noFill/>
            <a:ln w="12700">
              <a:solidFill>
                <a:srgbClr val="0033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02" name="Line 345">
              <a:extLst>
                <a:ext uri="{FF2B5EF4-FFF2-40B4-BE49-F238E27FC236}">
                  <a16:creationId xmlns:a16="http://schemas.microsoft.com/office/drawing/2014/main" id="{1C4BACF7-6C1A-4C48-A0DF-CB8DD7A5F9F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054658" y="3686197"/>
              <a:ext cx="169863" cy="0"/>
            </a:xfrm>
            <a:prstGeom prst="line">
              <a:avLst/>
            </a:prstGeom>
            <a:noFill/>
            <a:ln w="12700">
              <a:solidFill>
                <a:srgbClr val="0033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03" name="Line 346">
              <a:extLst>
                <a:ext uri="{FF2B5EF4-FFF2-40B4-BE49-F238E27FC236}">
                  <a16:creationId xmlns:a16="http://schemas.microsoft.com/office/drawing/2014/main" id="{34D8C3CA-6894-6243-A993-9F1E9A5E876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05396" y="3468945"/>
              <a:ext cx="0" cy="70189"/>
            </a:xfrm>
            <a:prstGeom prst="line">
              <a:avLst/>
            </a:prstGeom>
            <a:noFill/>
            <a:ln w="12700">
              <a:solidFill>
                <a:srgbClr val="0033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04" name="Line 350">
              <a:extLst>
                <a:ext uri="{FF2B5EF4-FFF2-40B4-BE49-F238E27FC236}">
                  <a16:creationId xmlns:a16="http://schemas.microsoft.com/office/drawing/2014/main" id="{70AF6CF6-2007-4545-8265-5DD2883001C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454708" y="3468945"/>
              <a:ext cx="0" cy="70189"/>
            </a:xfrm>
            <a:prstGeom prst="line">
              <a:avLst/>
            </a:prstGeom>
            <a:noFill/>
            <a:ln w="12700">
              <a:solidFill>
                <a:srgbClr val="0033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05" name="Line 352">
              <a:extLst>
                <a:ext uri="{FF2B5EF4-FFF2-40B4-BE49-F238E27FC236}">
                  <a16:creationId xmlns:a16="http://schemas.microsoft.com/office/drawing/2014/main" id="{480988DD-5459-7E47-94A2-DB1BF6808E7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43383" y="3468945"/>
              <a:ext cx="0" cy="70189"/>
            </a:xfrm>
            <a:prstGeom prst="line">
              <a:avLst/>
            </a:prstGeom>
            <a:noFill/>
            <a:ln w="12700">
              <a:solidFill>
                <a:srgbClr val="0033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06" name="Line 353">
              <a:extLst>
                <a:ext uri="{FF2B5EF4-FFF2-40B4-BE49-F238E27FC236}">
                  <a16:creationId xmlns:a16="http://schemas.microsoft.com/office/drawing/2014/main" id="{BF704BF1-3864-5E49-B97D-DFBB45D1925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1532246" y="3547491"/>
              <a:ext cx="220662" cy="0"/>
            </a:xfrm>
            <a:prstGeom prst="line">
              <a:avLst/>
            </a:prstGeom>
            <a:noFill/>
            <a:ln w="12700">
              <a:solidFill>
                <a:srgbClr val="0033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07" name="Line 354">
              <a:extLst>
                <a:ext uri="{FF2B5EF4-FFF2-40B4-BE49-F238E27FC236}">
                  <a16:creationId xmlns:a16="http://schemas.microsoft.com/office/drawing/2014/main" id="{5CB9EF72-08AF-BD48-B6A6-D89B40618D5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527483" y="3552504"/>
              <a:ext cx="4763" cy="135365"/>
            </a:xfrm>
            <a:prstGeom prst="line">
              <a:avLst/>
            </a:prstGeom>
            <a:noFill/>
            <a:ln w="12700">
              <a:solidFill>
                <a:srgbClr val="0033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08" name="Line 355">
              <a:extLst>
                <a:ext uri="{FF2B5EF4-FFF2-40B4-BE49-F238E27FC236}">
                  <a16:creationId xmlns:a16="http://schemas.microsoft.com/office/drawing/2014/main" id="{31A95CB0-9F7C-E949-B941-CB50C669064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38596" y="3739675"/>
              <a:ext cx="0" cy="91915"/>
            </a:xfrm>
            <a:prstGeom prst="line">
              <a:avLst/>
            </a:prstGeom>
            <a:noFill/>
            <a:ln w="12700">
              <a:solidFill>
                <a:srgbClr val="0033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09" name="Rectangle 358">
              <a:extLst>
                <a:ext uri="{FF2B5EF4-FFF2-40B4-BE49-F238E27FC236}">
                  <a16:creationId xmlns:a16="http://schemas.microsoft.com/office/drawing/2014/main" id="{12101116-7A70-004A-A01C-4A6F930B601D}"/>
                </a:ext>
              </a:extLst>
            </p:cNvPr>
            <p:cNvSpPr>
              <a:spLocks noChangeArrowheads="1"/>
            </p:cNvSpPr>
            <p:nvPr/>
          </p:nvSpPr>
          <p:spPr bwMode="auto">
            <a:xfrm flipV="1">
              <a:off x="4057958" y="3627707"/>
              <a:ext cx="190500" cy="203883"/>
            </a:xfrm>
            <a:prstGeom prst="rect">
              <a:avLst/>
            </a:prstGeom>
            <a:solidFill>
              <a:srgbClr val="99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457200" eaLnBrk="1" hangingPunct="1"/>
              <a:endParaRPr lang="en-US" sz="1800">
                <a:latin typeface="Arial" charset="0"/>
              </a:endParaRPr>
            </a:p>
          </p:txBody>
        </p:sp>
        <p:sp>
          <p:nvSpPr>
            <p:cNvPr id="210" name="Rectangle 359">
              <a:extLst>
                <a:ext uri="{FF2B5EF4-FFF2-40B4-BE49-F238E27FC236}">
                  <a16:creationId xmlns:a16="http://schemas.microsoft.com/office/drawing/2014/main" id="{A432F13C-CA46-1143-9E6D-9E06B45CD648}"/>
                </a:ext>
              </a:extLst>
            </p:cNvPr>
            <p:cNvSpPr>
              <a:spLocks noChangeArrowheads="1"/>
            </p:cNvSpPr>
            <p:nvPr/>
          </p:nvSpPr>
          <p:spPr bwMode="auto">
            <a:xfrm flipV="1">
              <a:off x="3807133" y="3463932"/>
              <a:ext cx="690563" cy="70189"/>
            </a:xfrm>
            <a:prstGeom prst="rect">
              <a:avLst/>
            </a:prstGeom>
            <a:solidFill>
              <a:srgbClr val="99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457200" eaLnBrk="1" hangingPunct="1"/>
              <a:endParaRPr lang="en-US" sz="1800">
                <a:latin typeface="Arial" charset="0"/>
              </a:endParaRPr>
            </a:p>
          </p:txBody>
        </p:sp>
        <p:sp>
          <p:nvSpPr>
            <p:cNvPr id="211" name="Rectangle 360">
              <a:extLst>
                <a:ext uri="{FF2B5EF4-FFF2-40B4-BE49-F238E27FC236}">
                  <a16:creationId xmlns:a16="http://schemas.microsoft.com/office/drawing/2014/main" id="{882BFA94-A36A-294D-8C34-09FEDB44C9D4}"/>
                </a:ext>
              </a:extLst>
            </p:cNvPr>
            <p:cNvSpPr>
              <a:spLocks noChangeArrowheads="1"/>
            </p:cNvSpPr>
            <p:nvPr/>
          </p:nvSpPr>
          <p:spPr bwMode="auto">
            <a:xfrm flipV="1">
              <a:off x="4057958" y="3534121"/>
              <a:ext cx="190500" cy="140378"/>
            </a:xfrm>
            <a:prstGeom prst="rect">
              <a:avLst/>
            </a:prstGeom>
            <a:solidFill>
              <a:srgbClr val="99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457200" eaLnBrk="1" hangingPunct="1"/>
              <a:endParaRPr lang="en-US" sz="1800">
                <a:latin typeface="Arial" charset="0"/>
              </a:endParaRPr>
            </a:p>
          </p:txBody>
        </p:sp>
        <p:sp>
          <p:nvSpPr>
            <p:cNvPr id="212" name="Line 361">
              <a:extLst>
                <a:ext uri="{FF2B5EF4-FFF2-40B4-BE49-F238E27FC236}">
                  <a16:creationId xmlns:a16="http://schemas.microsoft.com/office/drawing/2014/main" id="{11F2AD35-F222-6D46-BCA6-B385FFDB89D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125846" y="3818220"/>
              <a:ext cx="254000" cy="0"/>
            </a:xfrm>
            <a:prstGeom prst="line">
              <a:avLst/>
            </a:prstGeom>
            <a:noFill/>
            <a:ln w="12700">
              <a:solidFill>
                <a:srgbClr val="0033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13" name="Line 362">
              <a:extLst>
                <a:ext uri="{FF2B5EF4-FFF2-40B4-BE49-F238E27FC236}">
                  <a16:creationId xmlns:a16="http://schemas.microsoft.com/office/drawing/2014/main" id="{1EDB7B37-0DBE-964C-BFA2-953FAEF6C48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4243696" y="3534121"/>
              <a:ext cx="249237" cy="0"/>
            </a:xfrm>
            <a:prstGeom prst="line">
              <a:avLst/>
            </a:prstGeom>
            <a:noFill/>
            <a:ln w="12700">
              <a:solidFill>
                <a:srgbClr val="0033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14" name="Line 363">
              <a:extLst>
                <a:ext uri="{FF2B5EF4-FFF2-40B4-BE49-F238E27FC236}">
                  <a16:creationId xmlns:a16="http://schemas.microsoft.com/office/drawing/2014/main" id="{218A3BC9-ED4D-3644-A55D-F77736AB3D7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51608" y="3529107"/>
              <a:ext cx="0" cy="304153"/>
            </a:xfrm>
            <a:prstGeom prst="line">
              <a:avLst/>
            </a:prstGeom>
            <a:noFill/>
            <a:ln w="12700">
              <a:solidFill>
                <a:srgbClr val="0033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15" name="Line 364">
              <a:extLst>
                <a:ext uri="{FF2B5EF4-FFF2-40B4-BE49-F238E27FC236}">
                  <a16:creationId xmlns:a16="http://schemas.microsoft.com/office/drawing/2014/main" id="{040F2F03-C60F-3C4B-A442-EE78EC0B1CF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43696" y="3542477"/>
              <a:ext cx="0" cy="307496"/>
            </a:xfrm>
            <a:prstGeom prst="line">
              <a:avLst/>
            </a:prstGeom>
            <a:noFill/>
            <a:ln w="12700">
              <a:solidFill>
                <a:srgbClr val="0033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16" name="Line 367">
              <a:extLst>
                <a:ext uri="{FF2B5EF4-FFF2-40B4-BE49-F238E27FC236}">
                  <a16:creationId xmlns:a16="http://schemas.microsoft.com/office/drawing/2014/main" id="{D12C4FFD-62CF-EC4F-9296-9A35F64A19F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803958" y="3463932"/>
              <a:ext cx="688975" cy="0"/>
            </a:xfrm>
            <a:prstGeom prst="line">
              <a:avLst/>
            </a:prstGeom>
            <a:noFill/>
            <a:ln w="12700">
              <a:solidFill>
                <a:srgbClr val="0033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17" name="Line 368">
              <a:extLst>
                <a:ext uri="{FF2B5EF4-FFF2-40B4-BE49-F238E27FC236}">
                  <a16:creationId xmlns:a16="http://schemas.microsoft.com/office/drawing/2014/main" id="{49EE9CAC-8416-4C4F-8FEB-4002A0A84E3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803958" y="3534121"/>
              <a:ext cx="247650" cy="0"/>
            </a:xfrm>
            <a:prstGeom prst="line">
              <a:avLst/>
            </a:prstGeom>
            <a:noFill/>
            <a:ln w="12700">
              <a:solidFill>
                <a:srgbClr val="0033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18" name="Line 369">
              <a:extLst>
                <a:ext uri="{FF2B5EF4-FFF2-40B4-BE49-F238E27FC236}">
                  <a16:creationId xmlns:a16="http://schemas.microsoft.com/office/drawing/2014/main" id="{B51AF7FE-EEB4-5042-922E-13FF1CA52FC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803958" y="3463932"/>
              <a:ext cx="0" cy="70189"/>
            </a:xfrm>
            <a:prstGeom prst="line">
              <a:avLst/>
            </a:prstGeom>
            <a:noFill/>
            <a:ln w="12700">
              <a:solidFill>
                <a:srgbClr val="0033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19" name="Line 372">
              <a:extLst>
                <a:ext uri="{FF2B5EF4-FFF2-40B4-BE49-F238E27FC236}">
                  <a16:creationId xmlns:a16="http://schemas.microsoft.com/office/drawing/2014/main" id="{3E642C2D-BACB-1D4E-80A6-CAB80600614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224646" y="3831590"/>
              <a:ext cx="336550" cy="0"/>
            </a:xfrm>
            <a:prstGeom prst="line">
              <a:avLst/>
            </a:prstGeom>
            <a:noFill/>
            <a:ln w="12700">
              <a:solidFill>
                <a:srgbClr val="0033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20" name="Line 373">
              <a:extLst>
                <a:ext uri="{FF2B5EF4-FFF2-40B4-BE49-F238E27FC236}">
                  <a16:creationId xmlns:a16="http://schemas.microsoft.com/office/drawing/2014/main" id="{60329C1B-639B-6F4D-8B04-C50DE3510BC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238808" y="3743017"/>
              <a:ext cx="0" cy="101942"/>
            </a:xfrm>
            <a:prstGeom prst="line">
              <a:avLst/>
            </a:prstGeom>
            <a:noFill/>
            <a:ln w="12700">
              <a:solidFill>
                <a:srgbClr val="0033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21" name="Line 374">
              <a:extLst>
                <a:ext uri="{FF2B5EF4-FFF2-40B4-BE49-F238E27FC236}">
                  <a16:creationId xmlns:a16="http://schemas.microsoft.com/office/drawing/2014/main" id="{473E27CD-A0B7-F243-8892-1FAD3109190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90958" y="3739675"/>
              <a:ext cx="0" cy="91915"/>
            </a:xfrm>
            <a:prstGeom prst="line">
              <a:avLst/>
            </a:prstGeom>
            <a:noFill/>
            <a:ln w="12700">
              <a:solidFill>
                <a:srgbClr val="0033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22" name="Line 380">
              <a:extLst>
                <a:ext uri="{FF2B5EF4-FFF2-40B4-BE49-F238E27FC236}">
                  <a16:creationId xmlns:a16="http://schemas.microsoft.com/office/drawing/2014/main" id="{91F66773-2A12-134C-8AC2-EB71E9D4169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38200" y="3505200"/>
              <a:ext cx="41227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prstDash val="dash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cxnSp>
        <p:nvCxnSpPr>
          <p:cNvPr id="223" name="Straight Connector 222">
            <a:extLst>
              <a:ext uri="{FF2B5EF4-FFF2-40B4-BE49-F238E27FC236}">
                <a16:creationId xmlns:a16="http://schemas.microsoft.com/office/drawing/2014/main" id="{66E43169-3657-BA48-824E-F7724542BC2B}"/>
              </a:ext>
            </a:extLst>
          </p:cNvPr>
          <p:cNvCxnSpPr/>
          <p:nvPr/>
        </p:nvCxnSpPr>
        <p:spPr bwMode="auto">
          <a:xfrm>
            <a:off x="1524000" y="2743200"/>
            <a:ext cx="381000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accent2"/>
            </a:solidFill>
            <a:prstDash val="solid"/>
            <a:round/>
            <a:headEnd type="none" w="sm" len="sm"/>
            <a:tailEnd type="triangle" w="lg" len="lg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24" name="Straight Connector 223">
            <a:extLst>
              <a:ext uri="{FF2B5EF4-FFF2-40B4-BE49-F238E27FC236}">
                <a16:creationId xmlns:a16="http://schemas.microsoft.com/office/drawing/2014/main" id="{859F3A0B-0D7B-8E48-A247-8056CDCDD07C}"/>
              </a:ext>
            </a:extLst>
          </p:cNvPr>
          <p:cNvCxnSpPr/>
          <p:nvPr/>
        </p:nvCxnSpPr>
        <p:spPr bwMode="auto">
          <a:xfrm>
            <a:off x="2438400" y="2743200"/>
            <a:ext cx="381000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accent2"/>
            </a:solidFill>
            <a:prstDash val="solid"/>
            <a:round/>
            <a:headEnd type="none" w="sm" len="sm"/>
            <a:tailEnd type="triangle" w="lg" len="lg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25" name="Straight Connector 224">
            <a:extLst>
              <a:ext uri="{FF2B5EF4-FFF2-40B4-BE49-F238E27FC236}">
                <a16:creationId xmlns:a16="http://schemas.microsoft.com/office/drawing/2014/main" id="{EA604936-C244-424C-96CD-4C14E0D27526}"/>
              </a:ext>
            </a:extLst>
          </p:cNvPr>
          <p:cNvCxnSpPr/>
          <p:nvPr/>
        </p:nvCxnSpPr>
        <p:spPr bwMode="auto">
          <a:xfrm>
            <a:off x="3276600" y="2743200"/>
            <a:ext cx="381000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accent2"/>
            </a:solidFill>
            <a:prstDash val="solid"/>
            <a:round/>
            <a:headEnd type="none" w="sm" len="sm"/>
            <a:tailEnd type="triangle" w="lg" len="lg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26" name="Straight Connector 225">
            <a:extLst>
              <a:ext uri="{FF2B5EF4-FFF2-40B4-BE49-F238E27FC236}">
                <a16:creationId xmlns:a16="http://schemas.microsoft.com/office/drawing/2014/main" id="{E1E69FD3-6FC4-AB48-BBBF-78D0F4018367}"/>
              </a:ext>
            </a:extLst>
          </p:cNvPr>
          <p:cNvCxnSpPr/>
          <p:nvPr/>
        </p:nvCxnSpPr>
        <p:spPr bwMode="auto">
          <a:xfrm>
            <a:off x="1524000" y="3200400"/>
            <a:ext cx="381000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accent2"/>
            </a:solidFill>
            <a:prstDash val="solid"/>
            <a:round/>
            <a:headEnd type="none" w="sm" len="sm"/>
            <a:tailEnd type="triangle" w="lg" len="lg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27" name="Straight Connector 226">
            <a:extLst>
              <a:ext uri="{FF2B5EF4-FFF2-40B4-BE49-F238E27FC236}">
                <a16:creationId xmlns:a16="http://schemas.microsoft.com/office/drawing/2014/main" id="{C1FD9AC3-CF6B-804A-A979-D3EBBB85B0B9}"/>
              </a:ext>
            </a:extLst>
          </p:cNvPr>
          <p:cNvCxnSpPr/>
          <p:nvPr/>
        </p:nvCxnSpPr>
        <p:spPr bwMode="auto">
          <a:xfrm>
            <a:off x="2438400" y="3200400"/>
            <a:ext cx="381000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accent2"/>
            </a:solidFill>
            <a:prstDash val="solid"/>
            <a:round/>
            <a:headEnd type="none" w="sm" len="sm"/>
            <a:tailEnd type="triangle" w="lg" len="lg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28" name="Straight Connector 227">
            <a:extLst>
              <a:ext uri="{FF2B5EF4-FFF2-40B4-BE49-F238E27FC236}">
                <a16:creationId xmlns:a16="http://schemas.microsoft.com/office/drawing/2014/main" id="{5D9869D4-5747-E74C-A3FE-F51825787E0D}"/>
              </a:ext>
            </a:extLst>
          </p:cNvPr>
          <p:cNvCxnSpPr/>
          <p:nvPr/>
        </p:nvCxnSpPr>
        <p:spPr bwMode="auto">
          <a:xfrm>
            <a:off x="3276600" y="3200400"/>
            <a:ext cx="381000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accent2"/>
            </a:solidFill>
            <a:prstDash val="solid"/>
            <a:round/>
            <a:headEnd type="none" w="sm" len="sm"/>
            <a:tailEnd type="triangle" w="lg" len="lg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graphicFrame>
        <p:nvGraphicFramePr>
          <p:cNvPr id="229" name="Object 228">
            <a:extLst>
              <a:ext uri="{FF2B5EF4-FFF2-40B4-BE49-F238E27FC236}">
                <a16:creationId xmlns:a16="http://schemas.microsoft.com/office/drawing/2014/main" id="{DB690677-E3EA-294B-8C2D-DEE32BF78B4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62383172"/>
              </p:ext>
            </p:extLst>
          </p:nvPr>
        </p:nvGraphicFramePr>
        <p:xfrm>
          <a:off x="5257800" y="5384469"/>
          <a:ext cx="2144153" cy="66860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5914" r:id="rId3" imgW="1181100" imgH="368300" progId="Equation.DSMT4">
                  <p:embed/>
                </p:oleObj>
              </mc:Choice>
              <mc:Fallback>
                <p:oleObj r:id="rId3" imgW="1181100" imgH="368300" progId="Equation.DSMT4">
                  <p:embed/>
                  <p:pic>
                    <p:nvPicPr>
                      <p:cNvPr id="184" name="Object 183">
                        <a:extLst>
                          <a:ext uri="{FF2B5EF4-FFF2-40B4-BE49-F238E27FC236}">
                            <a16:creationId xmlns:a16="http://schemas.microsoft.com/office/drawing/2014/main" id="{9B008C2E-9C7B-8C4D-B72E-2414F08944C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257800" y="5384469"/>
                        <a:ext cx="2144153" cy="66860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30" name="Group 229">
            <a:extLst>
              <a:ext uri="{FF2B5EF4-FFF2-40B4-BE49-F238E27FC236}">
                <a16:creationId xmlns:a16="http://schemas.microsoft.com/office/drawing/2014/main" id="{ED24B85E-F232-F042-9A70-51FF1685526B}"/>
              </a:ext>
            </a:extLst>
          </p:cNvPr>
          <p:cNvGrpSpPr/>
          <p:nvPr/>
        </p:nvGrpSpPr>
        <p:grpSpPr>
          <a:xfrm>
            <a:off x="211460" y="4216857"/>
            <a:ext cx="4594225" cy="1481183"/>
            <a:chOff x="493650" y="2522537"/>
            <a:chExt cx="4594225" cy="1481183"/>
          </a:xfrm>
        </p:grpSpPr>
        <p:sp>
          <p:nvSpPr>
            <p:cNvPr id="231" name="Line 378">
              <a:extLst>
                <a:ext uri="{FF2B5EF4-FFF2-40B4-BE49-F238E27FC236}">
                  <a16:creationId xmlns:a16="http://schemas.microsoft.com/office/drawing/2014/main" id="{4091CE3D-540A-AD40-BDEC-AB3AE4FD9AA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93650" y="3236919"/>
              <a:ext cx="4594225" cy="11113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lgDashDot"/>
              <a:round/>
              <a:headEnd type="none" w="sm" len="sm"/>
              <a:tailEnd type="stealth" w="sm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32" name="Rectangle 303">
              <a:extLst>
                <a:ext uri="{FF2B5EF4-FFF2-40B4-BE49-F238E27FC236}">
                  <a16:creationId xmlns:a16="http://schemas.microsoft.com/office/drawing/2014/main" id="{C8053D48-E984-4647-A1A7-05987923B4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42976" y="2690812"/>
              <a:ext cx="155575" cy="71437"/>
            </a:xfrm>
            <a:prstGeom prst="rect">
              <a:avLst/>
            </a:prstGeom>
            <a:solidFill>
              <a:srgbClr val="99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457200" eaLnBrk="1" hangingPunct="1"/>
              <a:endParaRPr lang="en-US" sz="1800">
                <a:latin typeface="Arial" charset="0"/>
              </a:endParaRPr>
            </a:p>
          </p:txBody>
        </p:sp>
        <p:sp>
          <p:nvSpPr>
            <p:cNvPr id="233" name="Rectangle 304">
              <a:extLst>
                <a:ext uri="{FF2B5EF4-FFF2-40B4-BE49-F238E27FC236}">
                  <a16:creationId xmlns:a16="http://schemas.microsoft.com/office/drawing/2014/main" id="{4E8E83D1-610B-3243-A66A-DA7E75CEFEE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27076" y="2963862"/>
              <a:ext cx="582612" cy="66675"/>
            </a:xfrm>
            <a:prstGeom prst="rect">
              <a:avLst/>
            </a:prstGeom>
            <a:solidFill>
              <a:srgbClr val="99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457200" eaLnBrk="1" hangingPunct="1"/>
              <a:endParaRPr lang="en-US" sz="1800">
                <a:latin typeface="Arial" charset="0"/>
              </a:endParaRPr>
            </a:p>
          </p:txBody>
        </p:sp>
        <p:sp>
          <p:nvSpPr>
            <p:cNvPr id="234" name="Rectangle 305">
              <a:extLst>
                <a:ext uri="{FF2B5EF4-FFF2-40B4-BE49-F238E27FC236}">
                  <a16:creationId xmlns:a16="http://schemas.microsoft.com/office/drawing/2014/main" id="{B5784ED0-B033-D044-BDE0-9B6163AF77B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42976" y="2828924"/>
              <a:ext cx="155575" cy="134938"/>
            </a:xfrm>
            <a:prstGeom prst="rect">
              <a:avLst/>
            </a:prstGeom>
            <a:solidFill>
              <a:srgbClr val="99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457200" eaLnBrk="1" hangingPunct="1"/>
              <a:endParaRPr lang="en-US" sz="1800">
                <a:latin typeface="Arial" charset="0"/>
              </a:endParaRPr>
            </a:p>
          </p:txBody>
        </p:sp>
        <p:sp>
          <p:nvSpPr>
            <p:cNvPr id="235" name="Line 306">
              <a:extLst>
                <a:ext uri="{FF2B5EF4-FFF2-40B4-BE49-F238E27FC236}">
                  <a16:creationId xmlns:a16="http://schemas.microsoft.com/office/drawing/2014/main" id="{32FC952A-D1FE-CA42-AAF0-373C6F3FB3F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227076" y="2963862"/>
              <a:ext cx="209550" cy="0"/>
            </a:xfrm>
            <a:prstGeom prst="line">
              <a:avLst/>
            </a:prstGeom>
            <a:noFill/>
            <a:ln w="12700">
              <a:solidFill>
                <a:srgbClr val="0033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36" name="Line 307">
              <a:extLst>
                <a:ext uri="{FF2B5EF4-FFF2-40B4-BE49-F238E27FC236}">
                  <a16:creationId xmlns:a16="http://schemas.microsoft.com/office/drawing/2014/main" id="{1FC466ED-B80E-B74E-9916-F35BBFE941C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227076" y="2963862"/>
              <a:ext cx="0" cy="66675"/>
            </a:xfrm>
            <a:prstGeom prst="line">
              <a:avLst/>
            </a:prstGeom>
            <a:noFill/>
            <a:ln w="12700">
              <a:solidFill>
                <a:srgbClr val="0033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37" name="Line 308">
              <a:extLst>
                <a:ext uri="{FF2B5EF4-FFF2-40B4-BE49-F238E27FC236}">
                  <a16:creationId xmlns:a16="http://schemas.microsoft.com/office/drawing/2014/main" id="{E307EF3D-9831-3A4C-909A-7C0DC066FC6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27076" y="3030537"/>
              <a:ext cx="577850" cy="0"/>
            </a:xfrm>
            <a:prstGeom prst="line">
              <a:avLst/>
            </a:prstGeom>
            <a:noFill/>
            <a:ln w="12700">
              <a:solidFill>
                <a:srgbClr val="0033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38" name="Line 309">
              <a:extLst>
                <a:ext uri="{FF2B5EF4-FFF2-40B4-BE49-F238E27FC236}">
                  <a16:creationId xmlns:a16="http://schemas.microsoft.com/office/drawing/2014/main" id="{A7C1268B-819D-4440-86E0-697759A38C9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36626" y="2762249"/>
              <a:ext cx="158750" cy="0"/>
            </a:xfrm>
            <a:prstGeom prst="line">
              <a:avLst/>
            </a:prstGeom>
            <a:noFill/>
            <a:ln w="12700">
              <a:solidFill>
                <a:srgbClr val="0033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39" name="Line 310">
              <a:extLst>
                <a:ext uri="{FF2B5EF4-FFF2-40B4-BE49-F238E27FC236}">
                  <a16:creationId xmlns:a16="http://schemas.microsoft.com/office/drawing/2014/main" id="{1336300C-1467-014B-8FF3-BC3C399A0DA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36626" y="2828924"/>
              <a:ext cx="158750" cy="0"/>
            </a:xfrm>
            <a:prstGeom prst="line">
              <a:avLst/>
            </a:prstGeom>
            <a:noFill/>
            <a:ln w="12700">
              <a:solidFill>
                <a:srgbClr val="0033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40" name="Line 311">
              <a:extLst>
                <a:ext uri="{FF2B5EF4-FFF2-40B4-BE49-F238E27FC236}">
                  <a16:creationId xmlns:a16="http://schemas.microsoft.com/office/drawing/2014/main" id="{BE437423-B937-5442-9719-40482F42A4B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436626" y="2828924"/>
              <a:ext cx="0" cy="134938"/>
            </a:xfrm>
            <a:prstGeom prst="line">
              <a:avLst/>
            </a:prstGeom>
            <a:noFill/>
            <a:ln w="12700">
              <a:solidFill>
                <a:srgbClr val="0033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41" name="Rectangle 316">
              <a:extLst>
                <a:ext uri="{FF2B5EF4-FFF2-40B4-BE49-F238E27FC236}">
                  <a16:creationId xmlns:a16="http://schemas.microsoft.com/office/drawing/2014/main" id="{9CD3C1A6-C001-1E43-AB53-649D0663B3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96913" y="2522537"/>
              <a:ext cx="3413125" cy="168275"/>
            </a:xfrm>
            <a:prstGeom prst="rect">
              <a:avLst/>
            </a:prstGeom>
            <a:solidFill>
              <a:srgbClr val="99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457200" eaLnBrk="1" hangingPunct="1"/>
              <a:endParaRPr lang="en-US" sz="1800">
                <a:latin typeface="Arial" charset="0"/>
              </a:endParaRPr>
            </a:p>
          </p:txBody>
        </p:sp>
        <p:sp>
          <p:nvSpPr>
            <p:cNvPr id="242" name="Rectangle 317">
              <a:extLst>
                <a:ext uri="{FF2B5EF4-FFF2-40B4-BE49-F238E27FC236}">
                  <a16:creationId xmlns:a16="http://schemas.microsoft.com/office/drawing/2014/main" id="{04412C62-A95C-7A42-A478-74BA6C0D479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70063" y="2690812"/>
              <a:ext cx="169863" cy="133350"/>
            </a:xfrm>
            <a:prstGeom prst="rect">
              <a:avLst/>
            </a:prstGeom>
            <a:solidFill>
              <a:srgbClr val="99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457200" eaLnBrk="1" hangingPunct="1"/>
              <a:endParaRPr lang="en-US" sz="1800">
                <a:latin typeface="Arial" charset="0"/>
              </a:endParaRPr>
            </a:p>
          </p:txBody>
        </p:sp>
        <p:sp>
          <p:nvSpPr>
            <p:cNvPr id="243" name="Rectangle 318">
              <a:extLst>
                <a:ext uri="{FF2B5EF4-FFF2-40B4-BE49-F238E27FC236}">
                  <a16:creationId xmlns:a16="http://schemas.microsoft.com/office/drawing/2014/main" id="{2492BFD8-AE72-E04A-8F0D-63F1C9B466D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16201" y="2690812"/>
              <a:ext cx="171450" cy="57150"/>
            </a:xfrm>
            <a:prstGeom prst="rect">
              <a:avLst/>
            </a:prstGeom>
            <a:solidFill>
              <a:srgbClr val="99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457200" eaLnBrk="1" hangingPunct="1"/>
              <a:endParaRPr lang="en-US" sz="1800">
                <a:latin typeface="Arial" charset="0"/>
              </a:endParaRPr>
            </a:p>
          </p:txBody>
        </p:sp>
        <p:sp>
          <p:nvSpPr>
            <p:cNvPr id="244" name="Rectangle 319">
              <a:extLst>
                <a:ext uri="{FF2B5EF4-FFF2-40B4-BE49-F238E27FC236}">
                  <a16:creationId xmlns:a16="http://schemas.microsoft.com/office/drawing/2014/main" id="{71C2C28F-E3EF-1C43-B504-43238836036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92363" y="2963862"/>
              <a:ext cx="619125" cy="66675"/>
            </a:xfrm>
            <a:prstGeom prst="rect">
              <a:avLst/>
            </a:prstGeom>
            <a:solidFill>
              <a:srgbClr val="99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457200" eaLnBrk="1" hangingPunct="1"/>
              <a:endParaRPr lang="en-US" sz="1800">
                <a:latin typeface="Arial" charset="0"/>
              </a:endParaRPr>
            </a:p>
          </p:txBody>
        </p:sp>
        <p:sp>
          <p:nvSpPr>
            <p:cNvPr id="245" name="Rectangle 320">
              <a:extLst>
                <a:ext uri="{FF2B5EF4-FFF2-40B4-BE49-F238E27FC236}">
                  <a16:creationId xmlns:a16="http://schemas.microsoft.com/office/drawing/2014/main" id="{CBCA8289-552E-164F-871C-9ED30818334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16201" y="2824162"/>
              <a:ext cx="171450" cy="139700"/>
            </a:xfrm>
            <a:prstGeom prst="rect">
              <a:avLst/>
            </a:prstGeom>
            <a:solidFill>
              <a:srgbClr val="99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457200" eaLnBrk="1" hangingPunct="1"/>
              <a:endParaRPr lang="en-US" sz="1800">
                <a:latin typeface="Arial" charset="0"/>
              </a:endParaRPr>
            </a:p>
          </p:txBody>
        </p:sp>
        <p:sp>
          <p:nvSpPr>
            <p:cNvPr id="246" name="Rectangle 321">
              <a:extLst>
                <a:ext uri="{FF2B5EF4-FFF2-40B4-BE49-F238E27FC236}">
                  <a16:creationId xmlns:a16="http://schemas.microsoft.com/office/drawing/2014/main" id="{597D0421-9C80-FF41-84C9-DD1FFEF76FC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4638" y="2963862"/>
              <a:ext cx="620713" cy="66675"/>
            </a:xfrm>
            <a:prstGeom prst="rect">
              <a:avLst/>
            </a:prstGeom>
            <a:solidFill>
              <a:srgbClr val="99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457200" eaLnBrk="1" hangingPunct="1"/>
              <a:endParaRPr lang="en-US" sz="1800">
                <a:latin typeface="Arial" charset="0"/>
              </a:endParaRPr>
            </a:p>
          </p:txBody>
        </p:sp>
        <p:sp>
          <p:nvSpPr>
            <p:cNvPr id="247" name="Rectangle 322">
              <a:extLst>
                <a:ext uri="{FF2B5EF4-FFF2-40B4-BE49-F238E27FC236}">
                  <a16:creationId xmlns:a16="http://schemas.microsoft.com/office/drawing/2014/main" id="{612D2FD7-E5C1-7C4B-B458-E2062C0C3BE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70063" y="2824162"/>
              <a:ext cx="169863" cy="139700"/>
            </a:xfrm>
            <a:prstGeom prst="rect">
              <a:avLst/>
            </a:prstGeom>
            <a:solidFill>
              <a:srgbClr val="99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457200" eaLnBrk="1" hangingPunct="1"/>
              <a:endParaRPr lang="en-US" sz="1800">
                <a:latin typeface="Arial" charset="0"/>
              </a:endParaRPr>
            </a:p>
          </p:txBody>
        </p:sp>
        <p:sp>
          <p:nvSpPr>
            <p:cNvPr id="248" name="Line 323">
              <a:extLst>
                <a:ext uri="{FF2B5EF4-FFF2-40B4-BE49-F238E27FC236}">
                  <a16:creationId xmlns:a16="http://schemas.microsoft.com/office/drawing/2014/main" id="{3ECD3AF5-3129-9C40-9740-C8CD65DC524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89026" y="2690812"/>
              <a:ext cx="674687" cy="0"/>
            </a:xfrm>
            <a:prstGeom prst="line">
              <a:avLst/>
            </a:prstGeom>
            <a:noFill/>
            <a:ln w="12700">
              <a:solidFill>
                <a:srgbClr val="0033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49" name="Line 324">
              <a:extLst>
                <a:ext uri="{FF2B5EF4-FFF2-40B4-BE49-F238E27FC236}">
                  <a16:creationId xmlns:a16="http://schemas.microsoft.com/office/drawing/2014/main" id="{DE7E8CBE-0A0D-A247-9C0D-2075CD7E568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436751" y="2963862"/>
              <a:ext cx="225425" cy="0"/>
            </a:xfrm>
            <a:prstGeom prst="line">
              <a:avLst/>
            </a:prstGeom>
            <a:noFill/>
            <a:ln w="12700">
              <a:solidFill>
                <a:srgbClr val="0033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50" name="Line 325">
              <a:extLst>
                <a:ext uri="{FF2B5EF4-FFF2-40B4-BE49-F238E27FC236}">
                  <a16:creationId xmlns:a16="http://schemas.microsoft.com/office/drawing/2014/main" id="{C72B3566-1D3B-C542-A862-01AC64FDD53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05002" y="2703326"/>
              <a:ext cx="674687" cy="0"/>
            </a:xfrm>
            <a:prstGeom prst="line">
              <a:avLst/>
            </a:prstGeom>
            <a:noFill/>
            <a:ln w="12700">
              <a:solidFill>
                <a:srgbClr val="0033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51" name="Line 326">
              <a:extLst>
                <a:ext uri="{FF2B5EF4-FFF2-40B4-BE49-F238E27FC236}">
                  <a16:creationId xmlns:a16="http://schemas.microsoft.com/office/drawing/2014/main" id="{EBAE89DD-3E29-F647-AC74-A8592E19CE7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263713" y="2690812"/>
              <a:ext cx="6350" cy="273050"/>
            </a:xfrm>
            <a:prstGeom prst="line">
              <a:avLst/>
            </a:prstGeom>
            <a:noFill/>
            <a:ln w="12700">
              <a:solidFill>
                <a:srgbClr val="0033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52" name="Line 327">
              <a:extLst>
                <a:ext uri="{FF2B5EF4-FFF2-40B4-BE49-F238E27FC236}">
                  <a16:creationId xmlns:a16="http://schemas.microsoft.com/office/drawing/2014/main" id="{512AF12D-241E-6C45-9C90-F95050281B4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436751" y="2684462"/>
              <a:ext cx="9525" cy="279400"/>
            </a:xfrm>
            <a:prstGeom prst="line">
              <a:avLst/>
            </a:prstGeom>
            <a:noFill/>
            <a:ln w="12700">
              <a:solidFill>
                <a:srgbClr val="0033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53" name="Line 328">
              <a:extLst>
                <a:ext uri="{FF2B5EF4-FFF2-40B4-BE49-F238E27FC236}">
                  <a16:creationId xmlns:a16="http://schemas.microsoft.com/office/drawing/2014/main" id="{BE3CCBD0-66C2-B14B-BE8E-1C2E85A10F0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111438" y="2824162"/>
              <a:ext cx="0" cy="139700"/>
            </a:xfrm>
            <a:prstGeom prst="line">
              <a:avLst/>
            </a:prstGeom>
            <a:noFill/>
            <a:ln w="12700">
              <a:solidFill>
                <a:srgbClr val="0033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54" name="Line 329">
              <a:extLst>
                <a:ext uri="{FF2B5EF4-FFF2-40B4-BE49-F238E27FC236}">
                  <a16:creationId xmlns:a16="http://schemas.microsoft.com/office/drawing/2014/main" id="{19915F71-0FBF-364A-BF27-721DAA6A644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111438" y="2678112"/>
              <a:ext cx="0" cy="96837"/>
            </a:xfrm>
            <a:prstGeom prst="line">
              <a:avLst/>
            </a:prstGeom>
            <a:noFill/>
            <a:ln w="12700">
              <a:solidFill>
                <a:srgbClr val="0033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55" name="Line 334">
              <a:extLst>
                <a:ext uri="{FF2B5EF4-FFF2-40B4-BE49-F238E27FC236}">
                  <a16:creationId xmlns:a16="http://schemas.microsoft.com/office/drawing/2014/main" id="{0188D319-C556-054C-9E26-F2F02BCAC94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281301" y="2963862"/>
              <a:ext cx="222250" cy="0"/>
            </a:xfrm>
            <a:prstGeom prst="line">
              <a:avLst/>
            </a:prstGeom>
            <a:noFill/>
            <a:ln w="12700">
              <a:solidFill>
                <a:srgbClr val="0033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56" name="Line 335">
              <a:extLst>
                <a:ext uri="{FF2B5EF4-FFF2-40B4-BE49-F238E27FC236}">
                  <a16:creationId xmlns:a16="http://schemas.microsoft.com/office/drawing/2014/main" id="{FF09EECA-DE23-7049-B326-315432AE5AA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278126" y="2828924"/>
              <a:ext cx="3175" cy="131763"/>
            </a:xfrm>
            <a:prstGeom prst="line">
              <a:avLst/>
            </a:prstGeom>
            <a:noFill/>
            <a:ln w="12700">
              <a:solidFill>
                <a:srgbClr val="0033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57" name="Line 336">
              <a:extLst>
                <a:ext uri="{FF2B5EF4-FFF2-40B4-BE49-F238E27FC236}">
                  <a16:creationId xmlns:a16="http://schemas.microsoft.com/office/drawing/2014/main" id="{742C889A-933E-5E4A-BD2C-E63CB9E271C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278126" y="2690812"/>
              <a:ext cx="815975" cy="0"/>
            </a:xfrm>
            <a:prstGeom prst="line">
              <a:avLst/>
            </a:prstGeom>
            <a:noFill/>
            <a:ln w="12700">
              <a:solidFill>
                <a:srgbClr val="0033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58" name="Line 338">
              <a:extLst>
                <a:ext uri="{FF2B5EF4-FFF2-40B4-BE49-F238E27FC236}">
                  <a16:creationId xmlns:a16="http://schemas.microsoft.com/office/drawing/2014/main" id="{CF355A0F-AA21-E74E-A237-774C14097E9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039876" y="3030537"/>
              <a:ext cx="622300" cy="0"/>
            </a:xfrm>
            <a:prstGeom prst="line">
              <a:avLst/>
            </a:prstGeom>
            <a:noFill/>
            <a:ln w="12700">
              <a:solidFill>
                <a:srgbClr val="0033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59" name="Line 339">
              <a:extLst>
                <a:ext uri="{FF2B5EF4-FFF2-40B4-BE49-F238E27FC236}">
                  <a16:creationId xmlns:a16="http://schemas.microsoft.com/office/drawing/2014/main" id="{1D5A67F0-BAC8-AF4F-8E6D-3228685EA6D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86013" y="3030537"/>
              <a:ext cx="620713" cy="0"/>
            </a:xfrm>
            <a:prstGeom prst="line">
              <a:avLst/>
            </a:prstGeom>
            <a:noFill/>
            <a:ln w="12700">
              <a:solidFill>
                <a:srgbClr val="0033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60" name="Line 340">
              <a:extLst>
                <a:ext uri="{FF2B5EF4-FFF2-40B4-BE49-F238E27FC236}">
                  <a16:creationId xmlns:a16="http://schemas.microsoft.com/office/drawing/2014/main" id="{B328843D-B0EF-6C42-92FE-AB3D6976F91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039876" y="2963862"/>
              <a:ext cx="223837" cy="0"/>
            </a:xfrm>
            <a:prstGeom prst="line">
              <a:avLst/>
            </a:prstGeom>
            <a:noFill/>
            <a:ln w="12700">
              <a:solidFill>
                <a:srgbClr val="0033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61" name="Line 341">
              <a:extLst>
                <a:ext uri="{FF2B5EF4-FFF2-40B4-BE49-F238E27FC236}">
                  <a16:creationId xmlns:a16="http://schemas.microsoft.com/office/drawing/2014/main" id="{8510E4B4-BD3D-2444-9A13-117C30A5019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039876" y="2963862"/>
              <a:ext cx="0" cy="66675"/>
            </a:xfrm>
            <a:prstGeom prst="line">
              <a:avLst/>
            </a:prstGeom>
            <a:noFill/>
            <a:ln w="12700">
              <a:solidFill>
                <a:srgbClr val="0033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62" name="Line 342">
              <a:extLst>
                <a:ext uri="{FF2B5EF4-FFF2-40B4-BE49-F238E27FC236}">
                  <a16:creationId xmlns:a16="http://schemas.microsoft.com/office/drawing/2014/main" id="{5C3CD969-DE40-1F46-9678-DE11E18EEB8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886013" y="2963862"/>
              <a:ext cx="225425" cy="0"/>
            </a:xfrm>
            <a:prstGeom prst="line">
              <a:avLst/>
            </a:prstGeom>
            <a:noFill/>
            <a:ln w="12700">
              <a:solidFill>
                <a:srgbClr val="0033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63" name="Line 343">
              <a:extLst>
                <a:ext uri="{FF2B5EF4-FFF2-40B4-BE49-F238E27FC236}">
                  <a16:creationId xmlns:a16="http://schemas.microsoft.com/office/drawing/2014/main" id="{94A13AA7-F836-7B46-91ED-CD90767051E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886013" y="2963862"/>
              <a:ext cx="0" cy="66675"/>
            </a:xfrm>
            <a:prstGeom prst="line">
              <a:avLst/>
            </a:prstGeom>
            <a:noFill/>
            <a:ln w="12700">
              <a:solidFill>
                <a:srgbClr val="0033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64" name="Line 344">
              <a:extLst>
                <a:ext uri="{FF2B5EF4-FFF2-40B4-BE49-F238E27FC236}">
                  <a16:creationId xmlns:a16="http://schemas.microsoft.com/office/drawing/2014/main" id="{FE79C85D-4EB2-4548-825D-482BC150775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111438" y="2760662"/>
              <a:ext cx="188913" cy="0"/>
            </a:xfrm>
            <a:prstGeom prst="line">
              <a:avLst/>
            </a:prstGeom>
            <a:noFill/>
            <a:ln w="12700">
              <a:solidFill>
                <a:srgbClr val="0033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65" name="Line 345">
              <a:extLst>
                <a:ext uri="{FF2B5EF4-FFF2-40B4-BE49-F238E27FC236}">
                  <a16:creationId xmlns:a16="http://schemas.microsoft.com/office/drawing/2014/main" id="{4626833E-2EB7-ED4D-9FED-544F4B7B237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11438" y="2824162"/>
              <a:ext cx="169863" cy="0"/>
            </a:xfrm>
            <a:prstGeom prst="line">
              <a:avLst/>
            </a:prstGeom>
            <a:noFill/>
            <a:ln w="12700">
              <a:solidFill>
                <a:srgbClr val="0033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66" name="Line 346">
              <a:extLst>
                <a:ext uri="{FF2B5EF4-FFF2-40B4-BE49-F238E27FC236}">
                  <a16:creationId xmlns:a16="http://schemas.microsoft.com/office/drawing/2014/main" id="{68AD958A-1757-5E4D-A315-0935DE4B234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662176" y="2963862"/>
              <a:ext cx="0" cy="66675"/>
            </a:xfrm>
            <a:prstGeom prst="line">
              <a:avLst/>
            </a:prstGeom>
            <a:noFill/>
            <a:ln w="12700">
              <a:solidFill>
                <a:srgbClr val="0033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67" name="Line 350">
              <a:extLst>
                <a:ext uri="{FF2B5EF4-FFF2-40B4-BE49-F238E27FC236}">
                  <a16:creationId xmlns:a16="http://schemas.microsoft.com/office/drawing/2014/main" id="{F4FA3270-9A1D-8E4E-A3D9-2A93C2AC021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511488" y="2963862"/>
              <a:ext cx="0" cy="66675"/>
            </a:xfrm>
            <a:prstGeom prst="line">
              <a:avLst/>
            </a:prstGeom>
            <a:noFill/>
            <a:ln w="12700">
              <a:solidFill>
                <a:srgbClr val="0033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68" name="Line 352">
              <a:extLst>
                <a:ext uri="{FF2B5EF4-FFF2-40B4-BE49-F238E27FC236}">
                  <a16:creationId xmlns:a16="http://schemas.microsoft.com/office/drawing/2014/main" id="{A46BA273-98D1-3942-9DA3-E2FE4A21FF3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800163" y="2963862"/>
              <a:ext cx="0" cy="66675"/>
            </a:xfrm>
            <a:prstGeom prst="line">
              <a:avLst/>
            </a:prstGeom>
            <a:noFill/>
            <a:ln w="12700">
              <a:solidFill>
                <a:srgbClr val="0033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69" name="Line 353">
              <a:extLst>
                <a:ext uri="{FF2B5EF4-FFF2-40B4-BE49-F238E27FC236}">
                  <a16:creationId xmlns:a16="http://schemas.microsoft.com/office/drawing/2014/main" id="{0957FDF2-4396-A645-B7A6-C59023F5DFB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589026" y="2955924"/>
              <a:ext cx="220662" cy="0"/>
            </a:xfrm>
            <a:prstGeom prst="line">
              <a:avLst/>
            </a:prstGeom>
            <a:noFill/>
            <a:ln w="12700">
              <a:solidFill>
                <a:srgbClr val="0033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70" name="Line 354">
              <a:extLst>
                <a:ext uri="{FF2B5EF4-FFF2-40B4-BE49-F238E27FC236}">
                  <a16:creationId xmlns:a16="http://schemas.microsoft.com/office/drawing/2014/main" id="{A6A0D677-CFF8-1A4D-A394-983681BBB70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1584263" y="2822574"/>
              <a:ext cx="4763" cy="128588"/>
            </a:xfrm>
            <a:prstGeom prst="line">
              <a:avLst/>
            </a:prstGeom>
            <a:noFill/>
            <a:ln w="12700">
              <a:solidFill>
                <a:srgbClr val="0033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71" name="Line 355">
              <a:extLst>
                <a:ext uri="{FF2B5EF4-FFF2-40B4-BE49-F238E27FC236}">
                  <a16:creationId xmlns:a16="http://schemas.microsoft.com/office/drawing/2014/main" id="{7F9E732D-2E6E-BF47-A43F-57FE38C783F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595376" y="2686049"/>
              <a:ext cx="0" cy="87313"/>
            </a:xfrm>
            <a:prstGeom prst="line">
              <a:avLst/>
            </a:prstGeom>
            <a:noFill/>
            <a:ln w="12700">
              <a:solidFill>
                <a:srgbClr val="0033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72" name="Rectangle 358">
              <a:extLst>
                <a:ext uri="{FF2B5EF4-FFF2-40B4-BE49-F238E27FC236}">
                  <a16:creationId xmlns:a16="http://schemas.microsoft.com/office/drawing/2014/main" id="{BC196FE8-1438-F24A-BEC4-454D0E50F06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14738" y="2686049"/>
              <a:ext cx="190500" cy="193675"/>
            </a:xfrm>
            <a:prstGeom prst="rect">
              <a:avLst/>
            </a:prstGeom>
            <a:solidFill>
              <a:srgbClr val="99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457200" eaLnBrk="1" hangingPunct="1"/>
              <a:endParaRPr lang="en-US" sz="1800">
                <a:latin typeface="Arial" charset="0"/>
              </a:endParaRPr>
            </a:p>
          </p:txBody>
        </p:sp>
        <p:sp>
          <p:nvSpPr>
            <p:cNvPr id="273" name="Rectangle 359">
              <a:extLst>
                <a:ext uri="{FF2B5EF4-FFF2-40B4-BE49-F238E27FC236}">
                  <a16:creationId xmlns:a16="http://schemas.microsoft.com/office/drawing/2014/main" id="{1E67B5DF-4BD9-AF40-9F97-E588FE3D9A3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63913" y="2968624"/>
              <a:ext cx="690563" cy="66675"/>
            </a:xfrm>
            <a:prstGeom prst="rect">
              <a:avLst/>
            </a:prstGeom>
            <a:solidFill>
              <a:srgbClr val="99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457200" eaLnBrk="1" hangingPunct="1"/>
              <a:endParaRPr lang="en-US" sz="1800">
                <a:latin typeface="Arial" charset="0"/>
              </a:endParaRPr>
            </a:p>
          </p:txBody>
        </p:sp>
        <p:sp>
          <p:nvSpPr>
            <p:cNvPr id="274" name="Rectangle 360">
              <a:extLst>
                <a:ext uri="{FF2B5EF4-FFF2-40B4-BE49-F238E27FC236}">
                  <a16:creationId xmlns:a16="http://schemas.microsoft.com/office/drawing/2014/main" id="{6E010194-8EC7-1E48-B573-310E5EC0B9C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14738" y="2835274"/>
              <a:ext cx="190500" cy="133350"/>
            </a:xfrm>
            <a:prstGeom prst="rect">
              <a:avLst/>
            </a:prstGeom>
            <a:solidFill>
              <a:srgbClr val="99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457200" eaLnBrk="1" hangingPunct="1"/>
              <a:endParaRPr lang="en-US" sz="1800">
                <a:latin typeface="Arial" charset="0"/>
              </a:endParaRPr>
            </a:p>
          </p:txBody>
        </p:sp>
        <p:sp>
          <p:nvSpPr>
            <p:cNvPr id="275" name="Line 361">
              <a:extLst>
                <a:ext uri="{FF2B5EF4-FFF2-40B4-BE49-F238E27FC236}">
                  <a16:creationId xmlns:a16="http://schemas.microsoft.com/office/drawing/2014/main" id="{A893EE03-D439-A44D-82FC-4DBB4166398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82626" y="2698749"/>
              <a:ext cx="254000" cy="0"/>
            </a:xfrm>
            <a:prstGeom prst="line">
              <a:avLst/>
            </a:prstGeom>
            <a:noFill/>
            <a:ln w="12700">
              <a:solidFill>
                <a:srgbClr val="0033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76" name="Line 362">
              <a:extLst>
                <a:ext uri="{FF2B5EF4-FFF2-40B4-BE49-F238E27FC236}">
                  <a16:creationId xmlns:a16="http://schemas.microsoft.com/office/drawing/2014/main" id="{BBD5BC51-5BBB-314C-A661-666E8E13558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300476" y="2968624"/>
              <a:ext cx="249237" cy="0"/>
            </a:xfrm>
            <a:prstGeom prst="line">
              <a:avLst/>
            </a:prstGeom>
            <a:noFill/>
            <a:ln w="12700">
              <a:solidFill>
                <a:srgbClr val="0033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77" name="Line 363">
              <a:extLst>
                <a:ext uri="{FF2B5EF4-FFF2-40B4-BE49-F238E27FC236}">
                  <a16:creationId xmlns:a16="http://schemas.microsoft.com/office/drawing/2014/main" id="{14E80104-5DFB-2D47-8D74-C099315EA33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108388" y="2684462"/>
              <a:ext cx="0" cy="288925"/>
            </a:xfrm>
            <a:prstGeom prst="line">
              <a:avLst/>
            </a:prstGeom>
            <a:noFill/>
            <a:ln w="12700">
              <a:solidFill>
                <a:srgbClr val="0033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78" name="Line 364">
              <a:extLst>
                <a:ext uri="{FF2B5EF4-FFF2-40B4-BE49-F238E27FC236}">
                  <a16:creationId xmlns:a16="http://schemas.microsoft.com/office/drawing/2014/main" id="{B1DF896E-E3A0-344E-AA79-D327DAAC985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300476" y="2668587"/>
              <a:ext cx="0" cy="292100"/>
            </a:xfrm>
            <a:prstGeom prst="line">
              <a:avLst/>
            </a:prstGeom>
            <a:noFill/>
            <a:ln w="12700">
              <a:solidFill>
                <a:srgbClr val="0033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79" name="Line 367">
              <a:extLst>
                <a:ext uri="{FF2B5EF4-FFF2-40B4-BE49-F238E27FC236}">
                  <a16:creationId xmlns:a16="http://schemas.microsoft.com/office/drawing/2014/main" id="{BC5DD63A-8AB9-D74D-B42C-6D1A66D0869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860738" y="3035299"/>
              <a:ext cx="688975" cy="0"/>
            </a:xfrm>
            <a:prstGeom prst="line">
              <a:avLst/>
            </a:prstGeom>
            <a:noFill/>
            <a:ln w="12700">
              <a:solidFill>
                <a:srgbClr val="0033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80" name="Line 368">
              <a:extLst>
                <a:ext uri="{FF2B5EF4-FFF2-40B4-BE49-F238E27FC236}">
                  <a16:creationId xmlns:a16="http://schemas.microsoft.com/office/drawing/2014/main" id="{A887AC82-86BB-2A40-8AD9-BBC8A7D21AB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860738" y="2968624"/>
              <a:ext cx="247650" cy="0"/>
            </a:xfrm>
            <a:prstGeom prst="line">
              <a:avLst/>
            </a:prstGeom>
            <a:noFill/>
            <a:ln w="12700">
              <a:solidFill>
                <a:srgbClr val="0033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81" name="Line 369">
              <a:extLst>
                <a:ext uri="{FF2B5EF4-FFF2-40B4-BE49-F238E27FC236}">
                  <a16:creationId xmlns:a16="http://schemas.microsoft.com/office/drawing/2014/main" id="{EB51A8F5-99A4-F14E-9DB3-864578B38F9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860738" y="2968624"/>
              <a:ext cx="0" cy="66675"/>
            </a:xfrm>
            <a:prstGeom prst="line">
              <a:avLst/>
            </a:prstGeom>
            <a:noFill/>
            <a:ln w="12700">
              <a:solidFill>
                <a:srgbClr val="0033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82" name="Line 372">
              <a:extLst>
                <a:ext uri="{FF2B5EF4-FFF2-40B4-BE49-F238E27FC236}">
                  <a16:creationId xmlns:a16="http://schemas.microsoft.com/office/drawing/2014/main" id="{75303072-8E68-9447-B81B-876B4FA0393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81426" y="2686049"/>
              <a:ext cx="336550" cy="0"/>
            </a:xfrm>
            <a:prstGeom prst="line">
              <a:avLst/>
            </a:prstGeom>
            <a:noFill/>
            <a:ln w="12700">
              <a:solidFill>
                <a:srgbClr val="0033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83" name="Line 373">
              <a:extLst>
                <a:ext uri="{FF2B5EF4-FFF2-40B4-BE49-F238E27FC236}">
                  <a16:creationId xmlns:a16="http://schemas.microsoft.com/office/drawing/2014/main" id="{4020D89C-2883-064E-8356-718672DA1D4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295588" y="2673349"/>
              <a:ext cx="0" cy="96838"/>
            </a:xfrm>
            <a:prstGeom prst="line">
              <a:avLst/>
            </a:prstGeom>
            <a:noFill/>
            <a:ln w="12700">
              <a:solidFill>
                <a:srgbClr val="0033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84" name="Line 374">
              <a:extLst>
                <a:ext uri="{FF2B5EF4-FFF2-40B4-BE49-F238E27FC236}">
                  <a16:creationId xmlns:a16="http://schemas.microsoft.com/office/drawing/2014/main" id="{24E87D35-4D79-894B-B00B-D3CF64F52F1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447738" y="2686049"/>
              <a:ext cx="0" cy="87313"/>
            </a:xfrm>
            <a:prstGeom prst="line">
              <a:avLst/>
            </a:prstGeom>
            <a:noFill/>
            <a:ln w="12700">
              <a:solidFill>
                <a:srgbClr val="0033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85" name="Line 380">
              <a:extLst>
                <a:ext uri="{FF2B5EF4-FFF2-40B4-BE49-F238E27FC236}">
                  <a16:creationId xmlns:a16="http://schemas.microsoft.com/office/drawing/2014/main" id="{1E08949B-B792-F846-8524-37074705A70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76226" y="3043237"/>
              <a:ext cx="41227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prstDash val="dash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86" name="Rectangle 303">
              <a:extLst>
                <a:ext uri="{FF2B5EF4-FFF2-40B4-BE49-F238E27FC236}">
                  <a16:creationId xmlns:a16="http://schemas.microsoft.com/office/drawing/2014/main" id="{E255AB0F-3A48-404A-A89A-131DF09DF136}"/>
                </a:ext>
              </a:extLst>
            </p:cNvPr>
            <p:cNvSpPr>
              <a:spLocks noChangeArrowheads="1"/>
            </p:cNvSpPr>
            <p:nvPr/>
          </p:nvSpPr>
          <p:spPr bwMode="auto">
            <a:xfrm flipV="1">
              <a:off x="1386196" y="3751374"/>
              <a:ext cx="155575" cy="75202"/>
            </a:xfrm>
            <a:prstGeom prst="rect">
              <a:avLst/>
            </a:prstGeom>
            <a:solidFill>
              <a:srgbClr val="99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457200" eaLnBrk="1" hangingPunct="1"/>
              <a:endParaRPr lang="en-US" sz="1800">
                <a:latin typeface="Arial" charset="0"/>
              </a:endParaRPr>
            </a:p>
          </p:txBody>
        </p:sp>
        <p:sp>
          <p:nvSpPr>
            <p:cNvPr id="287" name="Rectangle 304">
              <a:extLst>
                <a:ext uri="{FF2B5EF4-FFF2-40B4-BE49-F238E27FC236}">
                  <a16:creationId xmlns:a16="http://schemas.microsoft.com/office/drawing/2014/main" id="{799D38E1-1F91-0448-8A9E-6C8C9ED07E5A}"/>
                </a:ext>
              </a:extLst>
            </p:cNvPr>
            <p:cNvSpPr>
              <a:spLocks noChangeArrowheads="1"/>
            </p:cNvSpPr>
            <p:nvPr/>
          </p:nvSpPr>
          <p:spPr bwMode="auto">
            <a:xfrm flipV="1">
              <a:off x="1170296" y="3468945"/>
              <a:ext cx="582612" cy="70189"/>
            </a:xfrm>
            <a:prstGeom prst="rect">
              <a:avLst/>
            </a:prstGeom>
            <a:solidFill>
              <a:srgbClr val="99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457200" eaLnBrk="1" hangingPunct="1"/>
              <a:endParaRPr lang="en-US" sz="1800">
                <a:latin typeface="Arial" charset="0"/>
              </a:endParaRPr>
            </a:p>
          </p:txBody>
        </p:sp>
        <p:sp>
          <p:nvSpPr>
            <p:cNvPr id="288" name="Rectangle 305">
              <a:extLst>
                <a:ext uri="{FF2B5EF4-FFF2-40B4-BE49-F238E27FC236}">
                  <a16:creationId xmlns:a16="http://schemas.microsoft.com/office/drawing/2014/main" id="{E2EBDBD7-87FB-E34F-8AEF-0F374F3B2876}"/>
                </a:ext>
              </a:extLst>
            </p:cNvPr>
            <p:cNvSpPr>
              <a:spLocks noChangeArrowheads="1"/>
            </p:cNvSpPr>
            <p:nvPr/>
          </p:nvSpPr>
          <p:spPr bwMode="auto">
            <a:xfrm flipV="1">
              <a:off x="1386196" y="3539134"/>
              <a:ext cx="155575" cy="142050"/>
            </a:xfrm>
            <a:prstGeom prst="rect">
              <a:avLst/>
            </a:prstGeom>
            <a:solidFill>
              <a:srgbClr val="99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457200" eaLnBrk="1" hangingPunct="1"/>
              <a:endParaRPr lang="en-US" sz="1800">
                <a:latin typeface="Arial" charset="0"/>
              </a:endParaRPr>
            </a:p>
          </p:txBody>
        </p:sp>
        <p:sp>
          <p:nvSpPr>
            <p:cNvPr id="289" name="Line 306">
              <a:extLst>
                <a:ext uri="{FF2B5EF4-FFF2-40B4-BE49-F238E27FC236}">
                  <a16:creationId xmlns:a16="http://schemas.microsoft.com/office/drawing/2014/main" id="{FC71FA59-9ED2-FB43-ADA8-555C436E62A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1170296" y="3539134"/>
              <a:ext cx="209550" cy="0"/>
            </a:xfrm>
            <a:prstGeom prst="line">
              <a:avLst/>
            </a:prstGeom>
            <a:noFill/>
            <a:ln w="12700">
              <a:solidFill>
                <a:srgbClr val="0033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90" name="Line 307">
              <a:extLst>
                <a:ext uri="{FF2B5EF4-FFF2-40B4-BE49-F238E27FC236}">
                  <a16:creationId xmlns:a16="http://schemas.microsoft.com/office/drawing/2014/main" id="{3DFBFE93-FB53-8C42-B4E4-1E366D02F64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70296" y="3468945"/>
              <a:ext cx="0" cy="70189"/>
            </a:xfrm>
            <a:prstGeom prst="line">
              <a:avLst/>
            </a:prstGeom>
            <a:noFill/>
            <a:ln w="12700">
              <a:solidFill>
                <a:srgbClr val="0033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91" name="Line 308">
              <a:extLst>
                <a:ext uri="{FF2B5EF4-FFF2-40B4-BE49-F238E27FC236}">
                  <a16:creationId xmlns:a16="http://schemas.microsoft.com/office/drawing/2014/main" id="{8D60FBCC-CDE0-534F-A9F2-2D7914286D0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170296" y="3468945"/>
              <a:ext cx="577850" cy="0"/>
            </a:xfrm>
            <a:prstGeom prst="line">
              <a:avLst/>
            </a:prstGeom>
            <a:noFill/>
            <a:ln w="12700">
              <a:solidFill>
                <a:srgbClr val="0033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92" name="Line 309">
              <a:extLst>
                <a:ext uri="{FF2B5EF4-FFF2-40B4-BE49-F238E27FC236}">
                  <a16:creationId xmlns:a16="http://schemas.microsoft.com/office/drawing/2014/main" id="{18EA50D5-A534-164B-9435-821EFB2F26F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379846" y="3751374"/>
              <a:ext cx="158750" cy="0"/>
            </a:xfrm>
            <a:prstGeom prst="line">
              <a:avLst/>
            </a:prstGeom>
            <a:noFill/>
            <a:ln w="12700">
              <a:solidFill>
                <a:srgbClr val="0033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93" name="Line 310">
              <a:extLst>
                <a:ext uri="{FF2B5EF4-FFF2-40B4-BE49-F238E27FC236}">
                  <a16:creationId xmlns:a16="http://schemas.microsoft.com/office/drawing/2014/main" id="{0B855200-8FDF-3149-B41F-F24B69DEEEB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379846" y="3681184"/>
              <a:ext cx="158750" cy="0"/>
            </a:xfrm>
            <a:prstGeom prst="line">
              <a:avLst/>
            </a:prstGeom>
            <a:noFill/>
            <a:ln w="12700">
              <a:solidFill>
                <a:srgbClr val="0033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94" name="Line 311">
              <a:extLst>
                <a:ext uri="{FF2B5EF4-FFF2-40B4-BE49-F238E27FC236}">
                  <a16:creationId xmlns:a16="http://schemas.microsoft.com/office/drawing/2014/main" id="{F432931F-7900-7A48-8501-508C07B558D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79846" y="3539134"/>
              <a:ext cx="0" cy="142050"/>
            </a:xfrm>
            <a:prstGeom prst="line">
              <a:avLst/>
            </a:prstGeom>
            <a:noFill/>
            <a:ln w="12700">
              <a:solidFill>
                <a:srgbClr val="0033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95" name="Rectangle 316">
              <a:extLst>
                <a:ext uri="{FF2B5EF4-FFF2-40B4-BE49-F238E27FC236}">
                  <a16:creationId xmlns:a16="http://schemas.microsoft.com/office/drawing/2014/main" id="{900BE7CA-5881-8643-A98B-0594FBE61BCA}"/>
                </a:ext>
              </a:extLst>
            </p:cNvPr>
            <p:cNvSpPr>
              <a:spLocks noChangeArrowheads="1"/>
            </p:cNvSpPr>
            <p:nvPr/>
          </p:nvSpPr>
          <p:spPr bwMode="auto">
            <a:xfrm flipV="1">
              <a:off x="1140133" y="3826576"/>
              <a:ext cx="3413125" cy="177144"/>
            </a:xfrm>
            <a:prstGeom prst="rect">
              <a:avLst/>
            </a:prstGeom>
            <a:solidFill>
              <a:srgbClr val="99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457200" eaLnBrk="1" hangingPunct="1"/>
              <a:endParaRPr lang="en-US" sz="1800">
                <a:latin typeface="Arial" charset="0"/>
              </a:endParaRPr>
            </a:p>
          </p:txBody>
        </p:sp>
        <p:sp>
          <p:nvSpPr>
            <p:cNvPr id="296" name="Rectangle 317">
              <a:extLst>
                <a:ext uri="{FF2B5EF4-FFF2-40B4-BE49-F238E27FC236}">
                  <a16:creationId xmlns:a16="http://schemas.microsoft.com/office/drawing/2014/main" id="{6FD79AC5-91EF-CC4C-AE78-4DA93D415872}"/>
                </a:ext>
              </a:extLst>
            </p:cNvPr>
            <p:cNvSpPr>
              <a:spLocks noChangeArrowheads="1"/>
            </p:cNvSpPr>
            <p:nvPr/>
          </p:nvSpPr>
          <p:spPr bwMode="auto">
            <a:xfrm flipV="1">
              <a:off x="2213283" y="3686197"/>
              <a:ext cx="169863" cy="140378"/>
            </a:xfrm>
            <a:prstGeom prst="rect">
              <a:avLst/>
            </a:prstGeom>
            <a:solidFill>
              <a:srgbClr val="99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457200" eaLnBrk="1" hangingPunct="1"/>
              <a:endParaRPr lang="en-US" sz="1800">
                <a:latin typeface="Arial" charset="0"/>
              </a:endParaRPr>
            </a:p>
          </p:txBody>
        </p:sp>
        <p:sp>
          <p:nvSpPr>
            <p:cNvPr id="297" name="Rectangle 318">
              <a:extLst>
                <a:ext uri="{FF2B5EF4-FFF2-40B4-BE49-F238E27FC236}">
                  <a16:creationId xmlns:a16="http://schemas.microsoft.com/office/drawing/2014/main" id="{DE18344D-C7C4-1148-BB12-A42228470427}"/>
                </a:ext>
              </a:extLst>
            </p:cNvPr>
            <p:cNvSpPr>
              <a:spLocks noChangeArrowheads="1"/>
            </p:cNvSpPr>
            <p:nvPr/>
          </p:nvSpPr>
          <p:spPr bwMode="auto">
            <a:xfrm flipV="1">
              <a:off x="3059421" y="3766414"/>
              <a:ext cx="171450" cy="60162"/>
            </a:xfrm>
            <a:prstGeom prst="rect">
              <a:avLst/>
            </a:prstGeom>
            <a:solidFill>
              <a:srgbClr val="99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457200" eaLnBrk="1" hangingPunct="1"/>
              <a:endParaRPr lang="en-US" sz="1800">
                <a:latin typeface="Arial" charset="0"/>
              </a:endParaRPr>
            </a:p>
          </p:txBody>
        </p:sp>
        <p:sp>
          <p:nvSpPr>
            <p:cNvPr id="298" name="Rectangle 319">
              <a:extLst>
                <a:ext uri="{FF2B5EF4-FFF2-40B4-BE49-F238E27FC236}">
                  <a16:creationId xmlns:a16="http://schemas.microsoft.com/office/drawing/2014/main" id="{16AD07F7-862C-3245-BC16-EB0933C29AEF}"/>
                </a:ext>
              </a:extLst>
            </p:cNvPr>
            <p:cNvSpPr>
              <a:spLocks noChangeArrowheads="1"/>
            </p:cNvSpPr>
            <p:nvPr/>
          </p:nvSpPr>
          <p:spPr bwMode="auto">
            <a:xfrm flipV="1">
              <a:off x="2835583" y="3468945"/>
              <a:ext cx="619125" cy="70189"/>
            </a:xfrm>
            <a:prstGeom prst="rect">
              <a:avLst/>
            </a:prstGeom>
            <a:solidFill>
              <a:srgbClr val="99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457200" eaLnBrk="1" hangingPunct="1"/>
              <a:endParaRPr lang="en-US" sz="1800">
                <a:latin typeface="Arial" charset="0"/>
              </a:endParaRPr>
            </a:p>
          </p:txBody>
        </p:sp>
        <p:sp>
          <p:nvSpPr>
            <p:cNvPr id="299" name="Rectangle 320">
              <a:extLst>
                <a:ext uri="{FF2B5EF4-FFF2-40B4-BE49-F238E27FC236}">
                  <a16:creationId xmlns:a16="http://schemas.microsoft.com/office/drawing/2014/main" id="{C7E2D511-7EC2-984D-9118-6BCEC58801E8}"/>
                </a:ext>
              </a:extLst>
            </p:cNvPr>
            <p:cNvSpPr>
              <a:spLocks noChangeArrowheads="1"/>
            </p:cNvSpPr>
            <p:nvPr/>
          </p:nvSpPr>
          <p:spPr bwMode="auto">
            <a:xfrm flipV="1">
              <a:off x="3059421" y="3539134"/>
              <a:ext cx="171450" cy="147063"/>
            </a:xfrm>
            <a:prstGeom prst="rect">
              <a:avLst/>
            </a:prstGeom>
            <a:solidFill>
              <a:srgbClr val="99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457200" eaLnBrk="1" hangingPunct="1"/>
              <a:endParaRPr lang="en-US" sz="1800">
                <a:latin typeface="Arial" charset="0"/>
              </a:endParaRPr>
            </a:p>
          </p:txBody>
        </p:sp>
        <p:sp>
          <p:nvSpPr>
            <p:cNvPr id="300" name="Rectangle 321">
              <a:extLst>
                <a:ext uri="{FF2B5EF4-FFF2-40B4-BE49-F238E27FC236}">
                  <a16:creationId xmlns:a16="http://schemas.microsoft.com/office/drawing/2014/main" id="{8EC173D5-2753-AE43-B3BC-6B95AF364641}"/>
                </a:ext>
              </a:extLst>
            </p:cNvPr>
            <p:cNvSpPr>
              <a:spLocks noChangeArrowheads="1"/>
            </p:cNvSpPr>
            <p:nvPr/>
          </p:nvSpPr>
          <p:spPr bwMode="auto">
            <a:xfrm flipV="1">
              <a:off x="1987858" y="3468945"/>
              <a:ext cx="620713" cy="70189"/>
            </a:xfrm>
            <a:prstGeom prst="rect">
              <a:avLst/>
            </a:prstGeom>
            <a:solidFill>
              <a:srgbClr val="99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457200" eaLnBrk="1" hangingPunct="1"/>
              <a:endParaRPr lang="en-US" sz="1800">
                <a:latin typeface="Arial" charset="0"/>
              </a:endParaRPr>
            </a:p>
          </p:txBody>
        </p:sp>
        <p:sp>
          <p:nvSpPr>
            <p:cNvPr id="301" name="Rectangle 322">
              <a:extLst>
                <a:ext uri="{FF2B5EF4-FFF2-40B4-BE49-F238E27FC236}">
                  <a16:creationId xmlns:a16="http://schemas.microsoft.com/office/drawing/2014/main" id="{C9615939-02BA-6849-8F2B-66ADB080611D}"/>
                </a:ext>
              </a:extLst>
            </p:cNvPr>
            <p:cNvSpPr>
              <a:spLocks noChangeArrowheads="1"/>
            </p:cNvSpPr>
            <p:nvPr/>
          </p:nvSpPr>
          <p:spPr bwMode="auto">
            <a:xfrm flipV="1">
              <a:off x="2213283" y="3539134"/>
              <a:ext cx="169863" cy="147063"/>
            </a:xfrm>
            <a:prstGeom prst="rect">
              <a:avLst/>
            </a:prstGeom>
            <a:solidFill>
              <a:srgbClr val="99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457200" eaLnBrk="1" hangingPunct="1"/>
              <a:endParaRPr lang="en-US" sz="1800">
                <a:latin typeface="Arial" charset="0"/>
              </a:endParaRPr>
            </a:p>
          </p:txBody>
        </p:sp>
        <p:sp>
          <p:nvSpPr>
            <p:cNvPr id="302" name="Line 323">
              <a:extLst>
                <a:ext uri="{FF2B5EF4-FFF2-40B4-BE49-F238E27FC236}">
                  <a16:creationId xmlns:a16="http://schemas.microsoft.com/office/drawing/2014/main" id="{963FC080-F219-7F49-98FA-2FC7F014DA3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532246" y="3826576"/>
              <a:ext cx="674687" cy="0"/>
            </a:xfrm>
            <a:prstGeom prst="line">
              <a:avLst/>
            </a:prstGeom>
            <a:noFill/>
            <a:ln w="12700">
              <a:solidFill>
                <a:srgbClr val="0033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03" name="Line 324">
              <a:extLst>
                <a:ext uri="{FF2B5EF4-FFF2-40B4-BE49-F238E27FC236}">
                  <a16:creationId xmlns:a16="http://schemas.microsoft.com/office/drawing/2014/main" id="{07B808D4-7D76-AD47-B2D7-6346A7A3EAD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2379971" y="3539134"/>
              <a:ext cx="225425" cy="0"/>
            </a:xfrm>
            <a:prstGeom prst="line">
              <a:avLst/>
            </a:prstGeom>
            <a:noFill/>
            <a:ln w="12700">
              <a:solidFill>
                <a:srgbClr val="0033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04" name="Line 325">
              <a:extLst>
                <a:ext uri="{FF2B5EF4-FFF2-40B4-BE49-F238E27FC236}">
                  <a16:creationId xmlns:a16="http://schemas.microsoft.com/office/drawing/2014/main" id="{7DACF1A7-D4E1-E849-AFE7-2431446F413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348222" y="3813402"/>
              <a:ext cx="674687" cy="0"/>
            </a:xfrm>
            <a:prstGeom prst="line">
              <a:avLst/>
            </a:prstGeom>
            <a:noFill/>
            <a:ln w="12700">
              <a:solidFill>
                <a:srgbClr val="0033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05" name="Line 326">
              <a:extLst>
                <a:ext uri="{FF2B5EF4-FFF2-40B4-BE49-F238E27FC236}">
                  <a16:creationId xmlns:a16="http://schemas.microsoft.com/office/drawing/2014/main" id="{4B93A02F-5246-A543-845A-C1B15D95228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06933" y="3539134"/>
              <a:ext cx="6350" cy="287442"/>
            </a:xfrm>
            <a:prstGeom prst="line">
              <a:avLst/>
            </a:prstGeom>
            <a:noFill/>
            <a:ln w="12700">
              <a:solidFill>
                <a:srgbClr val="0033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06" name="Line 327">
              <a:extLst>
                <a:ext uri="{FF2B5EF4-FFF2-40B4-BE49-F238E27FC236}">
                  <a16:creationId xmlns:a16="http://schemas.microsoft.com/office/drawing/2014/main" id="{C75B0F52-AB93-494B-9869-4F5495FEC1D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79971" y="3539134"/>
              <a:ext cx="9525" cy="294126"/>
            </a:xfrm>
            <a:prstGeom prst="line">
              <a:avLst/>
            </a:prstGeom>
            <a:noFill/>
            <a:ln w="12700">
              <a:solidFill>
                <a:srgbClr val="0033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07" name="Line 328">
              <a:extLst>
                <a:ext uri="{FF2B5EF4-FFF2-40B4-BE49-F238E27FC236}">
                  <a16:creationId xmlns:a16="http://schemas.microsoft.com/office/drawing/2014/main" id="{37A118AA-CCCF-6140-8FB2-6692CBEC91D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054658" y="3539134"/>
              <a:ext cx="0" cy="147063"/>
            </a:xfrm>
            <a:prstGeom prst="line">
              <a:avLst/>
            </a:prstGeom>
            <a:noFill/>
            <a:ln w="12700">
              <a:solidFill>
                <a:srgbClr val="0033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08" name="Line 329">
              <a:extLst>
                <a:ext uri="{FF2B5EF4-FFF2-40B4-BE49-F238E27FC236}">
                  <a16:creationId xmlns:a16="http://schemas.microsoft.com/office/drawing/2014/main" id="{D84E3CB4-0371-8441-B7A3-7A943BD0689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054658" y="3738004"/>
              <a:ext cx="0" cy="101941"/>
            </a:xfrm>
            <a:prstGeom prst="line">
              <a:avLst/>
            </a:prstGeom>
            <a:noFill/>
            <a:ln w="12700">
              <a:solidFill>
                <a:srgbClr val="0033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09" name="Line 334">
              <a:extLst>
                <a:ext uri="{FF2B5EF4-FFF2-40B4-BE49-F238E27FC236}">
                  <a16:creationId xmlns:a16="http://schemas.microsoft.com/office/drawing/2014/main" id="{FDBF3FF6-7265-4F4D-8C02-C8F2425DD61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224521" y="3539134"/>
              <a:ext cx="222250" cy="0"/>
            </a:xfrm>
            <a:prstGeom prst="line">
              <a:avLst/>
            </a:prstGeom>
            <a:noFill/>
            <a:ln w="12700">
              <a:solidFill>
                <a:srgbClr val="0033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10" name="Line 335">
              <a:extLst>
                <a:ext uri="{FF2B5EF4-FFF2-40B4-BE49-F238E27FC236}">
                  <a16:creationId xmlns:a16="http://schemas.microsoft.com/office/drawing/2014/main" id="{F424A8CF-A488-444B-A1DF-3A52CE900AC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221346" y="3542477"/>
              <a:ext cx="3175" cy="138708"/>
            </a:xfrm>
            <a:prstGeom prst="line">
              <a:avLst/>
            </a:prstGeom>
            <a:noFill/>
            <a:ln w="12700">
              <a:solidFill>
                <a:srgbClr val="0033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11" name="Line 336">
              <a:extLst>
                <a:ext uri="{FF2B5EF4-FFF2-40B4-BE49-F238E27FC236}">
                  <a16:creationId xmlns:a16="http://schemas.microsoft.com/office/drawing/2014/main" id="{227F2932-EC01-2240-BB74-459E30C98DC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221346" y="3826576"/>
              <a:ext cx="815975" cy="0"/>
            </a:xfrm>
            <a:prstGeom prst="line">
              <a:avLst/>
            </a:prstGeom>
            <a:noFill/>
            <a:ln w="12700">
              <a:solidFill>
                <a:srgbClr val="0033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12" name="Line 338">
              <a:extLst>
                <a:ext uri="{FF2B5EF4-FFF2-40B4-BE49-F238E27FC236}">
                  <a16:creationId xmlns:a16="http://schemas.microsoft.com/office/drawing/2014/main" id="{E8ED8C28-3153-1F43-8EFF-1BBD5984974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983096" y="3468945"/>
              <a:ext cx="622300" cy="0"/>
            </a:xfrm>
            <a:prstGeom prst="line">
              <a:avLst/>
            </a:prstGeom>
            <a:noFill/>
            <a:ln w="12700">
              <a:solidFill>
                <a:srgbClr val="0033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13" name="Line 339">
              <a:extLst>
                <a:ext uri="{FF2B5EF4-FFF2-40B4-BE49-F238E27FC236}">
                  <a16:creationId xmlns:a16="http://schemas.microsoft.com/office/drawing/2014/main" id="{B75B92C9-EC29-F649-869D-5D6047E8EB8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829233" y="3468945"/>
              <a:ext cx="620713" cy="0"/>
            </a:xfrm>
            <a:prstGeom prst="line">
              <a:avLst/>
            </a:prstGeom>
            <a:noFill/>
            <a:ln w="12700">
              <a:solidFill>
                <a:srgbClr val="0033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14" name="Line 340">
              <a:extLst>
                <a:ext uri="{FF2B5EF4-FFF2-40B4-BE49-F238E27FC236}">
                  <a16:creationId xmlns:a16="http://schemas.microsoft.com/office/drawing/2014/main" id="{51376E17-0BA9-9F44-A13C-C9613970DEF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1983096" y="3539134"/>
              <a:ext cx="223837" cy="0"/>
            </a:xfrm>
            <a:prstGeom prst="line">
              <a:avLst/>
            </a:prstGeom>
            <a:noFill/>
            <a:ln w="12700">
              <a:solidFill>
                <a:srgbClr val="0033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15" name="Line 341">
              <a:extLst>
                <a:ext uri="{FF2B5EF4-FFF2-40B4-BE49-F238E27FC236}">
                  <a16:creationId xmlns:a16="http://schemas.microsoft.com/office/drawing/2014/main" id="{E95C1B6E-D838-9740-915E-717AB5AE092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83096" y="3468945"/>
              <a:ext cx="0" cy="70189"/>
            </a:xfrm>
            <a:prstGeom prst="line">
              <a:avLst/>
            </a:prstGeom>
            <a:noFill/>
            <a:ln w="12700">
              <a:solidFill>
                <a:srgbClr val="0033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16" name="Line 342">
              <a:extLst>
                <a:ext uri="{FF2B5EF4-FFF2-40B4-BE49-F238E27FC236}">
                  <a16:creationId xmlns:a16="http://schemas.microsoft.com/office/drawing/2014/main" id="{9E374FA5-C3B3-BD4D-A0B8-2F65C7BC8B7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2829233" y="3539134"/>
              <a:ext cx="225425" cy="0"/>
            </a:xfrm>
            <a:prstGeom prst="line">
              <a:avLst/>
            </a:prstGeom>
            <a:noFill/>
            <a:ln w="12700">
              <a:solidFill>
                <a:srgbClr val="0033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17" name="Line 343">
              <a:extLst>
                <a:ext uri="{FF2B5EF4-FFF2-40B4-BE49-F238E27FC236}">
                  <a16:creationId xmlns:a16="http://schemas.microsoft.com/office/drawing/2014/main" id="{4C50E10C-F5BC-394B-AFE6-C8571FF4986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29233" y="3468945"/>
              <a:ext cx="0" cy="70189"/>
            </a:xfrm>
            <a:prstGeom prst="line">
              <a:avLst/>
            </a:prstGeom>
            <a:noFill/>
            <a:ln w="12700">
              <a:solidFill>
                <a:srgbClr val="0033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18" name="Line 344">
              <a:extLst>
                <a:ext uri="{FF2B5EF4-FFF2-40B4-BE49-F238E27FC236}">
                  <a16:creationId xmlns:a16="http://schemas.microsoft.com/office/drawing/2014/main" id="{8520D945-4201-6041-A218-C4973A8582C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054658" y="3753044"/>
              <a:ext cx="188913" cy="0"/>
            </a:xfrm>
            <a:prstGeom prst="line">
              <a:avLst/>
            </a:prstGeom>
            <a:noFill/>
            <a:ln w="12700">
              <a:solidFill>
                <a:srgbClr val="0033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19" name="Line 345">
              <a:extLst>
                <a:ext uri="{FF2B5EF4-FFF2-40B4-BE49-F238E27FC236}">
                  <a16:creationId xmlns:a16="http://schemas.microsoft.com/office/drawing/2014/main" id="{0D338FE2-72FB-C845-BB3F-CDF6A103C65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054658" y="3686197"/>
              <a:ext cx="169863" cy="0"/>
            </a:xfrm>
            <a:prstGeom prst="line">
              <a:avLst/>
            </a:prstGeom>
            <a:noFill/>
            <a:ln w="12700">
              <a:solidFill>
                <a:srgbClr val="0033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20" name="Line 346">
              <a:extLst>
                <a:ext uri="{FF2B5EF4-FFF2-40B4-BE49-F238E27FC236}">
                  <a16:creationId xmlns:a16="http://schemas.microsoft.com/office/drawing/2014/main" id="{5D2A9BCF-5814-924E-8208-78BD106848D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05396" y="3468945"/>
              <a:ext cx="0" cy="70189"/>
            </a:xfrm>
            <a:prstGeom prst="line">
              <a:avLst/>
            </a:prstGeom>
            <a:noFill/>
            <a:ln w="12700">
              <a:solidFill>
                <a:srgbClr val="0033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21" name="Line 350">
              <a:extLst>
                <a:ext uri="{FF2B5EF4-FFF2-40B4-BE49-F238E27FC236}">
                  <a16:creationId xmlns:a16="http://schemas.microsoft.com/office/drawing/2014/main" id="{81C56CC5-ADDE-164D-AC76-4B0A4B06517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454708" y="3468945"/>
              <a:ext cx="0" cy="70189"/>
            </a:xfrm>
            <a:prstGeom prst="line">
              <a:avLst/>
            </a:prstGeom>
            <a:noFill/>
            <a:ln w="12700">
              <a:solidFill>
                <a:srgbClr val="0033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22" name="Line 352">
              <a:extLst>
                <a:ext uri="{FF2B5EF4-FFF2-40B4-BE49-F238E27FC236}">
                  <a16:creationId xmlns:a16="http://schemas.microsoft.com/office/drawing/2014/main" id="{1587EF5F-9BD6-934F-A2FB-CAC155490EE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43383" y="3468945"/>
              <a:ext cx="0" cy="70189"/>
            </a:xfrm>
            <a:prstGeom prst="line">
              <a:avLst/>
            </a:prstGeom>
            <a:noFill/>
            <a:ln w="12700">
              <a:solidFill>
                <a:srgbClr val="0033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23" name="Line 353">
              <a:extLst>
                <a:ext uri="{FF2B5EF4-FFF2-40B4-BE49-F238E27FC236}">
                  <a16:creationId xmlns:a16="http://schemas.microsoft.com/office/drawing/2014/main" id="{CF14BB55-4576-C24C-B1D2-3AD23FD6C90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1532246" y="3547491"/>
              <a:ext cx="220662" cy="0"/>
            </a:xfrm>
            <a:prstGeom prst="line">
              <a:avLst/>
            </a:prstGeom>
            <a:noFill/>
            <a:ln w="12700">
              <a:solidFill>
                <a:srgbClr val="0033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24" name="Line 354">
              <a:extLst>
                <a:ext uri="{FF2B5EF4-FFF2-40B4-BE49-F238E27FC236}">
                  <a16:creationId xmlns:a16="http://schemas.microsoft.com/office/drawing/2014/main" id="{1BC6179E-2961-9048-AE38-599093EFF2C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527483" y="3552504"/>
              <a:ext cx="4763" cy="135365"/>
            </a:xfrm>
            <a:prstGeom prst="line">
              <a:avLst/>
            </a:prstGeom>
            <a:noFill/>
            <a:ln w="12700">
              <a:solidFill>
                <a:srgbClr val="0033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25" name="Line 355">
              <a:extLst>
                <a:ext uri="{FF2B5EF4-FFF2-40B4-BE49-F238E27FC236}">
                  <a16:creationId xmlns:a16="http://schemas.microsoft.com/office/drawing/2014/main" id="{D14D991C-8B91-BE45-B126-EC1655B2E71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38596" y="3739675"/>
              <a:ext cx="0" cy="91915"/>
            </a:xfrm>
            <a:prstGeom prst="line">
              <a:avLst/>
            </a:prstGeom>
            <a:noFill/>
            <a:ln w="12700">
              <a:solidFill>
                <a:srgbClr val="0033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26" name="Rectangle 358">
              <a:extLst>
                <a:ext uri="{FF2B5EF4-FFF2-40B4-BE49-F238E27FC236}">
                  <a16:creationId xmlns:a16="http://schemas.microsoft.com/office/drawing/2014/main" id="{0F12B018-8F44-2E49-A83C-85C254B7D383}"/>
                </a:ext>
              </a:extLst>
            </p:cNvPr>
            <p:cNvSpPr>
              <a:spLocks noChangeArrowheads="1"/>
            </p:cNvSpPr>
            <p:nvPr/>
          </p:nvSpPr>
          <p:spPr bwMode="auto">
            <a:xfrm flipV="1">
              <a:off x="4057958" y="3627707"/>
              <a:ext cx="190500" cy="203883"/>
            </a:xfrm>
            <a:prstGeom prst="rect">
              <a:avLst/>
            </a:prstGeom>
            <a:solidFill>
              <a:srgbClr val="99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457200" eaLnBrk="1" hangingPunct="1"/>
              <a:endParaRPr lang="en-US" sz="1800">
                <a:latin typeface="Arial" charset="0"/>
              </a:endParaRPr>
            </a:p>
          </p:txBody>
        </p:sp>
        <p:sp>
          <p:nvSpPr>
            <p:cNvPr id="327" name="Rectangle 359">
              <a:extLst>
                <a:ext uri="{FF2B5EF4-FFF2-40B4-BE49-F238E27FC236}">
                  <a16:creationId xmlns:a16="http://schemas.microsoft.com/office/drawing/2014/main" id="{B6000761-08E7-184F-95F2-470F522CD9C7}"/>
                </a:ext>
              </a:extLst>
            </p:cNvPr>
            <p:cNvSpPr>
              <a:spLocks noChangeArrowheads="1"/>
            </p:cNvSpPr>
            <p:nvPr/>
          </p:nvSpPr>
          <p:spPr bwMode="auto">
            <a:xfrm flipV="1">
              <a:off x="3807133" y="3463932"/>
              <a:ext cx="690563" cy="70189"/>
            </a:xfrm>
            <a:prstGeom prst="rect">
              <a:avLst/>
            </a:prstGeom>
            <a:solidFill>
              <a:srgbClr val="99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457200" eaLnBrk="1" hangingPunct="1"/>
              <a:endParaRPr lang="en-US" sz="1800">
                <a:latin typeface="Arial" charset="0"/>
              </a:endParaRPr>
            </a:p>
          </p:txBody>
        </p:sp>
        <p:sp>
          <p:nvSpPr>
            <p:cNvPr id="328" name="Rectangle 360">
              <a:extLst>
                <a:ext uri="{FF2B5EF4-FFF2-40B4-BE49-F238E27FC236}">
                  <a16:creationId xmlns:a16="http://schemas.microsoft.com/office/drawing/2014/main" id="{DAEE7BDB-F809-FD4F-9C5F-7156D6ED802B}"/>
                </a:ext>
              </a:extLst>
            </p:cNvPr>
            <p:cNvSpPr>
              <a:spLocks noChangeArrowheads="1"/>
            </p:cNvSpPr>
            <p:nvPr/>
          </p:nvSpPr>
          <p:spPr bwMode="auto">
            <a:xfrm flipV="1">
              <a:off x="4057958" y="3534121"/>
              <a:ext cx="190500" cy="140378"/>
            </a:xfrm>
            <a:prstGeom prst="rect">
              <a:avLst/>
            </a:prstGeom>
            <a:solidFill>
              <a:srgbClr val="99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457200" eaLnBrk="1" hangingPunct="1"/>
              <a:endParaRPr lang="en-US" sz="1800">
                <a:latin typeface="Arial" charset="0"/>
              </a:endParaRPr>
            </a:p>
          </p:txBody>
        </p:sp>
        <p:sp>
          <p:nvSpPr>
            <p:cNvPr id="329" name="Line 361">
              <a:extLst>
                <a:ext uri="{FF2B5EF4-FFF2-40B4-BE49-F238E27FC236}">
                  <a16:creationId xmlns:a16="http://schemas.microsoft.com/office/drawing/2014/main" id="{52958821-E44F-7540-92C8-FC4E5004B01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125846" y="3818220"/>
              <a:ext cx="254000" cy="0"/>
            </a:xfrm>
            <a:prstGeom prst="line">
              <a:avLst/>
            </a:prstGeom>
            <a:noFill/>
            <a:ln w="12700">
              <a:solidFill>
                <a:srgbClr val="0033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30" name="Line 362">
              <a:extLst>
                <a:ext uri="{FF2B5EF4-FFF2-40B4-BE49-F238E27FC236}">
                  <a16:creationId xmlns:a16="http://schemas.microsoft.com/office/drawing/2014/main" id="{3836D486-7776-7347-A3BD-8D881BCEB6B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4243696" y="3534121"/>
              <a:ext cx="249237" cy="0"/>
            </a:xfrm>
            <a:prstGeom prst="line">
              <a:avLst/>
            </a:prstGeom>
            <a:noFill/>
            <a:ln w="12700">
              <a:solidFill>
                <a:srgbClr val="0033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31" name="Line 363">
              <a:extLst>
                <a:ext uri="{FF2B5EF4-FFF2-40B4-BE49-F238E27FC236}">
                  <a16:creationId xmlns:a16="http://schemas.microsoft.com/office/drawing/2014/main" id="{B794D2C0-A39F-114B-A25D-06DA0083EE5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51608" y="3529107"/>
              <a:ext cx="0" cy="304153"/>
            </a:xfrm>
            <a:prstGeom prst="line">
              <a:avLst/>
            </a:prstGeom>
            <a:noFill/>
            <a:ln w="12700">
              <a:solidFill>
                <a:srgbClr val="0033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32" name="Line 364">
              <a:extLst>
                <a:ext uri="{FF2B5EF4-FFF2-40B4-BE49-F238E27FC236}">
                  <a16:creationId xmlns:a16="http://schemas.microsoft.com/office/drawing/2014/main" id="{9D955C96-1ED4-6A41-ADFD-1B6C393262B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43696" y="3542477"/>
              <a:ext cx="0" cy="307496"/>
            </a:xfrm>
            <a:prstGeom prst="line">
              <a:avLst/>
            </a:prstGeom>
            <a:noFill/>
            <a:ln w="12700">
              <a:solidFill>
                <a:srgbClr val="0033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33" name="Line 367">
              <a:extLst>
                <a:ext uri="{FF2B5EF4-FFF2-40B4-BE49-F238E27FC236}">
                  <a16:creationId xmlns:a16="http://schemas.microsoft.com/office/drawing/2014/main" id="{54BE8D7F-64AB-4642-A289-A28F1E73040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803958" y="3463932"/>
              <a:ext cx="688975" cy="0"/>
            </a:xfrm>
            <a:prstGeom prst="line">
              <a:avLst/>
            </a:prstGeom>
            <a:noFill/>
            <a:ln w="12700">
              <a:solidFill>
                <a:srgbClr val="0033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34" name="Line 368">
              <a:extLst>
                <a:ext uri="{FF2B5EF4-FFF2-40B4-BE49-F238E27FC236}">
                  <a16:creationId xmlns:a16="http://schemas.microsoft.com/office/drawing/2014/main" id="{7F8F5B2C-254C-8745-81BC-DF4A0755687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803958" y="3534121"/>
              <a:ext cx="247650" cy="0"/>
            </a:xfrm>
            <a:prstGeom prst="line">
              <a:avLst/>
            </a:prstGeom>
            <a:noFill/>
            <a:ln w="12700">
              <a:solidFill>
                <a:srgbClr val="0033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35" name="Line 369">
              <a:extLst>
                <a:ext uri="{FF2B5EF4-FFF2-40B4-BE49-F238E27FC236}">
                  <a16:creationId xmlns:a16="http://schemas.microsoft.com/office/drawing/2014/main" id="{D6EFFAFC-5332-9144-9777-50E991378F1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803958" y="3463932"/>
              <a:ext cx="0" cy="70189"/>
            </a:xfrm>
            <a:prstGeom prst="line">
              <a:avLst/>
            </a:prstGeom>
            <a:noFill/>
            <a:ln w="12700">
              <a:solidFill>
                <a:srgbClr val="0033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36" name="Line 372">
              <a:extLst>
                <a:ext uri="{FF2B5EF4-FFF2-40B4-BE49-F238E27FC236}">
                  <a16:creationId xmlns:a16="http://schemas.microsoft.com/office/drawing/2014/main" id="{67ACF2AE-2B8C-C84D-9A75-C24DCA55B92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224646" y="3831590"/>
              <a:ext cx="336550" cy="0"/>
            </a:xfrm>
            <a:prstGeom prst="line">
              <a:avLst/>
            </a:prstGeom>
            <a:noFill/>
            <a:ln w="12700">
              <a:solidFill>
                <a:srgbClr val="0033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37" name="Line 373">
              <a:extLst>
                <a:ext uri="{FF2B5EF4-FFF2-40B4-BE49-F238E27FC236}">
                  <a16:creationId xmlns:a16="http://schemas.microsoft.com/office/drawing/2014/main" id="{E9968FA1-1BAA-C04F-820E-B940ECDBF99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238808" y="3743017"/>
              <a:ext cx="0" cy="101942"/>
            </a:xfrm>
            <a:prstGeom prst="line">
              <a:avLst/>
            </a:prstGeom>
            <a:noFill/>
            <a:ln w="12700">
              <a:solidFill>
                <a:srgbClr val="0033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38" name="Line 374">
              <a:extLst>
                <a:ext uri="{FF2B5EF4-FFF2-40B4-BE49-F238E27FC236}">
                  <a16:creationId xmlns:a16="http://schemas.microsoft.com/office/drawing/2014/main" id="{6B0E7768-6909-504D-BEAD-852A23B4172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90958" y="3739675"/>
              <a:ext cx="0" cy="91915"/>
            </a:xfrm>
            <a:prstGeom prst="line">
              <a:avLst/>
            </a:prstGeom>
            <a:noFill/>
            <a:ln w="12700">
              <a:solidFill>
                <a:srgbClr val="0033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39" name="Line 380">
              <a:extLst>
                <a:ext uri="{FF2B5EF4-FFF2-40B4-BE49-F238E27FC236}">
                  <a16:creationId xmlns:a16="http://schemas.microsoft.com/office/drawing/2014/main" id="{F40A5DCF-9B9F-6E47-B80C-BB19B522952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38200" y="3505200"/>
              <a:ext cx="41227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prstDash val="dash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cxnSp>
        <p:nvCxnSpPr>
          <p:cNvPr id="340" name="Straight Connector 339">
            <a:extLst>
              <a:ext uri="{FF2B5EF4-FFF2-40B4-BE49-F238E27FC236}">
                <a16:creationId xmlns:a16="http://schemas.microsoft.com/office/drawing/2014/main" id="{2D9B23E8-B1D9-1D40-B0FD-E9B680DCDD2C}"/>
              </a:ext>
            </a:extLst>
          </p:cNvPr>
          <p:cNvCxnSpPr/>
          <p:nvPr/>
        </p:nvCxnSpPr>
        <p:spPr bwMode="auto">
          <a:xfrm>
            <a:off x="1452885" y="4710341"/>
            <a:ext cx="381000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accent2"/>
            </a:solidFill>
            <a:prstDash val="solid"/>
            <a:round/>
            <a:headEnd type="none" w="sm" len="sm"/>
            <a:tailEnd type="triangle" w="lg" len="lg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341" name="Straight Connector 340">
            <a:extLst>
              <a:ext uri="{FF2B5EF4-FFF2-40B4-BE49-F238E27FC236}">
                <a16:creationId xmlns:a16="http://schemas.microsoft.com/office/drawing/2014/main" id="{FAF2C69F-02A2-B34C-9F4C-906DF3A843D7}"/>
              </a:ext>
            </a:extLst>
          </p:cNvPr>
          <p:cNvCxnSpPr/>
          <p:nvPr/>
        </p:nvCxnSpPr>
        <p:spPr bwMode="auto">
          <a:xfrm>
            <a:off x="2367285" y="4710341"/>
            <a:ext cx="381000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accent2"/>
            </a:solidFill>
            <a:prstDash val="solid"/>
            <a:round/>
            <a:headEnd type="none" w="sm" len="sm"/>
            <a:tailEnd type="triangle" w="lg" len="lg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342" name="Straight Connector 341">
            <a:extLst>
              <a:ext uri="{FF2B5EF4-FFF2-40B4-BE49-F238E27FC236}">
                <a16:creationId xmlns:a16="http://schemas.microsoft.com/office/drawing/2014/main" id="{1794A082-4616-F646-AE59-9BB9048B088C}"/>
              </a:ext>
            </a:extLst>
          </p:cNvPr>
          <p:cNvCxnSpPr/>
          <p:nvPr/>
        </p:nvCxnSpPr>
        <p:spPr bwMode="auto">
          <a:xfrm>
            <a:off x="3205485" y="4710341"/>
            <a:ext cx="381000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accent2"/>
            </a:solidFill>
            <a:prstDash val="solid"/>
            <a:round/>
            <a:headEnd type="none" w="sm" len="sm"/>
            <a:tailEnd type="triangle" w="lg" len="lg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343" name="Straight Connector 342">
            <a:extLst>
              <a:ext uri="{FF2B5EF4-FFF2-40B4-BE49-F238E27FC236}">
                <a16:creationId xmlns:a16="http://schemas.microsoft.com/office/drawing/2014/main" id="{53659A10-884B-BD43-8D53-55FA05098584}"/>
              </a:ext>
            </a:extLst>
          </p:cNvPr>
          <p:cNvCxnSpPr/>
          <p:nvPr/>
        </p:nvCxnSpPr>
        <p:spPr bwMode="auto">
          <a:xfrm>
            <a:off x="1452885" y="5167541"/>
            <a:ext cx="381000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accent2"/>
            </a:solidFill>
            <a:prstDash val="solid"/>
            <a:round/>
            <a:headEnd type="none" w="sm" len="sm"/>
            <a:tailEnd type="triangle" w="lg" len="lg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344" name="Straight Connector 343">
            <a:extLst>
              <a:ext uri="{FF2B5EF4-FFF2-40B4-BE49-F238E27FC236}">
                <a16:creationId xmlns:a16="http://schemas.microsoft.com/office/drawing/2014/main" id="{E5EE095B-2505-D04A-9220-B134FD3295BE}"/>
              </a:ext>
            </a:extLst>
          </p:cNvPr>
          <p:cNvCxnSpPr/>
          <p:nvPr/>
        </p:nvCxnSpPr>
        <p:spPr bwMode="auto">
          <a:xfrm>
            <a:off x="2367285" y="5167541"/>
            <a:ext cx="381000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accent2"/>
            </a:solidFill>
            <a:prstDash val="solid"/>
            <a:round/>
            <a:headEnd type="none" w="sm" len="sm"/>
            <a:tailEnd type="triangle" w="lg" len="lg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345" name="Straight Connector 344">
            <a:extLst>
              <a:ext uri="{FF2B5EF4-FFF2-40B4-BE49-F238E27FC236}">
                <a16:creationId xmlns:a16="http://schemas.microsoft.com/office/drawing/2014/main" id="{324045AE-217F-2D42-90C9-361C106C4B36}"/>
              </a:ext>
            </a:extLst>
          </p:cNvPr>
          <p:cNvCxnSpPr/>
          <p:nvPr/>
        </p:nvCxnSpPr>
        <p:spPr bwMode="auto">
          <a:xfrm>
            <a:off x="3205485" y="5167541"/>
            <a:ext cx="381000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accent2"/>
            </a:solidFill>
            <a:prstDash val="solid"/>
            <a:round/>
            <a:headEnd type="none" w="sm" len="sm"/>
            <a:tailEnd type="triangle" w="lg" len="lg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346" name="Rectangle 345">
            <a:extLst>
              <a:ext uri="{FF2B5EF4-FFF2-40B4-BE49-F238E27FC236}">
                <a16:creationId xmlns:a16="http://schemas.microsoft.com/office/drawing/2014/main" id="{9A09BB85-8A1F-0E40-AC82-8F377C6BBFFB}"/>
              </a:ext>
            </a:extLst>
          </p:cNvPr>
          <p:cNvSpPr/>
          <p:nvPr/>
        </p:nvSpPr>
        <p:spPr bwMode="auto">
          <a:xfrm>
            <a:off x="914400" y="2895600"/>
            <a:ext cx="3505200" cy="152400"/>
          </a:xfrm>
          <a:prstGeom prst="rect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  <a:ea typeface="ＭＳ Ｐゴシック" charset="0"/>
            </a:endParaRPr>
          </a:p>
        </p:txBody>
      </p:sp>
      <p:sp>
        <p:nvSpPr>
          <p:cNvPr id="347" name="TextBox 346">
            <a:extLst>
              <a:ext uri="{FF2B5EF4-FFF2-40B4-BE49-F238E27FC236}">
                <a16:creationId xmlns:a16="http://schemas.microsoft.com/office/drawing/2014/main" id="{93AD59E9-FA16-2B4C-B616-F1889E30516C}"/>
              </a:ext>
            </a:extLst>
          </p:cNvPr>
          <p:cNvSpPr txBox="1"/>
          <p:nvPr/>
        </p:nvSpPr>
        <p:spPr>
          <a:xfrm>
            <a:off x="5051458" y="1617144"/>
            <a:ext cx="3886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Iteration</a:t>
            </a:r>
          </a:p>
          <a:p>
            <a:r>
              <a:rPr lang="en-US" dirty="0"/>
              <a:t>Impose tangential electric field based on current values of gap voltages </a:t>
            </a:r>
            <a:r>
              <a:rPr lang="en-US" i="1" dirty="0">
                <a:solidFill>
                  <a:schemeClr val="accent2"/>
                </a:solidFill>
              </a:rPr>
              <a:t>V</a:t>
            </a:r>
            <a:r>
              <a:rPr lang="en-US" i="1" baseline="-25000" dirty="0">
                <a:solidFill>
                  <a:schemeClr val="accent2"/>
                </a:solidFill>
              </a:rPr>
              <a:t>G</a:t>
            </a:r>
          </a:p>
        </p:txBody>
      </p:sp>
      <p:sp>
        <p:nvSpPr>
          <p:cNvPr id="348" name="TextBox 347">
            <a:extLst>
              <a:ext uri="{FF2B5EF4-FFF2-40B4-BE49-F238E27FC236}">
                <a16:creationId xmlns:a16="http://schemas.microsoft.com/office/drawing/2014/main" id="{5F71C856-3F71-C948-AC0A-159C854590FF}"/>
              </a:ext>
            </a:extLst>
          </p:cNvPr>
          <p:cNvSpPr txBox="1"/>
          <p:nvPr/>
        </p:nvSpPr>
        <p:spPr>
          <a:xfrm>
            <a:off x="5181600" y="3012762"/>
            <a:ext cx="3505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Solve beam tunnel twice: with (1) and without (2) beam</a:t>
            </a:r>
          </a:p>
        </p:txBody>
      </p:sp>
      <p:cxnSp>
        <p:nvCxnSpPr>
          <p:cNvPr id="350" name="Straight Arrow Connector 349">
            <a:extLst>
              <a:ext uri="{FF2B5EF4-FFF2-40B4-BE49-F238E27FC236}">
                <a16:creationId xmlns:a16="http://schemas.microsoft.com/office/drawing/2014/main" id="{CD0DF1B7-0B25-5E47-A5D1-7F4A34D3BC5D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4114800" y="3048000"/>
            <a:ext cx="914400" cy="22860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sm" len="sm"/>
            <a:tailEnd type="triangl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351" name="Straight Arrow Connector 350">
            <a:extLst>
              <a:ext uri="{FF2B5EF4-FFF2-40B4-BE49-F238E27FC236}">
                <a16:creationId xmlns:a16="http://schemas.microsoft.com/office/drawing/2014/main" id="{D050AC38-AB28-9E4A-86F7-27EF908DB197}"/>
              </a:ext>
            </a:extLst>
          </p:cNvPr>
          <p:cNvCxnSpPr>
            <a:cxnSpLocks/>
          </p:cNvCxnSpPr>
          <p:nvPr/>
        </p:nvCxnSpPr>
        <p:spPr bwMode="auto">
          <a:xfrm flipH="1">
            <a:off x="4453248" y="3581401"/>
            <a:ext cx="628340" cy="1303144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sm" len="sm"/>
            <a:tailEnd type="triangl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graphicFrame>
        <p:nvGraphicFramePr>
          <p:cNvPr id="353" name="Object 352">
            <a:extLst>
              <a:ext uri="{FF2B5EF4-FFF2-40B4-BE49-F238E27FC236}">
                <a16:creationId xmlns:a16="http://schemas.microsoft.com/office/drawing/2014/main" id="{B7166217-6990-794E-B8C5-F9A3FBF2154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1611038"/>
              </p:ext>
            </p:extLst>
          </p:nvPr>
        </p:nvGraphicFramePr>
        <p:xfrm>
          <a:off x="5135686" y="4604404"/>
          <a:ext cx="2859087" cy="738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5915" r:id="rId5" imgW="1574800" imgH="406400" progId="Equation.DSMT4">
                  <p:embed/>
                </p:oleObj>
              </mc:Choice>
              <mc:Fallback>
                <p:oleObj r:id="rId5" imgW="1574800" imgH="406400" progId="Equation.DSMT4">
                  <p:embed/>
                  <p:pic>
                    <p:nvPicPr>
                      <p:cNvPr id="229" name="Object 228">
                        <a:extLst>
                          <a:ext uri="{FF2B5EF4-FFF2-40B4-BE49-F238E27FC236}">
                            <a16:creationId xmlns:a16="http://schemas.microsoft.com/office/drawing/2014/main" id="{DB690677-E3EA-294B-8C2D-DEE32BF78B4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135686" y="4604404"/>
                        <a:ext cx="2859087" cy="7381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5" name="TextBox 354">
            <a:extLst>
              <a:ext uri="{FF2B5EF4-FFF2-40B4-BE49-F238E27FC236}">
                <a16:creationId xmlns:a16="http://schemas.microsoft.com/office/drawing/2014/main" id="{D8F62B92-ADE1-634A-9ADC-D17416199094}"/>
              </a:ext>
            </a:extLst>
          </p:cNvPr>
          <p:cNvSpPr txBox="1"/>
          <p:nvPr/>
        </p:nvSpPr>
        <p:spPr>
          <a:xfrm>
            <a:off x="5181600" y="3878394"/>
            <a:ext cx="3505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Compute effective gap currents</a:t>
            </a:r>
          </a:p>
        </p:txBody>
      </p:sp>
      <p:sp>
        <p:nvSpPr>
          <p:cNvPr id="356" name="TextBox 355">
            <a:extLst>
              <a:ext uri="{FF2B5EF4-FFF2-40B4-BE49-F238E27FC236}">
                <a16:creationId xmlns:a16="http://schemas.microsoft.com/office/drawing/2014/main" id="{A0B3414B-C068-9046-9B95-974554704C8A}"/>
              </a:ext>
            </a:extLst>
          </p:cNvPr>
          <p:cNvSpPr txBox="1"/>
          <p:nvPr/>
        </p:nvSpPr>
        <p:spPr>
          <a:xfrm>
            <a:off x="5173663" y="6226689"/>
            <a:ext cx="27831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Repeat until converged.</a:t>
            </a:r>
          </a:p>
        </p:txBody>
      </p:sp>
    </p:spTree>
    <p:extLst>
      <p:ext uri="{BB962C8B-B14F-4D97-AF65-F5344CB8AC3E}">
        <p14:creationId xmlns:p14="http://schemas.microsoft.com/office/powerpoint/2010/main" val="278336824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152400"/>
            <a:ext cx="8305800" cy="1143000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sz="3200" dirty="0">
                <a:cs typeface="+mj-cs"/>
              </a:rPr>
              <a:t>Impedance Matrix Characterization</a:t>
            </a:r>
          </a:p>
        </p:txBody>
      </p:sp>
      <p:grpSp>
        <p:nvGrpSpPr>
          <p:cNvPr id="33794" name="Group 6"/>
          <p:cNvGrpSpPr>
            <a:grpSpLocks/>
          </p:cNvGrpSpPr>
          <p:nvPr/>
        </p:nvGrpSpPr>
        <p:grpSpPr bwMode="auto">
          <a:xfrm>
            <a:off x="495300" y="1730375"/>
            <a:ext cx="5376863" cy="3883025"/>
            <a:chOff x="1184" y="938"/>
            <a:chExt cx="3387" cy="2446"/>
          </a:xfrm>
        </p:grpSpPr>
        <p:pic>
          <p:nvPicPr>
            <p:cNvPr id="2053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84" y="938"/>
              <a:ext cx="3387" cy="24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2052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71" y="2736"/>
              <a:ext cx="492" cy="5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</p:grpSp>
      <p:grpSp>
        <p:nvGrpSpPr>
          <p:cNvPr id="33795" name="Group 47"/>
          <p:cNvGrpSpPr>
            <a:grpSpLocks/>
          </p:cNvGrpSpPr>
          <p:nvPr/>
        </p:nvGrpSpPr>
        <p:grpSpPr bwMode="auto">
          <a:xfrm>
            <a:off x="2540000" y="5341938"/>
            <a:ext cx="784225" cy="550862"/>
            <a:chOff x="2880" y="3813"/>
            <a:chExt cx="494" cy="347"/>
          </a:xfrm>
        </p:grpSpPr>
        <p:sp>
          <p:nvSpPr>
            <p:cNvPr id="2071" name="Oval 23"/>
            <p:cNvSpPr>
              <a:spLocks noChangeArrowheads="1"/>
            </p:cNvSpPr>
            <p:nvPr/>
          </p:nvSpPr>
          <p:spPr bwMode="auto">
            <a:xfrm>
              <a:off x="3115" y="3966"/>
              <a:ext cx="168" cy="194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072" name="Line 24"/>
            <p:cNvSpPr>
              <a:spLocks noChangeShapeType="1"/>
            </p:cNvSpPr>
            <p:nvPr/>
          </p:nvSpPr>
          <p:spPr bwMode="auto">
            <a:xfrm>
              <a:off x="2880" y="4052"/>
              <a:ext cx="479" cy="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073" name="Oval 25"/>
            <p:cNvSpPr>
              <a:spLocks noChangeArrowheads="1"/>
            </p:cNvSpPr>
            <p:nvPr/>
          </p:nvSpPr>
          <p:spPr bwMode="auto">
            <a:xfrm>
              <a:off x="2978" y="3966"/>
              <a:ext cx="168" cy="194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074" name="Line 26"/>
            <p:cNvSpPr>
              <a:spLocks noChangeShapeType="1"/>
            </p:cNvSpPr>
            <p:nvPr/>
          </p:nvSpPr>
          <p:spPr bwMode="auto">
            <a:xfrm flipH="1" flipV="1">
              <a:off x="2880" y="3813"/>
              <a:ext cx="0" cy="23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075" name="Line 27"/>
            <p:cNvSpPr>
              <a:spLocks noChangeShapeType="1"/>
            </p:cNvSpPr>
            <p:nvPr/>
          </p:nvSpPr>
          <p:spPr bwMode="auto">
            <a:xfrm flipV="1">
              <a:off x="3372" y="3827"/>
              <a:ext cx="2" cy="24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sp>
        <p:nvSpPr>
          <p:cNvPr id="2088" name="Text Box 40"/>
          <p:cNvSpPr txBox="1">
            <a:spLocks noChangeArrowheads="1"/>
          </p:cNvSpPr>
          <p:nvPr/>
        </p:nvSpPr>
        <p:spPr bwMode="auto">
          <a:xfrm>
            <a:off x="4157663" y="4784725"/>
            <a:ext cx="48418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cs typeface="+mn-cs"/>
              </a:rPr>
              <a:t>Z</a:t>
            </a:r>
            <a:r>
              <a:rPr lang="en-US" baseline="-25000">
                <a:cs typeface="+mn-cs"/>
              </a:rPr>
              <a:t>ij</a:t>
            </a:r>
            <a:endParaRPr lang="en-US">
              <a:cs typeface="+mn-cs"/>
            </a:endParaRPr>
          </a:p>
        </p:txBody>
      </p:sp>
      <p:sp>
        <p:nvSpPr>
          <p:cNvPr id="2091" name="Text Box 43"/>
          <p:cNvSpPr txBox="1">
            <a:spLocks noChangeArrowheads="1"/>
          </p:cNvSpPr>
          <p:nvPr/>
        </p:nvSpPr>
        <p:spPr bwMode="auto">
          <a:xfrm>
            <a:off x="474663" y="5381625"/>
            <a:ext cx="82708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cs typeface="+mn-cs"/>
              </a:rPr>
              <a:t>Input</a:t>
            </a:r>
          </a:p>
        </p:txBody>
      </p:sp>
      <p:sp>
        <p:nvSpPr>
          <p:cNvPr id="2092" name="Text Box 44"/>
          <p:cNvSpPr txBox="1">
            <a:spLocks noChangeArrowheads="1"/>
          </p:cNvSpPr>
          <p:nvPr/>
        </p:nvSpPr>
        <p:spPr bwMode="auto">
          <a:xfrm>
            <a:off x="6303963" y="5216525"/>
            <a:ext cx="105568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>
                <a:cs typeface="+mn-cs"/>
              </a:rPr>
              <a:t>Output</a:t>
            </a:r>
          </a:p>
        </p:txBody>
      </p:sp>
      <p:sp>
        <p:nvSpPr>
          <p:cNvPr id="2093" name="Text Box 45"/>
          <p:cNvSpPr txBox="1">
            <a:spLocks noChangeArrowheads="1"/>
          </p:cNvSpPr>
          <p:nvPr/>
        </p:nvSpPr>
        <p:spPr bwMode="auto">
          <a:xfrm>
            <a:off x="2659063" y="5902325"/>
            <a:ext cx="533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cs typeface="+mn-cs"/>
              </a:rPr>
              <a:t>I</a:t>
            </a:r>
            <a:r>
              <a:rPr lang="en-US" baseline="-25000">
                <a:cs typeface="+mn-cs"/>
              </a:rPr>
              <a:t>G1</a:t>
            </a:r>
            <a:endParaRPr lang="en-US">
              <a:cs typeface="+mn-cs"/>
            </a:endParaRPr>
          </a:p>
        </p:txBody>
      </p:sp>
      <p:sp>
        <p:nvSpPr>
          <p:cNvPr id="2096" name="Rectangle 48"/>
          <p:cNvSpPr>
            <a:spLocks noChangeArrowheads="1"/>
          </p:cNvSpPr>
          <p:nvPr/>
        </p:nvSpPr>
        <p:spPr bwMode="auto">
          <a:xfrm>
            <a:off x="2286000" y="4648200"/>
            <a:ext cx="3962400" cy="6731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r>
              <a:rPr lang="en-US">
                <a:cs typeface="+mn-cs"/>
              </a:rPr>
              <a:t>29 x 29</a:t>
            </a:r>
          </a:p>
        </p:txBody>
      </p:sp>
      <p:grpSp>
        <p:nvGrpSpPr>
          <p:cNvPr id="33801" name="Group 49"/>
          <p:cNvGrpSpPr>
            <a:grpSpLocks/>
          </p:cNvGrpSpPr>
          <p:nvPr/>
        </p:nvGrpSpPr>
        <p:grpSpPr bwMode="auto">
          <a:xfrm>
            <a:off x="3432175" y="5354638"/>
            <a:ext cx="784225" cy="550862"/>
            <a:chOff x="2880" y="3813"/>
            <a:chExt cx="494" cy="347"/>
          </a:xfrm>
        </p:grpSpPr>
        <p:sp>
          <p:nvSpPr>
            <p:cNvPr id="2098" name="Oval 50"/>
            <p:cNvSpPr>
              <a:spLocks noChangeArrowheads="1"/>
            </p:cNvSpPr>
            <p:nvPr/>
          </p:nvSpPr>
          <p:spPr bwMode="auto">
            <a:xfrm>
              <a:off x="3115" y="3966"/>
              <a:ext cx="168" cy="194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099" name="Line 51"/>
            <p:cNvSpPr>
              <a:spLocks noChangeShapeType="1"/>
            </p:cNvSpPr>
            <p:nvPr/>
          </p:nvSpPr>
          <p:spPr bwMode="auto">
            <a:xfrm>
              <a:off x="2880" y="4052"/>
              <a:ext cx="479" cy="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100" name="Oval 52"/>
            <p:cNvSpPr>
              <a:spLocks noChangeArrowheads="1"/>
            </p:cNvSpPr>
            <p:nvPr/>
          </p:nvSpPr>
          <p:spPr bwMode="auto">
            <a:xfrm>
              <a:off x="2978" y="3966"/>
              <a:ext cx="168" cy="194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101" name="Line 53"/>
            <p:cNvSpPr>
              <a:spLocks noChangeShapeType="1"/>
            </p:cNvSpPr>
            <p:nvPr/>
          </p:nvSpPr>
          <p:spPr bwMode="auto">
            <a:xfrm flipH="1" flipV="1">
              <a:off x="2880" y="3813"/>
              <a:ext cx="0" cy="23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102" name="Line 54"/>
            <p:cNvSpPr>
              <a:spLocks noChangeShapeType="1"/>
            </p:cNvSpPr>
            <p:nvPr/>
          </p:nvSpPr>
          <p:spPr bwMode="auto">
            <a:xfrm flipV="1">
              <a:off x="3372" y="3827"/>
              <a:ext cx="2" cy="24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grpSp>
        <p:nvGrpSpPr>
          <p:cNvPr id="33802" name="Group 55"/>
          <p:cNvGrpSpPr>
            <a:grpSpLocks/>
          </p:cNvGrpSpPr>
          <p:nvPr/>
        </p:nvGrpSpPr>
        <p:grpSpPr bwMode="auto">
          <a:xfrm>
            <a:off x="5273675" y="5380038"/>
            <a:ext cx="784225" cy="550862"/>
            <a:chOff x="2880" y="3813"/>
            <a:chExt cx="494" cy="347"/>
          </a:xfrm>
        </p:grpSpPr>
        <p:sp>
          <p:nvSpPr>
            <p:cNvPr id="2104" name="Oval 56"/>
            <p:cNvSpPr>
              <a:spLocks noChangeArrowheads="1"/>
            </p:cNvSpPr>
            <p:nvPr/>
          </p:nvSpPr>
          <p:spPr bwMode="auto">
            <a:xfrm>
              <a:off x="3115" y="3966"/>
              <a:ext cx="168" cy="194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105" name="Line 57"/>
            <p:cNvSpPr>
              <a:spLocks noChangeShapeType="1"/>
            </p:cNvSpPr>
            <p:nvPr/>
          </p:nvSpPr>
          <p:spPr bwMode="auto">
            <a:xfrm>
              <a:off x="2880" y="4052"/>
              <a:ext cx="479" cy="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106" name="Oval 58"/>
            <p:cNvSpPr>
              <a:spLocks noChangeArrowheads="1"/>
            </p:cNvSpPr>
            <p:nvPr/>
          </p:nvSpPr>
          <p:spPr bwMode="auto">
            <a:xfrm>
              <a:off x="2978" y="3966"/>
              <a:ext cx="168" cy="194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107" name="Line 59"/>
            <p:cNvSpPr>
              <a:spLocks noChangeShapeType="1"/>
            </p:cNvSpPr>
            <p:nvPr/>
          </p:nvSpPr>
          <p:spPr bwMode="auto">
            <a:xfrm flipH="1" flipV="1">
              <a:off x="2880" y="3813"/>
              <a:ext cx="0" cy="23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108" name="Line 60"/>
            <p:cNvSpPr>
              <a:spLocks noChangeShapeType="1"/>
            </p:cNvSpPr>
            <p:nvPr/>
          </p:nvSpPr>
          <p:spPr bwMode="auto">
            <a:xfrm flipV="1">
              <a:off x="3372" y="3827"/>
              <a:ext cx="2" cy="24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sp>
        <p:nvSpPr>
          <p:cNvPr id="2109" name="Text Box 61"/>
          <p:cNvSpPr txBox="1">
            <a:spLocks noChangeArrowheads="1"/>
          </p:cNvSpPr>
          <p:nvPr/>
        </p:nvSpPr>
        <p:spPr bwMode="auto">
          <a:xfrm>
            <a:off x="3497263" y="5927725"/>
            <a:ext cx="533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cs typeface="+mn-cs"/>
              </a:rPr>
              <a:t>I</a:t>
            </a:r>
            <a:r>
              <a:rPr lang="en-US" baseline="-25000">
                <a:cs typeface="+mn-cs"/>
              </a:rPr>
              <a:t>G2</a:t>
            </a:r>
            <a:endParaRPr lang="en-US">
              <a:cs typeface="+mn-cs"/>
            </a:endParaRPr>
          </a:p>
        </p:txBody>
      </p:sp>
      <p:sp>
        <p:nvSpPr>
          <p:cNvPr id="2110" name="Text Box 62"/>
          <p:cNvSpPr txBox="1">
            <a:spLocks noChangeArrowheads="1"/>
          </p:cNvSpPr>
          <p:nvPr/>
        </p:nvSpPr>
        <p:spPr bwMode="auto">
          <a:xfrm>
            <a:off x="5414963" y="5969000"/>
            <a:ext cx="533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cs typeface="+mn-cs"/>
              </a:rPr>
              <a:t>I</a:t>
            </a:r>
            <a:r>
              <a:rPr lang="en-US" baseline="-25000">
                <a:cs typeface="+mn-cs"/>
              </a:rPr>
              <a:t>Gn</a:t>
            </a:r>
            <a:endParaRPr lang="en-US">
              <a:cs typeface="+mn-cs"/>
            </a:endParaRPr>
          </a:p>
        </p:txBody>
      </p:sp>
      <p:grpSp>
        <p:nvGrpSpPr>
          <p:cNvPr id="33805" name="Group 66"/>
          <p:cNvGrpSpPr>
            <a:grpSpLocks/>
          </p:cNvGrpSpPr>
          <p:nvPr/>
        </p:nvGrpSpPr>
        <p:grpSpPr bwMode="auto">
          <a:xfrm>
            <a:off x="1879600" y="4741863"/>
            <a:ext cx="381000" cy="544512"/>
            <a:chOff x="1408" y="3123"/>
            <a:chExt cx="240" cy="343"/>
          </a:xfrm>
        </p:grpSpPr>
        <p:sp>
          <p:nvSpPr>
            <p:cNvPr id="2084" name="Line 36"/>
            <p:cNvSpPr>
              <a:spLocks noChangeShapeType="1"/>
            </p:cNvSpPr>
            <p:nvPr/>
          </p:nvSpPr>
          <p:spPr bwMode="auto">
            <a:xfrm rot="3230064" flipH="1" flipV="1">
              <a:off x="1399" y="3214"/>
              <a:ext cx="186" cy="137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086" name="Line 38"/>
            <p:cNvSpPr>
              <a:spLocks noChangeShapeType="1"/>
            </p:cNvSpPr>
            <p:nvPr/>
          </p:nvSpPr>
          <p:spPr bwMode="auto">
            <a:xfrm rot="3230064" flipH="1">
              <a:off x="1518" y="3100"/>
              <a:ext cx="107" cy="153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087" name="Line 39"/>
            <p:cNvSpPr>
              <a:spLocks noChangeShapeType="1"/>
            </p:cNvSpPr>
            <p:nvPr/>
          </p:nvSpPr>
          <p:spPr bwMode="auto">
            <a:xfrm rot="3230064" flipH="1">
              <a:off x="1531" y="3351"/>
              <a:ext cx="99" cy="13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112" name="Oval 64"/>
            <p:cNvSpPr>
              <a:spLocks noChangeArrowheads="1"/>
            </p:cNvSpPr>
            <p:nvPr/>
          </p:nvSpPr>
          <p:spPr bwMode="auto">
            <a:xfrm>
              <a:off x="1408" y="3264"/>
              <a:ext cx="120" cy="152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113" name="Oval 65"/>
            <p:cNvSpPr>
              <a:spLocks noChangeArrowheads="1"/>
            </p:cNvSpPr>
            <p:nvPr/>
          </p:nvSpPr>
          <p:spPr bwMode="auto">
            <a:xfrm>
              <a:off x="1416" y="3176"/>
              <a:ext cx="120" cy="152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grpSp>
        <p:nvGrpSpPr>
          <p:cNvPr id="33806" name="Group 71"/>
          <p:cNvGrpSpPr>
            <a:grpSpLocks/>
          </p:cNvGrpSpPr>
          <p:nvPr/>
        </p:nvGrpSpPr>
        <p:grpSpPr bwMode="auto">
          <a:xfrm>
            <a:off x="6223000" y="4699000"/>
            <a:ext cx="254000" cy="508000"/>
            <a:chOff x="4144" y="3096"/>
            <a:chExt cx="160" cy="320"/>
          </a:xfrm>
        </p:grpSpPr>
        <p:sp>
          <p:nvSpPr>
            <p:cNvPr id="2115" name="Line 67"/>
            <p:cNvSpPr>
              <a:spLocks noChangeShapeType="1"/>
            </p:cNvSpPr>
            <p:nvPr/>
          </p:nvSpPr>
          <p:spPr bwMode="auto">
            <a:xfrm>
              <a:off x="4144" y="3112"/>
              <a:ext cx="12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116" name="Line 68"/>
            <p:cNvSpPr>
              <a:spLocks noChangeShapeType="1"/>
            </p:cNvSpPr>
            <p:nvPr/>
          </p:nvSpPr>
          <p:spPr bwMode="auto">
            <a:xfrm>
              <a:off x="4168" y="3400"/>
              <a:ext cx="12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117" name="Line 69"/>
            <p:cNvSpPr>
              <a:spLocks noChangeShapeType="1"/>
            </p:cNvSpPr>
            <p:nvPr/>
          </p:nvSpPr>
          <p:spPr bwMode="auto">
            <a:xfrm>
              <a:off x="4264" y="3096"/>
              <a:ext cx="0" cy="32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118" name="Rectangle 70"/>
            <p:cNvSpPr>
              <a:spLocks noChangeArrowheads="1"/>
            </p:cNvSpPr>
            <p:nvPr/>
          </p:nvSpPr>
          <p:spPr bwMode="auto">
            <a:xfrm>
              <a:off x="4208" y="3152"/>
              <a:ext cx="96" cy="152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sp>
        <p:nvSpPr>
          <p:cNvPr id="2120" name="Text Box 72"/>
          <p:cNvSpPr txBox="1">
            <a:spLocks noChangeArrowheads="1"/>
          </p:cNvSpPr>
          <p:nvPr/>
        </p:nvSpPr>
        <p:spPr bwMode="auto">
          <a:xfrm>
            <a:off x="4195763" y="1914525"/>
            <a:ext cx="105568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>
                <a:cs typeface="+mn-cs"/>
              </a:rPr>
              <a:t>Output</a:t>
            </a:r>
          </a:p>
        </p:txBody>
      </p:sp>
      <p:graphicFrame>
        <p:nvGraphicFramePr>
          <p:cNvPr id="33808" name="Object 73"/>
          <p:cNvGraphicFramePr>
            <a:graphicFrameLocks noChangeAspect="1"/>
          </p:cNvGraphicFramePr>
          <p:nvPr/>
        </p:nvGraphicFramePr>
        <p:xfrm>
          <a:off x="317500" y="1712913"/>
          <a:ext cx="2235200" cy="10874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6931" name="Equation" r:id="rId5" imgW="965200" imgH="469900" progId="Equation.DSMT4">
                  <p:embed/>
                </p:oleObj>
              </mc:Choice>
              <mc:Fallback>
                <p:oleObj name="Equation" r:id="rId5" imgW="965200" imgH="469900" progId="Equation.DSMT4">
                  <p:embed/>
                  <p:pic>
                    <p:nvPicPr>
                      <p:cNvPr id="33808" name="Object 7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7500" y="1712913"/>
                        <a:ext cx="2235200" cy="10874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22" name="Text Box 74"/>
          <p:cNvSpPr txBox="1">
            <a:spLocks noChangeArrowheads="1"/>
          </p:cNvSpPr>
          <p:nvPr/>
        </p:nvSpPr>
        <p:spPr bwMode="auto">
          <a:xfrm>
            <a:off x="2727325" y="1812925"/>
            <a:ext cx="811213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cs typeface="+mn-cs"/>
              </a:rPr>
              <a:t>Gaps</a:t>
            </a:r>
          </a:p>
          <a:p>
            <a:pPr>
              <a:defRPr/>
            </a:pPr>
            <a:r>
              <a:rPr lang="en-US">
                <a:cs typeface="+mn-cs"/>
              </a:rPr>
              <a:t>Ports</a:t>
            </a:r>
          </a:p>
        </p:txBody>
      </p:sp>
      <p:graphicFrame>
        <p:nvGraphicFramePr>
          <p:cNvPr id="33810" name="Object 75"/>
          <p:cNvGraphicFramePr>
            <a:graphicFrameLocks noChangeAspect="1"/>
          </p:cNvGraphicFramePr>
          <p:nvPr/>
        </p:nvGraphicFramePr>
        <p:xfrm>
          <a:off x="3132138" y="4711700"/>
          <a:ext cx="441325" cy="500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6932" name="Equation" r:id="rId7" imgW="190500" imgH="215900" progId="Equation.DSMT4">
                  <p:embed/>
                </p:oleObj>
              </mc:Choice>
              <mc:Fallback>
                <p:oleObj name="Equation" r:id="rId7" imgW="190500" imgH="215900" progId="Equation.DSMT4">
                  <p:embed/>
                  <p:pic>
                    <p:nvPicPr>
                      <p:cNvPr id="33810" name="Object 7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32138" y="4711700"/>
                        <a:ext cx="441325" cy="5000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24" name="Text Box 76"/>
          <p:cNvSpPr txBox="1">
            <a:spLocks noChangeArrowheads="1"/>
          </p:cNvSpPr>
          <p:nvPr/>
        </p:nvSpPr>
        <p:spPr bwMode="auto">
          <a:xfrm>
            <a:off x="3603625" y="3971925"/>
            <a:ext cx="24257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cs typeface="+mn-cs"/>
              </a:rPr>
              <a:t>Folded waveguide</a:t>
            </a:r>
          </a:p>
        </p:txBody>
      </p:sp>
      <p:sp>
        <p:nvSpPr>
          <p:cNvPr id="2125" name="Line 77"/>
          <p:cNvSpPr>
            <a:spLocks noChangeShapeType="1"/>
          </p:cNvSpPr>
          <p:nvPr/>
        </p:nvSpPr>
        <p:spPr bwMode="auto">
          <a:xfrm flipV="1">
            <a:off x="190500" y="4064000"/>
            <a:ext cx="533400" cy="1143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111" name="Rectangle 63"/>
          <p:cNvSpPr>
            <a:spLocks noChangeArrowheads="1"/>
          </p:cNvSpPr>
          <p:nvPr/>
        </p:nvSpPr>
        <p:spPr bwMode="auto">
          <a:xfrm>
            <a:off x="3479800" y="5308600"/>
            <a:ext cx="685800" cy="342900"/>
          </a:xfrm>
          <a:prstGeom prst="rect">
            <a:avLst/>
          </a:prstGeom>
          <a:solidFill>
            <a:srgbClr val="FF0000">
              <a:alpha val="25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endParaRPr lang="en-US" b="1">
              <a:solidFill>
                <a:srgbClr val="FF0000"/>
              </a:solidFill>
              <a:cs typeface="+mn-cs"/>
            </a:endParaRPr>
          </a:p>
        </p:txBody>
      </p:sp>
      <p:sp>
        <p:nvSpPr>
          <p:cNvPr id="2127" name="Line 79"/>
          <p:cNvSpPr>
            <a:spLocks noChangeShapeType="1"/>
          </p:cNvSpPr>
          <p:nvPr/>
        </p:nvSpPr>
        <p:spPr bwMode="auto">
          <a:xfrm flipH="1">
            <a:off x="2514600" y="2006600"/>
            <a:ext cx="2032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128" name="Line 80"/>
          <p:cNvSpPr>
            <a:spLocks noChangeShapeType="1"/>
          </p:cNvSpPr>
          <p:nvPr/>
        </p:nvSpPr>
        <p:spPr bwMode="auto">
          <a:xfrm flipH="1">
            <a:off x="2540000" y="2400300"/>
            <a:ext cx="2032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pic>
        <p:nvPicPr>
          <p:cNvPr id="2129" name="Picture 81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3575" y="1006475"/>
            <a:ext cx="3400425" cy="347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33817" name="TextBox 2"/>
          <p:cNvSpPr txBox="1">
            <a:spLocks noChangeArrowheads="1"/>
          </p:cNvSpPr>
          <p:nvPr/>
        </p:nvSpPr>
        <p:spPr bwMode="auto">
          <a:xfrm>
            <a:off x="7264400" y="4343400"/>
            <a:ext cx="1879600" cy="115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/>
            <a:r>
              <a:rPr lang="en-US" sz="1400" b="1" i="1">
                <a:latin typeface="Arial" charset="0"/>
              </a:rPr>
              <a:t>B.Levush et. al. </a:t>
            </a:r>
            <a:r>
              <a:rPr lang="ja-JP" altLang="en-US" sz="1400" b="1" i="1">
                <a:latin typeface="Arial" charset="0"/>
              </a:rPr>
              <a:t>“</a:t>
            </a:r>
            <a:r>
              <a:rPr lang="en-US" altLang="ja-JP" sz="1400" b="1" i="1">
                <a:latin typeface="Arial" charset="0"/>
              </a:rPr>
              <a:t>A 1.8 kW Broad Band Ka-band TWT Power Booster</a:t>
            </a:r>
            <a:r>
              <a:rPr lang="ja-JP" altLang="en-US" sz="1400" b="1" i="1">
                <a:latin typeface="Arial" charset="0"/>
              </a:rPr>
              <a:t>”</a:t>
            </a:r>
            <a:r>
              <a:rPr lang="en-US" altLang="ja-JP" sz="1400" b="1" i="1">
                <a:latin typeface="Arial" charset="0"/>
              </a:rPr>
              <a:t>,</a:t>
            </a:r>
          </a:p>
          <a:p>
            <a:pPr algn="ctr"/>
            <a:r>
              <a:rPr lang="en-US" sz="1400" b="1" i="1">
                <a:latin typeface="Arial" charset="0"/>
              </a:rPr>
              <a:t>IVEC 2014.</a:t>
            </a:r>
          </a:p>
        </p:txBody>
      </p:sp>
      <p:sp>
        <p:nvSpPr>
          <p:cNvPr id="2131" name="Text Box 83"/>
          <p:cNvSpPr txBox="1">
            <a:spLocks noChangeArrowheads="1"/>
          </p:cNvSpPr>
          <p:nvPr/>
        </p:nvSpPr>
        <p:spPr bwMode="auto">
          <a:xfrm>
            <a:off x="6334125" y="5978525"/>
            <a:ext cx="2809875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>
                <a:cs typeface="+mn-cs"/>
              </a:rPr>
              <a:t>Implemented Christine</a:t>
            </a:r>
          </a:p>
        </p:txBody>
      </p:sp>
    </p:spTree>
    <p:extLst>
      <p:ext uri="{BB962C8B-B14F-4D97-AF65-F5344CB8AC3E}">
        <p14:creationId xmlns:p14="http://schemas.microsoft.com/office/powerpoint/2010/main" val="180738028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2ACA4E-8B78-D64F-82ED-D20A7021CD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200" dirty="0"/>
              <a:t>New Directions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4A0DCC6-AB66-BA47-8F1B-A4DA45D40D0B}"/>
              </a:ext>
            </a:extLst>
          </p:cNvPr>
          <p:cNvSpPr txBox="1"/>
          <p:nvPr/>
        </p:nvSpPr>
        <p:spPr>
          <a:xfrm>
            <a:off x="152400" y="3663315"/>
            <a:ext cx="502920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0" dirty="0"/>
              <a:t>Numerical Determination of Vacuum Electronic Device Stability, </a:t>
            </a:r>
            <a:r>
              <a:rPr lang="en-US" sz="1800" b="0" dirty="0" err="1"/>
              <a:t>Chernyavskiy</a:t>
            </a:r>
            <a:r>
              <a:rPr lang="en-US" sz="1800" b="0" dirty="0"/>
              <a:t> et al., IEEE TRANSACTIONS ON PLASMA SCIENCE, VOL. 48, NO. 12, DECEMBER 2020.</a:t>
            </a:r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83FE0E7-A47B-3548-9B41-5B31585A66A6}"/>
              </a:ext>
            </a:extLst>
          </p:cNvPr>
          <p:cNvSpPr txBox="1"/>
          <p:nvPr/>
        </p:nvSpPr>
        <p:spPr>
          <a:xfrm>
            <a:off x="152400" y="5337098"/>
            <a:ext cx="4648200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Structure Optimization, </a:t>
            </a:r>
            <a:r>
              <a:rPr lang="en-US" sz="1800" b="0" dirty="0"/>
              <a:t>Adjoint Equations for Beam-Wave Interaction and Optimization of TWT Design, </a:t>
            </a:r>
            <a:r>
              <a:rPr lang="en-US" sz="1800" b="0" dirty="0" err="1"/>
              <a:t>Vlasov</a:t>
            </a:r>
            <a:r>
              <a:rPr lang="en-US" sz="1800" b="0" dirty="0"/>
              <a:t> et al., to be published, IEEE Trans. Plasma Sci.</a:t>
            </a:r>
          </a:p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ADD9AA2-C792-3F4E-9409-C8E9CFDC6F07}"/>
              </a:ext>
            </a:extLst>
          </p:cNvPr>
          <p:cNvSpPr txBox="1"/>
          <p:nvPr/>
        </p:nvSpPr>
        <p:spPr>
          <a:xfrm>
            <a:off x="3866696" y="1686580"/>
            <a:ext cx="51249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0" dirty="0"/>
              <a:t>Calculation and Application of Impedance Matrices for Vacuum Electronic Devices, </a:t>
            </a:r>
            <a:r>
              <a:rPr lang="en-US" sz="1800" b="0" dirty="0" err="1"/>
              <a:t>Jabotinski</a:t>
            </a:r>
            <a:r>
              <a:rPr lang="en-US" sz="1800" b="0" dirty="0"/>
              <a:t> et al., IEEE TRANSACTIONS ON ELECTRON DEVICES, VOL. 66, NO. 5, MAY 2019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F7E465E-BBF7-2547-8642-713068D855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1746994"/>
            <a:ext cx="3340100" cy="10795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E3E97BB-53FF-6845-9189-42A811ECC1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1600" y="3429000"/>
            <a:ext cx="3251200" cy="27178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0F48468-1A1C-8044-9EE2-0CA47E836A86}"/>
              </a:ext>
            </a:extLst>
          </p:cNvPr>
          <p:cNvSpPr/>
          <p:nvPr/>
        </p:nvSpPr>
        <p:spPr bwMode="auto">
          <a:xfrm>
            <a:off x="152400" y="5171420"/>
            <a:ext cx="4800600" cy="1534180"/>
          </a:xfrm>
          <a:prstGeom prst="rect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890931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C2870D3-7B80-124E-B163-40FB63C78AFB}"/>
              </a:ext>
            </a:extLst>
          </p:cNvPr>
          <p:cNvSpPr txBox="1"/>
          <p:nvPr/>
        </p:nvSpPr>
        <p:spPr>
          <a:xfrm>
            <a:off x="3657600" y="2133600"/>
            <a:ext cx="2480166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Thank You</a:t>
            </a:r>
          </a:p>
          <a:p>
            <a:endParaRPr lang="en-US" sz="3600" dirty="0"/>
          </a:p>
          <a:p>
            <a:r>
              <a:rPr lang="en-US" sz="3600" dirty="0"/>
              <a:t>Questions ?</a:t>
            </a:r>
          </a:p>
        </p:txBody>
      </p:sp>
    </p:spTree>
    <p:extLst>
      <p:ext uri="{BB962C8B-B14F-4D97-AF65-F5344CB8AC3E}">
        <p14:creationId xmlns:p14="http://schemas.microsoft.com/office/powerpoint/2010/main" val="188865723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en-US">
                <a:cs typeface="+mj-cs"/>
              </a:rPr>
              <a:t>History (continued)</a:t>
            </a:r>
          </a:p>
        </p:txBody>
      </p:sp>
      <p:sp>
        <p:nvSpPr>
          <p:cNvPr id="72707" name="Rectangle 3"/>
          <p:cNvSpPr>
            <a:spLocks noChangeArrowheads="1"/>
          </p:cNvSpPr>
          <p:nvPr/>
        </p:nvSpPr>
        <p:spPr bwMode="auto">
          <a:xfrm>
            <a:off x="533400" y="1524000"/>
            <a:ext cx="173831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latin typeface="Times" charset="0"/>
                <a:cs typeface="+mn-cs"/>
              </a:rPr>
              <a:t>• Gyro devices</a:t>
            </a:r>
          </a:p>
        </p:txBody>
      </p:sp>
      <p:graphicFrame>
        <p:nvGraphicFramePr>
          <p:cNvPr id="49155" name="Object 4"/>
          <p:cNvGraphicFramePr>
            <a:graphicFrameLocks noChangeAspect="1"/>
          </p:cNvGraphicFramePr>
          <p:nvPr/>
        </p:nvGraphicFramePr>
        <p:xfrm>
          <a:off x="1524000" y="1905000"/>
          <a:ext cx="5487988" cy="2655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8517" name="Document" r:id="rId3" imgW="5486400" imgH="2705100" progId="Word.Document.8">
                  <p:embed/>
                </p:oleObj>
              </mc:Choice>
              <mc:Fallback>
                <p:oleObj name="Document" r:id="rId3" imgW="5486400" imgH="2705100" progId="Word.Document.8">
                  <p:embed/>
                  <p:pic>
                    <p:nvPicPr>
                      <p:cNvPr id="49155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905000"/>
                        <a:ext cx="5487988" cy="26558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12700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2709" name="Text Box 5"/>
          <p:cNvSpPr txBox="1">
            <a:spLocks noChangeArrowheads="1"/>
          </p:cNvSpPr>
          <p:nvPr/>
        </p:nvSpPr>
        <p:spPr bwMode="auto">
          <a:xfrm>
            <a:off x="685800" y="4572000"/>
            <a:ext cx="23018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latin typeface="Times" charset="0"/>
                <a:cs typeface="+mn-cs"/>
              </a:rPr>
              <a:t>• Mode competition</a:t>
            </a:r>
          </a:p>
        </p:txBody>
      </p:sp>
      <p:graphicFrame>
        <p:nvGraphicFramePr>
          <p:cNvPr id="49157" name="Object 6"/>
          <p:cNvGraphicFramePr>
            <a:graphicFrameLocks noChangeAspect="1"/>
          </p:cNvGraphicFramePr>
          <p:nvPr/>
        </p:nvGraphicFramePr>
        <p:xfrm>
          <a:off x="1447800" y="5029200"/>
          <a:ext cx="5487988" cy="1560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8518" name="Document" r:id="rId5" imgW="5486400" imgH="1562100" progId="Word.Document.8">
                  <p:embed/>
                </p:oleObj>
              </mc:Choice>
              <mc:Fallback>
                <p:oleObj name="Document" r:id="rId5" imgW="5486400" imgH="1562100" progId="Word.Document.8">
                  <p:embed/>
                  <p:pic>
                    <p:nvPicPr>
                      <p:cNvPr id="49157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47800" y="5029200"/>
                        <a:ext cx="5487988" cy="15605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12700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1"/>
              <a:t>AREAS of PROGRESS</a:t>
            </a:r>
            <a:endParaRPr lang="en-US"/>
          </a:p>
        </p:txBody>
      </p:sp>
      <p:sp>
        <p:nvSpPr>
          <p:cNvPr id="126979" name="Text Box 3"/>
          <p:cNvSpPr txBox="1">
            <a:spLocks noChangeArrowheads="1"/>
          </p:cNvSpPr>
          <p:nvPr/>
        </p:nvSpPr>
        <p:spPr bwMode="auto">
          <a:xfrm>
            <a:off x="822325" y="1565275"/>
            <a:ext cx="67214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26980" name="Text Box 4"/>
          <p:cNvSpPr txBox="1">
            <a:spLocks noChangeArrowheads="1"/>
          </p:cNvSpPr>
          <p:nvPr/>
        </p:nvSpPr>
        <p:spPr bwMode="auto">
          <a:xfrm>
            <a:off x="784225" y="1820863"/>
            <a:ext cx="8131175" cy="48936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914400" indent="-9144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11430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2573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 dirty="0"/>
              <a:t>Improved Physics Models</a:t>
            </a:r>
            <a:endParaRPr lang="en-US" dirty="0"/>
          </a:p>
          <a:p>
            <a:pPr>
              <a:spcBef>
                <a:spcPct val="50000"/>
              </a:spcBef>
            </a:pPr>
            <a:r>
              <a:rPr lang="en-US" dirty="0"/>
              <a:t>	Find better (compact) descriptions of what</a:t>
            </a:r>
            <a:r>
              <a:rPr lang="ja-JP" altLang="en-US">
                <a:latin typeface="Arial"/>
              </a:rPr>
              <a:t>’</a:t>
            </a:r>
            <a:r>
              <a:rPr lang="en-US" dirty="0"/>
              <a:t>s going on inside a VE device.</a:t>
            </a:r>
          </a:p>
          <a:p>
            <a:pPr>
              <a:spcBef>
                <a:spcPct val="50000"/>
              </a:spcBef>
            </a:pPr>
            <a:r>
              <a:rPr lang="en-US" b="1" dirty="0"/>
              <a:t>More Efficient Algorithms</a:t>
            </a:r>
            <a:endParaRPr lang="en-US" dirty="0"/>
          </a:p>
          <a:p>
            <a:pPr>
              <a:spcBef>
                <a:spcPct val="50000"/>
              </a:spcBef>
            </a:pPr>
            <a:r>
              <a:rPr lang="en-US" dirty="0"/>
              <a:t>	Solve the governing equations with fewer operations and/or less memory usage.</a:t>
            </a:r>
          </a:p>
          <a:p>
            <a:pPr>
              <a:spcBef>
                <a:spcPct val="50000"/>
              </a:spcBef>
            </a:pPr>
            <a:r>
              <a:rPr lang="en-US" dirty="0"/>
              <a:t> </a:t>
            </a:r>
            <a:r>
              <a:rPr lang="en-US" b="1" dirty="0"/>
              <a:t>New Computing  Architectures</a:t>
            </a:r>
            <a:endParaRPr lang="en-US" dirty="0"/>
          </a:p>
          <a:p>
            <a:pPr>
              <a:spcBef>
                <a:spcPct val="50000"/>
              </a:spcBef>
            </a:pPr>
            <a:r>
              <a:rPr lang="en-US" dirty="0"/>
              <a:t>	Restructure your code to take advantage of new hardware.</a:t>
            </a:r>
          </a:p>
          <a:p>
            <a:pPr>
              <a:spcBef>
                <a:spcPct val="50000"/>
              </a:spcBef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96974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en-US">
                <a:cs typeface="+mj-cs"/>
              </a:rPr>
              <a:t>History (cont.)</a:t>
            </a:r>
          </a:p>
        </p:txBody>
      </p:sp>
      <p:sp>
        <p:nvSpPr>
          <p:cNvPr id="56323" name="Rectangle 3"/>
          <p:cNvSpPr>
            <a:spLocks noChangeArrowheads="1"/>
          </p:cNvSpPr>
          <p:nvPr/>
        </p:nvSpPr>
        <p:spPr bwMode="auto">
          <a:xfrm>
            <a:off x="838200" y="1676400"/>
            <a:ext cx="244951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latin typeface="Times" charset="0"/>
                <a:cs typeface="+mn-cs"/>
              </a:rPr>
              <a:t>• Free electron lasers</a:t>
            </a:r>
          </a:p>
        </p:txBody>
      </p:sp>
      <p:graphicFrame>
        <p:nvGraphicFramePr>
          <p:cNvPr id="50179" name="Object 4"/>
          <p:cNvGraphicFramePr>
            <a:graphicFrameLocks noChangeAspect="1"/>
          </p:cNvGraphicFramePr>
          <p:nvPr/>
        </p:nvGraphicFramePr>
        <p:xfrm>
          <a:off x="1143000" y="2644775"/>
          <a:ext cx="5562600" cy="957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9541" name="Document" r:id="rId3" imgW="5486400" imgH="952500" progId="Word.Document.8">
                  <p:embed/>
                </p:oleObj>
              </mc:Choice>
              <mc:Fallback>
                <p:oleObj name="Document" r:id="rId3" imgW="5486400" imgH="952500" progId="Word.Document.8">
                  <p:embed/>
                  <p:pic>
                    <p:nvPicPr>
                      <p:cNvPr id="50179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43000" y="2644775"/>
                        <a:ext cx="5562600" cy="9572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12700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0180" name="Object 7"/>
          <p:cNvGraphicFramePr>
            <a:graphicFrameLocks noChangeAspect="1"/>
          </p:cNvGraphicFramePr>
          <p:nvPr/>
        </p:nvGraphicFramePr>
        <p:xfrm>
          <a:off x="1143000" y="3505200"/>
          <a:ext cx="5487988" cy="2581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9542" name="Document" r:id="rId5" imgW="5486400" imgH="2578100" progId="Word.Document.8">
                  <p:embed/>
                </p:oleObj>
              </mc:Choice>
              <mc:Fallback>
                <p:oleObj name="Document" r:id="rId5" imgW="5486400" imgH="2578100" progId="Word.Document.8">
                  <p:embed/>
                  <p:pic>
                    <p:nvPicPr>
                      <p:cNvPr id="5018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43000" y="3505200"/>
                        <a:ext cx="5487988" cy="2581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12700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304800"/>
            <a:ext cx="8153400" cy="800100"/>
          </a:xfrm>
        </p:spPr>
        <p:txBody>
          <a:bodyPr/>
          <a:lstStyle/>
          <a:p>
            <a:r>
              <a:rPr lang="en-US" sz="3600" b="1" dirty="0"/>
              <a:t>3D – Geometry Based Codes (S. Cooke)</a:t>
            </a:r>
          </a:p>
        </p:txBody>
      </p:sp>
      <p:sp>
        <p:nvSpPr>
          <p:cNvPr id="3" name="Content Placeholder 4"/>
          <p:cNvSpPr txBox="1">
            <a:spLocks/>
          </p:cNvSpPr>
          <p:nvPr/>
        </p:nvSpPr>
        <p:spPr>
          <a:xfrm>
            <a:off x="48260" y="1524000"/>
            <a:ext cx="9121140" cy="5704416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Monotype Sorts" charset="0"/>
              <a:buChar char="u"/>
              <a:defRPr sz="2400">
                <a:solidFill>
                  <a:schemeClr val="tx1"/>
                </a:solidFill>
                <a:latin typeface="+mn-lt"/>
                <a:ea typeface="+mn-ea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defRPr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defRPr sz="1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2000"/>
              <a:buFont typeface="Monotype Sorts" charset="0"/>
              <a:defRPr sz="14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defRPr sz="14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defRPr sz="14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defRPr sz="14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defRPr sz="14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defRPr sz="14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lvl="1"/>
            <a:r>
              <a:rPr lang="en-US" dirty="0" err="1"/>
              <a:t>Magnetostatics</a:t>
            </a:r>
            <a:endParaRPr lang="en-US" dirty="0"/>
          </a:p>
          <a:p>
            <a:pPr lvl="1"/>
            <a:r>
              <a:rPr lang="en-US" dirty="0"/>
              <a:t>	</a:t>
            </a:r>
            <a:r>
              <a:rPr lang="en-US" b="0" dirty="0"/>
              <a:t>Static magnetic fields for a given set of coils or permanent magnets</a:t>
            </a:r>
          </a:p>
          <a:p>
            <a:pPr lvl="2"/>
            <a:endParaRPr lang="en-US" dirty="0"/>
          </a:p>
          <a:p>
            <a:pPr lvl="1"/>
            <a:r>
              <a:rPr lang="en-US" dirty="0" err="1"/>
              <a:t>Electromagetic</a:t>
            </a:r>
            <a:r>
              <a:rPr lang="en-US" dirty="0"/>
              <a:t> Fields (Frequency domain)</a:t>
            </a:r>
          </a:p>
          <a:p>
            <a:pPr lvl="1"/>
            <a:r>
              <a:rPr lang="en-US" b="0" dirty="0"/>
              <a:t>    </a:t>
            </a:r>
            <a:r>
              <a:rPr lang="en-US" b="0" dirty="0" err="1"/>
              <a:t>Eigenmodes</a:t>
            </a:r>
            <a:r>
              <a:rPr lang="en-US" b="0" dirty="0"/>
              <a:t> of structures </a:t>
            </a:r>
          </a:p>
          <a:p>
            <a:pPr lvl="1"/>
            <a:r>
              <a:rPr lang="en-US" b="0" dirty="0"/>
              <a:t>	Structure Port Scattering Matrices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Electrostatic Fields &amp; Particles (Gun codes)</a:t>
            </a:r>
          </a:p>
          <a:p>
            <a:pPr lvl="1"/>
            <a:r>
              <a:rPr lang="en-US" dirty="0"/>
              <a:t>	</a:t>
            </a:r>
            <a:r>
              <a:rPr lang="en-US" b="0" dirty="0"/>
              <a:t>Steady state charge flow guns, transport  channels, depressed collectors</a:t>
            </a:r>
          </a:p>
          <a:p>
            <a:pPr lvl="2"/>
            <a:endParaRPr lang="en-US" dirty="0"/>
          </a:p>
          <a:p>
            <a:pPr lvl="1"/>
            <a:r>
              <a:rPr lang="en-US" dirty="0"/>
              <a:t>Electromagnetic Fields &amp; Particles (Time domain)</a:t>
            </a:r>
          </a:p>
          <a:p>
            <a:pPr lvl="1"/>
            <a:r>
              <a:rPr lang="en-US" dirty="0"/>
              <a:t>   </a:t>
            </a:r>
            <a:r>
              <a:rPr lang="en-US" b="0" dirty="0"/>
              <a:t>Time dependent charged particle motion and field evolution</a:t>
            </a:r>
          </a:p>
          <a:p>
            <a:pPr lvl="2"/>
            <a:endParaRPr lang="en-US" dirty="0" err="1"/>
          </a:p>
        </p:txBody>
      </p:sp>
    </p:spTree>
    <p:extLst>
      <p:ext uri="{BB962C8B-B14F-4D97-AF65-F5344CB8AC3E}">
        <p14:creationId xmlns:p14="http://schemas.microsoft.com/office/powerpoint/2010/main" val="250754711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>
            <a:extLst>
              <a:ext uri="{FF2B5EF4-FFF2-40B4-BE49-F238E27FC236}">
                <a16:creationId xmlns:a16="http://schemas.microsoft.com/office/drawing/2014/main" id="{E671CFE1-0B19-B341-8794-E968BA3391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800" y="406400"/>
            <a:ext cx="4749800" cy="165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0243" name="Picture 3">
            <a:extLst>
              <a:ext uri="{FF2B5EF4-FFF2-40B4-BE49-F238E27FC236}">
                <a16:creationId xmlns:a16="http://schemas.microsoft.com/office/drawing/2014/main" id="{FCA3BA19-79E3-ED49-945A-EA169091D8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59000"/>
            <a:ext cx="4275138" cy="3859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20483" name="Picture 4" descr="&#10;Maggie.jpg                                                     000000F4/                              7C263D5F:">
            <a:extLst>
              <a:ext uri="{FF2B5EF4-FFF2-40B4-BE49-F238E27FC236}">
                <a16:creationId xmlns:a16="http://schemas.microsoft.com/office/drawing/2014/main" id="{93368C1E-CB10-6F46-BAF2-0C9978A927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9525" y="2149475"/>
            <a:ext cx="1504950" cy="354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5" name="Text Box 5">
            <a:extLst>
              <a:ext uri="{FF2B5EF4-FFF2-40B4-BE49-F238E27FC236}">
                <a16:creationId xmlns:a16="http://schemas.microsoft.com/office/drawing/2014/main" id="{AB75787E-5DB9-5B48-A85E-57F231CBF7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28393" y="413327"/>
            <a:ext cx="2996407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>
                <a:solidFill>
                  <a:srgbClr val="FF0000"/>
                </a:solidFill>
                <a:latin typeface="Times" charset="0"/>
                <a:ea typeface="ＭＳ Ｐゴシック" charset="0"/>
              </a:rPr>
              <a:t>MA</a:t>
            </a:r>
            <a:r>
              <a:rPr lang="en-US" dirty="0" err="1">
                <a:latin typeface="Times" charset="0"/>
                <a:ea typeface="ＭＳ Ｐゴシック" charset="0"/>
              </a:rPr>
              <a:t>ryland</a:t>
            </a:r>
            <a:endParaRPr lang="en-US" dirty="0">
              <a:latin typeface="Times" charset="0"/>
              <a:ea typeface="ＭＳ Ｐゴシック" charset="0"/>
            </a:endParaRPr>
          </a:p>
          <a:p>
            <a:pPr>
              <a:defRPr/>
            </a:pPr>
            <a:r>
              <a:rPr lang="en-US" dirty="0">
                <a:latin typeface="Times" charset="0"/>
                <a:ea typeface="ＭＳ Ｐゴシック" charset="0"/>
              </a:rPr>
              <a:t>      </a:t>
            </a:r>
            <a:r>
              <a:rPr lang="en-US" dirty="0" err="1">
                <a:solidFill>
                  <a:srgbClr val="FF0000"/>
                </a:solidFill>
                <a:latin typeface="Times" charset="0"/>
                <a:ea typeface="ＭＳ Ｐゴシック" charset="0"/>
              </a:rPr>
              <a:t>GY</a:t>
            </a:r>
            <a:r>
              <a:rPr lang="en-US" dirty="0" err="1">
                <a:latin typeface="Times" charset="0"/>
                <a:ea typeface="ＭＳ Ｐゴシック" charset="0"/>
              </a:rPr>
              <a:t>rotron</a:t>
            </a:r>
            <a:endParaRPr lang="en-US" dirty="0">
              <a:latin typeface="Times" charset="0"/>
              <a:ea typeface="ＭＳ Ｐゴシック" charset="0"/>
            </a:endParaRPr>
          </a:p>
          <a:p>
            <a:pPr>
              <a:defRPr/>
            </a:pPr>
            <a:r>
              <a:rPr lang="en-US" dirty="0">
                <a:latin typeface="Times" charset="0"/>
                <a:ea typeface="ＭＳ Ｐゴシック" charset="0"/>
              </a:rPr>
              <a:t>            Code</a:t>
            </a:r>
          </a:p>
        </p:txBody>
      </p:sp>
      <p:sp>
        <p:nvSpPr>
          <p:cNvPr id="10246" name="Text Box 6">
            <a:extLst>
              <a:ext uri="{FF2B5EF4-FFF2-40B4-BE49-F238E27FC236}">
                <a16:creationId xmlns:a16="http://schemas.microsoft.com/office/drawing/2014/main" id="{D6D70920-A7BC-1E43-B3D8-4E00D8A9C5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18125" y="5876925"/>
            <a:ext cx="11144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solidFill>
                  <a:srgbClr val="FF0000"/>
                </a:solidFill>
                <a:latin typeface="Times" charset="0"/>
                <a:ea typeface="ＭＳ Ｐゴシック" charset="0"/>
              </a:rPr>
              <a:t>Maggie</a:t>
            </a:r>
            <a:endParaRPr lang="en-US">
              <a:latin typeface="Times" charset="0"/>
              <a:ea typeface="ＭＳ Ｐゴシック" charset="0"/>
            </a:endParaRPr>
          </a:p>
        </p:txBody>
      </p:sp>
      <p:sp>
        <p:nvSpPr>
          <p:cNvPr id="10247" name="Text Box 7">
            <a:extLst>
              <a:ext uri="{FF2B5EF4-FFF2-40B4-BE49-F238E27FC236}">
                <a16:creationId xmlns:a16="http://schemas.microsoft.com/office/drawing/2014/main" id="{7DA44EBA-2D18-2544-9E6E-B07421E12C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5925" y="6130925"/>
            <a:ext cx="49069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latin typeface="Times" charset="0"/>
                <a:ea typeface="ＭＳ Ｐゴシック" charset="0"/>
              </a:rPr>
              <a:t>Improved by M. Botton and A. Vlasov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>
            <a:extLst>
              <a:ext uri="{FF2B5EF4-FFF2-40B4-BE49-F238E27FC236}">
                <a16:creationId xmlns:a16="http://schemas.microsoft.com/office/drawing/2014/main" id="{06FC93AD-6E01-3C49-99FE-8A93E53904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6450" y="2054225"/>
            <a:ext cx="2932113" cy="3078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6627" name="Text Box 3">
            <a:extLst>
              <a:ext uri="{FF2B5EF4-FFF2-40B4-BE49-F238E27FC236}">
                <a16:creationId xmlns:a16="http://schemas.microsoft.com/office/drawing/2014/main" id="{C3993663-36DF-C84A-A369-D98C6DC076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138195"/>
            <a:ext cx="7994650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b="1" dirty="0">
                <a:latin typeface="Times" charset="0"/>
                <a:ea typeface="ＭＳ Ｐゴシック" charset="0"/>
              </a:rPr>
              <a:t>CHRISTINE: a Multifrequency Parametric Simulation </a:t>
            </a:r>
          </a:p>
          <a:p>
            <a:pPr algn="ctr">
              <a:defRPr/>
            </a:pPr>
            <a:r>
              <a:rPr lang="en-US" b="1" dirty="0">
                <a:latin typeface="Times" charset="0"/>
                <a:ea typeface="ＭＳ Ｐゴシック" charset="0"/>
              </a:rPr>
              <a:t>Code for Traveling Wave Tube Amplifiers</a:t>
            </a:r>
          </a:p>
          <a:p>
            <a:pPr algn="ctr">
              <a:defRPr/>
            </a:pPr>
            <a:r>
              <a:rPr lang="en-US" dirty="0">
                <a:latin typeface="Times" charset="0"/>
                <a:ea typeface="ＭＳ Ｐゴシック" charset="0"/>
              </a:rPr>
              <a:t>Naval Research Laboratory</a:t>
            </a:r>
          </a:p>
          <a:p>
            <a:pPr algn="ctr">
              <a:defRPr/>
            </a:pPr>
            <a:r>
              <a:rPr lang="en-US" dirty="0">
                <a:latin typeface="Times" charset="0"/>
                <a:ea typeface="ＭＳ Ｐゴシック" charset="0"/>
              </a:rPr>
              <a:t>Washington DC</a:t>
            </a:r>
          </a:p>
        </p:txBody>
      </p:sp>
      <p:graphicFrame>
        <p:nvGraphicFramePr>
          <p:cNvPr id="22531" name="Object 4">
            <a:extLst>
              <a:ext uri="{FF2B5EF4-FFF2-40B4-BE49-F238E27FC236}">
                <a16:creationId xmlns:a16="http://schemas.microsoft.com/office/drawing/2014/main" id="{254C9D92-0E48-1540-8DB6-382C305C6AE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624013" y="2068513"/>
          <a:ext cx="4340225" cy="36591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2613" name="Document" r:id="rId4" imgW="5676900" imgH="4787900" progId="Word.Document.8">
                  <p:embed/>
                </p:oleObj>
              </mc:Choice>
              <mc:Fallback>
                <p:oleObj name="Document" r:id="rId4" imgW="5676900" imgH="4787900" progId="Word.Document.8">
                  <p:embed/>
                  <p:pic>
                    <p:nvPicPr>
                      <p:cNvPr id="22531" name="Object 4">
                        <a:extLst>
                          <a:ext uri="{FF2B5EF4-FFF2-40B4-BE49-F238E27FC236}">
                            <a16:creationId xmlns:a16="http://schemas.microsoft.com/office/drawing/2014/main" id="{254C9D92-0E48-1540-8DB6-382C305C6AE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24013" y="2068513"/>
                        <a:ext cx="4340225" cy="36591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532" name="Object 5">
            <a:extLst>
              <a:ext uri="{FF2B5EF4-FFF2-40B4-BE49-F238E27FC236}">
                <a16:creationId xmlns:a16="http://schemas.microsoft.com/office/drawing/2014/main" id="{99A92422-D3DC-F146-9C4C-BA1FBFC9CB0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90500" y="3570288"/>
          <a:ext cx="3468688" cy="32877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2614" name="Document" r:id="rId6" imgW="5143500" imgH="4876800" progId="Word.Document.8">
                  <p:embed/>
                </p:oleObj>
              </mc:Choice>
              <mc:Fallback>
                <p:oleObj name="Document" r:id="rId6" imgW="5143500" imgH="4876800" progId="Word.Document.8">
                  <p:embed/>
                  <p:pic>
                    <p:nvPicPr>
                      <p:cNvPr id="22532" name="Object 5">
                        <a:extLst>
                          <a:ext uri="{FF2B5EF4-FFF2-40B4-BE49-F238E27FC236}">
                            <a16:creationId xmlns:a16="http://schemas.microsoft.com/office/drawing/2014/main" id="{99A92422-D3DC-F146-9C4C-BA1FBFC9CB0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0500" y="3570288"/>
                        <a:ext cx="3468688" cy="32877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630" name="Text Box 6">
            <a:extLst>
              <a:ext uri="{FF2B5EF4-FFF2-40B4-BE49-F238E27FC236}">
                <a16:creationId xmlns:a16="http://schemas.microsoft.com/office/drawing/2014/main" id="{23EFA621-189B-AE4F-AD8A-15E049EB90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5925" y="3590925"/>
            <a:ext cx="13001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latin typeface="Times" charset="0"/>
                <a:ea typeface="ＭＳ Ｐゴシック" charset="0"/>
              </a:rPr>
              <a:t>spectrum</a:t>
            </a:r>
          </a:p>
        </p:txBody>
      </p:sp>
      <p:sp>
        <p:nvSpPr>
          <p:cNvPr id="26631" name="Text Box 7">
            <a:extLst>
              <a:ext uri="{FF2B5EF4-FFF2-40B4-BE49-F238E27FC236}">
                <a16:creationId xmlns:a16="http://schemas.microsoft.com/office/drawing/2014/main" id="{2DD0FD2E-7A69-E74A-A463-A173D517F5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70325" y="5813425"/>
            <a:ext cx="89535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latin typeface="Times" charset="0"/>
                <a:ea typeface="ＭＳ Ｐゴシック" charset="0"/>
              </a:rPr>
              <a:t>Phase</a:t>
            </a:r>
          </a:p>
          <a:p>
            <a:pPr>
              <a:defRPr/>
            </a:pPr>
            <a:r>
              <a:rPr lang="en-US">
                <a:latin typeface="Times" charset="0"/>
                <a:ea typeface="ＭＳ Ｐゴシック" charset="0"/>
              </a:rPr>
              <a:t>space</a:t>
            </a:r>
          </a:p>
        </p:txBody>
      </p:sp>
      <p:sp>
        <p:nvSpPr>
          <p:cNvPr id="26632" name="Text Box 8">
            <a:extLst>
              <a:ext uri="{FF2B5EF4-FFF2-40B4-BE49-F238E27FC236}">
                <a16:creationId xmlns:a16="http://schemas.microsoft.com/office/drawing/2014/main" id="{222CC06E-9DBB-8849-9F96-770D59D5CF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04025" y="5153025"/>
            <a:ext cx="13001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solidFill>
                  <a:srgbClr val="FF0000"/>
                </a:solidFill>
                <a:latin typeface="Times" charset="0"/>
                <a:ea typeface="ＭＳ Ｐゴシック" charset="0"/>
              </a:rPr>
              <a:t>Christine</a:t>
            </a:r>
            <a:endParaRPr lang="en-US">
              <a:latin typeface="Times" charset="0"/>
              <a:ea typeface="ＭＳ Ｐゴシック" charset="0"/>
            </a:endParaRPr>
          </a:p>
        </p:txBody>
      </p:sp>
      <p:sp>
        <p:nvSpPr>
          <p:cNvPr id="26633" name="Text Box 9">
            <a:extLst>
              <a:ext uri="{FF2B5EF4-FFF2-40B4-BE49-F238E27FC236}">
                <a16:creationId xmlns:a16="http://schemas.microsoft.com/office/drawing/2014/main" id="{1392DD08-D7A7-A642-A42B-BEAD5F3CE8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80025" y="5902325"/>
            <a:ext cx="3863975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>
                <a:latin typeface="Times" charset="0"/>
                <a:ea typeface="ＭＳ Ｐゴシック" charset="0"/>
              </a:rPr>
              <a:t>Further developed by Dave Chernin 3D, CCTWT, FW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>
            <a:extLst>
              <a:ext uri="{FF2B5EF4-FFF2-40B4-BE49-F238E27FC236}">
                <a16:creationId xmlns:a16="http://schemas.microsoft.com/office/drawing/2014/main" id="{DEB3980B-DA2F-A346-B980-39ACFA3843A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>
                <a:cs typeface="+mj-cs"/>
              </a:rPr>
              <a:t>A sweet of codes</a:t>
            </a:r>
          </a:p>
        </p:txBody>
      </p:sp>
      <p:pic>
        <p:nvPicPr>
          <p:cNvPr id="23554" name="Picture 3" descr="P8160014.JPG                                                   000000F4/                              7C263D5F:">
            <a:extLst>
              <a:ext uri="{FF2B5EF4-FFF2-40B4-BE49-F238E27FC236}">
                <a16:creationId xmlns:a16="http://schemas.microsoft.com/office/drawing/2014/main" id="{C222B769-D7E4-954E-8A0B-9C4B261953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1438" y="1617663"/>
            <a:ext cx="6715125" cy="503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>
            <a:extLst>
              <a:ext uri="{FF2B5EF4-FFF2-40B4-BE49-F238E27FC236}">
                <a16:creationId xmlns:a16="http://schemas.microsoft.com/office/drawing/2014/main" id="{0476A971-B3F0-6946-BE8E-4B51FB4D11B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203200"/>
            <a:ext cx="7772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>
                <a:cs typeface="+mj-cs"/>
              </a:rPr>
              <a:t>Codes Mature</a:t>
            </a:r>
          </a:p>
        </p:txBody>
      </p:sp>
      <p:pic>
        <p:nvPicPr>
          <p:cNvPr id="24578" name="Picture 4" descr="&#9;girls.jpg                                                      0000006B/                              7C263D5F:">
            <a:extLst>
              <a:ext uri="{FF2B5EF4-FFF2-40B4-BE49-F238E27FC236}">
                <a16:creationId xmlns:a16="http://schemas.microsoft.com/office/drawing/2014/main" id="{CCF04718-53B3-284E-BE81-77E9CC9407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77" y="1640114"/>
            <a:ext cx="4691063" cy="514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3" name="Text Box 5">
            <a:extLst>
              <a:ext uri="{FF2B5EF4-FFF2-40B4-BE49-F238E27FC236}">
                <a16:creationId xmlns:a16="http://schemas.microsoft.com/office/drawing/2014/main" id="{92C75242-69EE-0A4D-AA6A-8C7AFEC9C3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51525" y="1417638"/>
            <a:ext cx="2852738" cy="3046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latin typeface="Times" charset="0"/>
                <a:ea typeface="ＭＳ Ｐゴシック" charset="0"/>
              </a:rPr>
              <a:t>MAGY </a:t>
            </a:r>
            <a:r>
              <a:rPr lang="en-US" dirty="0"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dirty="0">
                <a:latin typeface="Times" charset="0"/>
                <a:ea typeface="ＭＳ Ｐゴシック" charset="0"/>
                <a:sym typeface="Euclid Symbol" charset="0"/>
              </a:rPr>
              <a:t> TESLA</a:t>
            </a:r>
          </a:p>
          <a:p>
            <a:pPr>
              <a:defRPr/>
            </a:pPr>
            <a:r>
              <a:rPr lang="en-US" dirty="0">
                <a:latin typeface="Times" charset="0"/>
                <a:ea typeface="ＭＳ Ｐゴシック" charset="0"/>
                <a:sym typeface="Euclid Symbol" charset="0"/>
              </a:rPr>
              <a:t>  </a:t>
            </a:r>
            <a:r>
              <a:rPr lang="en-US" sz="1800" dirty="0">
                <a:latin typeface="Times" charset="0"/>
                <a:ea typeface="ＭＳ Ｐゴシック" charset="0"/>
                <a:sym typeface="Euclid Symbol" charset="0"/>
              </a:rPr>
              <a:t>I.</a:t>
            </a:r>
            <a:r>
              <a:rPr lang="en-US" dirty="0">
                <a:latin typeface="Times" charset="0"/>
                <a:ea typeface="ＭＳ Ｐゴシック" charset="0"/>
                <a:sym typeface="Euclid Symbol" charset="0"/>
              </a:rPr>
              <a:t> </a:t>
            </a:r>
            <a:r>
              <a:rPr lang="en-US" sz="1800" dirty="0" err="1">
                <a:latin typeface="Times" charset="0"/>
                <a:ea typeface="ＭＳ Ｐゴシック" charset="0"/>
                <a:sym typeface="Euclid Symbol" charset="0"/>
              </a:rPr>
              <a:t>Chernyavskiy</a:t>
            </a:r>
            <a:r>
              <a:rPr lang="en-US" sz="1800" dirty="0">
                <a:latin typeface="Times" charset="0"/>
                <a:ea typeface="ＭＳ Ｐゴシック" charset="0"/>
                <a:sym typeface="Euclid Symbol" charset="0"/>
              </a:rPr>
              <a:t>, A. </a:t>
            </a:r>
            <a:r>
              <a:rPr lang="en-US" sz="1800" dirty="0" err="1">
                <a:latin typeface="Times" charset="0"/>
                <a:ea typeface="ＭＳ Ｐゴシック" charset="0"/>
                <a:sym typeface="Euclid Symbol" charset="0"/>
              </a:rPr>
              <a:t>Vlasov</a:t>
            </a:r>
            <a:endParaRPr lang="en-US" dirty="0">
              <a:latin typeface="Times" charset="0"/>
              <a:ea typeface="ＭＳ Ｐゴシック" charset="0"/>
              <a:sym typeface="Euclid Symbol" charset="0"/>
            </a:endParaRPr>
          </a:p>
          <a:p>
            <a:pPr>
              <a:defRPr/>
            </a:pPr>
            <a:endParaRPr lang="en-US" dirty="0">
              <a:latin typeface="Times" charset="0"/>
              <a:ea typeface="ＭＳ Ｐゴシック" charset="0"/>
              <a:sym typeface="Euclid Symbol" charset="0"/>
            </a:endParaRPr>
          </a:p>
          <a:p>
            <a:pPr>
              <a:defRPr/>
            </a:pPr>
            <a:r>
              <a:rPr lang="en-US" dirty="0">
                <a:latin typeface="Times" charset="0"/>
                <a:ea typeface="ＭＳ Ｐゴシック" charset="0"/>
                <a:sym typeface="Euclid Symbol" charset="0"/>
              </a:rPr>
              <a:t>Christine</a:t>
            </a:r>
          </a:p>
          <a:p>
            <a:pPr>
              <a:defRPr/>
            </a:pPr>
            <a:r>
              <a:rPr lang="en-US" dirty="0">
                <a:latin typeface="Times" charset="0"/>
                <a:ea typeface="ＭＳ Ｐゴシック" charset="0"/>
                <a:sym typeface="Euclid Symbol" charset="0"/>
              </a:rPr>
              <a:t> Helix </a:t>
            </a:r>
            <a:r>
              <a:rPr lang="en-US" dirty="0"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dirty="0">
                <a:latin typeface="Times" charset="0"/>
                <a:ea typeface="ＭＳ Ｐゴシック" charset="0"/>
                <a:sym typeface="Euclid Symbol" charset="0"/>
              </a:rPr>
              <a:t> CCTWT,</a:t>
            </a:r>
          </a:p>
          <a:p>
            <a:pPr>
              <a:defRPr/>
            </a:pPr>
            <a:r>
              <a:rPr lang="en-US" dirty="0">
                <a:latin typeface="Times" charset="0"/>
                <a:ea typeface="ＭＳ Ｐゴシック" charset="0"/>
                <a:sym typeface="Euclid Symbol" charset="0"/>
              </a:rPr>
              <a:t>	FW, Klystron</a:t>
            </a:r>
          </a:p>
          <a:p>
            <a:pPr>
              <a:defRPr/>
            </a:pPr>
            <a:r>
              <a:rPr lang="en-US" dirty="0">
                <a:latin typeface="Times" charset="0"/>
                <a:ea typeface="ＭＳ Ｐゴシック" charset="0"/>
                <a:sym typeface="Euclid Symbol" charset="0"/>
              </a:rPr>
              <a:t>	</a:t>
            </a:r>
          </a:p>
          <a:p>
            <a:pPr>
              <a:defRPr/>
            </a:pPr>
            <a:r>
              <a:rPr lang="en-US" sz="1800" dirty="0">
                <a:latin typeface="Times" charset="0"/>
                <a:ea typeface="ＭＳ Ｐゴシック" charset="0"/>
                <a:sym typeface="Euclid Symbol" charset="0"/>
              </a:rPr>
              <a:t>	D.</a:t>
            </a:r>
            <a:r>
              <a:rPr lang="en-US" dirty="0">
                <a:latin typeface="Times" charset="0"/>
                <a:ea typeface="ＭＳ Ｐゴシック" charset="0"/>
                <a:sym typeface="Euclid Symbol" charset="0"/>
              </a:rPr>
              <a:t> </a:t>
            </a:r>
            <a:r>
              <a:rPr lang="en-US" sz="1800" dirty="0" err="1">
                <a:latin typeface="Times" charset="0"/>
                <a:ea typeface="ＭＳ Ｐゴシック" charset="0"/>
                <a:sym typeface="Euclid Symbol" charset="0"/>
              </a:rPr>
              <a:t>Chernin</a:t>
            </a:r>
            <a:endParaRPr lang="en-US" dirty="0">
              <a:latin typeface="Times" charset="0"/>
              <a:ea typeface="ＭＳ Ｐゴシック" charset="0"/>
              <a:sym typeface="Euclid Symbol" charset="0"/>
            </a:endParaRPr>
          </a:p>
        </p:txBody>
      </p:sp>
      <p:sp>
        <p:nvSpPr>
          <p:cNvPr id="7174" name="Text Box 6">
            <a:extLst>
              <a:ext uri="{FF2B5EF4-FFF2-40B4-BE49-F238E27FC236}">
                <a16:creationId xmlns:a16="http://schemas.microsoft.com/office/drawing/2014/main" id="{7DED8A6B-79E2-9247-B209-1FFECBCDA7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96225" y="4886325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endParaRPr lang="en-US"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895600"/>
            <a:ext cx="2778125" cy="2247900"/>
          </a:xfrm>
        </p:spPr>
        <p:txBody>
          <a:bodyPr/>
          <a:lstStyle/>
          <a:p>
            <a:pPr>
              <a:defRPr/>
            </a:pPr>
            <a:r>
              <a:rPr lang="en-US" sz="3200" dirty="0">
                <a:cs typeface="+mj-cs"/>
              </a:rPr>
              <a:t>Apology:  I am not really a computer expert.</a:t>
            </a:r>
          </a:p>
        </p:txBody>
      </p:sp>
      <p:sp>
        <p:nvSpPr>
          <p:cNvPr id="4" name="Line 5"/>
          <p:cNvSpPr>
            <a:spLocks noChangeShapeType="1"/>
          </p:cNvSpPr>
          <p:nvPr/>
        </p:nvSpPr>
        <p:spPr bwMode="auto">
          <a:xfrm>
            <a:off x="304800" y="1371600"/>
            <a:ext cx="8229600" cy="0"/>
          </a:xfrm>
          <a:prstGeom prst="line">
            <a:avLst/>
          </a:prstGeom>
          <a:noFill/>
          <a:ln w="50800">
            <a:solidFill>
              <a:schemeClr val="accent2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" name="Line 10"/>
          <p:cNvSpPr>
            <a:spLocks noChangeShapeType="1"/>
          </p:cNvSpPr>
          <p:nvPr/>
        </p:nvSpPr>
        <p:spPr bwMode="auto">
          <a:xfrm>
            <a:off x="457200" y="1447800"/>
            <a:ext cx="8229600" cy="0"/>
          </a:xfrm>
          <a:prstGeom prst="line">
            <a:avLst/>
          </a:prstGeom>
          <a:noFill/>
          <a:ln w="50800">
            <a:solidFill>
              <a:srgbClr val="666699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pic>
        <p:nvPicPr>
          <p:cNvPr id="29700" name="Picture 1" descr="12079111_10153565182115734_7514838768250362362_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5875" y="354013"/>
            <a:ext cx="4892675" cy="614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1" name="TextBox 1"/>
          <p:cNvSpPr txBox="1">
            <a:spLocks noChangeArrowheads="1"/>
          </p:cNvSpPr>
          <p:nvPr/>
        </p:nvSpPr>
        <p:spPr bwMode="auto">
          <a:xfrm>
            <a:off x="762000" y="457200"/>
            <a:ext cx="280035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3600"/>
              <a:t>Computation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2"/>
          <p:cNvSpPr>
            <a:spLocks noChangeArrowheads="1"/>
          </p:cNvSpPr>
          <p:nvPr/>
        </p:nvSpPr>
        <p:spPr bwMode="auto">
          <a:xfrm>
            <a:off x="-908" y="4648200"/>
            <a:ext cx="9144000" cy="1905000"/>
          </a:xfrm>
          <a:prstGeom prst="rect">
            <a:avLst/>
          </a:prstGeom>
          <a:solidFill>
            <a:srgbClr val="CCFFCC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304800"/>
            <a:ext cx="7454900" cy="800100"/>
          </a:xfrm>
        </p:spPr>
        <p:txBody>
          <a:bodyPr/>
          <a:lstStyle/>
          <a:p>
            <a:pPr algn="ctr">
              <a:defRPr/>
            </a:pPr>
            <a:r>
              <a:rPr lang="en-US" sz="3600" b="1" dirty="0"/>
              <a:t>Classification of Vacuum </a:t>
            </a:r>
            <a:br>
              <a:rPr lang="en-US" sz="3600" b="1" dirty="0"/>
            </a:br>
            <a:r>
              <a:rPr lang="en-US" sz="3600" b="1" dirty="0"/>
              <a:t>Electronics Design Codes</a:t>
            </a:r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1600200"/>
            <a:ext cx="9144000" cy="3048000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4276" name="TextBox 2"/>
          <p:cNvSpPr txBox="1">
            <a:spLocks noChangeArrowheads="1"/>
          </p:cNvSpPr>
          <p:nvPr/>
        </p:nvSpPr>
        <p:spPr bwMode="auto">
          <a:xfrm>
            <a:off x="609600" y="1752600"/>
            <a:ext cx="8382000" cy="4708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u="sng" dirty="0"/>
              <a:t>Geometry Based Codes </a:t>
            </a:r>
          </a:p>
          <a:p>
            <a:endParaRPr lang="en-US" dirty="0"/>
          </a:p>
          <a:p>
            <a:r>
              <a:rPr lang="en-US" dirty="0"/>
              <a:t>Commercial CEM      -  to characterize EM properties of  structure</a:t>
            </a:r>
          </a:p>
          <a:p>
            <a:endParaRPr lang="en-US" dirty="0"/>
          </a:p>
          <a:p>
            <a:r>
              <a:rPr lang="en-US" dirty="0"/>
              <a:t>Full PIC                      -  first principles description, but time consuming</a:t>
            </a:r>
          </a:p>
          <a:p>
            <a:endParaRPr lang="en-US" dirty="0"/>
          </a:p>
          <a:p>
            <a:r>
              <a:rPr lang="en-US" dirty="0"/>
              <a:t>3D Beam Optics         -  gun and depressed collector</a:t>
            </a:r>
          </a:p>
          <a:p>
            <a:endParaRPr lang="en-US" dirty="0"/>
          </a:p>
          <a:p>
            <a:r>
              <a:rPr lang="en-US" dirty="0"/>
              <a:t>Thermal/Mechanical   -  heat and stress</a:t>
            </a:r>
          </a:p>
          <a:p>
            <a:endParaRPr lang="en-US" dirty="0"/>
          </a:p>
          <a:p>
            <a:r>
              <a:rPr lang="en-US" u="sng" dirty="0"/>
              <a:t>Reduced Description Codes</a:t>
            </a:r>
          </a:p>
          <a:p>
            <a:r>
              <a:rPr lang="en-US" dirty="0"/>
              <a:t>1D- 2.5D  Parametric -  simple beam model, scope parameters, study 			trade-offs</a:t>
            </a:r>
          </a:p>
          <a:p>
            <a:r>
              <a:rPr lang="en-US" dirty="0"/>
              <a:t>2.5D Hybrid PIC        -  fields in beam tunnel represented more accurately, 			expectation of quantitative accuracy</a:t>
            </a:r>
          </a:p>
        </p:txBody>
      </p:sp>
    </p:spTree>
    <p:extLst>
      <p:ext uri="{BB962C8B-B14F-4D97-AF65-F5344CB8AC3E}">
        <p14:creationId xmlns:p14="http://schemas.microsoft.com/office/powerpoint/2010/main" val="30315877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1" dirty="0"/>
              <a:t>3D Geometry Based Codes</a:t>
            </a:r>
          </a:p>
        </p:txBody>
      </p:sp>
      <p:sp>
        <p:nvSpPr>
          <p:cNvPr id="5" name="Content Placeholder 4"/>
          <p:cNvSpPr txBox="1">
            <a:spLocks/>
          </p:cNvSpPr>
          <p:nvPr/>
        </p:nvSpPr>
        <p:spPr>
          <a:xfrm>
            <a:off x="48260" y="1524000"/>
            <a:ext cx="9121140" cy="5704416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Monotype Sorts" charset="0"/>
              <a:buChar char="u"/>
              <a:defRPr sz="2400">
                <a:solidFill>
                  <a:schemeClr val="tx1"/>
                </a:solidFill>
                <a:latin typeface="+mn-lt"/>
                <a:ea typeface="+mn-ea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defRPr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defRPr sz="1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2000"/>
              <a:buFont typeface="Monotype Sorts" charset="0"/>
              <a:defRPr sz="14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defRPr sz="14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defRPr sz="14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defRPr sz="14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defRPr sz="14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defRPr sz="14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lvl="1"/>
            <a:r>
              <a:rPr lang="en-US" dirty="0"/>
              <a:t>Electrostatic Fields &amp; Particles (Gun codes)</a:t>
            </a:r>
          </a:p>
          <a:p>
            <a:pPr lvl="2"/>
            <a:r>
              <a:rPr lang="en-US" dirty="0"/>
              <a:t>MICHELLE (</a:t>
            </a:r>
            <a:r>
              <a:rPr lang="en-US" dirty="0" err="1"/>
              <a:t>Leidos</a:t>
            </a:r>
            <a:r>
              <a:rPr lang="en-US" dirty="0"/>
              <a:t>)</a:t>
            </a:r>
          </a:p>
          <a:p>
            <a:pPr lvl="2"/>
            <a:r>
              <a:rPr lang="en-US" dirty="0"/>
              <a:t>Beam Optics Analyzer (CCR)</a:t>
            </a:r>
          </a:p>
          <a:p>
            <a:pPr lvl="2"/>
            <a:r>
              <a:rPr lang="en-US" dirty="0"/>
              <a:t>Electron Optics Simulator (UESTC)</a:t>
            </a:r>
          </a:p>
          <a:p>
            <a:pPr lvl="2"/>
            <a:r>
              <a:rPr lang="en-US" dirty="0"/>
              <a:t>Opera (</a:t>
            </a:r>
            <a:r>
              <a:rPr lang="en-US" dirty="0" err="1"/>
              <a:t>Cobham</a:t>
            </a:r>
            <a:r>
              <a:rPr lang="en-US" dirty="0"/>
              <a:t>)</a:t>
            </a:r>
          </a:p>
          <a:p>
            <a:pPr lvl="1"/>
            <a:r>
              <a:rPr lang="en-US" dirty="0" err="1"/>
              <a:t>Magnetostatics</a:t>
            </a:r>
            <a:endParaRPr lang="en-US" dirty="0"/>
          </a:p>
          <a:p>
            <a:pPr lvl="2"/>
            <a:r>
              <a:rPr lang="en-US" dirty="0"/>
              <a:t>Maxwell (ANSYS)</a:t>
            </a:r>
          </a:p>
          <a:p>
            <a:pPr lvl="1"/>
            <a:r>
              <a:rPr lang="en-US" dirty="0" err="1"/>
              <a:t>Electromagetic</a:t>
            </a:r>
            <a:r>
              <a:rPr lang="en-US" dirty="0"/>
              <a:t> Fields (Frequency domain)</a:t>
            </a:r>
          </a:p>
          <a:p>
            <a:pPr lvl="2"/>
            <a:r>
              <a:rPr lang="en-US" dirty="0"/>
              <a:t>HFSS (ANSYS)</a:t>
            </a:r>
          </a:p>
          <a:p>
            <a:pPr lvl="2"/>
            <a:r>
              <a:rPr lang="en-US" dirty="0"/>
              <a:t>Analyst (NI / AWR)</a:t>
            </a:r>
          </a:p>
          <a:p>
            <a:pPr lvl="2"/>
            <a:r>
              <a:rPr lang="en-US" dirty="0"/>
              <a:t>HFCS (UESTC)</a:t>
            </a:r>
          </a:p>
          <a:p>
            <a:pPr lvl="1"/>
            <a:r>
              <a:rPr lang="en-US" dirty="0"/>
              <a:t>Electromagnetic Fields &amp; Particles (Time domain)</a:t>
            </a:r>
          </a:p>
          <a:p>
            <a:pPr lvl="2"/>
            <a:r>
              <a:rPr lang="en-US" dirty="0" err="1"/>
              <a:t>VSim</a:t>
            </a:r>
            <a:r>
              <a:rPr lang="en-US" dirty="0"/>
              <a:t> (Tech-X)</a:t>
            </a:r>
          </a:p>
          <a:p>
            <a:pPr lvl="2"/>
            <a:r>
              <a:rPr lang="en-US" dirty="0"/>
              <a:t>CST Microwave/Particle Studio (CST)</a:t>
            </a:r>
          </a:p>
          <a:p>
            <a:pPr lvl="2"/>
            <a:r>
              <a:rPr lang="en-US" dirty="0"/>
              <a:t>ICEPIC (AFRL)</a:t>
            </a:r>
          </a:p>
          <a:p>
            <a:pPr lvl="2"/>
            <a:r>
              <a:rPr lang="en-US" dirty="0"/>
              <a:t>Neptune (NRL)</a:t>
            </a:r>
          </a:p>
          <a:p>
            <a:pPr lvl="2"/>
            <a:r>
              <a:rPr lang="en-US" dirty="0"/>
              <a:t>MAGIC (Orbital ATK)</a:t>
            </a:r>
          </a:p>
          <a:p>
            <a:pPr lvl="2"/>
            <a:r>
              <a:rPr lang="en-US" dirty="0"/>
              <a:t>KARAT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31768" y="1524000"/>
            <a:ext cx="2137632" cy="133729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8528" y="4800600"/>
            <a:ext cx="2055472" cy="1776671"/>
          </a:xfrm>
          <a:prstGeom prst="rect">
            <a:avLst/>
          </a:prstGeom>
        </p:spPr>
      </p:pic>
      <p:pic>
        <p:nvPicPr>
          <p:cNvPr id="10" name="Picture 9"/>
          <p:cNvPicPr/>
          <p:nvPr/>
        </p:nvPicPr>
        <p:blipFill>
          <a:blip r:embed="rId4"/>
          <a:stretch>
            <a:fillRect/>
          </a:stretch>
        </p:blipFill>
        <p:spPr>
          <a:xfrm>
            <a:off x="4800600" y="5334000"/>
            <a:ext cx="1787253" cy="1337923"/>
          </a:xfrm>
          <a:prstGeom prst="rect">
            <a:avLst/>
          </a:prstGeom>
        </p:spPr>
      </p:pic>
      <p:pic>
        <p:nvPicPr>
          <p:cNvPr id="11" name="Picture 10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0" y="2895600"/>
            <a:ext cx="2612345" cy="1716222"/>
          </a:xfrm>
          <a:prstGeom prst="rect">
            <a:avLst/>
          </a:prstGeom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" t="11827" r="3668" b="13989"/>
          <a:stretch>
            <a:fillRect/>
          </a:stretch>
        </p:blipFill>
        <p:spPr>
          <a:xfrm>
            <a:off x="4953000" y="1905000"/>
            <a:ext cx="1866218" cy="1447800"/>
          </a:xfrm>
          <a:prstGeom prst="rect">
            <a:avLst/>
          </a:prstGeom>
          <a:noFill/>
          <a:ln/>
        </p:spPr>
      </p:pic>
    </p:spTree>
    <p:extLst>
      <p:ext uri="{BB962C8B-B14F-4D97-AF65-F5344CB8AC3E}">
        <p14:creationId xmlns:p14="http://schemas.microsoft.com/office/powerpoint/2010/main" val="13091209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2"/>
          <p:cNvSpPr>
            <a:spLocks noChangeArrowheads="1"/>
          </p:cNvSpPr>
          <p:nvPr/>
        </p:nvSpPr>
        <p:spPr bwMode="auto">
          <a:xfrm>
            <a:off x="-908" y="4648200"/>
            <a:ext cx="9144000" cy="1905000"/>
          </a:xfrm>
          <a:prstGeom prst="rect">
            <a:avLst/>
          </a:prstGeom>
          <a:solidFill>
            <a:srgbClr val="CCFFCC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304800"/>
            <a:ext cx="7454900" cy="800100"/>
          </a:xfrm>
        </p:spPr>
        <p:txBody>
          <a:bodyPr/>
          <a:lstStyle/>
          <a:p>
            <a:pPr algn="ctr">
              <a:defRPr/>
            </a:pPr>
            <a:r>
              <a:rPr lang="en-US" sz="3600" b="1" dirty="0"/>
              <a:t>Classification of Vacuum </a:t>
            </a:r>
            <a:br>
              <a:rPr lang="en-US" sz="3600" b="1" dirty="0"/>
            </a:br>
            <a:r>
              <a:rPr lang="en-US" sz="3600" b="1" dirty="0"/>
              <a:t>Electronics Design Codes</a:t>
            </a:r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1600200"/>
            <a:ext cx="9144000" cy="3048000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4276" name="TextBox 2"/>
          <p:cNvSpPr txBox="1">
            <a:spLocks noChangeArrowheads="1"/>
          </p:cNvSpPr>
          <p:nvPr/>
        </p:nvSpPr>
        <p:spPr bwMode="auto">
          <a:xfrm>
            <a:off x="609600" y="1752600"/>
            <a:ext cx="8382000" cy="4708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u="sng" dirty="0"/>
              <a:t>Geometry Based Codes </a:t>
            </a:r>
          </a:p>
          <a:p>
            <a:endParaRPr lang="en-US" dirty="0"/>
          </a:p>
          <a:p>
            <a:r>
              <a:rPr lang="en-US" dirty="0"/>
              <a:t>Commercial CEM      -  to characterize EM properties of  structure</a:t>
            </a:r>
          </a:p>
          <a:p>
            <a:endParaRPr lang="en-US" dirty="0"/>
          </a:p>
          <a:p>
            <a:r>
              <a:rPr lang="en-US" dirty="0"/>
              <a:t>Full PIC                      -  first principles description, but time consuming</a:t>
            </a:r>
          </a:p>
          <a:p>
            <a:endParaRPr lang="en-US" dirty="0"/>
          </a:p>
          <a:p>
            <a:r>
              <a:rPr lang="en-US" dirty="0"/>
              <a:t>3D Beam Optics         -  gun and depressed collector</a:t>
            </a:r>
          </a:p>
          <a:p>
            <a:endParaRPr lang="en-US" dirty="0"/>
          </a:p>
          <a:p>
            <a:r>
              <a:rPr lang="en-US" dirty="0"/>
              <a:t>Thermal/Mechanical   -  heat and stress</a:t>
            </a:r>
          </a:p>
          <a:p>
            <a:endParaRPr lang="en-US" dirty="0"/>
          </a:p>
          <a:p>
            <a:r>
              <a:rPr lang="en-US" u="sng" dirty="0"/>
              <a:t>Reduced Description Codes</a:t>
            </a:r>
          </a:p>
          <a:p>
            <a:r>
              <a:rPr lang="en-US" dirty="0"/>
              <a:t>1D- 2.5D  Parametric -  simple beam model, scope parameters, study 			trade-offs</a:t>
            </a:r>
          </a:p>
          <a:p>
            <a:r>
              <a:rPr lang="en-US" dirty="0"/>
              <a:t>2.5D Hybrid PIC        -  fields in beam tunnel represented more accurately, 			expectation of quantitative accuracy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2265565-DD27-CE40-9450-F83CD5724E0B}"/>
              </a:ext>
            </a:extLst>
          </p:cNvPr>
          <p:cNvSpPr/>
          <p:nvPr/>
        </p:nvSpPr>
        <p:spPr bwMode="auto">
          <a:xfrm>
            <a:off x="532492" y="2250374"/>
            <a:ext cx="8077200" cy="609600"/>
          </a:xfrm>
          <a:prstGeom prst="rect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5145246"/>
      </p:ext>
    </p:extLst>
  </p:cSld>
  <p:clrMapOvr>
    <a:masterClrMapping/>
  </p:clrMapOvr>
</p:sld>
</file>

<file path=ppt/theme/theme1.xml><?xml version="1.0" encoding="utf-8"?>
<a:theme xmlns:a="http://schemas.openxmlformats.org/drawingml/2006/main" name="sidebarc">
  <a:themeElements>
    <a:clrScheme name="">
      <a:dk1>
        <a:srgbClr val="000000"/>
      </a:dk1>
      <a:lt1>
        <a:srgbClr val="FFFFFF"/>
      </a:lt1>
      <a:dk2>
        <a:srgbClr val="081D58"/>
      </a:dk2>
      <a:lt2>
        <a:srgbClr val="919191"/>
      </a:lt2>
      <a:accent1>
        <a:srgbClr val="FC0128"/>
      </a:accent1>
      <a:accent2>
        <a:srgbClr val="063DE8"/>
      </a:accent2>
      <a:accent3>
        <a:srgbClr val="FFFFFF"/>
      </a:accent3>
      <a:accent4>
        <a:srgbClr val="000000"/>
      </a:accent4>
      <a:accent5>
        <a:srgbClr val="FDAAAC"/>
      </a:accent5>
      <a:accent6>
        <a:srgbClr val="0536D2"/>
      </a:accent6>
      <a:hlink>
        <a:srgbClr val="00DFCA"/>
      </a:hlink>
      <a:folHlink>
        <a:srgbClr val="EAEC5E"/>
      </a:folHlink>
    </a:clrScheme>
    <a:fontScheme name="sidebarc">
      <a:majorFont>
        <a:latin typeface="Times"/>
        <a:ea typeface="ＭＳ Ｐゴシック"/>
        <a:cs typeface=""/>
      </a:majorFont>
      <a:minorFont>
        <a:latin typeface="Times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  <a:ea typeface="ＭＳ Ｐゴシック" charset="0"/>
          </a:defRPr>
        </a:defPPr>
      </a:lstStyle>
    </a:lnDef>
  </a:objectDefaults>
  <a:extraClrSchemeLst>
    <a:extraClrScheme>
      <a:clrScheme name="sidebarc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idebarc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33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idebarc 3">
        <a:dk1>
          <a:srgbClr val="000000"/>
        </a:dk1>
        <a:lt1>
          <a:srgbClr val="FFFFCC"/>
        </a:lt1>
        <a:dk2>
          <a:srgbClr val="999933"/>
        </a:dk2>
        <a:lt2>
          <a:srgbClr val="808000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idebarc 4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idebarc 5">
        <a:dk1>
          <a:srgbClr val="000000"/>
        </a:dk1>
        <a:lt1>
          <a:srgbClr val="FFFFFF"/>
        </a:lt1>
        <a:dk2>
          <a:srgbClr val="000000"/>
        </a:dk2>
        <a:lt2>
          <a:srgbClr val="9F9F9F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idebarc 6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CBCBCB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5CE7"/>
        </a:accent6>
        <a:hlink>
          <a:srgbClr val="FF0033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idebarc 7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c:\msoffice\powerpnt\template\clrovrhd\sidebarc.ppt</Template>
  <TotalTime>4827</TotalTime>
  <Pages>16</Pages>
  <Words>2864</Words>
  <Application>Microsoft Macintosh PowerPoint</Application>
  <PresentationFormat>Letter Paper (8.5x11 in)</PresentationFormat>
  <Paragraphs>604</Paragraphs>
  <Slides>55</Slides>
  <Notes>3</Notes>
  <HiddenSlides>0</HiddenSlides>
  <MMClips>0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5</vt:i4>
      </vt:variant>
      <vt:variant>
        <vt:lpstr>Slide Titles</vt:lpstr>
      </vt:variant>
      <vt:variant>
        <vt:i4>55</vt:i4>
      </vt:variant>
    </vt:vector>
  </HeadingPairs>
  <TitlesOfParts>
    <vt:vector size="71" baseType="lpstr">
      <vt:lpstr>Arial</vt:lpstr>
      <vt:lpstr>Calibri</vt:lpstr>
      <vt:lpstr>Cambria Math</vt:lpstr>
      <vt:lpstr>Comic Sans MS</vt:lpstr>
      <vt:lpstr>Monotype Sorts</vt:lpstr>
      <vt:lpstr>Symbol</vt:lpstr>
      <vt:lpstr>Times</vt:lpstr>
      <vt:lpstr>Times New Roman</vt:lpstr>
      <vt:lpstr>Times New Roman (Hebrew)</vt:lpstr>
      <vt:lpstr>Wingdings</vt:lpstr>
      <vt:lpstr>sidebarc</vt:lpstr>
      <vt:lpstr>Equation</vt:lpstr>
      <vt:lpstr>Document</vt:lpstr>
      <vt:lpstr>Equation.DSMT4</vt:lpstr>
      <vt:lpstr>KGPlot</vt:lpstr>
      <vt:lpstr>Equation.3</vt:lpstr>
      <vt:lpstr>Vacuum Electronics Theory,  Modeling &amp; Simulation  Thomas M. Antonsen Jr. Institute for Research in Electronics and Applied Physics Departments of ECE and Physics University of Maryland   March 3, 2022</vt:lpstr>
      <vt:lpstr>Acknowledgements </vt:lpstr>
      <vt:lpstr>Outline</vt:lpstr>
      <vt:lpstr>Why is Modeling and Simulation Important?</vt:lpstr>
      <vt:lpstr>AREAS of PROGRESS</vt:lpstr>
      <vt:lpstr>Apology:  I am not really a computer expert.</vt:lpstr>
      <vt:lpstr>Classification of Vacuum  Electronics Design Codes</vt:lpstr>
      <vt:lpstr>3D Geometry Based Codes</vt:lpstr>
      <vt:lpstr>Classification of Vacuum  Electronics Design Codes</vt:lpstr>
      <vt:lpstr>Computational Electromagnetics Codes (CEM)</vt:lpstr>
      <vt:lpstr>Mesh Types (S. Cooke)</vt:lpstr>
      <vt:lpstr>Finite Difference Time Domain (FDTD)</vt:lpstr>
      <vt:lpstr>Eliminating stepped boundaries in structured meshes</vt:lpstr>
      <vt:lpstr>PowerPoint Presentation</vt:lpstr>
      <vt:lpstr>Convergence wrt grid size (Cooke) Eigenmode calculation</vt:lpstr>
      <vt:lpstr>CEM calculation of FW Fields</vt:lpstr>
      <vt:lpstr>Impedance and Scattering Matrices</vt:lpstr>
      <vt:lpstr>Classification of Vacuum  Electronics Design Codes</vt:lpstr>
      <vt:lpstr>First Principles Basic Physics Model</vt:lpstr>
      <vt:lpstr>Particle in Cell (PIC) Algorithm</vt:lpstr>
      <vt:lpstr>Interpolation  Gather – Scatter  #1   Gather</vt:lpstr>
      <vt:lpstr>Interpolation Gather Scatter: #2 Scatter</vt:lpstr>
      <vt:lpstr>Challenges in PIC Simulations of Vacuum Electronic Devices</vt:lpstr>
      <vt:lpstr>GPU Accelerated PIC Simulations</vt:lpstr>
      <vt:lpstr>Electromagnetic PIC Simulation (S. Cooke)</vt:lpstr>
      <vt:lpstr>Neptune Simulations of NRL G-Band SW TWT</vt:lpstr>
      <vt:lpstr>Classification of Vacuum  Electronics Design Codes</vt:lpstr>
      <vt:lpstr>CHRISTINE: a Multifrequency Parametric Simulation Code for Traveling Wave Tube Amplifiers  TMA and Baruch Levush   NRL/FR/6840-97-9845 (1997) IEEE TRANSACTIONS ON PLASMA SCIENCE, VOL. 26, NO. 3, JUNE 1998 </vt:lpstr>
      <vt:lpstr>Time Domain Simulation Standard PIC</vt:lpstr>
      <vt:lpstr>Frequency &amp; Slow - Time Domain Hybrid Simulation</vt:lpstr>
      <vt:lpstr>Sheath Helix Model TMA and Baruch Levush   NRL/FR/6840-97-9845 (1997) IEEE TRANSACTIONS ON PLASMA SCIENCE, VOL. 26, NO. 3, JUNE 1998 </vt:lpstr>
      <vt:lpstr>Basic Calculations</vt:lpstr>
      <vt:lpstr>Multi Frequency – “Steady State”</vt:lpstr>
      <vt:lpstr>Multi-Frequency Simulations</vt:lpstr>
      <vt:lpstr>Beam Models and Self fields</vt:lpstr>
      <vt:lpstr>Self Fields   -   Comparison with Experiment</vt:lpstr>
      <vt:lpstr>An Improved Representation of AC Space-Charge Fields in Steady-State Simulation Codes for Linear-Beam Tubes  D. Dialetis, D. Chernin, T. M. Antonsen, Jr., and B. Levush  IEEE TRANSACTIONS ON ELECTRON DEVICES, VOL. 54, NO. 4, APRIL 2007 </vt:lpstr>
      <vt:lpstr>Devices with Gaps – Christine and TESLA</vt:lpstr>
      <vt:lpstr>Parametric Treatment of Structures with Gaps</vt:lpstr>
      <vt:lpstr>Parametric Approach: CHRISTINE-FW</vt:lpstr>
      <vt:lpstr>Hybrid Model - TESLA</vt:lpstr>
      <vt:lpstr>Separation of domains in large-signal model:</vt:lpstr>
      <vt:lpstr>Impedance and Scattering Matrices</vt:lpstr>
      <vt:lpstr>Stitching Together Structure  and Beam Tunnel Fields    Z-Matrix </vt:lpstr>
      <vt:lpstr>Run Two Concurrent Beam Tunnel Simulations</vt:lpstr>
      <vt:lpstr>Impedance Matrix Characterization</vt:lpstr>
      <vt:lpstr>New Directions</vt:lpstr>
      <vt:lpstr>PowerPoint Presentation</vt:lpstr>
      <vt:lpstr>History (continued)</vt:lpstr>
      <vt:lpstr>History (cont.)</vt:lpstr>
      <vt:lpstr>3D – Geometry Based Codes (S. Cooke)</vt:lpstr>
      <vt:lpstr>PowerPoint Presentation</vt:lpstr>
      <vt:lpstr>PowerPoint Presentation</vt:lpstr>
      <vt:lpstr>A sweet of codes</vt:lpstr>
      <vt:lpstr>Codes Mature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CAP96</dc:title>
  <dc:subject/>
  <dc:creator>Authorized Gateway Customer</dc:creator>
  <cp:keywords/>
  <dc:description/>
  <cp:lastModifiedBy>Microsoft Office User</cp:lastModifiedBy>
  <cp:revision>456</cp:revision>
  <cp:lastPrinted>2016-04-14T12:38:06Z</cp:lastPrinted>
  <dcterms:created xsi:type="dcterms:W3CDTF">1996-10-22T19:31:00Z</dcterms:created>
  <dcterms:modified xsi:type="dcterms:W3CDTF">2022-03-03T11:23:50Z</dcterms:modified>
</cp:coreProperties>
</file>