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1"/>
  </p:notesMasterIdLst>
  <p:sldIdLst>
    <p:sldId id="256" r:id="rId2"/>
    <p:sldId id="507" r:id="rId3"/>
    <p:sldId id="506" r:id="rId4"/>
    <p:sldId id="257" r:id="rId5"/>
    <p:sldId id="508" r:id="rId6"/>
    <p:sldId id="258" r:id="rId7"/>
    <p:sldId id="284" r:id="rId8"/>
    <p:sldId id="285" r:id="rId9"/>
    <p:sldId id="298" r:id="rId10"/>
    <p:sldId id="331" r:id="rId11"/>
    <p:sldId id="287" r:id="rId12"/>
    <p:sldId id="288" r:id="rId13"/>
    <p:sldId id="264" r:id="rId14"/>
    <p:sldId id="511" r:id="rId15"/>
    <p:sldId id="291" r:id="rId16"/>
    <p:sldId id="266" r:id="rId17"/>
    <p:sldId id="320" r:id="rId18"/>
    <p:sldId id="319" r:id="rId19"/>
    <p:sldId id="268" r:id="rId20"/>
    <p:sldId id="509" r:id="rId21"/>
    <p:sldId id="332" r:id="rId22"/>
    <p:sldId id="516" r:id="rId23"/>
    <p:sldId id="517" r:id="rId24"/>
    <p:sldId id="261" r:id="rId25"/>
    <p:sldId id="513" r:id="rId26"/>
    <p:sldId id="311" r:id="rId27"/>
    <p:sldId id="265" r:id="rId28"/>
    <p:sldId id="303" r:id="rId29"/>
    <p:sldId id="305" r:id="rId30"/>
    <p:sldId id="510" r:id="rId31"/>
    <p:sldId id="309" r:id="rId32"/>
    <p:sldId id="414" r:id="rId33"/>
    <p:sldId id="336" r:id="rId34"/>
    <p:sldId id="502" r:id="rId35"/>
    <p:sldId id="262" r:id="rId36"/>
    <p:sldId id="503" r:id="rId37"/>
    <p:sldId id="504" r:id="rId38"/>
    <p:sldId id="519" r:id="rId39"/>
    <p:sldId id="276" r:id="rId40"/>
    <p:sldId id="337" r:id="rId41"/>
    <p:sldId id="514" r:id="rId42"/>
    <p:sldId id="338" r:id="rId43"/>
    <p:sldId id="339" r:id="rId44"/>
    <p:sldId id="500" r:id="rId45"/>
    <p:sldId id="501" r:id="rId46"/>
    <p:sldId id="282" r:id="rId47"/>
    <p:sldId id="505" r:id="rId48"/>
    <p:sldId id="518" r:id="rId49"/>
    <p:sldId id="326" r:id="rId50"/>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A5E962"/>
    <a:srgbClr val="0080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98"/>
    <p:restoredTop sz="92519"/>
  </p:normalViewPr>
  <p:slideViewPr>
    <p:cSldViewPr>
      <p:cViewPr varScale="1">
        <p:scale>
          <a:sx n="99" d="100"/>
          <a:sy n="99" d="100"/>
        </p:scale>
        <p:origin x="1064" y="18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image" Target="../media/image51.emf"/><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image" Target="../media/image59.emf"/><Relationship Id="rId1" Type="http://schemas.openxmlformats.org/officeDocument/2006/relationships/image" Target="../media/image58.emf"/><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image" Target="../media/image65.emf"/><Relationship Id="rId6" Type="http://schemas.openxmlformats.org/officeDocument/2006/relationships/image" Target="../media/image70.emf"/><Relationship Id="rId5" Type="http://schemas.openxmlformats.org/officeDocument/2006/relationships/image" Target="../media/image69.emf"/><Relationship Id="rId4" Type="http://schemas.openxmlformats.org/officeDocument/2006/relationships/image" Target="../media/image68.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73.emf"/><Relationship Id="rId7" Type="http://schemas.openxmlformats.org/officeDocument/2006/relationships/image" Target="../media/image77.emf"/><Relationship Id="rId2" Type="http://schemas.openxmlformats.org/officeDocument/2006/relationships/image" Target="../media/image72.emf"/><Relationship Id="rId1" Type="http://schemas.openxmlformats.org/officeDocument/2006/relationships/image" Target="../media/image71.emf"/><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74.e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emf"/><Relationship Id="rId1" Type="http://schemas.openxmlformats.org/officeDocument/2006/relationships/image" Target="../media/image7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image" Target="../media/image88.e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image" Target="../media/image93.emf"/><Relationship Id="rId6" Type="http://schemas.openxmlformats.org/officeDocument/2006/relationships/image" Target="../media/image98.emf"/><Relationship Id="rId5" Type="http://schemas.openxmlformats.org/officeDocument/2006/relationships/image" Target="../media/image97.emf"/><Relationship Id="rId4" Type="http://schemas.openxmlformats.org/officeDocument/2006/relationships/image" Target="../media/image96.emf"/></Relationships>
</file>

<file path=ppt/drawings/_rels/vmlDrawing19.v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image" Target="../media/image100.emf"/><Relationship Id="rId1" Type="http://schemas.openxmlformats.org/officeDocument/2006/relationships/image" Target="../media/image99.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image" Target="../media/image11.emf"/><Relationship Id="rId5" Type="http://schemas.openxmlformats.org/officeDocument/2006/relationships/image" Target="../media/image8.emf"/><Relationship Id="rId4" Type="http://schemas.openxmlformats.org/officeDocument/2006/relationships/image" Target="../media/image14.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02.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7.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emf"/><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2.emf"/><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image" Target="../media/image34.emf"/><Relationship Id="rId5" Type="http://schemas.openxmlformats.org/officeDocument/2006/relationships/image" Target="../media/image38.emf"/><Relationship Id="rId4" Type="http://schemas.openxmlformats.org/officeDocument/2006/relationships/image" Target="../media/image37.e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image" Target="../media/image3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2FE3CE1-85D1-374D-9C3F-35EFA041716F}" type="datetimeFigureOut">
              <a:rPr lang="en-US"/>
              <a:pPr>
                <a:defRPr/>
              </a:pPr>
              <a:t>11/2/23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FE7409A6-1A2C-D84A-A510-D65A88EADA59}" type="slidenum">
              <a:rPr lang="en-US"/>
              <a:pPr>
                <a:defRPr/>
              </a:pPr>
              <a:t>‹#›</a:t>
            </a:fld>
            <a:endParaRPr lang="en-US"/>
          </a:p>
        </p:txBody>
      </p:sp>
    </p:spTree>
    <p:extLst>
      <p:ext uri="{BB962C8B-B14F-4D97-AF65-F5344CB8AC3E}">
        <p14:creationId xmlns:p14="http://schemas.microsoft.com/office/powerpoint/2010/main" val="3236253021"/>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dirty="0">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651D881-FE78-E14E-B622-71E40603052F}" type="slidenum">
              <a:rPr lang="en-US" sz="1200"/>
              <a:pPr/>
              <a:t>5</a:t>
            </a:fld>
            <a:endParaRPr lang="en-US" sz="1200"/>
          </a:p>
        </p:txBody>
      </p:sp>
    </p:spTree>
    <p:extLst>
      <p:ext uri="{BB962C8B-B14F-4D97-AF65-F5344CB8AC3E}">
        <p14:creationId xmlns:p14="http://schemas.microsoft.com/office/powerpoint/2010/main" val="34342320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41</a:t>
            </a:fld>
            <a:endParaRPr lang="en-US"/>
          </a:p>
        </p:txBody>
      </p:sp>
    </p:spTree>
    <p:extLst>
      <p:ext uri="{BB962C8B-B14F-4D97-AF65-F5344CB8AC3E}">
        <p14:creationId xmlns:p14="http://schemas.microsoft.com/office/powerpoint/2010/main" val="32901046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49</a:t>
            </a:fld>
            <a:endParaRPr lang="en-US"/>
          </a:p>
        </p:txBody>
      </p:sp>
    </p:spTree>
    <p:extLst>
      <p:ext uri="{BB962C8B-B14F-4D97-AF65-F5344CB8AC3E}">
        <p14:creationId xmlns:p14="http://schemas.microsoft.com/office/powerpoint/2010/main" val="2175866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17411"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7651D881-FE78-E14E-B622-71E40603052F}" type="slidenum">
              <a:rPr lang="en-US" sz="1200"/>
              <a:pPr/>
              <a:t>6</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9</a:t>
            </a:fld>
            <a:endParaRPr lang="en-US"/>
          </a:p>
        </p:txBody>
      </p:sp>
    </p:spTree>
    <p:extLst>
      <p:ext uri="{BB962C8B-B14F-4D97-AF65-F5344CB8AC3E}">
        <p14:creationId xmlns:p14="http://schemas.microsoft.com/office/powerpoint/2010/main" val="918968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21</a:t>
            </a:fld>
            <a:endParaRPr lang="en-US"/>
          </a:p>
        </p:txBody>
      </p:sp>
    </p:spTree>
    <p:extLst>
      <p:ext uri="{BB962C8B-B14F-4D97-AF65-F5344CB8AC3E}">
        <p14:creationId xmlns:p14="http://schemas.microsoft.com/office/powerpoint/2010/main" val="950066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25</a:t>
            </a:fld>
            <a:endParaRPr lang="en-US"/>
          </a:p>
        </p:txBody>
      </p:sp>
    </p:spTree>
    <p:extLst>
      <p:ext uri="{BB962C8B-B14F-4D97-AF65-F5344CB8AC3E}">
        <p14:creationId xmlns:p14="http://schemas.microsoft.com/office/powerpoint/2010/main" val="3686213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26</a:t>
            </a:fld>
            <a:endParaRPr lang="en-US"/>
          </a:p>
        </p:txBody>
      </p:sp>
    </p:spTree>
    <p:extLst>
      <p:ext uri="{BB962C8B-B14F-4D97-AF65-F5344CB8AC3E}">
        <p14:creationId xmlns:p14="http://schemas.microsoft.com/office/powerpoint/2010/main" val="2863443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35</a:t>
            </a:fld>
            <a:endParaRPr lang="en-US"/>
          </a:p>
        </p:txBody>
      </p:sp>
    </p:spTree>
    <p:extLst>
      <p:ext uri="{BB962C8B-B14F-4D97-AF65-F5344CB8AC3E}">
        <p14:creationId xmlns:p14="http://schemas.microsoft.com/office/powerpoint/2010/main" val="201600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38</a:t>
            </a:fld>
            <a:endParaRPr lang="en-US"/>
          </a:p>
        </p:txBody>
      </p:sp>
    </p:spTree>
    <p:extLst>
      <p:ext uri="{BB962C8B-B14F-4D97-AF65-F5344CB8AC3E}">
        <p14:creationId xmlns:p14="http://schemas.microsoft.com/office/powerpoint/2010/main" val="551349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E7409A6-1A2C-D84A-A510-D65A88EADA59}" type="slidenum">
              <a:rPr lang="en-US" smtClean="0"/>
              <a:pPr>
                <a:defRPr/>
              </a:pPr>
              <a:t>39</a:t>
            </a:fld>
            <a:endParaRPr lang="en-US"/>
          </a:p>
        </p:txBody>
      </p:sp>
    </p:spTree>
    <p:extLst>
      <p:ext uri="{BB962C8B-B14F-4D97-AF65-F5344CB8AC3E}">
        <p14:creationId xmlns:p14="http://schemas.microsoft.com/office/powerpoint/2010/main" val="2322320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F03119-9171-2E4B-874C-656EF172109C}" type="slidenum">
              <a:rPr lang="en-US"/>
              <a:pPr>
                <a:defRPr/>
              </a:pPr>
              <a:t>‹#›</a:t>
            </a:fld>
            <a:endParaRPr lang="en-US"/>
          </a:p>
        </p:txBody>
      </p:sp>
    </p:spTree>
    <p:extLst>
      <p:ext uri="{BB962C8B-B14F-4D97-AF65-F5344CB8AC3E}">
        <p14:creationId xmlns:p14="http://schemas.microsoft.com/office/powerpoint/2010/main" val="2829962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2C94D3-AFE0-E347-B336-F947EBC42716}" type="slidenum">
              <a:rPr lang="en-US"/>
              <a:pPr>
                <a:defRPr/>
              </a:pPr>
              <a:t>‹#›</a:t>
            </a:fld>
            <a:endParaRPr lang="en-US"/>
          </a:p>
        </p:txBody>
      </p:sp>
    </p:spTree>
    <p:extLst>
      <p:ext uri="{BB962C8B-B14F-4D97-AF65-F5344CB8AC3E}">
        <p14:creationId xmlns:p14="http://schemas.microsoft.com/office/powerpoint/2010/main" val="31395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A130B4-FB43-944B-92D4-241A3DF1761A}" type="slidenum">
              <a:rPr lang="en-US"/>
              <a:pPr>
                <a:defRPr/>
              </a:pPr>
              <a:t>‹#›</a:t>
            </a:fld>
            <a:endParaRPr lang="en-US"/>
          </a:p>
        </p:txBody>
      </p:sp>
    </p:spTree>
    <p:extLst>
      <p:ext uri="{BB962C8B-B14F-4D97-AF65-F5344CB8AC3E}">
        <p14:creationId xmlns:p14="http://schemas.microsoft.com/office/powerpoint/2010/main" val="16677626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ogo_and_Title_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defRPr/>
            </a:pPr>
            <a:r>
              <a:rPr lang="en-US" dirty="0">
                <a:solidFill>
                  <a:schemeClr val="bg1">
                    <a:lumMod val="65000"/>
                  </a:schemeClr>
                </a:solidFill>
                <a:latin typeface="Tahoma" pitchFamily="34" charset="0"/>
                <a:ea typeface="Tahoma" pitchFamily="34" charset="0"/>
                <a:cs typeface="Tahoma" pitchFamily="34" charset="0"/>
              </a:rPr>
              <a:t>For Official Use Only - Not Cleared For Public Release</a:t>
            </a:r>
          </a:p>
        </p:txBody>
      </p:sp>
      <p:sp>
        <p:nvSpPr>
          <p:cNvPr id="4" name="Slide Number Placeholder 3"/>
          <p:cNvSpPr>
            <a:spLocks noGrp="1"/>
          </p:cNvSpPr>
          <p:nvPr>
            <p:ph type="sldNum" sz="quarter" idx="11"/>
          </p:nvPr>
        </p:nvSpPr>
        <p:spPr/>
        <p:txBody>
          <a:bodyPr/>
          <a:lstStyle/>
          <a:p>
            <a:pPr>
              <a:defRPr/>
            </a:pPr>
            <a:fld id="{231CC523-8BC6-4921-807A-66BD262F34AB}" type="slidenum">
              <a:rPr lang="en-US" smtClean="0"/>
              <a:pPr>
                <a:defRPr/>
              </a:pPr>
              <a:t>‹#›</a:t>
            </a:fld>
            <a:endParaRPr lang="en-US"/>
          </a:p>
        </p:txBody>
      </p:sp>
      <p:cxnSp>
        <p:nvCxnSpPr>
          <p:cNvPr id="6" name="Straight Connector 5"/>
          <p:cNvCxnSpPr>
            <a:cxnSpLocks noChangeShapeType="1"/>
          </p:cNvCxnSpPr>
          <p:nvPr userDrawn="1"/>
        </p:nvCxnSpPr>
        <p:spPr bwMode="auto">
          <a:xfrm>
            <a:off x="508000" y="840102"/>
            <a:ext cx="11176000" cy="1587"/>
          </a:xfrm>
          <a:prstGeom prst="line">
            <a:avLst/>
          </a:prstGeom>
          <a:noFill/>
          <a:ln w="22225">
            <a:solidFill>
              <a:srgbClr val="0F5E90"/>
            </a:solidFill>
            <a:round/>
            <a:headEnd/>
            <a:tailEnd/>
          </a:ln>
          <a:extLst>
            <a:ext uri="{909E8E84-426E-40dd-AFC4-6F175D3DCCD1}">
              <a14:hiddenFill xmlns:a14="http://schemas.microsoft.com/office/drawing/2010/main" xmlns="">
                <a:noFill/>
              </a14:hiddenFill>
            </a:ext>
          </a:extLst>
        </p:spPr>
      </p:cxnSp>
      <p:sp>
        <p:nvSpPr>
          <p:cNvPr id="7" name="Title 1"/>
          <p:cNvSpPr>
            <a:spLocks noGrp="1"/>
          </p:cNvSpPr>
          <p:nvPr>
            <p:ph type="ctrTitle"/>
          </p:nvPr>
        </p:nvSpPr>
        <p:spPr>
          <a:xfrm>
            <a:off x="2163234" y="151418"/>
            <a:ext cx="9520767" cy="612648"/>
          </a:xfrm>
        </p:spPr>
        <p:txBody>
          <a:bodyPr>
            <a:normAutofit/>
          </a:bodyPr>
          <a:lstStyle>
            <a:lvl1pPr algn="l">
              <a:defRPr sz="2400" b="0">
                <a:latin typeface="Tahoma" pitchFamily="34" charset="0"/>
                <a:ea typeface="Tahoma" pitchFamily="34" charset="0"/>
                <a:cs typeface="Tahoma"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8720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AFED79-C04F-2A47-8A5F-09A9561F3C7B}" type="slidenum">
              <a:rPr lang="en-US"/>
              <a:pPr>
                <a:defRPr/>
              </a:pPr>
              <a:t>‹#›</a:t>
            </a:fld>
            <a:endParaRPr lang="en-US"/>
          </a:p>
        </p:txBody>
      </p:sp>
    </p:spTree>
    <p:extLst>
      <p:ext uri="{BB962C8B-B14F-4D97-AF65-F5344CB8AC3E}">
        <p14:creationId xmlns:p14="http://schemas.microsoft.com/office/powerpoint/2010/main" val="3105622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0966C1-62AE-4249-B86C-84F94D2CAF14}" type="slidenum">
              <a:rPr lang="en-US"/>
              <a:pPr>
                <a:defRPr/>
              </a:pPr>
              <a:t>‹#›</a:t>
            </a:fld>
            <a:endParaRPr lang="en-US"/>
          </a:p>
        </p:txBody>
      </p:sp>
    </p:spTree>
    <p:extLst>
      <p:ext uri="{BB962C8B-B14F-4D97-AF65-F5344CB8AC3E}">
        <p14:creationId xmlns:p14="http://schemas.microsoft.com/office/powerpoint/2010/main" val="170776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4CF4356-D1EF-BF4E-8150-E8B0F56DE3B7}" type="slidenum">
              <a:rPr lang="en-US"/>
              <a:pPr>
                <a:defRPr/>
              </a:pPr>
              <a:t>‹#›</a:t>
            </a:fld>
            <a:endParaRPr lang="en-US"/>
          </a:p>
        </p:txBody>
      </p:sp>
    </p:spTree>
    <p:extLst>
      <p:ext uri="{BB962C8B-B14F-4D97-AF65-F5344CB8AC3E}">
        <p14:creationId xmlns:p14="http://schemas.microsoft.com/office/powerpoint/2010/main" val="2128963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EA284FF-48CE-DA49-80ED-C87B117697CD}" type="slidenum">
              <a:rPr lang="en-US"/>
              <a:pPr>
                <a:defRPr/>
              </a:pPr>
              <a:t>‹#›</a:t>
            </a:fld>
            <a:endParaRPr lang="en-US"/>
          </a:p>
        </p:txBody>
      </p:sp>
    </p:spTree>
    <p:extLst>
      <p:ext uri="{BB962C8B-B14F-4D97-AF65-F5344CB8AC3E}">
        <p14:creationId xmlns:p14="http://schemas.microsoft.com/office/powerpoint/2010/main" val="27544693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8F1EA25-B319-C84C-B1B4-DE90EE5411C6}" type="slidenum">
              <a:rPr lang="en-US"/>
              <a:pPr>
                <a:defRPr/>
              </a:pPr>
              <a:t>‹#›</a:t>
            </a:fld>
            <a:endParaRPr lang="en-US"/>
          </a:p>
        </p:txBody>
      </p:sp>
    </p:spTree>
    <p:extLst>
      <p:ext uri="{BB962C8B-B14F-4D97-AF65-F5344CB8AC3E}">
        <p14:creationId xmlns:p14="http://schemas.microsoft.com/office/powerpoint/2010/main" val="828569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8D7A16-16D7-B947-8CC8-02CAA4D65263}" type="slidenum">
              <a:rPr lang="en-US"/>
              <a:pPr>
                <a:defRPr/>
              </a:pPr>
              <a:t>‹#›</a:t>
            </a:fld>
            <a:endParaRPr lang="en-US"/>
          </a:p>
        </p:txBody>
      </p:sp>
    </p:spTree>
    <p:extLst>
      <p:ext uri="{BB962C8B-B14F-4D97-AF65-F5344CB8AC3E}">
        <p14:creationId xmlns:p14="http://schemas.microsoft.com/office/powerpoint/2010/main" val="3462515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EEE9A9-3E71-904C-B753-9F1497B6A1BC}" type="slidenum">
              <a:rPr lang="en-US"/>
              <a:pPr>
                <a:defRPr/>
              </a:pPr>
              <a:t>‹#›</a:t>
            </a:fld>
            <a:endParaRPr lang="en-US"/>
          </a:p>
        </p:txBody>
      </p:sp>
    </p:spTree>
    <p:extLst>
      <p:ext uri="{BB962C8B-B14F-4D97-AF65-F5344CB8AC3E}">
        <p14:creationId xmlns:p14="http://schemas.microsoft.com/office/powerpoint/2010/main" val="259809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2CB3B6-A8F6-DB4D-9DEA-11882B017B1E}" type="slidenum">
              <a:rPr lang="en-US"/>
              <a:pPr>
                <a:defRPr/>
              </a:pPr>
              <a:t>‹#›</a:t>
            </a:fld>
            <a:endParaRPr lang="en-US"/>
          </a:p>
        </p:txBody>
      </p:sp>
    </p:spTree>
    <p:extLst>
      <p:ext uri="{BB962C8B-B14F-4D97-AF65-F5344CB8AC3E}">
        <p14:creationId xmlns:p14="http://schemas.microsoft.com/office/powerpoint/2010/main" val="25454181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8CA223F7-23F5-3A40-BD0E-4A56DFE842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21.tiff"/></Relationships>
</file>

<file path=ppt/slides/_rels/slide1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5.tiff"/><Relationship Id="rId4" Type="http://schemas.openxmlformats.org/officeDocument/2006/relationships/image" Target="../media/image24.tiff"/></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29.emf"/><Relationship Id="rId5" Type="http://schemas.openxmlformats.org/officeDocument/2006/relationships/oleObject" Target="../embeddings/oleObject11.bin"/><Relationship Id="rId4" Type="http://schemas.openxmlformats.org/officeDocument/2006/relationships/image" Target="../media/image28.emf"/><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33.png"/><Relationship Id="rId7" Type="http://schemas.openxmlformats.org/officeDocument/2006/relationships/image" Target="../media/image32.emf"/><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oleObject" Target="../embeddings/oleObject14.bin"/><Relationship Id="rId5" Type="http://schemas.openxmlformats.org/officeDocument/2006/relationships/image" Target="../media/image31.emf"/><Relationship Id="rId10" Type="http://schemas.openxmlformats.org/officeDocument/2006/relationships/image" Target="../media/image1.png"/><Relationship Id="rId4" Type="http://schemas.openxmlformats.org/officeDocument/2006/relationships/oleObject" Target="../embeddings/oleObject13.bin"/><Relationship Id="rId9" Type="http://schemas.openxmlformats.org/officeDocument/2006/relationships/image" Target="../media/image30.emf"/></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38.emf"/><Relationship Id="rId3" Type="http://schemas.openxmlformats.org/officeDocument/2006/relationships/image" Target="../media/image1.png"/><Relationship Id="rId7" Type="http://schemas.openxmlformats.org/officeDocument/2006/relationships/image" Target="../media/image35.emf"/><Relationship Id="rId12" Type="http://schemas.openxmlformats.org/officeDocument/2006/relationships/oleObject" Target="../embeddings/oleObject19.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oleObject" Target="../embeddings/oleObject16.bin"/><Relationship Id="rId11" Type="http://schemas.openxmlformats.org/officeDocument/2006/relationships/image" Target="../media/image37.emf"/><Relationship Id="rId5" Type="http://schemas.openxmlformats.org/officeDocument/2006/relationships/image" Target="../media/image34.emf"/><Relationship Id="rId10" Type="http://schemas.openxmlformats.org/officeDocument/2006/relationships/oleObject" Target="../embeddings/oleObject18.bin"/><Relationship Id="rId4" Type="http://schemas.openxmlformats.org/officeDocument/2006/relationships/oleObject" Target="../embeddings/oleObject15.bin"/><Relationship Id="rId9" Type="http://schemas.openxmlformats.org/officeDocument/2006/relationships/image" Target="../media/image36.e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22.bin"/><Relationship Id="rId3" Type="http://schemas.openxmlformats.org/officeDocument/2006/relationships/image" Target="../media/image41.png"/><Relationship Id="rId7" Type="http://schemas.openxmlformats.org/officeDocument/2006/relationships/image" Target="../media/image39.emf"/><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oleObject" Target="../embeddings/oleObject21.bin"/><Relationship Id="rId5" Type="http://schemas.openxmlformats.org/officeDocument/2006/relationships/image" Target="../media/image31.emf"/><Relationship Id="rId10" Type="http://schemas.openxmlformats.org/officeDocument/2006/relationships/image" Target="../media/image1.png"/><Relationship Id="rId4" Type="http://schemas.openxmlformats.org/officeDocument/2006/relationships/oleObject" Target="../embeddings/oleObject20.bin"/><Relationship Id="rId9" Type="http://schemas.openxmlformats.org/officeDocument/2006/relationships/image" Target="../media/image40.emf"/></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43.emf"/><Relationship Id="rId4" Type="http://schemas.openxmlformats.org/officeDocument/2006/relationships/oleObject" Target="../embeddings/oleObject23.bin"/></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5.xml"/><Relationship Id="rId7" Type="http://schemas.openxmlformats.org/officeDocument/2006/relationships/image" Target="../media/image47.em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oleObject" Target="../embeddings/oleObject25.bin"/><Relationship Id="rId5" Type="http://schemas.openxmlformats.org/officeDocument/2006/relationships/image" Target="../media/image46.emf"/><Relationship Id="rId10" Type="http://schemas.openxmlformats.org/officeDocument/2006/relationships/image" Target="../media/image1.png"/><Relationship Id="rId4" Type="http://schemas.openxmlformats.org/officeDocument/2006/relationships/oleObject" Target="../embeddings/oleObject24.bin"/><Relationship Id="rId9" Type="http://schemas.openxmlformats.org/officeDocument/2006/relationships/image" Target="../media/image48.emf"/></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6.xml"/><Relationship Id="rId7" Type="http://schemas.openxmlformats.org/officeDocument/2006/relationships/image" Target="../media/image50.e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oleObject" Target="../embeddings/oleObject28.bin"/><Relationship Id="rId5" Type="http://schemas.openxmlformats.org/officeDocument/2006/relationships/image" Target="../media/image49.emf"/><Relationship Id="rId4" Type="http://schemas.openxmlformats.org/officeDocument/2006/relationships/oleObject" Target="../embeddings/oleObject27.bin"/></Relationships>
</file>

<file path=ppt/slides/_rels/slide27.xml.rels><?xml version="1.0" encoding="UTF-8" standalone="yes"?>
<Relationships xmlns="http://schemas.openxmlformats.org/package/2006/relationships"><Relationship Id="rId8" Type="http://schemas.openxmlformats.org/officeDocument/2006/relationships/image" Target="../media/image53.emf"/><Relationship Id="rId13" Type="http://schemas.openxmlformats.org/officeDocument/2006/relationships/image" Target="../media/image55.emf"/><Relationship Id="rId3" Type="http://schemas.openxmlformats.org/officeDocument/2006/relationships/oleObject" Target="../embeddings/oleObject29.bin"/><Relationship Id="rId7" Type="http://schemas.openxmlformats.org/officeDocument/2006/relationships/oleObject" Target="../embeddings/oleObject31.bin"/><Relationship Id="rId12" Type="http://schemas.openxmlformats.org/officeDocument/2006/relationships/oleObject" Target="../embeddings/oleObject33.bin"/><Relationship Id="rId2" Type="http://schemas.openxmlformats.org/officeDocument/2006/relationships/slideLayout" Target="../slideLayouts/slideLayout7.xml"/><Relationship Id="rId16" Type="http://schemas.openxmlformats.org/officeDocument/2006/relationships/image" Target="../media/image1.png"/><Relationship Id="rId1" Type="http://schemas.openxmlformats.org/officeDocument/2006/relationships/vmlDrawing" Target="../drawings/vmlDrawing11.vml"/><Relationship Id="rId6" Type="http://schemas.openxmlformats.org/officeDocument/2006/relationships/image" Target="../media/image52.emf"/><Relationship Id="rId11" Type="http://schemas.openxmlformats.org/officeDocument/2006/relationships/image" Target="../media/image54.emf"/><Relationship Id="rId5" Type="http://schemas.openxmlformats.org/officeDocument/2006/relationships/oleObject" Target="../embeddings/oleObject30.bin"/><Relationship Id="rId15" Type="http://schemas.openxmlformats.org/officeDocument/2006/relationships/image" Target="../media/image56.emf"/><Relationship Id="rId10" Type="http://schemas.openxmlformats.org/officeDocument/2006/relationships/oleObject" Target="../embeddings/oleObject32.bin"/><Relationship Id="rId4" Type="http://schemas.openxmlformats.org/officeDocument/2006/relationships/image" Target="../media/image51.emf"/><Relationship Id="rId9" Type="http://schemas.openxmlformats.org/officeDocument/2006/relationships/image" Target="../media/image57.emf"/><Relationship Id="rId14" Type="http://schemas.openxmlformats.org/officeDocument/2006/relationships/oleObject" Target="../embeddings/oleObject34.bin"/></Relationships>
</file>

<file path=ppt/slides/_rels/slide28.xml.rels><?xml version="1.0" encoding="UTF-8" standalone="yes"?>
<Relationships xmlns="http://schemas.openxmlformats.org/package/2006/relationships"><Relationship Id="rId8" Type="http://schemas.openxmlformats.org/officeDocument/2006/relationships/image" Target="../media/image60.emf"/><Relationship Id="rId13" Type="http://schemas.openxmlformats.org/officeDocument/2006/relationships/oleObject" Target="../embeddings/oleObject40.bin"/><Relationship Id="rId3" Type="http://schemas.openxmlformats.org/officeDocument/2006/relationships/oleObject" Target="../embeddings/oleObject35.bin"/><Relationship Id="rId7" Type="http://schemas.openxmlformats.org/officeDocument/2006/relationships/oleObject" Target="../embeddings/oleObject37.bin"/><Relationship Id="rId12" Type="http://schemas.openxmlformats.org/officeDocument/2006/relationships/image" Target="../media/image62.emf"/><Relationship Id="rId2" Type="http://schemas.openxmlformats.org/officeDocument/2006/relationships/slideLayout" Target="../slideLayouts/slideLayout2.xml"/><Relationship Id="rId16" Type="http://schemas.openxmlformats.org/officeDocument/2006/relationships/image" Target="../media/image64.emf"/><Relationship Id="rId1" Type="http://schemas.openxmlformats.org/officeDocument/2006/relationships/vmlDrawing" Target="../drawings/vmlDrawing12.vml"/><Relationship Id="rId6" Type="http://schemas.openxmlformats.org/officeDocument/2006/relationships/image" Target="../media/image59.emf"/><Relationship Id="rId11" Type="http://schemas.openxmlformats.org/officeDocument/2006/relationships/oleObject" Target="../embeddings/oleObject39.bin"/><Relationship Id="rId5" Type="http://schemas.openxmlformats.org/officeDocument/2006/relationships/oleObject" Target="../embeddings/oleObject36.bin"/><Relationship Id="rId15" Type="http://schemas.openxmlformats.org/officeDocument/2006/relationships/oleObject" Target="../embeddings/oleObject41.bin"/><Relationship Id="rId10" Type="http://schemas.openxmlformats.org/officeDocument/2006/relationships/image" Target="../media/image61.emf"/><Relationship Id="rId4" Type="http://schemas.openxmlformats.org/officeDocument/2006/relationships/image" Target="../media/image58.emf"/><Relationship Id="rId9" Type="http://schemas.openxmlformats.org/officeDocument/2006/relationships/oleObject" Target="../embeddings/oleObject38.bin"/><Relationship Id="rId14" Type="http://schemas.openxmlformats.org/officeDocument/2006/relationships/image" Target="../media/image63.emf"/></Relationships>
</file>

<file path=ppt/slides/_rels/slide29.xml.rels><?xml version="1.0" encoding="UTF-8" standalone="yes"?>
<Relationships xmlns="http://schemas.openxmlformats.org/package/2006/relationships"><Relationship Id="rId8" Type="http://schemas.openxmlformats.org/officeDocument/2006/relationships/image" Target="../media/image67.emf"/><Relationship Id="rId13" Type="http://schemas.openxmlformats.org/officeDocument/2006/relationships/oleObject" Target="../embeddings/oleObject47.bin"/><Relationship Id="rId3" Type="http://schemas.openxmlformats.org/officeDocument/2006/relationships/oleObject" Target="../embeddings/oleObject42.bin"/><Relationship Id="rId7" Type="http://schemas.openxmlformats.org/officeDocument/2006/relationships/oleObject" Target="../embeddings/oleObject44.bin"/><Relationship Id="rId12" Type="http://schemas.openxmlformats.org/officeDocument/2006/relationships/image" Target="../media/image69.emf"/><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66.emf"/><Relationship Id="rId11" Type="http://schemas.openxmlformats.org/officeDocument/2006/relationships/oleObject" Target="../embeddings/oleObject46.bin"/><Relationship Id="rId5" Type="http://schemas.openxmlformats.org/officeDocument/2006/relationships/oleObject" Target="../embeddings/oleObject43.bin"/><Relationship Id="rId15" Type="http://schemas.openxmlformats.org/officeDocument/2006/relationships/image" Target="../media/image1.png"/><Relationship Id="rId10" Type="http://schemas.openxmlformats.org/officeDocument/2006/relationships/image" Target="../media/image68.emf"/><Relationship Id="rId4" Type="http://schemas.openxmlformats.org/officeDocument/2006/relationships/image" Target="../media/image65.emf"/><Relationship Id="rId9" Type="http://schemas.openxmlformats.org/officeDocument/2006/relationships/oleObject" Target="../embeddings/oleObject45.bin"/><Relationship Id="rId14" Type="http://schemas.openxmlformats.org/officeDocument/2006/relationships/image" Target="../media/image70.emf"/></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openxmlformats.org/officeDocument/2006/relationships/image" Target="../media/image73.emf"/><Relationship Id="rId13" Type="http://schemas.openxmlformats.org/officeDocument/2006/relationships/oleObject" Target="../embeddings/oleObject53.bin"/><Relationship Id="rId3" Type="http://schemas.openxmlformats.org/officeDocument/2006/relationships/oleObject" Target="../embeddings/oleObject48.bin"/><Relationship Id="rId7" Type="http://schemas.openxmlformats.org/officeDocument/2006/relationships/oleObject" Target="../embeddings/oleObject50.bin"/><Relationship Id="rId12" Type="http://schemas.openxmlformats.org/officeDocument/2006/relationships/image" Target="../media/image75.emf"/><Relationship Id="rId17" Type="http://schemas.openxmlformats.org/officeDocument/2006/relationships/image" Target="../media/image1.png"/><Relationship Id="rId2" Type="http://schemas.openxmlformats.org/officeDocument/2006/relationships/slideLayout" Target="../slideLayouts/slideLayout7.xml"/><Relationship Id="rId16" Type="http://schemas.openxmlformats.org/officeDocument/2006/relationships/image" Target="../media/image77.emf"/><Relationship Id="rId1" Type="http://schemas.openxmlformats.org/officeDocument/2006/relationships/vmlDrawing" Target="../drawings/vmlDrawing14.vml"/><Relationship Id="rId6" Type="http://schemas.openxmlformats.org/officeDocument/2006/relationships/image" Target="../media/image72.emf"/><Relationship Id="rId11" Type="http://schemas.openxmlformats.org/officeDocument/2006/relationships/oleObject" Target="../embeddings/oleObject52.bin"/><Relationship Id="rId5" Type="http://schemas.openxmlformats.org/officeDocument/2006/relationships/oleObject" Target="../embeddings/oleObject49.bin"/><Relationship Id="rId15" Type="http://schemas.openxmlformats.org/officeDocument/2006/relationships/oleObject" Target="../embeddings/oleObject54.bin"/><Relationship Id="rId10" Type="http://schemas.openxmlformats.org/officeDocument/2006/relationships/image" Target="../media/image74.emf"/><Relationship Id="rId4" Type="http://schemas.openxmlformats.org/officeDocument/2006/relationships/image" Target="../media/image71.emf"/><Relationship Id="rId9" Type="http://schemas.openxmlformats.org/officeDocument/2006/relationships/oleObject" Target="../embeddings/oleObject51.bin"/><Relationship Id="rId14" Type="http://schemas.openxmlformats.org/officeDocument/2006/relationships/image" Target="../media/image76.emf"/></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56.bin"/><Relationship Id="rId3" Type="http://schemas.openxmlformats.org/officeDocument/2006/relationships/image" Target="../media/image1.png"/><Relationship Id="rId7" Type="http://schemas.openxmlformats.org/officeDocument/2006/relationships/image" Target="../media/image82.jpg"/><Relationship Id="rId2" Type="http://schemas.openxmlformats.org/officeDocument/2006/relationships/slideLayout" Target="../slideLayouts/slideLayout12.xml"/><Relationship Id="rId1" Type="http://schemas.openxmlformats.org/officeDocument/2006/relationships/vmlDrawing" Target="../drawings/vmlDrawing15.vml"/><Relationship Id="rId6" Type="http://schemas.openxmlformats.org/officeDocument/2006/relationships/image" Target="../media/image78.emf"/><Relationship Id="rId11" Type="http://schemas.openxmlformats.org/officeDocument/2006/relationships/image" Target="../media/image80.emf"/><Relationship Id="rId5" Type="http://schemas.openxmlformats.org/officeDocument/2006/relationships/oleObject" Target="../embeddings/oleObject55.bin"/><Relationship Id="rId10" Type="http://schemas.openxmlformats.org/officeDocument/2006/relationships/oleObject" Target="../embeddings/oleObject57.bin"/><Relationship Id="rId4" Type="http://schemas.openxmlformats.org/officeDocument/2006/relationships/image" Target="../media/image81.png"/><Relationship Id="rId9" Type="http://schemas.openxmlformats.org/officeDocument/2006/relationships/image" Target="../media/image79.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58.bin"/><Relationship Id="rId7" Type="http://schemas.openxmlformats.org/officeDocument/2006/relationships/image" Target="../media/image86.emf"/><Relationship Id="rId2" Type="http://schemas.openxmlformats.org/officeDocument/2006/relationships/slideLayout" Target="../slideLayouts/slideLayout6.xml"/><Relationship Id="rId1" Type="http://schemas.openxmlformats.org/officeDocument/2006/relationships/vmlDrawing" Target="../drawings/vmlDrawing16.v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wmf"/></Relationships>
</file>

<file path=ppt/slides/_rels/slide33.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90.png"/><Relationship Id="rId7" Type="http://schemas.openxmlformats.org/officeDocument/2006/relationships/image" Target="../media/image89.emf"/><Relationship Id="rId2" Type="http://schemas.openxmlformats.org/officeDocument/2006/relationships/slideLayout" Target="../slideLayouts/slideLayout6.xml"/><Relationship Id="rId1" Type="http://schemas.openxmlformats.org/officeDocument/2006/relationships/vmlDrawing" Target="../drawings/vmlDrawing17.vml"/><Relationship Id="rId6" Type="http://schemas.openxmlformats.org/officeDocument/2006/relationships/oleObject" Target="../embeddings/oleObject60.bin"/><Relationship Id="rId5" Type="http://schemas.openxmlformats.org/officeDocument/2006/relationships/image" Target="../media/image88.emf"/><Relationship Id="rId4" Type="http://schemas.openxmlformats.org/officeDocument/2006/relationships/oleObject" Target="../embeddings/oleObject59.bin"/></Relationships>
</file>

<file path=ppt/slides/_rels/slide3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image" Target="../media/image92.tiff"/><Relationship Id="rId4" Type="http://schemas.openxmlformats.org/officeDocument/2006/relationships/image" Target="../media/image91.emf"/></Relationships>
</file>

<file path=ppt/slides/_rels/slide36.xml.rels><?xml version="1.0" encoding="UTF-8" standalone="yes"?>
<Relationships xmlns="http://schemas.openxmlformats.org/package/2006/relationships"><Relationship Id="rId8" Type="http://schemas.openxmlformats.org/officeDocument/2006/relationships/image" Target="../media/image95.emf"/><Relationship Id="rId13" Type="http://schemas.openxmlformats.org/officeDocument/2006/relationships/image" Target="../media/image1.png"/><Relationship Id="rId3" Type="http://schemas.openxmlformats.org/officeDocument/2006/relationships/oleObject" Target="../embeddings/oleObject61.bin"/><Relationship Id="rId7" Type="http://schemas.openxmlformats.org/officeDocument/2006/relationships/oleObject" Target="../embeddings/oleObject63.bin"/><Relationship Id="rId12" Type="http://schemas.openxmlformats.org/officeDocument/2006/relationships/image" Target="../media/image97.emf"/><Relationship Id="rId2" Type="http://schemas.openxmlformats.org/officeDocument/2006/relationships/slideLayout" Target="../slideLayouts/slideLayout6.xml"/><Relationship Id="rId1" Type="http://schemas.openxmlformats.org/officeDocument/2006/relationships/vmlDrawing" Target="../drawings/vmlDrawing18.vml"/><Relationship Id="rId6" Type="http://schemas.openxmlformats.org/officeDocument/2006/relationships/image" Target="../media/image94.emf"/><Relationship Id="rId11" Type="http://schemas.openxmlformats.org/officeDocument/2006/relationships/oleObject" Target="../embeddings/oleObject65.bin"/><Relationship Id="rId5" Type="http://schemas.openxmlformats.org/officeDocument/2006/relationships/oleObject" Target="../embeddings/oleObject62.bin"/><Relationship Id="rId15" Type="http://schemas.openxmlformats.org/officeDocument/2006/relationships/image" Target="../media/image98.emf"/><Relationship Id="rId10" Type="http://schemas.openxmlformats.org/officeDocument/2006/relationships/image" Target="../media/image96.emf"/><Relationship Id="rId4" Type="http://schemas.openxmlformats.org/officeDocument/2006/relationships/image" Target="../media/image93.emf"/><Relationship Id="rId9" Type="http://schemas.openxmlformats.org/officeDocument/2006/relationships/oleObject" Target="../embeddings/oleObject64.bin"/><Relationship Id="rId14" Type="http://schemas.openxmlformats.org/officeDocument/2006/relationships/oleObject" Target="../embeddings/oleObject66.bin"/></Relationships>
</file>

<file path=ppt/slides/_rels/slide37.xml.rels><?xml version="1.0" encoding="UTF-8" standalone="yes"?>
<Relationships xmlns="http://schemas.openxmlformats.org/package/2006/relationships"><Relationship Id="rId8" Type="http://schemas.openxmlformats.org/officeDocument/2006/relationships/image" Target="../media/image101.emf"/><Relationship Id="rId3" Type="http://schemas.openxmlformats.org/officeDocument/2006/relationships/oleObject" Target="../embeddings/oleObject67.bin"/><Relationship Id="rId7" Type="http://schemas.openxmlformats.org/officeDocument/2006/relationships/oleObject" Target="../embeddings/oleObject69.bin"/><Relationship Id="rId2" Type="http://schemas.openxmlformats.org/officeDocument/2006/relationships/slideLayout" Target="../slideLayouts/slideLayout6.xml"/><Relationship Id="rId1" Type="http://schemas.openxmlformats.org/officeDocument/2006/relationships/vmlDrawing" Target="../drawings/vmlDrawing19.vml"/><Relationship Id="rId6" Type="http://schemas.openxmlformats.org/officeDocument/2006/relationships/image" Target="../media/image100.emf"/><Relationship Id="rId5" Type="http://schemas.openxmlformats.org/officeDocument/2006/relationships/oleObject" Target="../embeddings/oleObject68.bin"/><Relationship Id="rId4" Type="http://schemas.openxmlformats.org/officeDocument/2006/relationships/image" Target="../media/image99.emf"/><Relationship Id="rId9"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vmlDrawing" Target="../drawings/vmlDrawing20.vml"/><Relationship Id="rId6" Type="http://schemas.openxmlformats.org/officeDocument/2006/relationships/image" Target="../media/image1.png"/><Relationship Id="rId5" Type="http://schemas.openxmlformats.org/officeDocument/2006/relationships/image" Target="../media/image102.emf"/><Relationship Id="rId4" Type="http://schemas.openxmlformats.org/officeDocument/2006/relationships/oleObject" Target="../embeddings/oleObject70.bin"/></Relationships>
</file>

<file path=ppt/slides/_rels/slide39.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91.em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image" Target="../media/image104.tiff"/><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06.tiff"/></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vmlDrawing" Target="../drawings/vmlDrawing21.vml"/><Relationship Id="rId6" Type="http://schemas.openxmlformats.org/officeDocument/2006/relationships/image" Target="../media/image1.png"/><Relationship Id="rId5" Type="http://schemas.openxmlformats.org/officeDocument/2006/relationships/image" Target="../media/image107.emf"/><Relationship Id="rId4" Type="http://schemas.openxmlformats.org/officeDocument/2006/relationships/oleObject" Target="../embeddings/oleObject71.bin"/></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111.png"/></Relationships>
</file>

<file path=ppt/slides/_rels/slide44.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png"/><Relationship Id="rId2" Type="http://schemas.openxmlformats.org/officeDocument/2006/relationships/slideLayout" Target="../slideLayouts/slideLayout6.xml"/><Relationship Id="rId1" Type="http://schemas.openxmlformats.org/officeDocument/2006/relationships/vmlDrawing" Target="../drawings/vmlDrawing22.vml"/><Relationship Id="rId6" Type="http://schemas.openxmlformats.org/officeDocument/2006/relationships/image" Target="../media/image109.png"/><Relationship Id="rId5" Type="http://schemas.openxmlformats.org/officeDocument/2006/relationships/image" Target="../media/image112.emf"/><Relationship Id="rId4" Type="http://schemas.openxmlformats.org/officeDocument/2006/relationships/oleObject" Target="../embeddings/oleObject72.bin"/></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14.png"/><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115.tif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118.ti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notesSlide" Target="../notesSlides/notesSlide1.xml"/><Relationship Id="rId7"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8.emf"/><Relationship Id="rId5" Type="http://schemas.openxmlformats.org/officeDocument/2006/relationships/oleObject" Target="../embeddings/oleObject1.bin"/><Relationship Id="rId10" Type="http://schemas.openxmlformats.org/officeDocument/2006/relationships/image" Target="../media/image10.emf"/><Relationship Id="rId4" Type="http://schemas.openxmlformats.org/officeDocument/2006/relationships/image" Target="../media/image1.png"/><Relationship Id="rId9"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oleObject" Target="../embeddings/oleObject1.bin"/><Relationship Id="rId3" Type="http://schemas.openxmlformats.org/officeDocument/2006/relationships/notesSlide" Target="../notesSlides/notesSlide2.xml"/><Relationship Id="rId7" Type="http://schemas.openxmlformats.org/officeDocument/2006/relationships/oleObject" Target="../embeddings/oleObject5.bin"/><Relationship Id="rId12" Type="http://schemas.openxmlformats.org/officeDocument/2006/relationships/image" Target="../media/image14.e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1.emf"/><Relationship Id="rId11" Type="http://schemas.openxmlformats.org/officeDocument/2006/relationships/oleObject" Target="../embeddings/oleObject7.bin"/><Relationship Id="rId5" Type="http://schemas.openxmlformats.org/officeDocument/2006/relationships/oleObject" Target="../embeddings/oleObject4.bin"/><Relationship Id="rId10" Type="http://schemas.openxmlformats.org/officeDocument/2006/relationships/image" Target="../media/image13.emf"/><Relationship Id="rId4" Type="http://schemas.openxmlformats.org/officeDocument/2006/relationships/image" Target="../media/image1.png"/><Relationship Id="rId9" Type="http://schemas.openxmlformats.org/officeDocument/2006/relationships/oleObject" Target="../embeddings/oleObject6.bin"/><Relationship Id="rId1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3.xml"/><Relationship Id="rId7" Type="http://schemas.openxmlformats.org/officeDocument/2006/relationships/image" Target="../media/image18.e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9.bin"/><Relationship Id="rId5" Type="http://schemas.openxmlformats.org/officeDocument/2006/relationships/image" Target="../media/image17.emf"/><Relationship Id="rId4" Type="http://schemas.openxmlformats.org/officeDocument/2006/relationships/oleObject" Target="../embeddings/oleObject8.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057400" y="304800"/>
            <a:ext cx="8077200" cy="5943600"/>
          </a:xfrm>
        </p:spPr>
        <p:txBody>
          <a:bodyPr/>
          <a:lstStyle/>
          <a:p>
            <a:r>
              <a:rPr lang="en-US" b="1" dirty="0"/>
              <a:t>Adjoint Methods in Plasma Physics and Charged Particle Dynamics</a:t>
            </a:r>
            <a:r>
              <a:rPr lang="en-US" dirty="0"/>
              <a:t> </a:t>
            </a:r>
            <a:br>
              <a:rPr lang="en-US" dirty="0"/>
            </a:br>
            <a:r>
              <a:rPr lang="en-US" sz="3200" dirty="0"/>
              <a:t>  or</a:t>
            </a:r>
            <a:br>
              <a:rPr lang="en-US" sz="3200" dirty="0"/>
            </a:br>
            <a:r>
              <a:rPr lang="en-US" sz="3200" dirty="0"/>
              <a:t>When the solution to your problem </a:t>
            </a:r>
            <a:br>
              <a:rPr lang="en-US" sz="3200" dirty="0"/>
            </a:br>
            <a:r>
              <a:rPr lang="en-US" sz="3200" dirty="0"/>
              <a:t>is not your problem.</a:t>
            </a:r>
            <a:br>
              <a:rPr lang="en-US" sz="3200" dirty="0"/>
            </a:br>
            <a:br>
              <a:rPr lang="en-US" dirty="0"/>
            </a:br>
            <a:r>
              <a:rPr lang="en-US" sz="2000" dirty="0"/>
              <a:t>Thomas M. </a:t>
            </a:r>
            <a:r>
              <a:rPr lang="en-US" sz="2000" dirty="0" err="1"/>
              <a:t>Antonsen</a:t>
            </a:r>
            <a:r>
              <a:rPr lang="en-US" sz="2000" dirty="0"/>
              <a:t> Jr.</a:t>
            </a:r>
            <a:br>
              <a:rPr lang="en-US" sz="2000" dirty="0"/>
            </a:br>
            <a:r>
              <a:rPr lang="en-US" sz="2000" dirty="0"/>
              <a:t>Department of Electrical and Computer Engineering</a:t>
            </a:r>
            <a:br>
              <a:rPr lang="en-US" sz="2000" dirty="0"/>
            </a:br>
            <a:r>
              <a:rPr lang="en-US" sz="2000" dirty="0"/>
              <a:t>Department of Physics</a:t>
            </a:r>
            <a:br>
              <a:rPr lang="en-US" sz="2000" dirty="0"/>
            </a:br>
            <a:r>
              <a:rPr lang="en-US" sz="2000" dirty="0"/>
              <a:t>Institute for Research in Electronics and Applied Physics</a:t>
            </a:r>
            <a:br>
              <a:rPr lang="en-US" sz="2000" dirty="0"/>
            </a:br>
            <a:r>
              <a:rPr lang="en-US" sz="2000" dirty="0"/>
              <a:t>University of Maryland, College Park </a:t>
            </a:r>
            <a:br>
              <a:rPr lang="en-US" sz="2000" dirty="0">
                <a:cs typeface="+mj-cs"/>
              </a:rPr>
            </a:br>
            <a:endParaRPr lang="en-US" sz="2000" dirty="0">
              <a:cs typeface="+mj-cs"/>
            </a:endParaRPr>
          </a:p>
        </p:txBody>
      </p:sp>
      <p:grpSp>
        <p:nvGrpSpPr>
          <p:cNvPr id="6" name="Group 5">
            <a:extLst>
              <a:ext uri="{FF2B5EF4-FFF2-40B4-BE49-F238E27FC236}">
                <a16:creationId xmlns:a16="http://schemas.microsoft.com/office/drawing/2014/main" id="{E8F632C1-651D-4D45-A264-159BDF2655FF}"/>
              </a:ext>
            </a:extLst>
          </p:cNvPr>
          <p:cNvGrpSpPr/>
          <p:nvPr/>
        </p:nvGrpSpPr>
        <p:grpSpPr>
          <a:xfrm>
            <a:off x="0" y="0"/>
            <a:ext cx="1600201" cy="1752600"/>
            <a:chOff x="207286" y="152400"/>
            <a:chExt cx="1600201" cy="1752600"/>
          </a:xfrm>
        </p:grpSpPr>
        <p:sp>
          <p:nvSpPr>
            <p:cNvPr id="2" name="Rectangle 1">
              <a:extLst>
                <a:ext uri="{FF2B5EF4-FFF2-40B4-BE49-F238E27FC236}">
                  <a16:creationId xmlns:a16="http://schemas.microsoft.com/office/drawing/2014/main" id="{C91B7F3B-72DA-2144-8ED4-72F7F2C29396}"/>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5" name="Picture 4">
              <a:extLst>
                <a:ext uri="{FF2B5EF4-FFF2-40B4-BE49-F238E27FC236}">
                  <a16:creationId xmlns:a16="http://schemas.microsoft.com/office/drawing/2014/main" id="{8DA85E94-49B7-1942-A5FB-B7E255E265B1}"/>
                </a:ext>
              </a:extLst>
            </p:cNvPr>
            <p:cNvPicPr>
              <a:picLocks noChangeAspect="1"/>
            </p:cNvPicPr>
            <p:nvPr/>
          </p:nvPicPr>
          <p:blipFill>
            <a:blip r:embed="rId2"/>
            <a:stretch>
              <a:fillRect/>
            </a:stretch>
          </p:blipFill>
          <p:spPr>
            <a:xfrm>
              <a:off x="207286" y="152400"/>
              <a:ext cx="1600201" cy="1620563"/>
            </a:xfrm>
            <a:prstGeom prst="rect">
              <a:avLst/>
            </a:prstGeom>
            <a:ln>
              <a:noFill/>
            </a:ln>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6CA87-E056-8B44-A1BE-856073A577E7}"/>
              </a:ext>
            </a:extLst>
          </p:cNvPr>
          <p:cNvSpPr>
            <a:spLocks noGrp="1"/>
          </p:cNvSpPr>
          <p:nvPr>
            <p:ph type="title"/>
          </p:nvPr>
        </p:nvSpPr>
        <p:spPr>
          <a:xfrm>
            <a:off x="1676400" y="173473"/>
            <a:ext cx="8839200" cy="1143000"/>
          </a:xfrm>
        </p:spPr>
        <p:txBody>
          <a:bodyPr/>
          <a:lstStyle/>
          <a:p>
            <a:r>
              <a:rPr lang="en-US" dirty="0"/>
              <a:t>Adjoint Methods in Science and Engineering</a:t>
            </a:r>
          </a:p>
        </p:txBody>
      </p:sp>
      <p:pic>
        <p:nvPicPr>
          <p:cNvPr id="4" name="Picture 3">
            <a:extLst>
              <a:ext uri="{FF2B5EF4-FFF2-40B4-BE49-F238E27FC236}">
                <a16:creationId xmlns:a16="http://schemas.microsoft.com/office/drawing/2014/main" id="{8EBE2049-62E4-964A-B6FA-3CDEE805414C}"/>
              </a:ext>
            </a:extLst>
          </p:cNvPr>
          <p:cNvPicPr>
            <a:picLocks noChangeAspect="1"/>
          </p:cNvPicPr>
          <p:nvPr/>
        </p:nvPicPr>
        <p:blipFill>
          <a:blip r:embed="rId2"/>
          <a:stretch>
            <a:fillRect/>
          </a:stretch>
        </p:blipFill>
        <p:spPr>
          <a:xfrm>
            <a:off x="2057400" y="1066800"/>
            <a:ext cx="6845300" cy="1828800"/>
          </a:xfrm>
          <a:prstGeom prst="rect">
            <a:avLst/>
          </a:prstGeom>
        </p:spPr>
      </p:pic>
      <p:pic>
        <p:nvPicPr>
          <p:cNvPr id="6" name="Picture 5">
            <a:extLst>
              <a:ext uri="{FF2B5EF4-FFF2-40B4-BE49-F238E27FC236}">
                <a16:creationId xmlns:a16="http://schemas.microsoft.com/office/drawing/2014/main" id="{717DDE75-2DCA-6B4D-9DC4-9FD2DC79E9CF}"/>
              </a:ext>
            </a:extLst>
          </p:cNvPr>
          <p:cNvPicPr>
            <a:picLocks noChangeAspect="1"/>
          </p:cNvPicPr>
          <p:nvPr/>
        </p:nvPicPr>
        <p:blipFill>
          <a:blip r:embed="rId3"/>
          <a:stretch>
            <a:fillRect/>
          </a:stretch>
        </p:blipFill>
        <p:spPr>
          <a:xfrm>
            <a:off x="2362200" y="2876550"/>
            <a:ext cx="6997700" cy="1866900"/>
          </a:xfrm>
          <a:prstGeom prst="rect">
            <a:avLst/>
          </a:prstGeom>
        </p:spPr>
      </p:pic>
      <p:pic>
        <p:nvPicPr>
          <p:cNvPr id="8" name="Picture 7">
            <a:extLst>
              <a:ext uri="{FF2B5EF4-FFF2-40B4-BE49-F238E27FC236}">
                <a16:creationId xmlns:a16="http://schemas.microsoft.com/office/drawing/2014/main" id="{726CCC16-FB35-4D48-92FF-8075A55FE3CE}"/>
              </a:ext>
            </a:extLst>
          </p:cNvPr>
          <p:cNvPicPr>
            <a:picLocks noChangeAspect="1"/>
          </p:cNvPicPr>
          <p:nvPr/>
        </p:nvPicPr>
        <p:blipFill>
          <a:blip r:embed="rId4"/>
          <a:stretch>
            <a:fillRect/>
          </a:stretch>
        </p:blipFill>
        <p:spPr>
          <a:xfrm>
            <a:off x="2459200" y="4419600"/>
            <a:ext cx="6449439" cy="2228850"/>
          </a:xfrm>
          <a:prstGeom prst="rect">
            <a:avLst/>
          </a:prstGeom>
        </p:spPr>
      </p:pic>
      <p:grpSp>
        <p:nvGrpSpPr>
          <p:cNvPr id="9" name="Group 8">
            <a:extLst>
              <a:ext uri="{FF2B5EF4-FFF2-40B4-BE49-F238E27FC236}">
                <a16:creationId xmlns:a16="http://schemas.microsoft.com/office/drawing/2014/main" id="{4D12158D-6D38-7F41-B485-81F11BD8AAAA}"/>
              </a:ext>
            </a:extLst>
          </p:cNvPr>
          <p:cNvGrpSpPr/>
          <p:nvPr/>
        </p:nvGrpSpPr>
        <p:grpSpPr>
          <a:xfrm>
            <a:off x="38101" y="0"/>
            <a:ext cx="1562100" cy="1611341"/>
            <a:chOff x="207286" y="152400"/>
            <a:chExt cx="1600201" cy="1752600"/>
          </a:xfrm>
        </p:grpSpPr>
        <p:sp>
          <p:nvSpPr>
            <p:cNvPr id="10" name="Rectangle 9">
              <a:extLst>
                <a:ext uri="{FF2B5EF4-FFF2-40B4-BE49-F238E27FC236}">
                  <a16:creationId xmlns:a16="http://schemas.microsoft.com/office/drawing/2014/main" id="{3D3B9405-0656-8443-BD08-22E94897FB23}"/>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11" name="Picture 10">
              <a:extLst>
                <a:ext uri="{FF2B5EF4-FFF2-40B4-BE49-F238E27FC236}">
                  <a16:creationId xmlns:a16="http://schemas.microsoft.com/office/drawing/2014/main" id="{917043C8-A785-3D44-BA90-E2CFAA9E60FC}"/>
                </a:ext>
              </a:extLst>
            </p:cNvPr>
            <p:cNvPicPr>
              <a:picLocks noChangeAspect="1"/>
            </p:cNvPicPr>
            <p:nvPr/>
          </p:nvPicPr>
          <p:blipFill>
            <a:blip r:embed="rId5"/>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3863210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itle.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1" y="1"/>
            <a:ext cx="8009467" cy="2500893"/>
          </a:xfrm>
          <a:prstGeom prst="rect">
            <a:avLst/>
          </a:prstGeom>
        </p:spPr>
      </p:pic>
      <p:pic>
        <p:nvPicPr>
          <p:cNvPr id="3" name="Picture 2" descr="Profi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281767"/>
            <a:ext cx="7048500" cy="1841500"/>
          </a:xfrm>
          <a:prstGeom prst="rect">
            <a:avLst/>
          </a:prstGeom>
        </p:spPr>
      </p:pic>
      <p:pic>
        <p:nvPicPr>
          <p:cNvPr id="6" name="Picture 5" descr="drag.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9499" y="4168350"/>
            <a:ext cx="3302000" cy="2082511"/>
          </a:xfrm>
          <a:prstGeom prst="rect">
            <a:avLst/>
          </a:prstGeom>
        </p:spPr>
      </p:pic>
      <p:pic>
        <p:nvPicPr>
          <p:cNvPr id="7" name="Picture 6" descr="NERSC.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76401" y="4123268"/>
            <a:ext cx="3111499" cy="2127593"/>
          </a:xfrm>
          <a:prstGeom prst="rect">
            <a:avLst/>
          </a:prstGeom>
        </p:spPr>
      </p:pic>
      <p:sp>
        <p:nvSpPr>
          <p:cNvPr id="8" name="Notched Right Arrow 7"/>
          <p:cNvSpPr/>
          <p:nvPr/>
        </p:nvSpPr>
        <p:spPr>
          <a:xfrm>
            <a:off x="8881534" y="4436534"/>
            <a:ext cx="1303867" cy="592667"/>
          </a:xfrm>
          <a:prstGeom prst="notchedRight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8628086" y="2799576"/>
            <a:ext cx="2133600" cy="1569660"/>
          </a:xfrm>
          <a:prstGeom prst="rect">
            <a:avLst/>
          </a:prstGeom>
          <a:noFill/>
        </p:spPr>
        <p:txBody>
          <a:bodyPr wrap="square" rtlCol="0">
            <a:spAutoFit/>
          </a:bodyPr>
          <a:lstStyle/>
          <a:p>
            <a:r>
              <a:rPr lang="en-US" dirty="0"/>
              <a:t>Optimize shape</a:t>
            </a:r>
          </a:p>
          <a:p>
            <a:r>
              <a:rPr lang="en-US" dirty="0"/>
              <a:t>via steepest descent to minimize drag.</a:t>
            </a:r>
          </a:p>
        </p:txBody>
      </p:sp>
      <p:sp>
        <p:nvSpPr>
          <p:cNvPr id="10" name="TextBox 9"/>
          <p:cNvSpPr txBox="1"/>
          <p:nvPr/>
        </p:nvSpPr>
        <p:spPr>
          <a:xfrm>
            <a:off x="8382001" y="5029200"/>
            <a:ext cx="1963039" cy="1200328"/>
          </a:xfrm>
          <a:prstGeom prst="rect">
            <a:avLst/>
          </a:prstGeom>
          <a:noFill/>
        </p:spPr>
        <p:txBody>
          <a:bodyPr wrap="square" rtlCol="0">
            <a:spAutoFit/>
          </a:bodyPr>
          <a:lstStyle/>
          <a:p>
            <a:r>
              <a:rPr lang="en-US" dirty="0"/>
              <a:t>Result is also aesthetically appealing.</a:t>
            </a:r>
          </a:p>
        </p:txBody>
      </p:sp>
      <p:sp>
        <p:nvSpPr>
          <p:cNvPr id="11" name="TextBox 10"/>
          <p:cNvSpPr txBox="1"/>
          <p:nvPr/>
        </p:nvSpPr>
        <p:spPr>
          <a:xfrm>
            <a:off x="2082801" y="6370138"/>
            <a:ext cx="2209259" cy="461665"/>
          </a:xfrm>
          <a:prstGeom prst="rect">
            <a:avLst/>
          </a:prstGeom>
          <a:noFill/>
        </p:spPr>
        <p:txBody>
          <a:bodyPr wrap="none" rtlCol="0">
            <a:spAutoFit/>
          </a:bodyPr>
          <a:lstStyle/>
          <a:p>
            <a:r>
              <a:rPr lang="en-US" dirty="0"/>
              <a:t>Super Computer</a:t>
            </a:r>
          </a:p>
        </p:txBody>
      </p:sp>
      <p:sp>
        <p:nvSpPr>
          <p:cNvPr id="4" name="TextBox 3"/>
          <p:cNvSpPr txBox="1"/>
          <p:nvPr/>
        </p:nvSpPr>
        <p:spPr>
          <a:xfrm>
            <a:off x="7620000" y="457200"/>
            <a:ext cx="2710898" cy="400110"/>
          </a:xfrm>
          <a:prstGeom prst="rect">
            <a:avLst/>
          </a:prstGeom>
          <a:noFill/>
        </p:spPr>
        <p:txBody>
          <a:bodyPr wrap="none" rtlCol="0">
            <a:spAutoFit/>
          </a:bodyPr>
          <a:lstStyle/>
          <a:p>
            <a:r>
              <a:rPr lang="en-US" sz="2000" dirty="0"/>
              <a:t>Courtesy, Elizabeth Paul</a:t>
            </a:r>
          </a:p>
        </p:txBody>
      </p:sp>
      <p:grpSp>
        <p:nvGrpSpPr>
          <p:cNvPr id="13" name="Group 12">
            <a:extLst>
              <a:ext uri="{FF2B5EF4-FFF2-40B4-BE49-F238E27FC236}">
                <a16:creationId xmlns:a16="http://schemas.microsoft.com/office/drawing/2014/main" id="{AAC51083-7D14-7949-BCAC-C4EC55E17C60}"/>
              </a:ext>
            </a:extLst>
          </p:cNvPr>
          <p:cNvGrpSpPr/>
          <p:nvPr/>
        </p:nvGrpSpPr>
        <p:grpSpPr>
          <a:xfrm>
            <a:off x="38101" y="0"/>
            <a:ext cx="1562100" cy="1611341"/>
            <a:chOff x="207286" y="152400"/>
            <a:chExt cx="1600201" cy="1752600"/>
          </a:xfrm>
        </p:grpSpPr>
        <p:sp>
          <p:nvSpPr>
            <p:cNvPr id="14" name="Rectangle 13">
              <a:extLst>
                <a:ext uri="{FF2B5EF4-FFF2-40B4-BE49-F238E27FC236}">
                  <a16:creationId xmlns:a16="http://schemas.microsoft.com/office/drawing/2014/main" id="{6C0EB501-B82D-B94C-AEE5-4B16CFC4293A}"/>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15" name="Picture 14">
              <a:extLst>
                <a:ext uri="{FF2B5EF4-FFF2-40B4-BE49-F238E27FC236}">
                  <a16:creationId xmlns:a16="http://schemas.microsoft.com/office/drawing/2014/main" id="{E8C5381A-CF54-AE4C-B54F-3466453FD32B}"/>
                </a:ext>
              </a:extLst>
            </p:cNvPr>
            <p:cNvPicPr>
              <a:picLocks noChangeAspect="1"/>
            </p:cNvPicPr>
            <p:nvPr/>
          </p:nvPicPr>
          <p:blipFill>
            <a:blip r:embed="rId6"/>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2476753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olvo.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300" y="1409700"/>
            <a:ext cx="6108700" cy="4025900"/>
          </a:xfrm>
          <a:prstGeom prst="rect">
            <a:avLst/>
          </a:prstGeom>
        </p:spPr>
      </p:pic>
      <p:sp>
        <p:nvSpPr>
          <p:cNvPr id="3" name="TextBox 2"/>
          <p:cNvSpPr txBox="1"/>
          <p:nvPr/>
        </p:nvSpPr>
        <p:spPr>
          <a:xfrm>
            <a:off x="4080934" y="677334"/>
            <a:ext cx="3543727" cy="584775"/>
          </a:xfrm>
          <a:prstGeom prst="rect">
            <a:avLst/>
          </a:prstGeom>
          <a:noFill/>
        </p:spPr>
        <p:txBody>
          <a:bodyPr wrap="none" rtlCol="0">
            <a:spAutoFit/>
          </a:bodyPr>
          <a:lstStyle/>
          <a:p>
            <a:r>
              <a:rPr lang="en-US" sz="3200" dirty="0"/>
              <a:t>1985  Volvo 240 DL</a:t>
            </a:r>
          </a:p>
        </p:txBody>
      </p:sp>
      <p:sp>
        <p:nvSpPr>
          <p:cNvPr id="4" name="TextBox 3">
            <a:extLst>
              <a:ext uri="{FF2B5EF4-FFF2-40B4-BE49-F238E27FC236}">
                <a16:creationId xmlns:a16="http://schemas.microsoft.com/office/drawing/2014/main" id="{4DECCA80-13F1-7643-A432-2621EF675E04}"/>
              </a:ext>
            </a:extLst>
          </p:cNvPr>
          <p:cNvSpPr txBox="1"/>
          <p:nvPr/>
        </p:nvSpPr>
        <p:spPr>
          <a:xfrm>
            <a:off x="3528564" y="6019800"/>
            <a:ext cx="5974713" cy="461665"/>
          </a:xfrm>
          <a:prstGeom prst="rect">
            <a:avLst/>
          </a:prstGeom>
          <a:noFill/>
        </p:spPr>
        <p:txBody>
          <a:bodyPr wrap="none" rtlCol="0">
            <a:spAutoFit/>
          </a:bodyPr>
          <a:lstStyle/>
          <a:p>
            <a:r>
              <a:rPr lang="en-US" dirty="0"/>
              <a:t>Oops, coding error ?  Possible local minimum?</a:t>
            </a:r>
          </a:p>
        </p:txBody>
      </p:sp>
      <p:grpSp>
        <p:nvGrpSpPr>
          <p:cNvPr id="6" name="Group 5">
            <a:extLst>
              <a:ext uri="{FF2B5EF4-FFF2-40B4-BE49-F238E27FC236}">
                <a16:creationId xmlns:a16="http://schemas.microsoft.com/office/drawing/2014/main" id="{49DA72CB-3EC1-2640-B638-96265F0D0AD6}"/>
              </a:ext>
            </a:extLst>
          </p:cNvPr>
          <p:cNvGrpSpPr/>
          <p:nvPr/>
        </p:nvGrpSpPr>
        <p:grpSpPr>
          <a:xfrm>
            <a:off x="38101" y="0"/>
            <a:ext cx="1562100" cy="1611341"/>
            <a:chOff x="207286" y="152400"/>
            <a:chExt cx="1600201" cy="1752600"/>
          </a:xfrm>
        </p:grpSpPr>
        <p:sp>
          <p:nvSpPr>
            <p:cNvPr id="7" name="Rectangle 6">
              <a:extLst>
                <a:ext uri="{FF2B5EF4-FFF2-40B4-BE49-F238E27FC236}">
                  <a16:creationId xmlns:a16="http://schemas.microsoft.com/office/drawing/2014/main" id="{0394C852-4C43-EE48-BDBE-AFD76FB7E402}"/>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8" name="Picture 7">
              <a:extLst>
                <a:ext uri="{FF2B5EF4-FFF2-40B4-BE49-F238E27FC236}">
                  <a16:creationId xmlns:a16="http://schemas.microsoft.com/office/drawing/2014/main" id="{1B48856D-5530-BD45-8191-483C057257FE}"/>
                </a:ext>
              </a:extLst>
            </p:cNvPr>
            <p:cNvPicPr>
              <a:picLocks noChangeAspect="1"/>
            </p:cNvPicPr>
            <p:nvPr/>
          </p:nvPicPr>
          <p:blipFill>
            <a:blip r:embed="rId3"/>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2177660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idx="4294967295"/>
          </p:nvPr>
        </p:nvSpPr>
        <p:spPr>
          <a:xfrm>
            <a:off x="2209800" y="381000"/>
            <a:ext cx="7772400" cy="1143000"/>
          </a:xfrm>
        </p:spPr>
        <p:txBody>
          <a:bodyPr/>
          <a:lstStyle/>
          <a:p>
            <a:pPr eaLnBrk="1" hangingPunct="1">
              <a:defRPr/>
            </a:pPr>
            <a:r>
              <a:rPr lang="en-US" dirty="0">
                <a:cs typeface="+mj-cs"/>
              </a:rPr>
              <a:t>Relation to Reciprocity</a:t>
            </a:r>
          </a:p>
        </p:txBody>
      </p:sp>
      <p:sp>
        <p:nvSpPr>
          <p:cNvPr id="6147" name="Text Box 3"/>
          <p:cNvSpPr txBox="1">
            <a:spLocks noChangeArrowheads="1"/>
          </p:cNvSpPr>
          <p:nvPr/>
        </p:nvSpPr>
        <p:spPr bwMode="auto">
          <a:xfrm>
            <a:off x="1681164" y="1600200"/>
            <a:ext cx="8529637"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dirty="0">
                <a:cs typeface="+mn-cs"/>
              </a:rPr>
              <a:t>Example:</a:t>
            </a:r>
            <a:r>
              <a:rPr lang="en-US" dirty="0">
                <a:cs typeface="+mn-cs"/>
              </a:rPr>
              <a:t> </a:t>
            </a:r>
          </a:p>
          <a:p>
            <a:pPr>
              <a:defRPr/>
            </a:pPr>
            <a:r>
              <a:rPr lang="en-US" dirty="0">
                <a:cs typeface="+mn-cs"/>
              </a:rPr>
              <a:t>  - Antenna sending and receiving radiation patterns are equal due to time reversal symmetry of Maxwell’s Equations.</a:t>
            </a:r>
          </a:p>
          <a:p>
            <a:pPr>
              <a:defRPr/>
            </a:pPr>
            <a:r>
              <a:rPr lang="en-US" dirty="0">
                <a:cs typeface="+mn-cs"/>
              </a:rPr>
              <a:t>  - Direct calculation of receiving pattern requires many simulations</a:t>
            </a:r>
          </a:p>
          <a:p>
            <a:pPr>
              <a:defRPr/>
            </a:pPr>
            <a:r>
              <a:rPr lang="en-US" dirty="0">
                <a:cs typeface="+mn-cs"/>
              </a:rPr>
              <a:t>  - Instead, calculate sending pattern and invoke reciprocity</a:t>
            </a:r>
          </a:p>
        </p:txBody>
      </p:sp>
      <p:grpSp>
        <p:nvGrpSpPr>
          <p:cNvPr id="21507" name="Group 24"/>
          <p:cNvGrpSpPr>
            <a:grpSpLocks/>
          </p:cNvGrpSpPr>
          <p:nvPr/>
        </p:nvGrpSpPr>
        <p:grpSpPr bwMode="auto">
          <a:xfrm>
            <a:off x="2651126" y="4305301"/>
            <a:ext cx="2378075" cy="1774825"/>
            <a:chOff x="278" y="2712"/>
            <a:chExt cx="1498" cy="1118"/>
          </a:xfrm>
        </p:grpSpPr>
        <p:sp>
          <p:nvSpPr>
            <p:cNvPr id="6150" name="Rectangle 6"/>
            <p:cNvSpPr>
              <a:spLocks noChangeArrowheads="1"/>
            </p:cNvSpPr>
            <p:nvPr/>
          </p:nvSpPr>
          <p:spPr bwMode="auto">
            <a:xfrm>
              <a:off x="576" y="3696"/>
              <a:ext cx="432" cy="9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48" name="AutoShape 4"/>
            <p:cNvSpPr>
              <a:spLocks noChangeArrowheads="1"/>
            </p:cNvSpPr>
            <p:nvPr/>
          </p:nvSpPr>
          <p:spPr bwMode="auto">
            <a:xfrm>
              <a:off x="912" y="2880"/>
              <a:ext cx="384" cy="480"/>
            </a:xfrm>
            <a:prstGeom prst="triangle">
              <a:avLst>
                <a:gd name="adj" fmla="val 50000"/>
              </a:avLst>
            </a:prstGeom>
            <a:solidFill>
              <a:schemeClr val="accent1"/>
            </a:solidFill>
            <a:ln w="285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49" name="Freeform 5"/>
            <p:cNvSpPr>
              <a:spLocks/>
            </p:cNvSpPr>
            <p:nvPr/>
          </p:nvSpPr>
          <p:spPr bwMode="auto">
            <a:xfrm>
              <a:off x="528" y="3360"/>
              <a:ext cx="576" cy="384"/>
            </a:xfrm>
            <a:custGeom>
              <a:avLst/>
              <a:gdLst>
                <a:gd name="T0" fmla="*/ 576 w 576"/>
                <a:gd name="T1" fmla="*/ 0 h 384"/>
                <a:gd name="T2" fmla="*/ 576 w 576"/>
                <a:gd name="T3" fmla="*/ 384 h 384"/>
                <a:gd name="T4" fmla="*/ 0 w 576"/>
                <a:gd name="T5" fmla="*/ 384 h 384"/>
              </a:gdLst>
              <a:ahLst/>
              <a:cxnLst>
                <a:cxn ang="0">
                  <a:pos x="T0" y="T1"/>
                </a:cxn>
                <a:cxn ang="0">
                  <a:pos x="T2" y="T3"/>
                </a:cxn>
                <a:cxn ang="0">
                  <a:pos x="T4" y="T5"/>
                </a:cxn>
              </a:cxnLst>
              <a:rect l="0" t="0" r="r" b="b"/>
              <a:pathLst>
                <a:path w="576" h="384">
                  <a:moveTo>
                    <a:pt x="576" y="0"/>
                  </a:moveTo>
                  <a:lnTo>
                    <a:pt x="576" y="384"/>
                  </a:lnTo>
                  <a:lnTo>
                    <a:pt x="0" y="384"/>
                  </a:lnTo>
                </a:path>
              </a:pathLst>
            </a:custGeom>
            <a:noFill/>
            <a:ln w="28575"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51" name="Text Box 7"/>
            <p:cNvSpPr txBox="1">
              <a:spLocks noChangeArrowheads="1"/>
            </p:cNvSpPr>
            <p:nvPr/>
          </p:nvSpPr>
          <p:spPr bwMode="auto">
            <a:xfrm>
              <a:off x="278" y="3542"/>
              <a:ext cx="25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V</a:t>
              </a:r>
            </a:p>
          </p:txBody>
        </p:sp>
        <p:grpSp>
          <p:nvGrpSpPr>
            <p:cNvPr id="21524" name="Group 13"/>
            <p:cNvGrpSpPr>
              <a:grpSpLocks/>
            </p:cNvGrpSpPr>
            <p:nvPr/>
          </p:nvGrpSpPr>
          <p:grpSpPr bwMode="auto">
            <a:xfrm>
              <a:off x="1344" y="2712"/>
              <a:ext cx="432" cy="456"/>
              <a:chOff x="1344" y="2712"/>
              <a:chExt cx="432" cy="456"/>
            </a:xfrm>
          </p:grpSpPr>
          <p:sp>
            <p:nvSpPr>
              <p:cNvPr id="6152" name="Freeform 8"/>
              <p:cNvSpPr>
                <a:spLocks/>
              </p:cNvSpPr>
              <p:nvPr/>
            </p:nvSpPr>
            <p:spPr bwMode="auto">
              <a:xfrm>
                <a:off x="1440" y="2712"/>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53" name="Line 9"/>
              <p:cNvSpPr>
                <a:spLocks noChangeShapeType="1"/>
              </p:cNvSpPr>
              <p:nvPr/>
            </p:nvSpPr>
            <p:spPr bwMode="auto">
              <a:xfrm flipH="1">
                <a:off x="1344" y="3072"/>
                <a:ext cx="96" cy="9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nvGrpSpPr>
            <p:cNvPr id="21525" name="Group 12"/>
            <p:cNvGrpSpPr>
              <a:grpSpLocks/>
            </p:cNvGrpSpPr>
            <p:nvPr/>
          </p:nvGrpSpPr>
          <p:grpSpPr bwMode="auto">
            <a:xfrm rot="-6052991">
              <a:off x="336" y="2760"/>
              <a:ext cx="432" cy="456"/>
              <a:chOff x="336" y="2760"/>
              <a:chExt cx="432" cy="456"/>
            </a:xfrm>
          </p:grpSpPr>
          <p:sp>
            <p:nvSpPr>
              <p:cNvPr id="6154" name="Freeform 10"/>
              <p:cNvSpPr>
                <a:spLocks/>
              </p:cNvSpPr>
              <p:nvPr/>
            </p:nvSpPr>
            <p:spPr bwMode="auto">
              <a:xfrm>
                <a:off x="445" y="2755"/>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55" name="Line 11"/>
              <p:cNvSpPr>
                <a:spLocks noChangeShapeType="1"/>
              </p:cNvSpPr>
              <p:nvPr/>
            </p:nvSpPr>
            <p:spPr bwMode="auto">
              <a:xfrm flipH="1">
                <a:off x="337" y="3120"/>
                <a:ext cx="96" cy="9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sp>
        <p:nvSpPr>
          <p:cNvPr id="6158" name="Rectangle 14"/>
          <p:cNvSpPr>
            <a:spLocks noChangeArrowheads="1"/>
          </p:cNvSpPr>
          <p:nvPr/>
        </p:nvSpPr>
        <p:spPr bwMode="auto">
          <a:xfrm>
            <a:off x="6934200" y="6019800"/>
            <a:ext cx="685800" cy="152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59" name="AutoShape 15"/>
          <p:cNvSpPr>
            <a:spLocks noChangeArrowheads="1"/>
          </p:cNvSpPr>
          <p:nvPr/>
        </p:nvSpPr>
        <p:spPr bwMode="auto">
          <a:xfrm>
            <a:off x="7467600" y="4724400"/>
            <a:ext cx="609600" cy="762000"/>
          </a:xfrm>
          <a:prstGeom prst="triangle">
            <a:avLst>
              <a:gd name="adj" fmla="val 50000"/>
            </a:avLst>
          </a:prstGeom>
          <a:solidFill>
            <a:schemeClr val="accent1"/>
          </a:solidFill>
          <a:ln w="2857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60" name="Freeform 16"/>
          <p:cNvSpPr>
            <a:spLocks/>
          </p:cNvSpPr>
          <p:nvPr/>
        </p:nvSpPr>
        <p:spPr bwMode="auto">
          <a:xfrm>
            <a:off x="6858000" y="5486400"/>
            <a:ext cx="914400" cy="609600"/>
          </a:xfrm>
          <a:custGeom>
            <a:avLst/>
            <a:gdLst>
              <a:gd name="T0" fmla="*/ 576 w 576"/>
              <a:gd name="T1" fmla="*/ 0 h 384"/>
              <a:gd name="T2" fmla="*/ 576 w 576"/>
              <a:gd name="T3" fmla="*/ 384 h 384"/>
              <a:gd name="T4" fmla="*/ 0 w 576"/>
              <a:gd name="T5" fmla="*/ 384 h 384"/>
            </a:gdLst>
            <a:ahLst/>
            <a:cxnLst>
              <a:cxn ang="0">
                <a:pos x="T0" y="T1"/>
              </a:cxn>
              <a:cxn ang="0">
                <a:pos x="T2" y="T3"/>
              </a:cxn>
              <a:cxn ang="0">
                <a:pos x="T4" y="T5"/>
              </a:cxn>
            </a:cxnLst>
            <a:rect l="0" t="0" r="r" b="b"/>
            <a:pathLst>
              <a:path w="576" h="384">
                <a:moveTo>
                  <a:pt x="576" y="0"/>
                </a:moveTo>
                <a:lnTo>
                  <a:pt x="576" y="384"/>
                </a:lnTo>
                <a:lnTo>
                  <a:pt x="0" y="384"/>
                </a:lnTo>
              </a:path>
            </a:pathLst>
          </a:custGeom>
          <a:noFill/>
          <a:ln w="28575"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61" name="Text Box 17"/>
          <p:cNvSpPr txBox="1">
            <a:spLocks noChangeArrowheads="1"/>
          </p:cNvSpPr>
          <p:nvPr/>
        </p:nvSpPr>
        <p:spPr bwMode="auto">
          <a:xfrm>
            <a:off x="6461126" y="5775325"/>
            <a:ext cx="404813"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V</a:t>
            </a:r>
          </a:p>
        </p:txBody>
      </p:sp>
      <p:grpSp>
        <p:nvGrpSpPr>
          <p:cNvPr id="21512" name="Group 18"/>
          <p:cNvGrpSpPr>
            <a:grpSpLocks/>
          </p:cNvGrpSpPr>
          <p:nvPr/>
        </p:nvGrpSpPr>
        <p:grpSpPr bwMode="auto">
          <a:xfrm rot="-10691625">
            <a:off x="8153400" y="4457700"/>
            <a:ext cx="685800" cy="723900"/>
            <a:chOff x="1344" y="2712"/>
            <a:chExt cx="432" cy="456"/>
          </a:xfrm>
        </p:grpSpPr>
        <p:sp>
          <p:nvSpPr>
            <p:cNvPr id="6163" name="Freeform 19"/>
            <p:cNvSpPr>
              <a:spLocks/>
            </p:cNvSpPr>
            <p:nvPr/>
          </p:nvSpPr>
          <p:spPr bwMode="auto">
            <a:xfrm>
              <a:off x="1455" y="2712"/>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64" name="Line 20"/>
            <p:cNvSpPr>
              <a:spLocks noChangeShapeType="1"/>
            </p:cNvSpPr>
            <p:nvPr/>
          </p:nvSpPr>
          <p:spPr bwMode="auto">
            <a:xfrm flipH="1">
              <a:off x="1359" y="3074"/>
              <a:ext cx="96" cy="9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grpSp>
        <p:nvGrpSpPr>
          <p:cNvPr id="21513" name="Group 21"/>
          <p:cNvGrpSpPr>
            <a:grpSpLocks/>
          </p:cNvGrpSpPr>
          <p:nvPr/>
        </p:nvGrpSpPr>
        <p:grpSpPr bwMode="auto">
          <a:xfrm rot="4421975">
            <a:off x="6553200" y="4533900"/>
            <a:ext cx="685800" cy="723900"/>
            <a:chOff x="336" y="2760"/>
            <a:chExt cx="432" cy="456"/>
          </a:xfrm>
        </p:grpSpPr>
        <p:sp>
          <p:nvSpPr>
            <p:cNvPr id="6166" name="Freeform 22"/>
            <p:cNvSpPr>
              <a:spLocks/>
            </p:cNvSpPr>
            <p:nvPr/>
          </p:nvSpPr>
          <p:spPr bwMode="auto">
            <a:xfrm>
              <a:off x="423" y="2768"/>
              <a:ext cx="336" cy="384"/>
            </a:xfrm>
            <a:custGeom>
              <a:avLst/>
              <a:gdLst>
                <a:gd name="T0" fmla="*/ 336 w 336"/>
                <a:gd name="T1" fmla="*/ 24 h 384"/>
                <a:gd name="T2" fmla="*/ 240 w 336"/>
                <a:gd name="T3" fmla="*/ 24 h 384"/>
                <a:gd name="T4" fmla="*/ 288 w 336"/>
                <a:gd name="T5" fmla="*/ 168 h 384"/>
                <a:gd name="T6" fmla="*/ 288 w 336"/>
                <a:gd name="T7" fmla="*/ 216 h 384"/>
                <a:gd name="T8" fmla="*/ 96 w 336"/>
                <a:gd name="T9" fmla="*/ 216 h 384"/>
                <a:gd name="T10" fmla="*/ 144 w 336"/>
                <a:gd name="T11" fmla="*/ 360 h 384"/>
                <a:gd name="T12" fmla="*/ 0 w 336"/>
                <a:gd name="T13" fmla="*/ 360 h 384"/>
              </a:gdLst>
              <a:ahLst/>
              <a:cxnLst>
                <a:cxn ang="0">
                  <a:pos x="T0" y="T1"/>
                </a:cxn>
                <a:cxn ang="0">
                  <a:pos x="T2" y="T3"/>
                </a:cxn>
                <a:cxn ang="0">
                  <a:pos x="T4" y="T5"/>
                </a:cxn>
                <a:cxn ang="0">
                  <a:pos x="T6" y="T7"/>
                </a:cxn>
                <a:cxn ang="0">
                  <a:pos x="T8" y="T9"/>
                </a:cxn>
                <a:cxn ang="0">
                  <a:pos x="T10" y="T11"/>
                </a:cxn>
                <a:cxn ang="0">
                  <a:pos x="T12" y="T13"/>
                </a:cxn>
              </a:cxnLst>
              <a:rect l="0" t="0" r="r" b="b"/>
              <a:pathLst>
                <a:path w="336" h="384">
                  <a:moveTo>
                    <a:pt x="336" y="24"/>
                  </a:moveTo>
                  <a:cubicBezTo>
                    <a:pt x="292" y="12"/>
                    <a:pt x="248" y="0"/>
                    <a:pt x="240" y="24"/>
                  </a:cubicBezTo>
                  <a:cubicBezTo>
                    <a:pt x="232" y="48"/>
                    <a:pt x="280" y="136"/>
                    <a:pt x="288" y="168"/>
                  </a:cubicBezTo>
                  <a:cubicBezTo>
                    <a:pt x="296" y="200"/>
                    <a:pt x="320" y="208"/>
                    <a:pt x="288" y="216"/>
                  </a:cubicBezTo>
                  <a:cubicBezTo>
                    <a:pt x="256" y="224"/>
                    <a:pt x="120" y="192"/>
                    <a:pt x="96" y="216"/>
                  </a:cubicBezTo>
                  <a:cubicBezTo>
                    <a:pt x="72" y="240"/>
                    <a:pt x="160" y="336"/>
                    <a:pt x="144" y="360"/>
                  </a:cubicBezTo>
                  <a:cubicBezTo>
                    <a:pt x="128" y="384"/>
                    <a:pt x="24" y="360"/>
                    <a:pt x="0" y="360"/>
                  </a:cubicBezTo>
                </a:path>
              </a:pathLst>
            </a:custGeom>
            <a:noFill/>
            <a:ln w="28575"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sp>
          <p:nvSpPr>
            <p:cNvPr id="6167" name="Line 23"/>
            <p:cNvSpPr>
              <a:spLocks noChangeShapeType="1"/>
            </p:cNvSpPr>
            <p:nvPr/>
          </p:nvSpPr>
          <p:spPr bwMode="auto">
            <a:xfrm flipH="1">
              <a:off x="336" y="3120"/>
              <a:ext cx="96" cy="96"/>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dirty="0">
                <a:cs typeface="+mn-cs"/>
              </a:endParaRPr>
            </a:p>
          </p:txBody>
        </p:sp>
      </p:grpSp>
      <p:sp>
        <p:nvSpPr>
          <p:cNvPr id="6169" name="Text Box 25"/>
          <p:cNvSpPr txBox="1">
            <a:spLocks noChangeArrowheads="1"/>
          </p:cNvSpPr>
          <p:nvPr/>
        </p:nvSpPr>
        <p:spPr bwMode="auto">
          <a:xfrm>
            <a:off x="2743200" y="6096000"/>
            <a:ext cx="141763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Receiving</a:t>
            </a:r>
          </a:p>
        </p:txBody>
      </p:sp>
      <p:sp>
        <p:nvSpPr>
          <p:cNvPr id="6170" name="Text Box 26"/>
          <p:cNvSpPr txBox="1">
            <a:spLocks noChangeArrowheads="1"/>
          </p:cNvSpPr>
          <p:nvPr/>
        </p:nvSpPr>
        <p:spPr bwMode="auto">
          <a:xfrm>
            <a:off x="6553200" y="6248401"/>
            <a:ext cx="1808508"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Sending        </a:t>
            </a:r>
          </a:p>
        </p:txBody>
      </p:sp>
      <p:grpSp>
        <p:nvGrpSpPr>
          <p:cNvPr id="28" name="Group 27">
            <a:extLst>
              <a:ext uri="{FF2B5EF4-FFF2-40B4-BE49-F238E27FC236}">
                <a16:creationId xmlns:a16="http://schemas.microsoft.com/office/drawing/2014/main" id="{F2D4C49A-CFC5-9248-B0EB-50B5BF7F6E8C}"/>
              </a:ext>
            </a:extLst>
          </p:cNvPr>
          <p:cNvGrpSpPr/>
          <p:nvPr/>
        </p:nvGrpSpPr>
        <p:grpSpPr>
          <a:xfrm>
            <a:off x="38101" y="0"/>
            <a:ext cx="1562100" cy="1611341"/>
            <a:chOff x="207286" y="152400"/>
            <a:chExt cx="1600201" cy="1752600"/>
          </a:xfrm>
        </p:grpSpPr>
        <p:sp>
          <p:nvSpPr>
            <p:cNvPr id="29" name="Rectangle 28">
              <a:extLst>
                <a:ext uri="{FF2B5EF4-FFF2-40B4-BE49-F238E27FC236}">
                  <a16:creationId xmlns:a16="http://schemas.microsoft.com/office/drawing/2014/main" id="{9C1A0117-6D5A-4348-92B4-86C0E24BF343}"/>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30" name="Picture 29">
              <a:extLst>
                <a:ext uri="{FF2B5EF4-FFF2-40B4-BE49-F238E27FC236}">
                  <a16:creationId xmlns:a16="http://schemas.microsoft.com/office/drawing/2014/main" id="{6C6BD327-5117-1948-9199-175DBE1BD82F}"/>
                </a:ext>
              </a:extLst>
            </p:cNvPr>
            <p:cNvPicPr>
              <a:picLocks noChangeAspect="1"/>
            </p:cNvPicPr>
            <p:nvPr/>
          </p:nvPicPr>
          <p:blipFill>
            <a:blip r:embed="rId2"/>
            <a:stretch>
              <a:fillRect/>
            </a:stretch>
          </p:blipFill>
          <p:spPr>
            <a:xfrm>
              <a:off x="207286" y="152400"/>
              <a:ext cx="1600201" cy="1620563"/>
            </a:xfrm>
            <a:prstGeom prst="rect">
              <a:avLst/>
            </a:prstGeom>
            <a:ln>
              <a:noFill/>
            </a:ln>
          </p:spPr>
        </p:pic>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09800" y="152400"/>
            <a:ext cx="7772400" cy="1143000"/>
          </a:xfrm>
        </p:spPr>
        <p:txBody>
          <a:bodyPr/>
          <a:lstStyle/>
          <a:p>
            <a:pPr eaLnBrk="1" hangingPunct="1">
              <a:defRPr/>
            </a:pPr>
            <a:r>
              <a:rPr lang="en-US" dirty="0">
                <a:cs typeface="+mj-cs"/>
              </a:rPr>
              <a:t>Other Examples of Reciprocity</a:t>
            </a:r>
          </a:p>
        </p:txBody>
      </p:sp>
      <p:sp>
        <p:nvSpPr>
          <p:cNvPr id="5123" name="Text Box 3"/>
          <p:cNvSpPr txBox="1">
            <a:spLocks noChangeArrowheads="1"/>
          </p:cNvSpPr>
          <p:nvPr/>
        </p:nvSpPr>
        <p:spPr bwMode="auto">
          <a:xfrm>
            <a:off x="1889126" y="1355726"/>
            <a:ext cx="8778875"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dirty="0">
                <a:cs typeface="+mn-cs"/>
              </a:rPr>
              <a:t>			</a:t>
            </a:r>
          </a:p>
          <a:p>
            <a:pPr>
              <a:defRPr/>
            </a:pPr>
            <a:r>
              <a:rPr lang="en-US" dirty="0">
                <a:cs typeface="+mn-cs"/>
              </a:rPr>
              <a:t>Collisional Transport:	Onsager Symmetry of off-diagonal elements of transport matrices.</a:t>
            </a:r>
          </a:p>
          <a:p>
            <a:pPr>
              <a:defRPr/>
            </a:pPr>
            <a:endParaRPr lang="en-US" dirty="0">
              <a:cs typeface="+mn-cs"/>
            </a:endParaRPr>
          </a:p>
          <a:p>
            <a:pPr>
              <a:defRPr/>
            </a:pPr>
            <a:r>
              <a:rPr lang="en-US" dirty="0">
                <a:cs typeface="+mn-cs"/>
              </a:rPr>
              <a:t>Temperature gradient 		</a:t>
            </a:r>
            <a:r>
              <a:rPr lang="en-US" dirty="0">
                <a:latin typeface="Wingdings"/>
                <a:ea typeface="Wingdings"/>
                <a:cs typeface="Wingdings"/>
                <a:sym typeface="Wingdings"/>
              </a:rPr>
              <a:t></a:t>
            </a:r>
            <a:r>
              <a:rPr lang="en-US" dirty="0">
                <a:cs typeface="+mn-cs"/>
              </a:rPr>
              <a:t>		Electric current</a:t>
            </a:r>
          </a:p>
          <a:p>
            <a:pPr>
              <a:defRPr/>
            </a:pPr>
            <a:r>
              <a:rPr lang="en-US" dirty="0">
                <a:cs typeface="+mn-cs"/>
              </a:rPr>
              <a:t>Electric field			</a:t>
            </a:r>
            <a:r>
              <a:rPr lang="en-US" dirty="0">
                <a:latin typeface="Wingdings"/>
                <a:ea typeface="Wingdings"/>
                <a:cs typeface="Wingdings"/>
                <a:sym typeface="Wingdings"/>
              </a:rPr>
              <a:t>	</a:t>
            </a:r>
            <a:r>
              <a:rPr lang="en-US" dirty="0">
                <a:cs typeface="+mn-cs"/>
              </a:rPr>
              <a:t>	Heat flux</a:t>
            </a:r>
          </a:p>
        </p:txBody>
      </p:sp>
      <p:sp>
        <p:nvSpPr>
          <p:cNvPr id="2" name="TextBox 1">
            <a:extLst>
              <a:ext uri="{FF2B5EF4-FFF2-40B4-BE49-F238E27FC236}">
                <a16:creationId xmlns:a16="http://schemas.microsoft.com/office/drawing/2014/main" id="{CA8EC79F-F857-5742-8781-304BB750A992}"/>
              </a:ext>
            </a:extLst>
          </p:cNvPr>
          <p:cNvSpPr txBox="1"/>
          <p:nvPr/>
        </p:nvSpPr>
        <p:spPr>
          <a:xfrm>
            <a:off x="2049462" y="4419600"/>
            <a:ext cx="8093075" cy="1815882"/>
          </a:xfrm>
          <a:prstGeom prst="rect">
            <a:avLst/>
          </a:prstGeom>
          <a:noFill/>
        </p:spPr>
        <p:txBody>
          <a:bodyPr wrap="square" rtlCol="0">
            <a:spAutoFit/>
          </a:bodyPr>
          <a:lstStyle/>
          <a:p>
            <a:pPr algn="ctr"/>
            <a:r>
              <a:rPr lang="en-US" u="sng" dirty="0"/>
              <a:t>Neoclassical Tokamak Transport</a:t>
            </a:r>
          </a:p>
          <a:p>
            <a:r>
              <a:rPr lang="en-US" dirty="0"/>
              <a:t>Pressure gradient                  </a:t>
            </a:r>
            <a:r>
              <a:rPr lang="en-US" dirty="0">
                <a:latin typeface="Wingdings"/>
                <a:ea typeface="Wingdings"/>
                <a:cs typeface="Wingdings"/>
                <a:sym typeface="Wingdings"/>
              </a:rPr>
              <a:t>     </a:t>
            </a:r>
            <a:r>
              <a:rPr lang="en-US" dirty="0"/>
              <a:t> Bootstrap Current</a:t>
            </a:r>
          </a:p>
          <a:p>
            <a:r>
              <a:rPr lang="en-US" dirty="0"/>
              <a:t>Toroidal E-field                     </a:t>
            </a:r>
            <a:r>
              <a:rPr lang="en-US" dirty="0">
                <a:latin typeface="Wingdings"/>
                <a:ea typeface="Wingdings"/>
                <a:cs typeface="Wingdings"/>
                <a:sym typeface="Wingdings"/>
              </a:rPr>
              <a:t>   </a:t>
            </a:r>
            <a:r>
              <a:rPr lang="en-US" dirty="0"/>
              <a:t>        Ware particle flux </a:t>
            </a:r>
          </a:p>
          <a:p>
            <a:endParaRPr lang="en-US" sz="2000" dirty="0"/>
          </a:p>
          <a:p>
            <a:r>
              <a:rPr lang="en-US" sz="2000" dirty="0"/>
              <a:t>F. Hinton, and R. Hazeltine, Rev. Mod Phys, 48 (2) , 1976     </a:t>
            </a:r>
          </a:p>
        </p:txBody>
      </p:sp>
      <p:grpSp>
        <p:nvGrpSpPr>
          <p:cNvPr id="6" name="Group 5">
            <a:extLst>
              <a:ext uri="{FF2B5EF4-FFF2-40B4-BE49-F238E27FC236}">
                <a16:creationId xmlns:a16="http://schemas.microsoft.com/office/drawing/2014/main" id="{2CEAC4ED-6380-0D45-8247-427E17056214}"/>
              </a:ext>
            </a:extLst>
          </p:cNvPr>
          <p:cNvGrpSpPr/>
          <p:nvPr/>
        </p:nvGrpSpPr>
        <p:grpSpPr>
          <a:xfrm>
            <a:off x="38101" y="0"/>
            <a:ext cx="1562100" cy="1611341"/>
            <a:chOff x="207286" y="152400"/>
            <a:chExt cx="1600201" cy="1752600"/>
          </a:xfrm>
        </p:grpSpPr>
        <p:sp>
          <p:nvSpPr>
            <p:cNvPr id="7" name="Rectangle 6">
              <a:extLst>
                <a:ext uri="{FF2B5EF4-FFF2-40B4-BE49-F238E27FC236}">
                  <a16:creationId xmlns:a16="http://schemas.microsoft.com/office/drawing/2014/main" id="{ECBD772E-7372-A14D-8AC9-1DF2838C73F1}"/>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8" name="Picture 7">
              <a:extLst>
                <a:ext uri="{FF2B5EF4-FFF2-40B4-BE49-F238E27FC236}">
                  <a16:creationId xmlns:a16="http://schemas.microsoft.com/office/drawing/2014/main" id="{9C65E9C8-6D32-5D40-9433-CF00067B16A6}"/>
                </a:ext>
              </a:extLst>
            </p:cNvPr>
            <p:cNvPicPr>
              <a:picLocks noChangeAspect="1"/>
            </p:cNvPicPr>
            <p:nvPr/>
          </p:nvPicPr>
          <p:blipFill>
            <a:blip r:embed="rId2"/>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31219364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RF Current Drive in Fusion Plasmas</a:t>
            </a:r>
          </a:p>
        </p:txBody>
      </p:sp>
      <p:sp>
        <p:nvSpPr>
          <p:cNvPr id="3" name="Text Box 3"/>
          <p:cNvSpPr txBox="1">
            <a:spLocks noChangeArrowheads="1"/>
          </p:cNvSpPr>
          <p:nvPr/>
        </p:nvSpPr>
        <p:spPr bwMode="auto">
          <a:xfrm>
            <a:off x="2155826" y="1830388"/>
            <a:ext cx="3258905" cy="40075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l" eaLnBrk="1" hangingPunct="1">
              <a:spcBef>
                <a:spcPct val="20000"/>
              </a:spcBef>
            </a:pPr>
            <a:r>
              <a:rPr lang="en-US" sz="2000">
                <a:solidFill>
                  <a:srgbClr val="0000FF"/>
                </a:solidFill>
                <a:cs typeface="Arial" charset="0"/>
              </a:rPr>
              <a:t>Magnetic Confinement: </a:t>
            </a:r>
            <a:r>
              <a:rPr lang="en-US" sz="2000">
                <a:solidFill>
                  <a:srgbClr val="993300"/>
                </a:solidFill>
                <a:cs typeface="Arial" charset="0"/>
              </a:rPr>
              <a:t>ITER</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5601" y="1676401"/>
            <a:ext cx="2695575" cy="2695575"/>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xt Box 5"/>
          <p:cNvSpPr txBox="1">
            <a:spLocks noChangeArrowheads="1"/>
          </p:cNvSpPr>
          <p:nvPr/>
        </p:nvSpPr>
        <p:spPr bwMode="auto">
          <a:xfrm>
            <a:off x="2298700" y="2354263"/>
            <a:ext cx="3228448" cy="115788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2075" tIns="46038" rIns="92075" bIns="46038">
            <a:spAutoFit/>
          </a:bodyPr>
          <a:lstStyle/>
          <a:p>
            <a:pPr algn="l" eaLnBrk="1" hangingPunct="1">
              <a:spcBef>
                <a:spcPct val="20000"/>
              </a:spcBef>
            </a:pPr>
            <a:r>
              <a:rPr lang="en-US" sz="1400">
                <a:cs typeface="Arial" charset="0"/>
              </a:rPr>
              <a:t>US-EU-Russia-Japan-India Collaboration </a:t>
            </a:r>
          </a:p>
          <a:p>
            <a:pPr algn="l" eaLnBrk="1" hangingPunct="1">
              <a:spcBef>
                <a:spcPct val="20000"/>
              </a:spcBef>
            </a:pPr>
            <a:r>
              <a:rPr lang="en-US" sz="1400">
                <a:cs typeface="Arial" charset="0"/>
              </a:rPr>
              <a:t>Will be built in Cardarache France</a:t>
            </a:r>
          </a:p>
          <a:p>
            <a:pPr algn="l" eaLnBrk="1" hangingPunct="1">
              <a:spcBef>
                <a:spcPct val="20000"/>
              </a:spcBef>
            </a:pPr>
            <a:r>
              <a:rPr lang="en-US" sz="1400">
                <a:cs typeface="Arial" charset="0"/>
              </a:rPr>
              <a:t>Completion 2016??</a:t>
            </a:r>
          </a:p>
          <a:p>
            <a:pPr algn="l" eaLnBrk="1" hangingPunct="1">
              <a:spcBef>
                <a:spcPct val="20000"/>
              </a:spcBef>
            </a:pPr>
            <a:r>
              <a:rPr lang="en-US" sz="1800">
                <a:cs typeface="Arial" charset="0"/>
              </a:rPr>
              <a:t>http://www.iter.org/</a:t>
            </a:r>
          </a:p>
        </p:txBody>
      </p:sp>
      <p:grpSp>
        <p:nvGrpSpPr>
          <p:cNvPr id="14" name="Group 13"/>
          <p:cNvGrpSpPr/>
          <p:nvPr/>
        </p:nvGrpSpPr>
        <p:grpSpPr>
          <a:xfrm>
            <a:off x="2438400" y="3733801"/>
            <a:ext cx="3276600" cy="2551331"/>
            <a:chOff x="914400" y="3733800"/>
            <a:chExt cx="3276600" cy="2551331"/>
          </a:xfrm>
        </p:grpSpPr>
        <p:grpSp>
          <p:nvGrpSpPr>
            <p:cNvPr id="9" name="Group 8"/>
            <p:cNvGrpSpPr/>
            <p:nvPr/>
          </p:nvGrpSpPr>
          <p:grpSpPr>
            <a:xfrm>
              <a:off x="914400" y="4495800"/>
              <a:ext cx="2590800" cy="1143000"/>
              <a:chOff x="914400" y="4495800"/>
              <a:chExt cx="2590800" cy="1143000"/>
            </a:xfrm>
          </p:grpSpPr>
          <p:sp>
            <p:nvSpPr>
              <p:cNvPr id="8" name="Oval 7"/>
              <p:cNvSpPr/>
              <p:nvPr/>
            </p:nvSpPr>
            <p:spPr bwMode="auto">
              <a:xfrm>
                <a:off x="990600" y="4495800"/>
                <a:ext cx="2362200" cy="8382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6" name="Oval 5"/>
              <p:cNvSpPr/>
              <p:nvPr/>
            </p:nvSpPr>
            <p:spPr bwMode="auto">
              <a:xfrm>
                <a:off x="914400" y="46482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7" name="Oval 6"/>
              <p:cNvSpPr/>
              <p:nvPr/>
            </p:nvSpPr>
            <p:spPr bwMode="auto">
              <a:xfrm>
                <a:off x="2590800" y="47244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grpSp>
        <p:sp>
          <p:nvSpPr>
            <p:cNvPr id="10" name="Curved Up Arrow 9"/>
            <p:cNvSpPr/>
            <p:nvPr/>
          </p:nvSpPr>
          <p:spPr bwMode="auto">
            <a:xfrm rot="16200000">
              <a:off x="2705100" y="5295900"/>
              <a:ext cx="838200" cy="304800"/>
            </a:xfrm>
            <a:prstGeom prst="curvedUp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1" name="Curved Down Arrow 10"/>
            <p:cNvSpPr/>
            <p:nvPr/>
          </p:nvSpPr>
          <p:spPr bwMode="auto">
            <a:xfrm>
              <a:off x="2743200" y="4876800"/>
              <a:ext cx="685800" cy="381000"/>
            </a:xfrm>
            <a:prstGeom prst="curvedDown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TextBox 11"/>
            <p:cNvSpPr txBox="1"/>
            <p:nvPr/>
          </p:nvSpPr>
          <p:spPr>
            <a:xfrm>
              <a:off x="2895600" y="3733800"/>
              <a:ext cx="1295400" cy="923330"/>
            </a:xfrm>
            <a:prstGeom prst="rect">
              <a:avLst/>
            </a:prstGeom>
            <a:noFill/>
          </p:spPr>
          <p:txBody>
            <a:bodyPr wrap="square" rtlCol="0">
              <a:spAutoFit/>
            </a:bodyPr>
            <a:lstStyle/>
            <a:p>
              <a:r>
                <a:rPr lang="en-US" sz="1800" dirty="0" err="1"/>
                <a:t>Poloidal</a:t>
              </a:r>
              <a:r>
                <a:rPr lang="en-US" sz="1800" dirty="0"/>
                <a:t> magnetic field</a:t>
              </a:r>
            </a:p>
          </p:txBody>
        </p:sp>
        <p:sp>
          <p:nvSpPr>
            <p:cNvPr id="13" name="TextBox 12"/>
            <p:cNvSpPr txBox="1"/>
            <p:nvPr/>
          </p:nvSpPr>
          <p:spPr>
            <a:xfrm>
              <a:off x="1752600" y="5638800"/>
              <a:ext cx="1295400" cy="646331"/>
            </a:xfrm>
            <a:prstGeom prst="rect">
              <a:avLst/>
            </a:prstGeom>
            <a:noFill/>
          </p:spPr>
          <p:txBody>
            <a:bodyPr wrap="square" rtlCol="0">
              <a:spAutoFit/>
            </a:bodyPr>
            <a:lstStyle/>
            <a:p>
              <a:r>
                <a:rPr lang="en-US" sz="1800" dirty="0" err="1"/>
                <a:t>Toroidal</a:t>
              </a:r>
              <a:r>
                <a:rPr lang="en-US" sz="1800" dirty="0"/>
                <a:t> current</a:t>
              </a:r>
            </a:p>
          </p:txBody>
        </p:sp>
      </p:grpSp>
      <p:sp>
        <p:nvSpPr>
          <p:cNvPr id="15" name="TextBox 14"/>
          <p:cNvSpPr txBox="1"/>
          <p:nvPr/>
        </p:nvSpPr>
        <p:spPr>
          <a:xfrm>
            <a:off x="7162801" y="4495800"/>
            <a:ext cx="1371599" cy="369332"/>
          </a:xfrm>
          <a:prstGeom prst="rect">
            <a:avLst/>
          </a:prstGeom>
          <a:noFill/>
        </p:spPr>
        <p:txBody>
          <a:bodyPr wrap="square" rtlCol="0">
            <a:spAutoFit/>
          </a:bodyPr>
          <a:lstStyle/>
          <a:p>
            <a:r>
              <a:rPr lang="en-US" sz="1800" dirty="0"/>
              <a:t>a person</a:t>
            </a:r>
          </a:p>
        </p:txBody>
      </p:sp>
      <p:cxnSp>
        <p:nvCxnSpPr>
          <p:cNvPr id="17" name="Straight Arrow Connector 16"/>
          <p:cNvCxnSpPr/>
          <p:nvPr/>
        </p:nvCxnSpPr>
        <p:spPr bwMode="auto">
          <a:xfrm flipV="1">
            <a:off x="7772400" y="4191000"/>
            <a:ext cx="533400" cy="38100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0" name="TextBox 19"/>
          <p:cNvSpPr txBox="1"/>
          <p:nvPr/>
        </p:nvSpPr>
        <p:spPr>
          <a:xfrm>
            <a:off x="5791201" y="5181601"/>
            <a:ext cx="4724400" cy="1200329"/>
          </a:xfrm>
          <a:prstGeom prst="rect">
            <a:avLst/>
          </a:prstGeom>
          <a:noFill/>
        </p:spPr>
        <p:txBody>
          <a:bodyPr wrap="square" rtlCol="0">
            <a:spAutoFit/>
          </a:bodyPr>
          <a:lstStyle/>
          <a:p>
            <a:r>
              <a:rPr lang="en-US" dirty="0"/>
              <a:t>Injecting RF waves can drive a </a:t>
            </a:r>
            <a:r>
              <a:rPr lang="en-US" dirty="0" err="1"/>
              <a:t>toroidal</a:t>
            </a:r>
            <a:r>
              <a:rPr lang="en-US" dirty="0"/>
              <a:t> current. N. Fisch PRL (1978)</a:t>
            </a:r>
          </a:p>
        </p:txBody>
      </p:sp>
      <p:grpSp>
        <p:nvGrpSpPr>
          <p:cNvPr id="19" name="Group 18">
            <a:extLst>
              <a:ext uri="{FF2B5EF4-FFF2-40B4-BE49-F238E27FC236}">
                <a16:creationId xmlns:a16="http://schemas.microsoft.com/office/drawing/2014/main" id="{CDCF414A-3F8B-B24E-96A1-1479922A49CA}"/>
              </a:ext>
            </a:extLst>
          </p:cNvPr>
          <p:cNvGrpSpPr/>
          <p:nvPr/>
        </p:nvGrpSpPr>
        <p:grpSpPr>
          <a:xfrm>
            <a:off x="38101" y="0"/>
            <a:ext cx="1562100" cy="1611341"/>
            <a:chOff x="207286" y="152400"/>
            <a:chExt cx="1600201" cy="1752600"/>
          </a:xfrm>
        </p:grpSpPr>
        <p:sp>
          <p:nvSpPr>
            <p:cNvPr id="21" name="Rectangle 20">
              <a:extLst>
                <a:ext uri="{FF2B5EF4-FFF2-40B4-BE49-F238E27FC236}">
                  <a16:creationId xmlns:a16="http://schemas.microsoft.com/office/drawing/2014/main" id="{B7532073-6A71-2B4E-ADD5-CB99CD1C71FF}"/>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22" name="Picture 21">
              <a:extLst>
                <a:ext uri="{FF2B5EF4-FFF2-40B4-BE49-F238E27FC236}">
                  <a16:creationId xmlns:a16="http://schemas.microsoft.com/office/drawing/2014/main" id="{84D6D6AF-09DF-2F43-8693-9DD00927780F}"/>
                </a:ext>
              </a:extLst>
            </p:cNvPr>
            <p:cNvPicPr>
              <a:picLocks noChangeAspect="1"/>
            </p:cNvPicPr>
            <p:nvPr/>
          </p:nvPicPr>
          <p:blipFill>
            <a:blip r:embed="rId3"/>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20040361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7086600" y="1905000"/>
            <a:ext cx="2438400" cy="1371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12290" name="Title 1"/>
          <p:cNvSpPr>
            <a:spLocks noGrp="1"/>
          </p:cNvSpPr>
          <p:nvPr>
            <p:ph type="title" idx="4294967295"/>
          </p:nvPr>
        </p:nvSpPr>
        <p:spPr>
          <a:xfrm>
            <a:off x="2209800" y="304800"/>
            <a:ext cx="7772400" cy="1143000"/>
          </a:xfrm>
        </p:spPr>
        <p:txBody>
          <a:bodyPr/>
          <a:lstStyle/>
          <a:p>
            <a:pPr eaLnBrk="1" hangingPunct="1">
              <a:defRPr/>
            </a:pPr>
            <a:r>
              <a:rPr lang="en-US" dirty="0">
                <a:cs typeface="+mj-cs"/>
              </a:rPr>
              <a:t>RF Current Drive Efficiency</a:t>
            </a:r>
          </a:p>
        </p:txBody>
      </p:sp>
      <p:sp>
        <p:nvSpPr>
          <p:cNvPr id="12295" name="Text Box 7"/>
          <p:cNvSpPr txBox="1">
            <a:spLocks noChangeArrowheads="1"/>
          </p:cNvSpPr>
          <p:nvPr/>
        </p:nvSpPr>
        <p:spPr bwMode="auto">
          <a:xfrm>
            <a:off x="1905000" y="1219200"/>
            <a:ext cx="67627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Original Langevin Treatment:  Nat Fisch, PRL (1978)</a:t>
            </a:r>
          </a:p>
        </p:txBody>
      </p:sp>
      <p:sp>
        <p:nvSpPr>
          <p:cNvPr id="12298" name="Text Box 10"/>
          <p:cNvSpPr txBox="1">
            <a:spLocks noChangeArrowheads="1"/>
          </p:cNvSpPr>
          <p:nvPr/>
        </p:nvSpPr>
        <p:spPr bwMode="auto">
          <a:xfrm>
            <a:off x="1935678" y="1806581"/>
            <a:ext cx="5029200" cy="26776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dirty="0">
                <a:cs typeface="+mn-cs"/>
              </a:rPr>
              <a:t>RF pushes particles in velocity space.</a:t>
            </a:r>
          </a:p>
          <a:p>
            <a:pPr>
              <a:defRPr/>
            </a:pPr>
            <a:endParaRPr lang="en-US" dirty="0">
              <a:cs typeface="+mn-cs"/>
            </a:endParaRPr>
          </a:p>
          <a:p>
            <a:pPr>
              <a:defRPr/>
            </a:pPr>
            <a:r>
              <a:rPr lang="en-US" dirty="0">
                <a:cs typeface="+mn-cs"/>
              </a:rPr>
              <a:t>Collisions relax distribution back to equilibrium.	</a:t>
            </a:r>
          </a:p>
          <a:p>
            <a:pPr>
              <a:defRPr/>
            </a:pPr>
            <a:endParaRPr lang="en-US" dirty="0">
              <a:cs typeface="+mn-cs"/>
            </a:endParaRPr>
          </a:p>
          <a:p>
            <a:pPr>
              <a:defRPr/>
            </a:pPr>
            <a:r>
              <a:rPr lang="en-US" dirty="0">
                <a:cs typeface="+mn-cs"/>
              </a:rPr>
              <a:t>What is the current generated per unit power dissipated?   J/P</a:t>
            </a:r>
            <a:r>
              <a:rPr lang="en-US" baseline="-25000" dirty="0">
                <a:cs typeface="+mn-cs"/>
              </a:rPr>
              <a:t>D</a:t>
            </a:r>
          </a:p>
        </p:txBody>
      </p:sp>
      <p:graphicFrame>
        <p:nvGraphicFramePr>
          <p:cNvPr id="12" name="Object 11"/>
          <p:cNvGraphicFramePr>
            <a:graphicFrameLocks noChangeAspect="1"/>
          </p:cNvGraphicFramePr>
          <p:nvPr>
            <p:extLst>
              <p:ext uri="{D42A27DB-BD31-4B8C-83A1-F6EECF244321}">
                <p14:modId xmlns:p14="http://schemas.microsoft.com/office/powerpoint/2010/main" val="1554268984"/>
              </p:ext>
            </p:extLst>
          </p:nvPr>
        </p:nvGraphicFramePr>
        <p:xfrm>
          <a:off x="3209926" y="4570413"/>
          <a:ext cx="2581275" cy="990600"/>
        </p:xfrm>
        <a:graphic>
          <a:graphicData uri="http://schemas.openxmlformats.org/presentationml/2006/ole">
            <mc:AlternateContent xmlns:mc="http://schemas.openxmlformats.org/markup-compatibility/2006">
              <mc:Choice xmlns:v="urn:schemas-microsoft-com:vml" Requires="v">
                <p:oleObj spid="_x0000_s693809" name="Equation" r:id="rId3" imgW="1092200" imgH="419100" progId="Equation.DSMT4">
                  <p:embed/>
                </p:oleObj>
              </mc:Choice>
              <mc:Fallback>
                <p:oleObj name="Equation" r:id="rId3" imgW="1092200" imgH="419100" progId="Equation.DSMT4">
                  <p:embed/>
                  <p:pic>
                    <p:nvPicPr>
                      <p:cNvPr id="0" name=""/>
                      <p:cNvPicPr/>
                      <p:nvPr/>
                    </p:nvPicPr>
                    <p:blipFill>
                      <a:blip r:embed="rId4"/>
                      <a:stretch>
                        <a:fillRect/>
                      </a:stretch>
                    </p:blipFill>
                    <p:spPr>
                      <a:xfrm>
                        <a:off x="3209926" y="4570413"/>
                        <a:ext cx="2581275" cy="990600"/>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1857518023"/>
              </p:ext>
            </p:extLst>
          </p:nvPr>
        </p:nvGraphicFramePr>
        <p:xfrm>
          <a:off x="6400800" y="4570413"/>
          <a:ext cx="2643188" cy="990600"/>
        </p:xfrm>
        <a:graphic>
          <a:graphicData uri="http://schemas.openxmlformats.org/presentationml/2006/ole">
            <mc:AlternateContent xmlns:mc="http://schemas.openxmlformats.org/markup-compatibility/2006">
              <mc:Choice xmlns:v="urn:schemas-microsoft-com:vml" Requires="v">
                <p:oleObj spid="_x0000_s693810" name="Equation" r:id="rId5" imgW="1117600" imgH="419100" progId="Equation.DSMT4">
                  <p:embed/>
                </p:oleObj>
              </mc:Choice>
              <mc:Fallback>
                <p:oleObj name="Equation" r:id="rId5" imgW="1117600" imgH="419100" progId="Equation.DSMT4">
                  <p:embed/>
                  <p:pic>
                    <p:nvPicPr>
                      <p:cNvPr id="0" name=""/>
                      <p:cNvPicPr/>
                      <p:nvPr/>
                    </p:nvPicPr>
                    <p:blipFill>
                      <a:blip r:embed="rId6"/>
                      <a:stretch>
                        <a:fillRect/>
                      </a:stretch>
                    </p:blipFill>
                    <p:spPr>
                      <a:xfrm>
                        <a:off x="6400800" y="4570413"/>
                        <a:ext cx="2643188" cy="9906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2209088591"/>
              </p:ext>
            </p:extLst>
          </p:nvPr>
        </p:nvGraphicFramePr>
        <p:xfrm>
          <a:off x="7162800" y="2012950"/>
          <a:ext cx="330200" cy="450850"/>
        </p:xfrm>
        <a:graphic>
          <a:graphicData uri="http://schemas.openxmlformats.org/presentationml/2006/ole">
            <mc:AlternateContent xmlns:mc="http://schemas.openxmlformats.org/markup-compatibility/2006">
              <mc:Choice xmlns:v="urn:schemas-microsoft-com:vml" Requires="v">
                <p:oleObj spid="_x0000_s693811" name="Equation" r:id="rId7" imgW="139700" imgH="190500" progId="Equation.DSMT4">
                  <p:embed/>
                </p:oleObj>
              </mc:Choice>
              <mc:Fallback>
                <p:oleObj name="Equation" r:id="rId7" imgW="139700" imgH="190500" progId="Equation.DSMT4">
                  <p:embed/>
                  <p:pic>
                    <p:nvPicPr>
                      <p:cNvPr id="0" name=""/>
                      <p:cNvPicPr/>
                      <p:nvPr/>
                    </p:nvPicPr>
                    <p:blipFill>
                      <a:blip r:embed="rId8"/>
                      <a:stretch>
                        <a:fillRect/>
                      </a:stretch>
                    </p:blipFill>
                    <p:spPr>
                      <a:xfrm>
                        <a:off x="7162800" y="2012950"/>
                        <a:ext cx="330200" cy="450850"/>
                      </a:xfrm>
                      <a:prstGeom prst="rect">
                        <a:avLst/>
                      </a:prstGeom>
                    </p:spPr>
                  </p:pic>
                </p:oleObj>
              </mc:Fallback>
            </mc:AlternateContent>
          </a:graphicData>
        </a:graphic>
      </p:graphicFrame>
      <p:sp>
        <p:nvSpPr>
          <p:cNvPr id="2" name="TextBox 1"/>
          <p:cNvSpPr txBox="1"/>
          <p:nvPr/>
        </p:nvSpPr>
        <p:spPr>
          <a:xfrm>
            <a:off x="7543801" y="1981200"/>
            <a:ext cx="2895600" cy="1200328"/>
          </a:xfrm>
          <a:prstGeom prst="rect">
            <a:avLst/>
          </a:prstGeom>
          <a:noFill/>
        </p:spPr>
        <p:txBody>
          <a:bodyPr wrap="square" rtlCol="0">
            <a:spAutoFit/>
          </a:bodyPr>
          <a:lstStyle/>
          <a:p>
            <a:r>
              <a:rPr lang="en-US" dirty="0"/>
              <a:t>= RF induced velocity space particle flux</a:t>
            </a:r>
          </a:p>
        </p:txBody>
      </p:sp>
      <p:sp>
        <p:nvSpPr>
          <p:cNvPr id="4" name="TextBox 3"/>
          <p:cNvSpPr txBox="1"/>
          <p:nvPr/>
        </p:nvSpPr>
        <p:spPr>
          <a:xfrm>
            <a:off x="3089458" y="5778050"/>
            <a:ext cx="7750840" cy="523220"/>
          </a:xfrm>
          <a:prstGeom prst="rect">
            <a:avLst/>
          </a:prstGeom>
          <a:noFill/>
        </p:spPr>
        <p:txBody>
          <a:bodyPr wrap="none" rtlCol="0">
            <a:spAutoFit/>
          </a:bodyPr>
          <a:lstStyle/>
          <a:p>
            <a:r>
              <a:rPr lang="en-US" sz="2800" b="1" dirty="0" err="1"/>
              <a:t>ψ</a:t>
            </a:r>
            <a:r>
              <a:rPr lang="en-US" dirty="0"/>
              <a:t> sensitivity function, inversely proportional to collision rate</a:t>
            </a:r>
          </a:p>
        </p:txBody>
      </p:sp>
      <p:cxnSp>
        <p:nvCxnSpPr>
          <p:cNvPr id="6" name="Straight Arrow Connector 5"/>
          <p:cNvCxnSpPr>
            <a:cxnSpLocks/>
          </p:cNvCxnSpPr>
          <p:nvPr/>
        </p:nvCxnSpPr>
        <p:spPr bwMode="auto">
          <a:xfrm flipV="1">
            <a:off x="4450278" y="5408695"/>
            <a:ext cx="451922" cy="460209"/>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F51EFF80-BC1E-1143-A8A4-C816A0947FA5}"/>
              </a:ext>
            </a:extLst>
          </p:cNvPr>
          <p:cNvSpPr txBox="1"/>
          <p:nvPr/>
        </p:nvSpPr>
        <p:spPr>
          <a:xfrm>
            <a:off x="9056688" y="4900311"/>
            <a:ext cx="1195584" cy="461665"/>
          </a:xfrm>
          <a:prstGeom prst="rect">
            <a:avLst/>
          </a:prstGeom>
          <a:noFill/>
        </p:spPr>
        <p:txBody>
          <a:bodyPr wrap="none" rtlCol="0">
            <a:spAutoFit/>
          </a:bodyPr>
          <a:lstStyle/>
          <a:p>
            <a:r>
              <a:rPr lang="en-US" dirty="0"/>
              <a:t>- energy</a:t>
            </a:r>
          </a:p>
        </p:txBody>
      </p:sp>
      <p:sp>
        <p:nvSpPr>
          <p:cNvPr id="15" name="AutoShape 9">
            <a:extLst>
              <a:ext uri="{FF2B5EF4-FFF2-40B4-BE49-F238E27FC236}">
                <a16:creationId xmlns:a16="http://schemas.microsoft.com/office/drawing/2014/main" id="{2D08C6A4-0C60-DE48-959D-AA44B39AFA37}"/>
              </a:ext>
            </a:extLst>
          </p:cNvPr>
          <p:cNvSpPr>
            <a:spLocks noChangeArrowheads="1"/>
          </p:cNvSpPr>
          <p:nvPr/>
        </p:nvSpPr>
        <p:spPr bwMode="auto">
          <a:xfrm>
            <a:off x="9867900" y="2197100"/>
            <a:ext cx="228600" cy="533400"/>
          </a:xfrm>
          <a:prstGeom prst="upArrow">
            <a:avLst>
              <a:gd name="adj1" fmla="val 50000"/>
              <a:gd name="adj2" fmla="val 58333"/>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16" name="Group 15">
            <a:extLst>
              <a:ext uri="{FF2B5EF4-FFF2-40B4-BE49-F238E27FC236}">
                <a16:creationId xmlns:a16="http://schemas.microsoft.com/office/drawing/2014/main" id="{3345BE54-85B4-6D42-BF59-09B0C9D7A64B}"/>
              </a:ext>
            </a:extLst>
          </p:cNvPr>
          <p:cNvGrpSpPr/>
          <p:nvPr/>
        </p:nvGrpSpPr>
        <p:grpSpPr>
          <a:xfrm>
            <a:off x="38101" y="0"/>
            <a:ext cx="1562100" cy="1611341"/>
            <a:chOff x="207286" y="152400"/>
            <a:chExt cx="1600201" cy="1752600"/>
          </a:xfrm>
        </p:grpSpPr>
        <p:sp>
          <p:nvSpPr>
            <p:cNvPr id="17" name="Rectangle 16">
              <a:extLst>
                <a:ext uri="{FF2B5EF4-FFF2-40B4-BE49-F238E27FC236}">
                  <a16:creationId xmlns:a16="http://schemas.microsoft.com/office/drawing/2014/main" id="{9BADE19D-DE94-FF41-ABC5-9733B09FF3B6}"/>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18" name="Picture 17">
              <a:extLst>
                <a:ext uri="{FF2B5EF4-FFF2-40B4-BE49-F238E27FC236}">
                  <a16:creationId xmlns:a16="http://schemas.microsoft.com/office/drawing/2014/main" id="{74DA4137-F175-634F-9708-662C2BC3557E}"/>
                </a:ext>
              </a:extLst>
            </p:cNvPr>
            <p:cNvPicPr>
              <a:picLocks noChangeAspect="1"/>
            </p:cNvPicPr>
            <p:nvPr/>
          </p:nvPicPr>
          <p:blipFill>
            <a:blip r:embed="rId9"/>
            <a:stretch>
              <a:fillRect/>
            </a:stretch>
          </p:blipFill>
          <p:spPr>
            <a:xfrm>
              <a:off x="207286" y="152400"/>
              <a:ext cx="1600201" cy="1620563"/>
            </a:xfrm>
            <a:prstGeom prst="rect">
              <a:avLst/>
            </a:prstGeom>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idx="4294967295"/>
          </p:nvPr>
        </p:nvSpPr>
        <p:spPr>
          <a:xfrm>
            <a:off x="2209800" y="304800"/>
            <a:ext cx="7772400" cy="1143000"/>
          </a:xfrm>
        </p:spPr>
        <p:txBody>
          <a:bodyPr/>
          <a:lstStyle/>
          <a:p>
            <a:pPr eaLnBrk="1" hangingPunct="1">
              <a:defRPr/>
            </a:pPr>
            <a:r>
              <a:rPr lang="en-US" dirty="0">
                <a:cs typeface="+mj-cs"/>
              </a:rPr>
              <a:t>RF Current Drive Efficiency</a:t>
            </a:r>
          </a:p>
        </p:txBody>
      </p:sp>
      <p:pic>
        <p:nvPicPr>
          <p:cNvPr id="24581"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81838" y="1803400"/>
            <a:ext cx="3128962" cy="459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6" name="AutoShape 8"/>
          <p:cNvSpPr>
            <a:spLocks noChangeArrowheads="1"/>
          </p:cNvSpPr>
          <p:nvPr/>
        </p:nvSpPr>
        <p:spPr bwMode="auto">
          <a:xfrm>
            <a:off x="9067800" y="4724400"/>
            <a:ext cx="457200" cy="304800"/>
          </a:xfrm>
          <a:prstGeom prst="rightArrow">
            <a:avLst>
              <a:gd name="adj1" fmla="val 50000"/>
              <a:gd name="adj2" fmla="val 375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297" name="AutoShape 9"/>
          <p:cNvSpPr>
            <a:spLocks noChangeArrowheads="1"/>
          </p:cNvSpPr>
          <p:nvPr/>
        </p:nvSpPr>
        <p:spPr bwMode="auto">
          <a:xfrm>
            <a:off x="8458200" y="3657600"/>
            <a:ext cx="228600" cy="533400"/>
          </a:xfrm>
          <a:prstGeom prst="upArrow">
            <a:avLst>
              <a:gd name="adj1" fmla="val 50000"/>
              <a:gd name="adj2" fmla="val 58333"/>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298" name="Text Box 10"/>
          <p:cNvSpPr txBox="1">
            <a:spLocks noChangeArrowheads="1"/>
          </p:cNvSpPr>
          <p:nvPr/>
        </p:nvSpPr>
        <p:spPr bwMode="auto">
          <a:xfrm>
            <a:off x="2057400" y="1981200"/>
            <a:ext cx="5029200"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dirty="0">
                <a:cs typeface="+mn-cs"/>
              </a:rPr>
              <a:t>RF pushes particles in velocity space.</a:t>
            </a:r>
          </a:p>
          <a:p>
            <a:pPr>
              <a:defRPr/>
            </a:pPr>
            <a:endParaRPr lang="en-US" dirty="0">
              <a:cs typeface="+mn-cs"/>
            </a:endParaRPr>
          </a:p>
          <a:p>
            <a:pPr>
              <a:defRPr/>
            </a:pPr>
            <a:r>
              <a:rPr lang="en-US" dirty="0">
                <a:cs typeface="+mn-cs"/>
              </a:rPr>
              <a:t>Collisions relax distribution back to equilibrium.	</a:t>
            </a:r>
            <a:endParaRPr lang="en-US" baseline="-25000" dirty="0">
              <a:cs typeface="+mn-cs"/>
            </a:endParaRPr>
          </a:p>
        </p:txBody>
      </p:sp>
      <p:sp>
        <p:nvSpPr>
          <p:cNvPr id="12299" name="Text Box 11"/>
          <p:cNvSpPr txBox="1">
            <a:spLocks noChangeArrowheads="1"/>
          </p:cNvSpPr>
          <p:nvPr/>
        </p:nvSpPr>
        <p:spPr bwMode="auto">
          <a:xfrm>
            <a:off x="2057400" y="5074367"/>
            <a:ext cx="51816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b="1" dirty="0">
                <a:cs typeface="+mn-cs"/>
              </a:rPr>
              <a:t>N. Fisch: Current generated in parallel direction even if push is in perpendicular direction</a:t>
            </a:r>
            <a:endParaRPr lang="en-US" dirty="0">
              <a:cs typeface="+mn-cs"/>
            </a:endParaRPr>
          </a:p>
        </p:txBody>
      </p:sp>
      <p:sp>
        <p:nvSpPr>
          <p:cNvPr id="2" name="TextBox 1"/>
          <p:cNvSpPr txBox="1"/>
          <p:nvPr/>
        </p:nvSpPr>
        <p:spPr>
          <a:xfrm>
            <a:off x="8839200" y="1905000"/>
            <a:ext cx="1676400" cy="1200328"/>
          </a:xfrm>
          <a:prstGeom prst="rect">
            <a:avLst/>
          </a:prstGeom>
          <a:noFill/>
        </p:spPr>
        <p:txBody>
          <a:bodyPr wrap="square" rtlCol="0">
            <a:spAutoFit/>
          </a:bodyPr>
          <a:lstStyle/>
          <a:p>
            <a:r>
              <a:rPr lang="en-US" dirty="0"/>
              <a:t>electron velocity space</a:t>
            </a:r>
          </a:p>
        </p:txBody>
      </p:sp>
      <p:graphicFrame>
        <p:nvGraphicFramePr>
          <p:cNvPr id="3" name="Object 2"/>
          <p:cNvGraphicFramePr>
            <a:graphicFrameLocks noChangeAspect="1"/>
          </p:cNvGraphicFramePr>
          <p:nvPr>
            <p:extLst>
              <p:ext uri="{D42A27DB-BD31-4B8C-83A1-F6EECF244321}">
                <p14:modId xmlns:p14="http://schemas.microsoft.com/office/powerpoint/2010/main" val="3971428544"/>
              </p:ext>
            </p:extLst>
          </p:nvPr>
        </p:nvGraphicFramePr>
        <p:xfrm>
          <a:off x="8915401" y="3200401"/>
          <a:ext cx="1622425" cy="390525"/>
        </p:xfrm>
        <a:graphic>
          <a:graphicData uri="http://schemas.openxmlformats.org/presentationml/2006/ole">
            <mc:AlternateContent xmlns:mc="http://schemas.openxmlformats.org/markup-compatibility/2006">
              <mc:Choice xmlns:v="urn:schemas-microsoft-com:vml" Requires="v">
                <p:oleObj spid="_x0000_s793978" name="Equation" r:id="rId4" imgW="685800" imgH="165100" progId="Equation.DSMT4">
                  <p:embed/>
                </p:oleObj>
              </mc:Choice>
              <mc:Fallback>
                <p:oleObj name="Equation" r:id="rId4" imgW="685800" imgH="165100" progId="Equation.DSMT4">
                  <p:embed/>
                  <p:pic>
                    <p:nvPicPr>
                      <p:cNvPr id="0" name=""/>
                      <p:cNvPicPr/>
                      <p:nvPr/>
                    </p:nvPicPr>
                    <p:blipFill>
                      <a:blip r:embed="rId5"/>
                      <a:stretch>
                        <a:fillRect/>
                      </a:stretch>
                    </p:blipFill>
                    <p:spPr>
                      <a:xfrm>
                        <a:off x="8915401" y="3200401"/>
                        <a:ext cx="1622425" cy="390525"/>
                      </a:xfrm>
                      <a:prstGeom prst="rect">
                        <a:avLst/>
                      </a:prstGeom>
                    </p:spPr>
                  </p:pic>
                </p:oleObj>
              </mc:Fallback>
            </mc:AlternateContent>
          </a:graphicData>
        </a:graphic>
      </p:graphicFrame>
      <p:sp>
        <p:nvSpPr>
          <p:cNvPr id="11" name="AutoShape 9"/>
          <p:cNvSpPr>
            <a:spLocks noChangeArrowheads="1"/>
          </p:cNvSpPr>
          <p:nvPr/>
        </p:nvSpPr>
        <p:spPr bwMode="auto">
          <a:xfrm>
            <a:off x="6858000" y="1981200"/>
            <a:ext cx="228600" cy="533400"/>
          </a:xfrm>
          <a:prstGeom prst="upArrow">
            <a:avLst>
              <a:gd name="adj1" fmla="val 50000"/>
              <a:gd name="adj2" fmla="val 58333"/>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1107686070"/>
              </p:ext>
            </p:extLst>
          </p:nvPr>
        </p:nvGraphicFramePr>
        <p:xfrm>
          <a:off x="3370264" y="3505200"/>
          <a:ext cx="2581275" cy="990600"/>
        </p:xfrm>
        <a:graphic>
          <a:graphicData uri="http://schemas.openxmlformats.org/presentationml/2006/ole">
            <mc:AlternateContent xmlns:mc="http://schemas.openxmlformats.org/markup-compatibility/2006">
              <mc:Choice xmlns:v="urn:schemas-microsoft-com:vml" Requires="v">
                <p:oleObj spid="_x0000_s793979" name="Equation" r:id="rId6" imgW="1092200" imgH="419100" progId="Equation.DSMT4">
                  <p:embed/>
                </p:oleObj>
              </mc:Choice>
              <mc:Fallback>
                <p:oleObj name="Equation" r:id="rId6" imgW="1092200" imgH="419100" progId="Equation.DSMT4">
                  <p:embed/>
                  <p:pic>
                    <p:nvPicPr>
                      <p:cNvPr id="0" name=""/>
                      <p:cNvPicPr/>
                      <p:nvPr/>
                    </p:nvPicPr>
                    <p:blipFill>
                      <a:blip r:embed="rId7"/>
                      <a:stretch>
                        <a:fillRect/>
                      </a:stretch>
                    </p:blipFill>
                    <p:spPr>
                      <a:xfrm>
                        <a:off x="3370264" y="3505200"/>
                        <a:ext cx="2581275" cy="9906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5CE488B9-1477-4845-B275-253D201BCB10}"/>
              </a:ext>
            </a:extLst>
          </p:cNvPr>
          <p:cNvGraphicFramePr>
            <a:graphicFrameLocks noChangeAspect="1"/>
          </p:cNvGraphicFramePr>
          <p:nvPr>
            <p:extLst>
              <p:ext uri="{D42A27DB-BD31-4B8C-83A1-F6EECF244321}">
                <p14:modId xmlns:p14="http://schemas.microsoft.com/office/powerpoint/2010/main" val="495894683"/>
              </p:ext>
            </p:extLst>
          </p:nvPr>
        </p:nvGraphicFramePr>
        <p:xfrm>
          <a:off x="7145338" y="2026366"/>
          <a:ext cx="330200" cy="450850"/>
        </p:xfrm>
        <a:graphic>
          <a:graphicData uri="http://schemas.openxmlformats.org/presentationml/2006/ole">
            <mc:AlternateContent xmlns:mc="http://schemas.openxmlformats.org/markup-compatibility/2006">
              <mc:Choice xmlns:v="urn:schemas-microsoft-com:vml" Requires="v">
                <p:oleObj spid="_x0000_s793980" name="Equation" r:id="rId8" imgW="139700" imgH="190500" progId="Equation.DSMT4">
                  <p:embed/>
                </p:oleObj>
              </mc:Choice>
              <mc:Fallback>
                <p:oleObj name="Equation" r:id="rId8" imgW="139700" imgH="190500" progId="Equation.DSMT4">
                  <p:embed/>
                  <p:pic>
                    <p:nvPicPr>
                      <p:cNvPr id="8" name="Object 7"/>
                      <p:cNvPicPr/>
                      <p:nvPr/>
                    </p:nvPicPr>
                    <p:blipFill>
                      <a:blip r:embed="rId9"/>
                      <a:stretch>
                        <a:fillRect/>
                      </a:stretch>
                    </p:blipFill>
                    <p:spPr>
                      <a:xfrm>
                        <a:off x="7145338" y="2026366"/>
                        <a:ext cx="330200" cy="45085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C32E5C8A-AFB9-774A-A103-8E4D0798A890}"/>
              </a:ext>
            </a:extLst>
          </p:cNvPr>
          <p:cNvSpPr txBox="1"/>
          <p:nvPr/>
        </p:nvSpPr>
        <p:spPr>
          <a:xfrm>
            <a:off x="7360550" y="6162674"/>
            <a:ext cx="2571538" cy="461665"/>
          </a:xfrm>
          <a:prstGeom prst="rect">
            <a:avLst/>
          </a:prstGeom>
          <a:noFill/>
        </p:spPr>
        <p:txBody>
          <a:bodyPr wrap="none" rtlCol="0">
            <a:spAutoFit/>
          </a:bodyPr>
          <a:lstStyle/>
          <a:p>
            <a:r>
              <a:rPr lang="en-US" dirty="0"/>
              <a:t>antisymmetric in v</a:t>
            </a:r>
            <a:r>
              <a:rPr lang="en-US" baseline="-25000" dirty="0"/>
              <a:t>||</a:t>
            </a:r>
            <a:endParaRPr lang="en-US" dirty="0"/>
          </a:p>
        </p:txBody>
      </p:sp>
      <p:grpSp>
        <p:nvGrpSpPr>
          <p:cNvPr id="15" name="Group 14">
            <a:extLst>
              <a:ext uri="{FF2B5EF4-FFF2-40B4-BE49-F238E27FC236}">
                <a16:creationId xmlns:a16="http://schemas.microsoft.com/office/drawing/2014/main" id="{3E60F453-6332-CF42-B6EC-165E8645FB5A}"/>
              </a:ext>
            </a:extLst>
          </p:cNvPr>
          <p:cNvGrpSpPr/>
          <p:nvPr/>
        </p:nvGrpSpPr>
        <p:grpSpPr>
          <a:xfrm>
            <a:off x="38101" y="0"/>
            <a:ext cx="1562100" cy="1611341"/>
            <a:chOff x="207286" y="152400"/>
            <a:chExt cx="1600201" cy="1752600"/>
          </a:xfrm>
        </p:grpSpPr>
        <p:sp>
          <p:nvSpPr>
            <p:cNvPr id="16" name="Rectangle 15">
              <a:extLst>
                <a:ext uri="{FF2B5EF4-FFF2-40B4-BE49-F238E27FC236}">
                  <a16:creationId xmlns:a16="http://schemas.microsoft.com/office/drawing/2014/main" id="{8BBAF128-FB97-6543-89E7-B620F6E151DA}"/>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17" name="Picture 16">
              <a:extLst>
                <a:ext uri="{FF2B5EF4-FFF2-40B4-BE49-F238E27FC236}">
                  <a16:creationId xmlns:a16="http://schemas.microsoft.com/office/drawing/2014/main" id="{E2D23EC8-495E-4044-89AC-A1FF5F903F7D}"/>
                </a:ext>
              </a:extLst>
            </p:cNvPr>
            <p:cNvPicPr>
              <a:picLocks noChangeAspect="1"/>
            </p:cNvPicPr>
            <p:nvPr/>
          </p:nvPicPr>
          <p:blipFill>
            <a:blip r:embed="rId10"/>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339859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13872DE5-878E-3844-90BE-BB8E091C0F0C}"/>
              </a:ext>
            </a:extLst>
          </p:cNvPr>
          <p:cNvGrpSpPr/>
          <p:nvPr/>
        </p:nvGrpSpPr>
        <p:grpSpPr>
          <a:xfrm>
            <a:off x="38101" y="0"/>
            <a:ext cx="1481744" cy="1661762"/>
            <a:chOff x="207286" y="152400"/>
            <a:chExt cx="1600201" cy="1752600"/>
          </a:xfrm>
        </p:grpSpPr>
        <p:sp>
          <p:nvSpPr>
            <p:cNvPr id="26" name="Rectangle 25">
              <a:extLst>
                <a:ext uri="{FF2B5EF4-FFF2-40B4-BE49-F238E27FC236}">
                  <a16:creationId xmlns:a16="http://schemas.microsoft.com/office/drawing/2014/main" id="{A36D2AE9-3438-7049-A5E1-653BFA578D85}"/>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27" name="Picture 26">
              <a:extLst>
                <a:ext uri="{FF2B5EF4-FFF2-40B4-BE49-F238E27FC236}">
                  <a16:creationId xmlns:a16="http://schemas.microsoft.com/office/drawing/2014/main" id="{8F55EAA5-9A04-834D-A63D-57AE120275C9}"/>
                </a:ext>
              </a:extLst>
            </p:cNvPr>
            <p:cNvPicPr>
              <a:picLocks noChangeAspect="1"/>
            </p:cNvPicPr>
            <p:nvPr/>
          </p:nvPicPr>
          <p:blipFill>
            <a:blip r:embed="rId3"/>
            <a:stretch>
              <a:fillRect/>
            </a:stretch>
          </p:blipFill>
          <p:spPr>
            <a:xfrm>
              <a:off x="207286" y="152400"/>
              <a:ext cx="1600201" cy="1620563"/>
            </a:xfrm>
            <a:prstGeom prst="rect">
              <a:avLst/>
            </a:prstGeom>
            <a:ln>
              <a:noFill/>
            </a:ln>
          </p:spPr>
        </p:pic>
      </p:grpSp>
      <p:sp>
        <p:nvSpPr>
          <p:cNvPr id="21" name="Rectangle 20">
            <a:extLst>
              <a:ext uri="{FF2B5EF4-FFF2-40B4-BE49-F238E27FC236}">
                <a16:creationId xmlns:a16="http://schemas.microsoft.com/office/drawing/2014/main" id="{FC7ECB38-BE82-664F-AB63-0F850D0CE85A}"/>
              </a:ext>
            </a:extLst>
          </p:cNvPr>
          <p:cNvSpPr/>
          <p:nvPr/>
        </p:nvSpPr>
        <p:spPr bwMode="auto">
          <a:xfrm>
            <a:off x="6425045" y="4724400"/>
            <a:ext cx="2947555" cy="88619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19" name="Rectangle 18"/>
          <p:cNvSpPr/>
          <p:nvPr/>
        </p:nvSpPr>
        <p:spPr bwMode="auto">
          <a:xfrm>
            <a:off x="4953000" y="5715000"/>
            <a:ext cx="2590800" cy="10668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18" name="Rectangle 17"/>
          <p:cNvSpPr/>
          <p:nvPr/>
        </p:nvSpPr>
        <p:spPr bwMode="auto">
          <a:xfrm>
            <a:off x="5190531" y="3382292"/>
            <a:ext cx="2209800" cy="5860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17" name="Rectangle 16"/>
          <p:cNvSpPr/>
          <p:nvPr/>
        </p:nvSpPr>
        <p:spPr bwMode="auto">
          <a:xfrm>
            <a:off x="3344427" y="1509686"/>
            <a:ext cx="2819400" cy="9906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2" name="TextBox 1"/>
          <p:cNvSpPr txBox="1"/>
          <p:nvPr/>
        </p:nvSpPr>
        <p:spPr>
          <a:xfrm>
            <a:off x="1519845" y="1096820"/>
            <a:ext cx="8458200" cy="830997"/>
          </a:xfrm>
          <a:prstGeom prst="rect">
            <a:avLst/>
          </a:prstGeom>
          <a:noFill/>
        </p:spPr>
        <p:txBody>
          <a:bodyPr wrap="square" rtlCol="0">
            <a:spAutoFit/>
          </a:bodyPr>
          <a:lstStyle/>
          <a:p>
            <a:r>
              <a:rPr lang="en-US" dirty="0"/>
              <a:t>For a Homogeneous Plasma, we want to solve steady state kinetic equation</a:t>
            </a:r>
          </a:p>
        </p:txBody>
      </p:sp>
      <p:graphicFrame>
        <p:nvGraphicFramePr>
          <p:cNvPr id="3" name="Object 2"/>
          <p:cNvGraphicFramePr>
            <a:graphicFrameLocks noChangeAspect="1"/>
          </p:cNvGraphicFramePr>
          <p:nvPr>
            <p:extLst>
              <p:ext uri="{D42A27DB-BD31-4B8C-83A1-F6EECF244321}">
                <p14:modId xmlns:p14="http://schemas.microsoft.com/office/powerpoint/2010/main" val="1479910745"/>
              </p:ext>
            </p:extLst>
          </p:nvPr>
        </p:nvGraphicFramePr>
        <p:xfrm>
          <a:off x="3420627" y="1509686"/>
          <a:ext cx="2589068" cy="742950"/>
        </p:xfrm>
        <a:graphic>
          <a:graphicData uri="http://schemas.openxmlformats.org/presentationml/2006/ole">
            <mc:AlternateContent xmlns:mc="http://schemas.openxmlformats.org/markup-compatibility/2006">
              <mc:Choice xmlns:v="urn:schemas-microsoft-com:vml" Requires="v">
                <p:oleObj spid="_x0000_s579578" name="Equation" r:id="rId4" imgW="1460500" imgH="419100" progId="Equation.DSMT4">
                  <p:embed/>
                </p:oleObj>
              </mc:Choice>
              <mc:Fallback>
                <p:oleObj name="Equation" r:id="rId4" imgW="1460500" imgH="419100" progId="Equation.DSMT4">
                  <p:embed/>
                  <p:pic>
                    <p:nvPicPr>
                      <p:cNvPr id="0" name=""/>
                      <p:cNvPicPr/>
                      <p:nvPr/>
                    </p:nvPicPr>
                    <p:blipFill>
                      <a:blip r:embed="rId5"/>
                      <a:stretch>
                        <a:fillRect/>
                      </a:stretch>
                    </p:blipFill>
                    <p:spPr>
                      <a:xfrm>
                        <a:off x="3420627" y="1509686"/>
                        <a:ext cx="2589068" cy="742950"/>
                      </a:xfrm>
                      <a:prstGeom prst="rect">
                        <a:avLst/>
                      </a:prstGeom>
                    </p:spPr>
                  </p:pic>
                </p:oleObj>
              </mc:Fallback>
            </mc:AlternateContent>
          </a:graphicData>
        </a:graphic>
      </p:graphicFrame>
      <p:sp>
        <p:nvSpPr>
          <p:cNvPr id="4" name="TextBox 3"/>
          <p:cNvSpPr txBox="1"/>
          <p:nvPr/>
        </p:nvSpPr>
        <p:spPr>
          <a:xfrm>
            <a:off x="982227" y="2652687"/>
            <a:ext cx="3739726" cy="461665"/>
          </a:xfrm>
          <a:prstGeom prst="rect">
            <a:avLst/>
          </a:prstGeom>
          <a:noFill/>
        </p:spPr>
        <p:txBody>
          <a:bodyPr wrap="none" rtlCol="0">
            <a:spAutoFit/>
          </a:bodyPr>
          <a:lstStyle/>
          <a:p>
            <a:r>
              <a:rPr lang="en-US" dirty="0"/>
              <a:t>Linearized collision operator</a:t>
            </a:r>
          </a:p>
        </p:txBody>
      </p:sp>
      <p:cxnSp>
        <p:nvCxnSpPr>
          <p:cNvPr id="6" name="Straight Arrow Connector 5"/>
          <p:cNvCxnSpPr/>
          <p:nvPr/>
        </p:nvCxnSpPr>
        <p:spPr bwMode="auto">
          <a:xfrm flipV="1">
            <a:off x="4487427" y="2119286"/>
            <a:ext cx="228600" cy="4572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7" name="TextBox 6"/>
          <p:cNvSpPr txBox="1"/>
          <p:nvPr/>
        </p:nvSpPr>
        <p:spPr>
          <a:xfrm>
            <a:off x="5401827" y="2652687"/>
            <a:ext cx="5769528" cy="461665"/>
          </a:xfrm>
          <a:prstGeom prst="rect">
            <a:avLst/>
          </a:prstGeom>
          <a:noFill/>
        </p:spPr>
        <p:txBody>
          <a:bodyPr wrap="none" rtlCol="0">
            <a:spAutoFit/>
          </a:bodyPr>
          <a:lstStyle/>
          <a:p>
            <a:r>
              <a:rPr lang="en-US" dirty="0"/>
              <a:t>RF induced velocity space flux - </a:t>
            </a:r>
            <a:r>
              <a:rPr lang="en-US" b="1" dirty="0"/>
              <a:t>parameters</a:t>
            </a:r>
          </a:p>
        </p:txBody>
      </p:sp>
      <p:cxnSp>
        <p:nvCxnSpPr>
          <p:cNvPr id="8" name="Straight Arrow Connector 7"/>
          <p:cNvCxnSpPr/>
          <p:nvPr/>
        </p:nvCxnSpPr>
        <p:spPr bwMode="auto">
          <a:xfrm flipH="1" flipV="1">
            <a:off x="5859027" y="2195486"/>
            <a:ext cx="533400" cy="53340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10" name="TextBox 9"/>
          <p:cNvSpPr txBox="1"/>
          <p:nvPr/>
        </p:nvSpPr>
        <p:spPr>
          <a:xfrm>
            <a:off x="982227" y="3490887"/>
            <a:ext cx="4009431" cy="461665"/>
          </a:xfrm>
          <a:prstGeom prst="rect">
            <a:avLst/>
          </a:prstGeom>
          <a:noFill/>
        </p:spPr>
        <p:txBody>
          <a:bodyPr wrap="none" rtlCol="0">
            <a:spAutoFit/>
          </a:bodyPr>
          <a:lstStyle/>
          <a:p>
            <a:r>
              <a:rPr lang="en-US" dirty="0"/>
              <a:t>Then find parallel current </a:t>
            </a:r>
            <a:r>
              <a:rPr lang="en-US" b="1" dirty="0" err="1"/>
              <a:t>FoM</a:t>
            </a:r>
            <a:endParaRPr lang="en-US" b="1" dirty="0"/>
          </a:p>
        </p:txBody>
      </p:sp>
      <p:graphicFrame>
        <p:nvGraphicFramePr>
          <p:cNvPr id="11" name="Object 10"/>
          <p:cNvGraphicFramePr>
            <a:graphicFrameLocks noChangeAspect="1"/>
          </p:cNvGraphicFramePr>
          <p:nvPr>
            <p:extLst>
              <p:ext uri="{D42A27DB-BD31-4B8C-83A1-F6EECF244321}">
                <p14:modId xmlns:p14="http://schemas.microsoft.com/office/powerpoint/2010/main" val="1693982347"/>
              </p:ext>
            </p:extLst>
          </p:nvPr>
        </p:nvGraphicFramePr>
        <p:xfrm>
          <a:off x="5287528" y="3382292"/>
          <a:ext cx="1824037" cy="517525"/>
        </p:xfrm>
        <a:graphic>
          <a:graphicData uri="http://schemas.openxmlformats.org/presentationml/2006/ole">
            <mc:AlternateContent xmlns:mc="http://schemas.openxmlformats.org/markup-compatibility/2006">
              <mc:Choice xmlns:v="urn:schemas-microsoft-com:vml" Requires="v">
                <p:oleObj spid="_x0000_s579579" name="Equation" r:id="rId6" imgW="1028700" imgH="292100" progId="Equation.DSMT4">
                  <p:embed/>
                </p:oleObj>
              </mc:Choice>
              <mc:Fallback>
                <p:oleObj name="Equation" r:id="rId6" imgW="1028700" imgH="292100" progId="Equation.DSMT4">
                  <p:embed/>
                  <p:pic>
                    <p:nvPicPr>
                      <p:cNvPr id="0" name=""/>
                      <p:cNvPicPr/>
                      <p:nvPr/>
                    </p:nvPicPr>
                    <p:blipFill>
                      <a:blip r:embed="rId7"/>
                      <a:stretch>
                        <a:fillRect/>
                      </a:stretch>
                    </p:blipFill>
                    <p:spPr>
                      <a:xfrm>
                        <a:off x="5287528" y="3382292"/>
                        <a:ext cx="1824037" cy="517525"/>
                      </a:xfrm>
                      <a:prstGeom prst="rect">
                        <a:avLst/>
                      </a:prstGeom>
                    </p:spPr>
                  </p:pic>
                </p:oleObj>
              </mc:Fallback>
            </mc:AlternateContent>
          </a:graphicData>
        </a:graphic>
      </p:graphicFrame>
      <p:sp>
        <p:nvSpPr>
          <p:cNvPr id="12" name="TextBox 11"/>
          <p:cNvSpPr txBox="1"/>
          <p:nvPr/>
        </p:nvSpPr>
        <p:spPr>
          <a:xfrm>
            <a:off x="542170" y="4590546"/>
            <a:ext cx="4476010" cy="1200329"/>
          </a:xfrm>
          <a:prstGeom prst="rect">
            <a:avLst/>
          </a:prstGeom>
          <a:noFill/>
        </p:spPr>
        <p:txBody>
          <a:bodyPr wrap="square" rtlCol="0">
            <a:spAutoFit/>
          </a:bodyPr>
          <a:lstStyle/>
          <a:p>
            <a:r>
              <a:rPr lang="en-US" dirty="0"/>
              <a:t>Adjoint problem: Spitzer-Harm</a:t>
            </a:r>
          </a:p>
          <a:p>
            <a:r>
              <a:rPr lang="en-US" dirty="0"/>
              <a:t>Distribution function driven by a DC electric field.</a:t>
            </a:r>
          </a:p>
        </p:txBody>
      </p:sp>
      <p:graphicFrame>
        <p:nvGraphicFramePr>
          <p:cNvPr id="13" name="Object 12"/>
          <p:cNvGraphicFramePr>
            <a:graphicFrameLocks noChangeAspect="1"/>
          </p:cNvGraphicFramePr>
          <p:nvPr>
            <p:extLst>
              <p:ext uri="{D42A27DB-BD31-4B8C-83A1-F6EECF244321}">
                <p14:modId xmlns:p14="http://schemas.microsoft.com/office/powerpoint/2010/main" val="674631408"/>
              </p:ext>
            </p:extLst>
          </p:nvPr>
        </p:nvGraphicFramePr>
        <p:xfrm>
          <a:off x="6474137" y="4704518"/>
          <a:ext cx="2725738" cy="855663"/>
        </p:xfrm>
        <a:graphic>
          <a:graphicData uri="http://schemas.openxmlformats.org/presentationml/2006/ole">
            <mc:AlternateContent xmlns:mc="http://schemas.openxmlformats.org/markup-compatibility/2006">
              <mc:Choice xmlns:v="urn:schemas-microsoft-com:vml" Requires="v">
                <p:oleObj spid="_x0000_s579580" name="Equation" r:id="rId8" imgW="1536700" imgH="482600" progId="Equation.DSMT4">
                  <p:embed/>
                </p:oleObj>
              </mc:Choice>
              <mc:Fallback>
                <p:oleObj name="Equation" r:id="rId8" imgW="1536700" imgH="482600" progId="Equation.DSMT4">
                  <p:embed/>
                  <p:pic>
                    <p:nvPicPr>
                      <p:cNvPr id="0" name=""/>
                      <p:cNvPicPr/>
                      <p:nvPr/>
                    </p:nvPicPr>
                    <p:blipFill>
                      <a:blip r:embed="rId9"/>
                      <a:stretch>
                        <a:fillRect/>
                      </a:stretch>
                    </p:blipFill>
                    <p:spPr>
                      <a:xfrm>
                        <a:off x="6474137" y="4704518"/>
                        <a:ext cx="2725738" cy="855663"/>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421739992"/>
              </p:ext>
            </p:extLst>
          </p:nvPr>
        </p:nvGraphicFramePr>
        <p:xfrm>
          <a:off x="4953000" y="5829300"/>
          <a:ext cx="2500312" cy="876300"/>
        </p:xfrm>
        <a:graphic>
          <a:graphicData uri="http://schemas.openxmlformats.org/presentationml/2006/ole">
            <mc:AlternateContent xmlns:mc="http://schemas.openxmlformats.org/markup-compatibility/2006">
              <mc:Choice xmlns:v="urn:schemas-microsoft-com:vml" Requires="v">
                <p:oleObj spid="_x0000_s579581" name="Equation" r:id="rId10" imgW="1409700" imgH="495300" progId="Equation.DSMT4">
                  <p:embed/>
                </p:oleObj>
              </mc:Choice>
              <mc:Fallback>
                <p:oleObj name="Equation" r:id="rId10" imgW="1409700" imgH="495300" progId="Equation.DSMT4">
                  <p:embed/>
                  <p:pic>
                    <p:nvPicPr>
                      <p:cNvPr id="0" name=""/>
                      <p:cNvPicPr/>
                      <p:nvPr/>
                    </p:nvPicPr>
                    <p:blipFill>
                      <a:blip r:embed="rId11"/>
                      <a:stretch>
                        <a:fillRect/>
                      </a:stretch>
                    </p:blipFill>
                    <p:spPr>
                      <a:xfrm>
                        <a:off x="4953000" y="5829300"/>
                        <a:ext cx="2500312" cy="876300"/>
                      </a:xfrm>
                      <a:prstGeom prst="rect">
                        <a:avLst/>
                      </a:prstGeom>
                    </p:spPr>
                  </p:pic>
                </p:oleObj>
              </mc:Fallback>
            </mc:AlternateContent>
          </a:graphicData>
        </a:graphic>
      </p:graphicFrame>
      <p:sp>
        <p:nvSpPr>
          <p:cNvPr id="15" name="TextBox 14"/>
          <p:cNvSpPr txBox="1"/>
          <p:nvPr/>
        </p:nvSpPr>
        <p:spPr>
          <a:xfrm>
            <a:off x="2590801" y="5943601"/>
            <a:ext cx="2082621" cy="461665"/>
          </a:xfrm>
          <a:prstGeom prst="rect">
            <a:avLst/>
          </a:prstGeom>
          <a:noFill/>
        </p:spPr>
        <p:txBody>
          <a:bodyPr wrap="none" rtlCol="0">
            <a:spAutoFit/>
          </a:bodyPr>
          <a:lstStyle/>
          <a:p>
            <a:r>
              <a:rPr lang="en-US" dirty="0"/>
              <a:t>Parallel current</a:t>
            </a:r>
          </a:p>
        </p:txBody>
      </p:sp>
      <p:sp>
        <p:nvSpPr>
          <p:cNvPr id="16" name="TextBox 15"/>
          <p:cNvSpPr txBox="1"/>
          <p:nvPr/>
        </p:nvSpPr>
        <p:spPr>
          <a:xfrm>
            <a:off x="3619135" y="294568"/>
            <a:ext cx="3492430" cy="861774"/>
          </a:xfrm>
          <a:prstGeom prst="rect">
            <a:avLst/>
          </a:prstGeom>
          <a:noFill/>
        </p:spPr>
        <p:txBody>
          <a:bodyPr wrap="none" rtlCol="0">
            <a:spAutoFit/>
          </a:bodyPr>
          <a:lstStyle/>
          <a:p>
            <a:pPr algn="ctr">
              <a:defRPr/>
            </a:pPr>
            <a:r>
              <a:rPr lang="en-US" sz="3200" b="1" dirty="0"/>
              <a:t>Adjoint Approach:</a:t>
            </a:r>
            <a:endParaRPr lang="en-US" sz="1800" dirty="0"/>
          </a:p>
          <a:p>
            <a:pPr algn="ctr">
              <a:defRPr/>
            </a:pPr>
            <a:r>
              <a:rPr lang="en-US" sz="1800" dirty="0"/>
              <a:t> </a:t>
            </a:r>
          </a:p>
        </p:txBody>
      </p:sp>
      <p:sp>
        <p:nvSpPr>
          <p:cNvPr id="5" name="TextBox 4"/>
          <p:cNvSpPr txBox="1"/>
          <p:nvPr/>
        </p:nvSpPr>
        <p:spPr>
          <a:xfrm>
            <a:off x="7242491" y="1670081"/>
            <a:ext cx="1690912" cy="461665"/>
          </a:xfrm>
          <a:prstGeom prst="rect">
            <a:avLst/>
          </a:prstGeom>
          <a:noFill/>
        </p:spPr>
        <p:txBody>
          <a:bodyPr wrap="none" rtlCol="0">
            <a:spAutoFit/>
          </a:bodyPr>
          <a:lstStyle/>
          <a:p>
            <a:r>
              <a:rPr lang="en-US" b="1" dirty="0"/>
              <a:t>Problem #1</a:t>
            </a:r>
          </a:p>
        </p:txBody>
      </p:sp>
      <p:sp>
        <p:nvSpPr>
          <p:cNvPr id="20" name="TextBox 19"/>
          <p:cNvSpPr txBox="1"/>
          <p:nvPr/>
        </p:nvSpPr>
        <p:spPr>
          <a:xfrm>
            <a:off x="9771151" y="4901516"/>
            <a:ext cx="1690912" cy="461665"/>
          </a:xfrm>
          <a:prstGeom prst="rect">
            <a:avLst/>
          </a:prstGeom>
          <a:noFill/>
        </p:spPr>
        <p:txBody>
          <a:bodyPr wrap="none" rtlCol="0">
            <a:spAutoFit/>
          </a:bodyPr>
          <a:lstStyle/>
          <a:p>
            <a:r>
              <a:rPr lang="en-US" b="1" dirty="0"/>
              <a:t>Problem #2</a:t>
            </a:r>
          </a:p>
        </p:txBody>
      </p:sp>
      <p:cxnSp>
        <p:nvCxnSpPr>
          <p:cNvPr id="22" name="Straight Connector 21">
            <a:extLst>
              <a:ext uri="{FF2B5EF4-FFF2-40B4-BE49-F238E27FC236}">
                <a16:creationId xmlns:a16="http://schemas.microsoft.com/office/drawing/2014/main" id="{FA85E9DB-7D05-2B4F-B252-6C0377032B1B}"/>
              </a:ext>
            </a:extLst>
          </p:cNvPr>
          <p:cNvCxnSpPr/>
          <p:nvPr/>
        </p:nvCxnSpPr>
        <p:spPr bwMode="auto">
          <a:xfrm flipV="1">
            <a:off x="1519845" y="4384474"/>
            <a:ext cx="8686800" cy="9401"/>
          </a:xfrm>
          <a:prstGeom prst="line">
            <a:avLst/>
          </a:prstGeom>
          <a:solidFill>
            <a:schemeClr val="accent1"/>
          </a:solid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a:extLst>
              <a:ext uri="{FF2B5EF4-FFF2-40B4-BE49-F238E27FC236}">
                <a16:creationId xmlns:a16="http://schemas.microsoft.com/office/drawing/2014/main" id="{92F8C6F4-918E-7E4F-87E9-13AB581EDA18}"/>
              </a:ext>
            </a:extLst>
          </p:cNvPr>
          <p:cNvSpPr txBox="1"/>
          <p:nvPr/>
        </p:nvSpPr>
        <p:spPr>
          <a:xfrm>
            <a:off x="7973149" y="101604"/>
            <a:ext cx="3639843" cy="923330"/>
          </a:xfrm>
          <a:prstGeom prst="rect">
            <a:avLst/>
          </a:prstGeom>
          <a:noFill/>
        </p:spPr>
        <p:txBody>
          <a:bodyPr wrap="none" rtlCol="0">
            <a:spAutoFit/>
          </a:bodyPr>
          <a:lstStyle/>
          <a:p>
            <a:r>
              <a:rPr lang="en-US" sz="1800" dirty="0"/>
              <a:t>S. </a:t>
            </a:r>
            <a:r>
              <a:rPr lang="en-US" sz="1800" dirty="0" err="1"/>
              <a:t>Hirshman</a:t>
            </a:r>
            <a:r>
              <a:rPr lang="en-US" sz="1800" dirty="0"/>
              <a:t>, </a:t>
            </a:r>
            <a:r>
              <a:rPr lang="en-US" sz="1800" dirty="0" err="1"/>
              <a:t>PoF</a:t>
            </a:r>
            <a:r>
              <a:rPr lang="en-US" sz="1800" dirty="0"/>
              <a:t>, 23, 1238 (1980), </a:t>
            </a:r>
          </a:p>
          <a:p>
            <a:r>
              <a:rPr lang="en-US" sz="1800" dirty="0"/>
              <a:t>TMA and KR Chu, </a:t>
            </a:r>
            <a:r>
              <a:rPr lang="en-US" sz="1800" dirty="0" err="1"/>
              <a:t>PoF</a:t>
            </a:r>
            <a:r>
              <a:rPr lang="en-US" sz="1800" dirty="0"/>
              <a:t> 25, (1982),</a:t>
            </a:r>
          </a:p>
          <a:p>
            <a:r>
              <a:rPr lang="en-US" sz="1800" dirty="0"/>
              <a:t> M. Taguchi, J. Phys. Soc. </a:t>
            </a:r>
            <a:r>
              <a:rPr lang="en-US" sz="1800" dirty="0" err="1"/>
              <a:t>Jpn</a:t>
            </a:r>
            <a:r>
              <a:rPr lang="en-US" sz="1800" dirty="0"/>
              <a:t> (1982)</a:t>
            </a:r>
          </a:p>
        </p:txBody>
      </p:sp>
      <p:graphicFrame>
        <p:nvGraphicFramePr>
          <p:cNvPr id="24" name="Object 23">
            <a:extLst>
              <a:ext uri="{FF2B5EF4-FFF2-40B4-BE49-F238E27FC236}">
                <a16:creationId xmlns:a16="http://schemas.microsoft.com/office/drawing/2014/main" id="{DE54E8EB-A096-0948-A18F-EB054DBD62B1}"/>
              </a:ext>
            </a:extLst>
          </p:cNvPr>
          <p:cNvGraphicFramePr>
            <a:graphicFrameLocks noChangeAspect="1"/>
          </p:cNvGraphicFramePr>
          <p:nvPr>
            <p:extLst>
              <p:ext uri="{D42A27DB-BD31-4B8C-83A1-F6EECF244321}">
                <p14:modId xmlns:p14="http://schemas.microsoft.com/office/powerpoint/2010/main" val="100167704"/>
              </p:ext>
            </p:extLst>
          </p:nvPr>
        </p:nvGraphicFramePr>
        <p:xfrm>
          <a:off x="4672117" y="4565335"/>
          <a:ext cx="1230822" cy="587438"/>
        </p:xfrm>
        <a:graphic>
          <a:graphicData uri="http://schemas.openxmlformats.org/presentationml/2006/ole">
            <mc:AlternateContent xmlns:mc="http://schemas.openxmlformats.org/markup-compatibility/2006">
              <mc:Choice xmlns:v="urn:schemas-microsoft-com:vml" Requires="v">
                <p:oleObj spid="_x0000_s579582" r:id="rId12" imgW="558800" imgH="266700" progId="Equation.DSMT4">
                  <p:embed/>
                </p:oleObj>
              </mc:Choice>
              <mc:Fallback>
                <p:oleObj r:id="rId12" imgW="558800" imgH="266700" progId="Equation.DSMT4">
                  <p:embed/>
                  <p:pic>
                    <p:nvPicPr>
                      <p:cNvPr id="0" name=""/>
                      <p:cNvPicPr/>
                      <p:nvPr/>
                    </p:nvPicPr>
                    <p:blipFill>
                      <a:blip r:embed="rId13"/>
                      <a:stretch>
                        <a:fillRect/>
                      </a:stretch>
                    </p:blipFill>
                    <p:spPr>
                      <a:xfrm>
                        <a:off x="4672117" y="4565335"/>
                        <a:ext cx="1230822" cy="587438"/>
                      </a:xfrm>
                      <a:prstGeom prst="rect">
                        <a:avLst/>
                      </a:prstGeom>
                    </p:spPr>
                  </p:pic>
                </p:oleObj>
              </mc:Fallback>
            </mc:AlternateContent>
          </a:graphicData>
        </a:graphic>
      </p:graphicFrame>
    </p:spTree>
    <p:extLst>
      <p:ext uri="{BB962C8B-B14F-4D97-AF65-F5344CB8AC3E}">
        <p14:creationId xmlns:p14="http://schemas.microsoft.com/office/powerpoint/2010/main" val="3034156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BF35FC9-DFBA-6940-A8CC-C247E88AD374}"/>
              </a:ext>
            </a:extLst>
          </p:cNvPr>
          <p:cNvGrpSpPr/>
          <p:nvPr/>
        </p:nvGrpSpPr>
        <p:grpSpPr>
          <a:xfrm>
            <a:off x="3557587" y="2950669"/>
            <a:ext cx="7210425" cy="3883025"/>
            <a:chOff x="2757487" y="2920017"/>
            <a:chExt cx="7210425" cy="3883025"/>
          </a:xfrm>
        </p:grpSpPr>
        <p:pic>
          <p:nvPicPr>
            <p:cNvPr id="2765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7487" y="2920017"/>
              <a:ext cx="7210425" cy="388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EFC75C51-108D-5B46-A292-9FE6A042B31E}"/>
                </a:ext>
              </a:extLst>
            </p:cNvPr>
            <p:cNvGrpSpPr/>
            <p:nvPr/>
          </p:nvGrpSpPr>
          <p:grpSpPr>
            <a:xfrm>
              <a:off x="4495800" y="3529370"/>
              <a:ext cx="4419600" cy="2033230"/>
              <a:chOff x="4495800" y="3529370"/>
              <a:chExt cx="4419600" cy="2033230"/>
            </a:xfrm>
          </p:grpSpPr>
          <p:sp>
            <p:nvSpPr>
              <p:cNvPr id="14341" name="AutoShape 5"/>
              <p:cNvSpPr>
                <a:spLocks noChangeArrowheads="1"/>
              </p:cNvSpPr>
              <p:nvPr/>
            </p:nvSpPr>
            <p:spPr bwMode="auto">
              <a:xfrm>
                <a:off x="8458200" y="5181600"/>
                <a:ext cx="457200" cy="304800"/>
              </a:xfrm>
              <a:prstGeom prst="rightArrow">
                <a:avLst>
                  <a:gd name="adj1" fmla="val 50000"/>
                  <a:gd name="adj2" fmla="val 375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342" name="AutoShape 6"/>
              <p:cNvSpPr>
                <a:spLocks noChangeArrowheads="1"/>
              </p:cNvSpPr>
              <p:nvPr/>
            </p:nvSpPr>
            <p:spPr bwMode="auto">
              <a:xfrm>
                <a:off x="7848600" y="4114800"/>
                <a:ext cx="228600" cy="533400"/>
              </a:xfrm>
              <a:prstGeom prst="upArrow">
                <a:avLst>
                  <a:gd name="adj1" fmla="val 50000"/>
                  <a:gd name="adj2" fmla="val 58333"/>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345" name="AutoShape 9"/>
              <p:cNvSpPr>
                <a:spLocks noChangeArrowheads="1"/>
              </p:cNvSpPr>
              <p:nvPr/>
            </p:nvSpPr>
            <p:spPr bwMode="auto">
              <a:xfrm>
                <a:off x="5105400" y="5257800"/>
                <a:ext cx="457200" cy="304800"/>
              </a:xfrm>
              <a:prstGeom prst="rightArrow">
                <a:avLst>
                  <a:gd name="adj1" fmla="val 50000"/>
                  <a:gd name="adj2" fmla="val 375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4346" name="AutoShape 10"/>
              <p:cNvSpPr>
                <a:spLocks noChangeArrowheads="1"/>
              </p:cNvSpPr>
              <p:nvPr/>
            </p:nvSpPr>
            <p:spPr bwMode="auto">
              <a:xfrm>
                <a:off x="4495800" y="4191000"/>
                <a:ext cx="228600" cy="533400"/>
              </a:xfrm>
              <a:prstGeom prst="upArrow">
                <a:avLst>
                  <a:gd name="adj1" fmla="val 50000"/>
                  <a:gd name="adj2" fmla="val 58333"/>
                </a:avLst>
              </a:prstGeom>
              <a:solidFill>
                <a:srgbClr val="FF0000"/>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 name="TextBox 4">
                <a:extLst>
                  <a:ext uri="{FF2B5EF4-FFF2-40B4-BE49-F238E27FC236}">
                    <a16:creationId xmlns:a16="http://schemas.microsoft.com/office/drawing/2014/main" id="{CEBFCF6F-8B37-724F-82D2-0FFFB850F949}"/>
                  </a:ext>
                </a:extLst>
              </p:cNvPr>
              <p:cNvSpPr txBox="1"/>
              <p:nvPr/>
            </p:nvSpPr>
            <p:spPr>
              <a:xfrm>
                <a:off x="6934201" y="3529370"/>
                <a:ext cx="1266825" cy="830997"/>
              </a:xfrm>
              <a:prstGeom prst="rect">
                <a:avLst/>
              </a:prstGeom>
              <a:noFill/>
            </p:spPr>
            <p:txBody>
              <a:bodyPr wrap="square" rtlCol="0">
                <a:spAutoFit/>
              </a:bodyPr>
              <a:lstStyle/>
              <a:p>
                <a:r>
                  <a:rPr lang="en-US" sz="1600" dirty="0"/>
                  <a:t>Magnetically trapped particles</a:t>
                </a:r>
              </a:p>
            </p:txBody>
          </p:sp>
        </p:grpSp>
      </p:grpSp>
      <p:sp>
        <p:nvSpPr>
          <p:cNvPr id="14338" name="Title 1"/>
          <p:cNvSpPr>
            <a:spLocks noGrp="1"/>
          </p:cNvSpPr>
          <p:nvPr>
            <p:ph type="title" idx="4294967295"/>
          </p:nvPr>
        </p:nvSpPr>
        <p:spPr>
          <a:xfrm>
            <a:off x="1981200" y="228600"/>
            <a:ext cx="7772400" cy="1143000"/>
          </a:xfrm>
        </p:spPr>
        <p:txBody>
          <a:bodyPr/>
          <a:lstStyle/>
          <a:p>
            <a:pPr eaLnBrk="1" hangingPunct="1">
              <a:defRPr/>
            </a:pPr>
            <a:r>
              <a:rPr lang="en-US" sz="3600" dirty="0">
                <a:cs typeface="+mj-cs"/>
              </a:rPr>
              <a:t>Toroidal Geometry Makes a Difference, </a:t>
            </a:r>
            <a:endParaRPr lang="en-US" sz="2000" dirty="0">
              <a:cs typeface="+mj-cs"/>
            </a:endParaRPr>
          </a:p>
        </p:txBody>
      </p:sp>
      <p:sp>
        <p:nvSpPr>
          <p:cNvPr id="24" name="Rectangle 23"/>
          <p:cNvSpPr/>
          <p:nvPr/>
        </p:nvSpPr>
        <p:spPr bwMode="auto">
          <a:xfrm>
            <a:off x="1423988" y="1752600"/>
            <a:ext cx="2957512" cy="1447800"/>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14343" name="Text Box 7"/>
          <p:cNvSpPr txBox="1">
            <a:spLocks noChangeArrowheads="1"/>
          </p:cNvSpPr>
          <p:nvPr/>
        </p:nvSpPr>
        <p:spPr bwMode="auto">
          <a:xfrm>
            <a:off x="8082756" y="2922888"/>
            <a:ext cx="11318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Outside</a:t>
            </a:r>
          </a:p>
        </p:txBody>
      </p:sp>
      <p:sp>
        <p:nvSpPr>
          <p:cNvPr id="14344" name="Text Box 8"/>
          <p:cNvSpPr txBox="1">
            <a:spLocks noChangeArrowheads="1"/>
          </p:cNvSpPr>
          <p:nvPr/>
        </p:nvSpPr>
        <p:spPr bwMode="auto">
          <a:xfrm>
            <a:off x="5472112" y="2999581"/>
            <a:ext cx="9286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Inside</a:t>
            </a:r>
          </a:p>
        </p:txBody>
      </p:sp>
      <p:grpSp>
        <p:nvGrpSpPr>
          <p:cNvPr id="2" name="Group 1"/>
          <p:cNvGrpSpPr/>
          <p:nvPr/>
        </p:nvGrpSpPr>
        <p:grpSpPr>
          <a:xfrm>
            <a:off x="5029200" y="1524000"/>
            <a:ext cx="2590800" cy="1371600"/>
            <a:chOff x="533400" y="1600200"/>
            <a:chExt cx="2590800" cy="1371600"/>
          </a:xfrm>
        </p:grpSpPr>
        <p:grpSp>
          <p:nvGrpSpPr>
            <p:cNvPr id="13" name="Group 12"/>
            <p:cNvGrpSpPr/>
            <p:nvPr/>
          </p:nvGrpSpPr>
          <p:grpSpPr>
            <a:xfrm>
              <a:off x="533400" y="1600200"/>
              <a:ext cx="2590800" cy="1143000"/>
              <a:chOff x="914400" y="4495800"/>
              <a:chExt cx="2590800" cy="1143000"/>
            </a:xfrm>
          </p:grpSpPr>
          <p:sp>
            <p:nvSpPr>
              <p:cNvPr id="18" name="Oval 17"/>
              <p:cNvSpPr/>
              <p:nvPr/>
            </p:nvSpPr>
            <p:spPr bwMode="auto">
              <a:xfrm>
                <a:off x="990600" y="4495800"/>
                <a:ext cx="2362200" cy="8382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19" name="Oval 18"/>
              <p:cNvSpPr/>
              <p:nvPr/>
            </p:nvSpPr>
            <p:spPr bwMode="auto">
              <a:xfrm>
                <a:off x="914400" y="46482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20" name="Oval 19"/>
              <p:cNvSpPr/>
              <p:nvPr/>
            </p:nvSpPr>
            <p:spPr bwMode="auto">
              <a:xfrm>
                <a:off x="2590800" y="4724400"/>
                <a:ext cx="914400" cy="914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grpSp>
        <p:sp>
          <p:nvSpPr>
            <p:cNvPr id="14" name="Curved Up Arrow 13"/>
            <p:cNvSpPr/>
            <p:nvPr/>
          </p:nvSpPr>
          <p:spPr bwMode="auto">
            <a:xfrm rot="16200000">
              <a:off x="2324100" y="2400300"/>
              <a:ext cx="838200" cy="304800"/>
            </a:xfrm>
            <a:prstGeom prst="curvedUp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5" name="Curved Down Arrow 14"/>
            <p:cNvSpPr/>
            <p:nvPr/>
          </p:nvSpPr>
          <p:spPr bwMode="auto">
            <a:xfrm>
              <a:off x="2362200" y="1981200"/>
              <a:ext cx="685800" cy="381000"/>
            </a:xfrm>
            <a:prstGeom prst="curvedDownArrow">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grpSp>
      <p:graphicFrame>
        <p:nvGraphicFramePr>
          <p:cNvPr id="21" name="Object 20"/>
          <p:cNvGraphicFramePr>
            <a:graphicFrameLocks noChangeAspect="1"/>
          </p:cNvGraphicFramePr>
          <p:nvPr>
            <p:extLst>
              <p:ext uri="{D42A27DB-BD31-4B8C-83A1-F6EECF244321}">
                <p14:modId xmlns:p14="http://schemas.microsoft.com/office/powerpoint/2010/main" val="2863964736"/>
              </p:ext>
            </p:extLst>
          </p:nvPr>
        </p:nvGraphicFramePr>
        <p:xfrm>
          <a:off x="8763001" y="2286001"/>
          <a:ext cx="1622425" cy="390525"/>
        </p:xfrm>
        <a:graphic>
          <a:graphicData uri="http://schemas.openxmlformats.org/presentationml/2006/ole">
            <mc:AlternateContent xmlns:mc="http://schemas.openxmlformats.org/markup-compatibility/2006">
              <mc:Choice xmlns:v="urn:schemas-microsoft-com:vml" Requires="v">
                <p:oleObj spid="_x0000_s694823" name="Equation" r:id="rId4" imgW="685800" imgH="165100" progId="Equation.DSMT4">
                  <p:embed/>
                </p:oleObj>
              </mc:Choice>
              <mc:Fallback>
                <p:oleObj name="Equation" r:id="rId4" imgW="685800" imgH="165100" progId="Equation.DSMT4">
                  <p:embed/>
                  <p:pic>
                    <p:nvPicPr>
                      <p:cNvPr id="0" name=""/>
                      <p:cNvPicPr/>
                      <p:nvPr/>
                    </p:nvPicPr>
                    <p:blipFill>
                      <a:blip r:embed="rId5"/>
                      <a:stretch>
                        <a:fillRect/>
                      </a:stretch>
                    </p:blipFill>
                    <p:spPr>
                      <a:xfrm>
                        <a:off x="8763001" y="2286001"/>
                        <a:ext cx="1622425" cy="390525"/>
                      </a:xfrm>
                      <a:prstGeom prst="rect">
                        <a:avLst/>
                      </a:prstGeom>
                    </p:spPr>
                  </p:pic>
                </p:oleObj>
              </mc:Fallback>
            </mc:AlternateContent>
          </a:graphicData>
        </a:graphic>
      </p:graphicFrame>
      <p:graphicFrame>
        <p:nvGraphicFramePr>
          <p:cNvPr id="22" name="Object 21"/>
          <p:cNvGraphicFramePr>
            <a:graphicFrameLocks noChangeAspect="1"/>
          </p:cNvGraphicFramePr>
          <p:nvPr>
            <p:extLst>
              <p:ext uri="{D42A27DB-BD31-4B8C-83A1-F6EECF244321}">
                <p14:modId xmlns:p14="http://schemas.microsoft.com/office/powerpoint/2010/main" val="623408315"/>
              </p:ext>
            </p:extLst>
          </p:nvPr>
        </p:nvGraphicFramePr>
        <p:xfrm>
          <a:off x="1543631" y="2320897"/>
          <a:ext cx="2836863" cy="841375"/>
        </p:xfrm>
        <a:graphic>
          <a:graphicData uri="http://schemas.openxmlformats.org/presentationml/2006/ole">
            <mc:AlternateContent xmlns:mc="http://schemas.openxmlformats.org/markup-compatibility/2006">
              <mc:Choice xmlns:v="urn:schemas-microsoft-com:vml" Requires="v">
                <p:oleObj spid="_x0000_s694824" name="Equation" r:id="rId6" imgW="1498600" imgH="444500" progId="Equation.DSMT4">
                  <p:embed/>
                </p:oleObj>
              </mc:Choice>
              <mc:Fallback>
                <p:oleObj name="Equation" r:id="rId6" imgW="1498600" imgH="444500" progId="Equation.DSMT4">
                  <p:embed/>
                  <p:pic>
                    <p:nvPicPr>
                      <p:cNvPr id="0" name=""/>
                      <p:cNvPicPr/>
                      <p:nvPr/>
                    </p:nvPicPr>
                    <p:blipFill>
                      <a:blip r:embed="rId7"/>
                      <a:stretch>
                        <a:fillRect/>
                      </a:stretch>
                    </p:blipFill>
                    <p:spPr>
                      <a:xfrm>
                        <a:off x="1543631" y="2320897"/>
                        <a:ext cx="2836863" cy="841375"/>
                      </a:xfrm>
                      <a:prstGeom prst="rect">
                        <a:avLst/>
                      </a:prstGeom>
                    </p:spPr>
                  </p:pic>
                </p:oleObj>
              </mc:Fallback>
            </mc:AlternateContent>
          </a:graphicData>
        </a:graphic>
      </p:graphicFrame>
      <p:graphicFrame>
        <p:nvGraphicFramePr>
          <p:cNvPr id="23" name="Object 22"/>
          <p:cNvGraphicFramePr>
            <a:graphicFrameLocks noChangeAspect="1"/>
          </p:cNvGraphicFramePr>
          <p:nvPr>
            <p:extLst>
              <p:ext uri="{D42A27DB-BD31-4B8C-83A1-F6EECF244321}">
                <p14:modId xmlns:p14="http://schemas.microsoft.com/office/powerpoint/2010/main" val="1984242561"/>
              </p:ext>
            </p:extLst>
          </p:nvPr>
        </p:nvGraphicFramePr>
        <p:xfrm>
          <a:off x="1676400" y="1752601"/>
          <a:ext cx="2566988" cy="473075"/>
        </p:xfrm>
        <a:graphic>
          <a:graphicData uri="http://schemas.openxmlformats.org/presentationml/2006/ole">
            <mc:AlternateContent xmlns:mc="http://schemas.openxmlformats.org/markup-compatibility/2006">
              <mc:Choice xmlns:v="urn:schemas-microsoft-com:vml" Requires="v">
                <p:oleObj spid="_x0000_s694825" name="Equation" r:id="rId8" imgW="1447800" imgH="266700" progId="Equation.DSMT4">
                  <p:embed/>
                </p:oleObj>
              </mc:Choice>
              <mc:Fallback>
                <p:oleObj name="Equation" r:id="rId8" imgW="1447800" imgH="266700" progId="Equation.DSMT4">
                  <p:embed/>
                  <p:pic>
                    <p:nvPicPr>
                      <p:cNvPr id="0" name=""/>
                      <p:cNvPicPr/>
                      <p:nvPr/>
                    </p:nvPicPr>
                    <p:blipFill>
                      <a:blip r:embed="rId9"/>
                      <a:stretch>
                        <a:fillRect/>
                      </a:stretch>
                    </p:blipFill>
                    <p:spPr>
                      <a:xfrm>
                        <a:off x="1676400" y="1752601"/>
                        <a:ext cx="2566988" cy="473075"/>
                      </a:xfrm>
                      <a:prstGeom prst="rect">
                        <a:avLst/>
                      </a:prstGeom>
                    </p:spPr>
                  </p:pic>
                </p:oleObj>
              </mc:Fallback>
            </mc:AlternateContent>
          </a:graphicData>
        </a:graphic>
      </p:graphicFrame>
      <p:sp>
        <p:nvSpPr>
          <p:cNvPr id="3" name="TextBox 2"/>
          <p:cNvSpPr txBox="1"/>
          <p:nvPr/>
        </p:nvSpPr>
        <p:spPr>
          <a:xfrm>
            <a:off x="1981201" y="1295400"/>
            <a:ext cx="1236236" cy="400110"/>
          </a:xfrm>
          <a:prstGeom prst="rect">
            <a:avLst/>
          </a:prstGeom>
          <a:noFill/>
        </p:spPr>
        <p:txBody>
          <a:bodyPr wrap="none" rtlCol="0">
            <a:spAutoFit/>
          </a:bodyPr>
          <a:lstStyle/>
          <a:p>
            <a:r>
              <a:rPr lang="en-US" sz="2000" dirty="0"/>
              <a:t>Streaming</a:t>
            </a:r>
          </a:p>
        </p:txBody>
      </p:sp>
      <p:sp>
        <p:nvSpPr>
          <p:cNvPr id="6" name="TextBox 5">
            <a:extLst>
              <a:ext uri="{FF2B5EF4-FFF2-40B4-BE49-F238E27FC236}">
                <a16:creationId xmlns:a16="http://schemas.microsoft.com/office/drawing/2014/main" id="{3D3219CF-6BED-5346-A2B5-93451C5DDB4C}"/>
              </a:ext>
            </a:extLst>
          </p:cNvPr>
          <p:cNvSpPr txBox="1"/>
          <p:nvPr/>
        </p:nvSpPr>
        <p:spPr>
          <a:xfrm>
            <a:off x="190499" y="4232217"/>
            <a:ext cx="3657601" cy="1569660"/>
          </a:xfrm>
          <a:prstGeom prst="rect">
            <a:avLst/>
          </a:prstGeom>
          <a:noFill/>
        </p:spPr>
        <p:txBody>
          <a:bodyPr wrap="square" rtlCol="0">
            <a:spAutoFit/>
          </a:bodyPr>
          <a:lstStyle/>
          <a:p>
            <a:r>
              <a:rPr lang="en-US" sz="1800" b="1" dirty="0"/>
              <a:t>Toroidal effects</a:t>
            </a:r>
          </a:p>
          <a:p>
            <a:r>
              <a:rPr lang="en-US" sz="1800" dirty="0" err="1"/>
              <a:t>Ohkawa</a:t>
            </a:r>
            <a:r>
              <a:rPr lang="en-US" sz="1800" dirty="0"/>
              <a:t>, T., 1976, General Atomic Company Report No. A1384</a:t>
            </a:r>
          </a:p>
          <a:p>
            <a:r>
              <a:rPr lang="en-US" sz="1800" dirty="0"/>
              <a:t>Parks, P. B., and F. B. Marcus, 1981, </a:t>
            </a:r>
            <a:r>
              <a:rPr lang="en-US" sz="1800" dirty="0" err="1"/>
              <a:t>Nucl</a:t>
            </a:r>
            <a:r>
              <a:rPr lang="en-US" sz="1800" dirty="0"/>
              <a:t>. Fusion 21, 1207</a:t>
            </a:r>
            <a:r>
              <a:rPr lang="en-US" dirty="0"/>
              <a:t> </a:t>
            </a:r>
          </a:p>
        </p:txBody>
      </p:sp>
      <p:cxnSp>
        <p:nvCxnSpPr>
          <p:cNvPr id="25" name="Straight Arrow Connector 24"/>
          <p:cNvCxnSpPr>
            <a:cxnSpLocks/>
          </p:cNvCxnSpPr>
          <p:nvPr/>
        </p:nvCxnSpPr>
        <p:spPr bwMode="auto">
          <a:xfrm flipH="1" flipV="1">
            <a:off x="7501731" y="2310906"/>
            <a:ext cx="702469" cy="517525"/>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cxnSp>
        <p:nvCxnSpPr>
          <p:cNvPr id="4" name="Straight Arrow Connector 3"/>
          <p:cNvCxnSpPr>
            <a:cxnSpLocks/>
          </p:cNvCxnSpPr>
          <p:nvPr/>
        </p:nvCxnSpPr>
        <p:spPr bwMode="auto">
          <a:xfrm flipV="1">
            <a:off x="6089253" y="2286000"/>
            <a:ext cx="844947" cy="664669"/>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562F96F9-7CF4-AB46-A72B-C76915D7BF5B}"/>
              </a:ext>
            </a:extLst>
          </p:cNvPr>
          <p:cNvSpPr txBox="1"/>
          <p:nvPr/>
        </p:nvSpPr>
        <p:spPr>
          <a:xfrm>
            <a:off x="9245600" y="6105521"/>
            <a:ext cx="2946400" cy="646331"/>
          </a:xfrm>
          <a:prstGeom prst="rect">
            <a:avLst/>
          </a:prstGeom>
          <a:noFill/>
        </p:spPr>
        <p:txBody>
          <a:bodyPr wrap="square" rtlCol="0">
            <a:spAutoFit/>
          </a:bodyPr>
          <a:lstStyle/>
          <a:p>
            <a:r>
              <a:rPr lang="en-US" sz="1800" dirty="0"/>
              <a:t>TMA, B. Hui, IEEE Trans Plasma Sci., 1986</a:t>
            </a:r>
          </a:p>
        </p:txBody>
      </p:sp>
      <p:sp>
        <p:nvSpPr>
          <p:cNvPr id="10" name="TextBox 9">
            <a:extLst>
              <a:ext uri="{FF2B5EF4-FFF2-40B4-BE49-F238E27FC236}">
                <a16:creationId xmlns:a16="http://schemas.microsoft.com/office/drawing/2014/main" id="{EF376BEA-4AFF-764F-9A55-783D8AD8A235}"/>
              </a:ext>
            </a:extLst>
          </p:cNvPr>
          <p:cNvSpPr txBox="1"/>
          <p:nvPr/>
        </p:nvSpPr>
        <p:spPr>
          <a:xfrm>
            <a:off x="7831563" y="1174670"/>
            <a:ext cx="3639843" cy="646331"/>
          </a:xfrm>
          <a:prstGeom prst="rect">
            <a:avLst/>
          </a:prstGeom>
          <a:noFill/>
        </p:spPr>
        <p:txBody>
          <a:bodyPr wrap="none" rtlCol="0">
            <a:spAutoFit/>
          </a:bodyPr>
          <a:lstStyle/>
          <a:p>
            <a:r>
              <a:rPr lang="en-US" sz="1800" dirty="0"/>
              <a:t>TMA and KR Chu, </a:t>
            </a:r>
            <a:r>
              <a:rPr lang="en-US" sz="1800" dirty="0" err="1"/>
              <a:t>PoF</a:t>
            </a:r>
            <a:r>
              <a:rPr lang="en-US" sz="1800" dirty="0"/>
              <a:t> 25, (1982),</a:t>
            </a:r>
          </a:p>
          <a:p>
            <a:r>
              <a:rPr lang="en-US" sz="1800" dirty="0"/>
              <a:t> M. Taguchi, J. Phys. Soc. </a:t>
            </a:r>
            <a:r>
              <a:rPr lang="en-US" sz="1800" dirty="0" err="1"/>
              <a:t>Jpn</a:t>
            </a:r>
            <a:r>
              <a:rPr lang="en-US" sz="1800" dirty="0"/>
              <a:t> (1982)</a:t>
            </a:r>
          </a:p>
        </p:txBody>
      </p:sp>
      <p:grpSp>
        <p:nvGrpSpPr>
          <p:cNvPr id="31" name="Group 30">
            <a:extLst>
              <a:ext uri="{FF2B5EF4-FFF2-40B4-BE49-F238E27FC236}">
                <a16:creationId xmlns:a16="http://schemas.microsoft.com/office/drawing/2014/main" id="{4FA4B93A-296C-E84A-9AAA-08721DB4F48C}"/>
              </a:ext>
            </a:extLst>
          </p:cNvPr>
          <p:cNvGrpSpPr/>
          <p:nvPr/>
        </p:nvGrpSpPr>
        <p:grpSpPr>
          <a:xfrm>
            <a:off x="38101" y="0"/>
            <a:ext cx="1562100" cy="1611341"/>
            <a:chOff x="207286" y="152400"/>
            <a:chExt cx="1600201" cy="1752600"/>
          </a:xfrm>
        </p:grpSpPr>
        <p:sp>
          <p:nvSpPr>
            <p:cNvPr id="32" name="Rectangle 31">
              <a:extLst>
                <a:ext uri="{FF2B5EF4-FFF2-40B4-BE49-F238E27FC236}">
                  <a16:creationId xmlns:a16="http://schemas.microsoft.com/office/drawing/2014/main" id="{40EC2422-920E-D642-92E5-E86B835B7D2F}"/>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33" name="Picture 32">
              <a:extLst>
                <a:ext uri="{FF2B5EF4-FFF2-40B4-BE49-F238E27FC236}">
                  <a16:creationId xmlns:a16="http://schemas.microsoft.com/office/drawing/2014/main" id="{428728E1-8A1C-B741-B3BE-ADF464E7D43A}"/>
                </a:ext>
              </a:extLst>
            </p:cNvPr>
            <p:cNvPicPr>
              <a:picLocks noChangeAspect="1"/>
            </p:cNvPicPr>
            <p:nvPr/>
          </p:nvPicPr>
          <p:blipFill>
            <a:blip r:embed="rId10"/>
            <a:stretch>
              <a:fillRect/>
            </a:stretch>
          </p:blipFill>
          <p:spPr>
            <a:xfrm>
              <a:off x="207286" y="152400"/>
              <a:ext cx="1600201" cy="1620563"/>
            </a:xfrm>
            <a:prstGeom prst="rect">
              <a:avLst/>
            </a:prstGeom>
            <a:ln>
              <a:noFill/>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B7D568-C0F8-414E-949E-74CD56A63890}"/>
              </a:ext>
            </a:extLst>
          </p:cNvPr>
          <p:cNvSpPr/>
          <p:nvPr/>
        </p:nvSpPr>
        <p:spPr bwMode="auto">
          <a:xfrm>
            <a:off x="0" y="0"/>
            <a:ext cx="1692958" cy="1752599"/>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 name="Title 1">
            <a:extLst>
              <a:ext uri="{FF2B5EF4-FFF2-40B4-BE49-F238E27FC236}">
                <a16:creationId xmlns:a16="http://schemas.microsoft.com/office/drawing/2014/main" id="{116DCAD1-8281-E943-8EC3-45099D7CF644}"/>
              </a:ext>
            </a:extLst>
          </p:cNvPr>
          <p:cNvSpPr>
            <a:spLocks noGrp="1"/>
          </p:cNvSpPr>
          <p:nvPr>
            <p:ph type="title"/>
          </p:nvPr>
        </p:nvSpPr>
        <p:spPr>
          <a:xfrm>
            <a:off x="2071389" y="178992"/>
            <a:ext cx="7772400" cy="1143000"/>
          </a:xfrm>
        </p:spPr>
        <p:txBody>
          <a:bodyPr/>
          <a:lstStyle/>
          <a:p>
            <a:r>
              <a:rPr lang="en-US" dirty="0"/>
              <a:t>First, Some Nostalgia – TMA-DPP 50</a:t>
            </a:r>
            <a:r>
              <a:rPr lang="en-US" baseline="30000" dirty="0"/>
              <a:t>th</a:t>
            </a:r>
          </a:p>
        </p:txBody>
      </p:sp>
      <p:pic>
        <p:nvPicPr>
          <p:cNvPr id="8" name="Picture 7">
            <a:extLst>
              <a:ext uri="{FF2B5EF4-FFF2-40B4-BE49-F238E27FC236}">
                <a16:creationId xmlns:a16="http://schemas.microsoft.com/office/drawing/2014/main" id="{3E190D93-084D-CF4F-81EC-E2C193E2C521}"/>
              </a:ext>
            </a:extLst>
          </p:cNvPr>
          <p:cNvPicPr>
            <a:picLocks noChangeAspect="1"/>
          </p:cNvPicPr>
          <p:nvPr/>
        </p:nvPicPr>
        <p:blipFill>
          <a:blip r:embed="rId2"/>
          <a:stretch>
            <a:fillRect/>
          </a:stretch>
        </p:blipFill>
        <p:spPr>
          <a:xfrm>
            <a:off x="1347797" y="1321992"/>
            <a:ext cx="4662064" cy="2971800"/>
          </a:xfrm>
          <a:prstGeom prst="rect">
            <a:avLst/>
          </a:prstGeom>
        </p:spPr>
      </p:pic>
      <p:pic>
        <p:nvPicPr>
          <p:cNvPr id="4" name="Picture 3">
            <a:extLst>
              <a:ext uri="{FF2B5EF4-FFF2-40B4-BE49-F238E27FC236}">
                <a16:creationId xmlns:a16="http://schemas.microsoft.com/office/drawing/2014/main" id="{27B19ADA-4987-E84D-9168-CC71FD168F32}"/>
              </a:ext>
            </a:extLst>
          </p:cNvPr>
          <p:cNvPicPr>
            <a:picLocks noChangeAspect="1"/>
          </p:cNvPicPr>
          <p:nvPr/>
        </p:nvPicPr>
        <p:blipFill>
          <a:blip r:embed="rId3"/>
          <a:stretch>
            <a:fillRect/>
          </a:stretch>
        </p:blipFill>
        <p:spPr>
          <a:xfrm rot="16200000">
            <a:off x="6376987" y="1014412"/>
            <a:ext cx="4429126" cy="5905501"/>
          </a:xfrm>
          <a:prstGeom prst="rect">
            <a:avLst/>
          </a:prstGeom>
        </p:spPr>
      </p:pic>
      <p:pic>
        <p:nvPicPr>
          <p:cNvPr id="10" name="Picture 9">
            <a:extLst>
              <a:ext uri="{FF2B5EF4-FFF2-40B4-BE49-F238E27FC236}">
                <a16:creationId xmlns:a16="http://schemas.microsoft.com/office/drawing/2014/main" id="{5E8F158A-21D4-F244-B36F-F97007266D76}"/>
              </a:ext>
            </a:extLst>
          </p:cNvPr>
          <p:cNvPicPr>
            <a:picLocks noChangeAspect="1"/>
          </p:cNvPicPr>
          <p:nvPr/>
        </p:nvPicPr>
        <p:blipFill>
          <a:blip r:embed="rId4"/>
          <a:stretch>
            <a:fillRect/>
          </a:stretch>
        </p:blipFill>
        <p:spPr>
          <a:xfrm>
            <a:off x="2233399" y="4449226"/>
            <a:ext cx="2581189" cy="2156027"/>
          </a:xfrm>
          <a:prstGeom prst="rect">
            <a:avLst/>
          </a:prstGeom>
        </p:spPr>
      </p:pic>
      <p:sp>
        <p:nvSpPr>
          <p:cNvPr id="11" name="TextBox 10">
            <a:extLst>
              <a:ext uri="{FF2B5EF4-FFF2-40B4-BE49-F238E27FC236}">
                <a16:creationId xmlns:a16="http://schemas.microsoft.com/office/drawing/2014/main" id="{7EA3D63B-26D6-B24C-B1A5-89AF05003F97}"/>
              </a:ext>
            </a:extLst>
          </p:cNvPr>
          <p:cNvSpPr txBox="1"/>
          <p:nvPr/>
        </p:nvSpPr>
        <p:spPr>
          <a:xfrm>
            <a:off x="6669266" y="1752599"/>
            <a:ext cx="4015843" cy="461665"/>
          </a:xfrm>
          <a:prstGeom prst="rect">
            <a:avLst/>
          </a:prstGeom>
          <a:noFill/>
        </p:spPr>
        <p:txBody>
          <a:bodyPr wrap="none" rtlCol="0">
            <a:spAutoFit/>
          </a:bodyPr>
          <a:lstStyle/>
          <a:p>
            <a:r>
              <a:rPr lang="en-US" dirty="0"/>
              <a:t>These are called transparencies</a:t>
            </a:r>
          </a:p>
        </p:txBody>
      </p:sp>
      <p:sp>
        <p:nvSpPr>
          <p:cNvPr id="13" name="TextBox 12">
            <a:extLst>
              <a:ext uri="{FF2B5EF4-FFF2-40B4-BE49-F238E27FC236}">
                <a16:creationId xmlns:a16="http://schemas.microsoft.com/office/drawing/2014/main" id="{F10A1E8B-CDC9-EE41-A0CC-5A7711E97BE0}"/>
              </a:ext>
            </a:extLst>
          </p:cNvPr>
          <p:cNvSpPr txBox="1"/>
          <p:nvPr/>
        </p:nvSpPr>
        <p:spPr>
          <a:xfrm>
            <a:off x="242589" y="4942431"/>
            <a:ext cx="1828800" cy="830997"/>
          </a:xfrm>
          <a:prstGeom prst="rect">
            <a:avLst/>
          </a:prstGeom>
          <a:noFill/>
        </p:spPr>
        <p:txBody>
          <a:bodyPr wrap="square" rtlCol="0">
            <a:spAutoFit/>
          </a:bodyPr>
          <a:lstStyle/>
          <a:p>
            <a:r>
              <a:rPr lang="en-US" dirty="0"/>
              <a:t>Submitted by my advisor</a:t>
            </a:r>
          </a:p>
        </p:txBody>
      </p:sp>
      <p:pic>
        <p:nvPicPr>
          <p:cNvPr id="9" name="Picture 8">
            <a:extLst>
              <a:ext uri="{FF2B5EF4-FFF2-40B4-BE49-F238E27FC236}">
                <a16:creationId xmlns:a16="http://schemas.microsoft.com/office/drawing/2014/main" id="{ACE0321D-085C-8645-AAEB-88933C58464D}"/>
              </a:ext>
            </a:extLst>
          </p:cNvPr>
          <p:cNvPicPr>
            <a:picLocks noChangeAspect="1"/>
          </p:cNvPicPr>
          <p:nvPr/>
        </p:nvPicPr>
        <p:blipFill>
          <a:blip r:embed="rId5"/>
          <a:stretch>
            <a:fillRect/>
          </a:stretch>
        </p:blipFill>
        <p:spPr>
          <a:xfrm>
            <a:off x="0" y="-1073"/>
            <a:ext cx="1692958" cy="1714500"/>
          </a:xfrm>
          <a:prstGeom prst="rect">
            <a:avLst/>
          </a:prstGeom>
        </p:spPr>
      </p:pic>
    </p:spTree>
    <p:extLst>
      <p:ext uri="{BB962C8B-B14F-4D97-AF65-F5344CB8AC3E}">
        <p14:creationId xmlns:p14="http://schemas.microsoft.com/office/powerpoint/2010/main" val="459797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8755B967-2557-F241-B93A-9877894C18BF}"/>
              </a:ext>
            </a:extLst>
          </p:cNvPr>
          <p:cNvGrpSpPr/>
          <p:nvPr/>
        </p:nvGrpSpPr>
        <p:grpSpPr>
          <a:xfrm>
            <a:off x="38101" y="0"/>
            <a:ext cx="1562100" cy="1611341"/>
            <a:chOff x="207286" y="152400"/>
            <a:chExt cx="1600201" cy="1752600"/>
          </a:xfrm>
        </p:grpSpPr>
        <p:sp>
          <p:nvSpPr>
            <p:cNvPr id="17" name="Rectangle 16">
              <a:extLst>
                <a:ext uri="{FF2B5EF4-FFF2-40B4-BE49-F238E27FC236}">
                  <a16:creationId xmlns:a16="http://schemas.microsoft.com/office/drawing/2014/main" id="{AEF0C4EB-9423-BC4E-9D63-FFCF523CD9C1}"/>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18" name="Picture 17">
              <a:extLst>
                <a:ext uri="{FF2B5EF4-FFF2-40B4-BE49-F238E27FC236}">
                  <a16:creationId xmlns:a16="http://schemas.microsoft.com/office/drawing/2014/main" id="{36CA9445-6DB9-C847-866F-76C86DB7C909}"/>
                </a:ext>
              </a:extLst>
            </p:cNvPr>
            <p:cNvPicPr>
              <a:picLocks noChangeAspect="1"/>
            </p:cNvPicPr>
            <p:nvPr/>
          </p:nvPicPr>
          <p:blipFill>
            <a:blip r:embed="rId2"/>
            <a:stretch>
              <a:fillRect/>
            </a:stretch>
          </p:blipFill>
          <p:spPr>
            <a:xfrm>
              <a:off x="207286" y="152400"/>
              <a:ext cx="1600201" cy="1620563"/>
            </a:xfrm>
            <a:prstGeom prst="rect">
              <a:avLst/>
            </a:prstGeom>
            <a:ln>
              <a:noFill/>
            </a:ln>
          </p:spPr>
        </p:pic>
      </p:grpSp>
      <p:sp>
        <p:nvSpPr>
          <p:cNvPr id="2" name="Title 1">
            <a:extLst>
              <a:ext uri="{FF2B5EF4-FFF2-40B4-BE49-F238E27FC236}">
                <a16:creationId xmlns:a16="http://schemas.microsoft.com/office/drawing/2014/main" id="{39605771-CF5B-8C4E-AE27-28E3FA960389}"/>
              </a:ext>
            </a:extLst>
          </p:cNvPr>
          <p:cNvSpPr>
            <a:spLocks noGrp="1"/>
          </p:cNvSpPr>
          <p:nvPr>
            <p:ph type="title"/>
          </p:nvPr>
        </p:nvSpPr>
        <p:spPr>
          <a:xfrm>
            <a:off x="1338412" y="95654"/>
            <a:ext cx="10363200" cy="1143000"/>
          </a:xfrm>
        </p:spPr>
        <p:txBody>
          <a:bodyPr/>
          <a:lstStyle/>
          <a:p>
            <a:r>
              <a:rPr lang="en-US" dirty="0"/>
              <a:t>Extensions to Energetic Particles– Fisch and </a:t>
            </a:r>
            <a:r>
              <a:rPr lang="en-US" dirty="0" err="1"/>
              <a:t>Karney</a:t>
            </a:r>
            <a:br>
              <a:rPr lang="en-US" dirty="0"/>
            </a:br>
            <a:endParaRPr lang="en-US" sz="1800" dirty="0"/>
          </a:p>
        </p:txBody>
      </p:sp>
      <p:pic>
        <p:nvPicPr>
          <p:cNvPr id="4" name="Picture 3">
            <a:extLst>
              <a:ext uri="{FF2B5EF4-FFF2-40B4-BE49-F238E27FC236}">
                <a16:creationId xmlns:a16="http://schemas.microsoft.com/office/drawing/2014/main" id="{E8F5C00D-8FD1-2648-A4B3-778725EBDC6E}"/>
              </a:ext>
            </a:extLst>
          </p:cNvPr>
          <p:cNvPicPr>
            <a:picLocks noChangeAspect="1"/>
          </p:cNvPicPr>
          <p:nvPr/>
        </p:nvPicPr>
        <p:blipFill>
          <a:blip r:embed="rId3"/>
          <a:stretch>
            <a:fillRect/>
          </a:stretch>
        </p:blipFill>
        <p:spPr>
          <a:xfrm>
            <a:off x="6586388" y="1024007"/>
            <a:ext cx="5115224" cy="5388877"/>
          </a:xfrm>
          <a:prstGeom prst="rect">
            <a:avLst/>
          </a:prstGeom>
        </p:spPr>
      </p:pic>
      <p:sp>
        <p:nvSpPr>
          <p:cNvPr id="3" name="TextBox 2">
            <a:extLst>
              <a:ext uri="{FF2B5EF4-FFF2-40B4-BE49-F238E27FC236}">
                <a16:creationId xmlns:a16="http://schemas.microsoft.com/office/drawing/2014/main" id="{8710DD88-69B0-1441-AD17-52435CA27168}"/>
              </a:ext>
            </a:extLst>
          </p:cNvPr>
          <p:cNvSpPr txBox="1"/>
          <p:nvPr/>
        </p:nvSpPr>
        <p:spPr>
          <a:xfrm>
            <a:off x="7567763" y="1064567"/>
            <a:ext cx="3429000" cy="461665"/>
          </a:xfrm>
          <a:prstGeom prst="rect">
            <a:avLst/>
          </a:prstGeom>
          <a:noFill/>
        </p:spPr>
        <p:txBody>
          <a:bodyPr wrap="square" rtlCol="0">
            <a:spAutoFit/>
          </a:bodyPr>
          <a:lstStyle/>
          <a:p>
            <a:r>
              <a:rPr lang="en-US" dirty="0"/>
              <a:t>Probability of runaway</a:t>
            </a:r>
          </a:p>
        </p:txBody>
      </p:sp>
      <p:sp>
        <p:nvSpPr>
          <p:cNvPr id="6" name="TextBox 5">
            <a:extLst>
              <a:ext uri="{FF2B5EF4-FFF2-40B4-BE49-F238E27FC236}">
                <a16:creationId xmlns:a16="http://schemas.microsoft.com/office/drawing/2014/main" id="{DB217DBA-2966-8F42-A0F6-058B37896DE5}"/>
              </a:ext>
            </a:extLst>
          </p:cNvPr>
          <p:cNvSpPr txBox="1"/>
          <p:nvPr/>
        </p:nvSpPr>
        <p:spPr>
          <a:xfrm>
            <a:off x="189482" y="5125752"/>
            <a:ext cx="6070600" cy="1477328"/>
          </a:xfrm>
          <a:prstGeom prst="rect">
            <a:avLst/>
          </a:prstGeom>
          <a:noFill/>
        </p:spPr>
        <p:txBody>
          <a:bodyPr wrap="square" rtlCol="0">
            <a:spAutoFit/>
          </a:bodyPr>
          <a:lstStyle/>
          <a:p>
            <a:r>
              <a:rPr lang="en-US" sz="1800" dirty="0"/>
              <a:t>Fisch, N. J., 1985a, Phys. Fluids 28, 245.</a:t>
            </a:r>
          </a:p>
          <a:p>
            <a:r>
              <a:rPr lang="en-US" sz="1800" dirty="0"/>
              <a:t>Fisch, N. J., and C. F. F. </a:t>
            </a:r>
            <a:r>
              <a:rPr lang="en-US" sz="1800" dirty="0" err="1"/>
              <a:t>Karney</a:t>
            </a:r>
            <a:r>
              <a:rPr lang="en-US" sz="1800" dirty="0"/>
              <a:t>, 1985b, Phys. Fluids 28, 3107. </a:t>
            </a:r>
          </a:p>
          <a:p>
            <a:r>
              <a:rPr lang="en-US" sz="1800" dirty="0" err="1"/>
              <a:t>Karney</a:t>
            </a:r>
            <a:r>
              <a:rPr lang="en-US" sz="1800" dirty="0"/>
              <a:t>, C. F. F., and N. J. Fisch, 1986, Phys. Fluids 29, 180. </a:t>
            </a:r>
          </a:p>
          <a:p>
            <a:r>
              <a:rPr lang="en-US" sz="1800" dirty="0"/>
              <a:t>Fisch, Reviews of Modern Physics, Vol. 59, No. 1, January 1987</a:t>
            </a:r>
          </a:p>
        </p:txBody>
      </p:sp>
      <p:sp>
        <p:nvSpPr>
          <p:cNvPr id="7" name="TextBox 6">
            <a:extLst>
              <a:ext uri="{FF2B5EF4-FFF2-40B4-BE49-F238E27FC236}">
                <a16:creationId xmlns:a16="http://schemas.microsoft.com/office/drawing/2014/main" id="{AE043202-EF24-544F-9D23-05D224F39E6F}"/>
              </a:ext>
            </a:extLst>
          </p:cNvPr>
          <p:cNvSpPr txBox="1"/>
          <p:nvPr/>
        </p:nvSpPr>
        <p:spPr>
          <a:xfrm>
            <a:off x="7957298" y="6393014"/>
            <a:ext cx="3320140" cy="369332"/>
          </a:xfrm>
          <a:prstGeom prst="rect">
            <a:avLst/>
          </a:prstGeom>
          <a:noFill/>
        </p:spPr>
        <p:txBody>
          <a:bodyPr wrap="none" rtlCol="0">
            <a:spAutoFit/>
          </a:bodyPr>
          <a:lstStyle/>
          <a:p>
            <a:r>
              <a:rPr lang="en-US" sz="1800" dirty="0"/>
              <a:t>u - normalized to </a:t>
            </a:r>
            <a:r>
              <a:rPr lang="en-US" sz="1800" dirty="0" err="1"/>
              <a:t>Dreicer</a:t>
            </a:r>
            <a:r>
              <a:rPr lang="en-US" sz="1800" dirty="0"/>
              <a:t> velocity</a:t>
            </a:r>
          </a:p>
        </p:txBody>
      </p:sp>
      <p:sp>
        <p:nvSpPr>
          <p:cNvPr id="8" name="Oval 7">
            <a:extLst>
              <a:ext uri="{FF2B5EF4-FFF2-40B4-BE49-F238E27FC236}">
                <a16:creationId xmlns:a16="http://schemas.microsoft.com/office/drawing/2014/main" id="{AABF0B18-C09C-4446-BEBE-5AF0489837E2}"/>
              </a:ext>
            </a:extLst>
          </p:cNvPr>
          <p:cNvSpPr/>
          <p:nvPr/>
        </p:nvSpPr>
        <p:spPr bwMode="auto">
          <a:xfrm>
            <a:off x="9144000" y="2667000"/>
            <a:ext cx="138263" cy="152400"/>
          </a:xfrm>
          <a:prstGeom prst="ellipse">
            <a:avLst/>
          </a:prstGeom>
          <a:solidFill>
            <a:srgbClr val="FF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9" name="Right Arrow 8">
            <a:extLst>
              <a:ext uri="{FF2B5EF4-FFF2-40B4-BE49-F238E27FC236}">
                <a16:creationId xmlns:a16="http://schemas.microsoft.com/office/drawing/2014/main" id="{79678F3A-AFDD-3540-89A7-6F56A6A53349}"/>
              </a:ext>
            </a:extLst>
          </p:cNvPr>
          <p:cNvSpPr/>
          <p:nvPr/>
        </p:nvSpPr>
        <p:spPr bwMode="auto">
          <a:xfrm>
            <a:off x="10134600" y="3124200"/>
            <a:ext cx="381000" cy="152400"/>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0" name="TextBox 9">
            <a:extLst>
              <a:ext uri="{FF2B5EF4-FFF2-40B4-BE49-F238E27FC236}">
                <a16:creationId xmlns:a16="http://schemas.microsoft.com/office/drawing/2014/main" id="{0D525439-6DAF-E741-A70D-8BC3E46FFED1}"/>
              </a:ext>
            </a:extLst>
          </p:cNvPr>
          <p:cNvSpPr txBox="1"/>
          <p:nvPr/>
        </p:nvSpPr>
        <p:spPr>
          <a:xfrm>
            <a:off x="10025143" y="2715107"/>
            <a:ext cx="755335" cy="369332"/>
          </a:xfrm>
          <a:prstGeom prst="rect">
            <a:avLst/>
          </a:prstGeom>
          <a:noFill/>
        </p:spPr>
        <p:txBody>
          <a:bodyPr wrap="none" rtlCol="0">
            <a:spAutoFit/>
          </a:bodyPr>
          <a:lstStyle/>
          <a:p>
            <a:r>
              <a:rPr lang="en-US" sz="1800" dirty="0"/>
              <a:t>w/ RF</a:t>
            </a:r>
          </a:p>
        </p:txBody>
      </p:sp>
      <p:sp>
        <p:nvSpPr>
          <p:cNvPr id="11" name="TextBox 10">
            <a:extLst>
              <a:ext uri="{FF2B5EF4-FFF2-40B4-BE49-F238E27FC236}">
                <a16:creationId xmlns:a16="http://schemas.microsoft.com/office/drawing/2014/main" id="{9C09E9C8-0DDB-4F45-9FB2-A0C557F98339}"/>
              </a:ext>
            </a:extLst>
          </p:cNvPr>
          <p:cNvSpPr txBox="1"/>
          <p:nvPr/>
        </p:nvSpPr>
        <p:spPr>
          <a:xfrm>
            <a:off x="8835463" y="2310825"/>
            <a:ext cx="755335" cy="369332"/>
          </a:xfrm>
          <a:prstGeom prst="rect">
            <a:avLst/>
          </a:prstGeom>
          <a:noFill/>
        </p:spPr>
        <p:txBody>
          <a:bodyPr wrap="none" rtlCol="0">
            <a:spAutoFit/>
          </a:bodyPr>
          <a:lstStyle/>
          <a:p>
            <a:r>
              <a:rPr lang="en-US" sz="1800" dirty="0"/>
              <a:t>no RF</a:t>
            </a:r>
          </a:p>
        </p:txBody>
      </p:sp>
      <p:sp>
        <p:nvSpPr>
          <p:cNvPr id="12" name="TextBox 11">
            <a:extLst>
              <a:ext uri="{FF2B5EF4-FFF2-40B4-BE49-F238E27FC236}">
                <a16:creationId xmlns:a16="http://schemas.microsoft.com/office/drawing/2014/main" id="{1FB57D08-3BA4-E54B-8FA2-F3E52955486A}"/>
              </a:ext>
            </a:extLst>
          </p:cNvPr>
          <p:cNvSpPr txBox="1"/>
          <p:nvPr/>
        </p:nvSpPr>
        <p:spPr>
          <a:xfrm>
            <a:off x="907050" y="2654300"/>
            <a:ext cx="5037982" cy="1938992"/>
          </a:xfrm>
          <a:prstGeom prst="rect">
            <a:avLst/>
          </a:prstGeom>
          <a:noFill/>
        </p:spPr>
        <p:txBody>
          <a:bodyPr wrap="none" rtlCol="0">
            <a:spAutoFit/>
          </a:bodyPr>
          <a:lstStyle/>
          <a:p>
            <a:pPr marL="457200" indent="-457200">
              <a:buAutoNum type="arabicPeriod"/>
            </a:pPr>
            <a:r>
              <a:rPr lang="en-US" dirty="0"/>
              <a:t>Probability of runaway (no RF)</a:t>
            </a:r>
          </a:p>
          <a:p>
            <a:pPr marL="457200" indent="-457200">
              <a:buAutoNum type="arabicPeriod"/>
            </a:pPr>
            <a:endParaRPr lang="en-US" dirty="0"/>
          </a:p>
          <a:p>
            <a:pPr marL="457200" indent="-457200">
              <a:buAutoNum type="arabicPeriod"/>
            </a:pPr>
            <a:r>
              <a:rPr lang="en-US" dirty="0"/>
              <a:t>Runaway rate with RF</a:t>
            </a:r>
          </a:p>
          <a:p>
            <a:pPr marL="457200" indent="-457200">
              <a:buAutoNum type="arabicPeriod"/>
            </a:pPr>
            <a:endParaRPr lang="en-US" dirty="0"/>
          </a:p>
          <a:p>
            <a:pPr marL="457200" indent="-457200">
              <a:buAutoNum type="arabicPeriod"/>
            </a:pPr>
            <a:r>
              <a:rPr lang="en-US" dirty="0"/>
              <a:t>Energy flow to stored poloidal field</a:t>
            </a:r>
          </a:p>
        </p:txBody>
      </p:sp>
      <p:sp>
        <p:nvSpPr>
          <p:cNvPr id="13" name="Oval 12">
            <a:extLst>
              <a:ext uri="{FF2B5EF4-FFF2-40B4-BE49-F238E27FC236}">
                <a16:creationId xmlns:a16="http://schemas.microsoft.com/office/drawing/2014/main" id="{9202E878-24CC-7E44-83E4-4CF7B7CB0B27}"/>
              </a:ext>
            </a:extLst>
          </p:cNvPr>
          <p:cNvSpPr/>
          <p:nvPr/>
        </p:nvSpPr>
        <p:spPr bwMode="auto">
          <a:xfrm>
            <a:off x="5638800" y="2819400"/>
            <a:ext cx="138263" cy="152400"/>
          </a:xfrm>
          <a:prstGeom prst="ellipse">
            <a:avLst/>
          </a:prstGeom>
          <a:solidFill>
            <a:srgbClr val="FF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4" name="Right Arrow 13">
            <a:extLst>
              <a:ext uri="{FF2B5EF4-FFF2-40B4-BE49-F238E27FC236}">
                <a16:creationId xmlns:a16="http://schemas.microsoft.com/office/drawing/2014/main" id="{DC92EC5E-62EA-7E45-8070-059C4868BA37}"/>
              </a:ext>
            </a:extLst>
          </p:cNvPr>
          <p:cNvSpPr/>
          <p:nvPr/>
        </p:nvSpPr>
        <p:spPr bwMode="auto">
          <a:xfrm>
            <a:off x="4648200" y="3505200"/>
            <a:ext cx="381000" cy="152400"/>
          </a:xfrm>
          <a:prstGeom prst="rightArrow">
            <a:avLst/>
          </a:prstGeom>
          <a:solidFill>
            <a:srgbClr val="FF0000"/>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5" name="TextBox 14">
            <a:extLst>
              <a:ext uri="{FF2B5EF4-FFF2-40B4-BE49-F238E27FC236}">
                <a16:creationId xmlns:a16="http://schemas.microsoft.com/office/drawing/2014/main" id="{964BC495-CB43-DC48-9588-67F20FC3E800}"/>
              </a:ext>
            </a:extLst>
          </p:cNvPr>
          <p:cNvSpPr txBox="1"/>
          <p:nvPr/>
        </p:nvSpPr>
        <p:spPr>
          <a:xfrm>
            <a:off x="721427" y="1633497"/>
            <a:ext cx="5454644" cy="830997"/>
          </a:xfrm>
          <a:prstGeom prst="rect">
            <a:avLst/>
          </a:prstGeom>
          <a:noFill/>
        </p:spPr>
        <p:txBody>
          <a:bodyPr wrap="square" rtlCol="0">
            <a:spAutoFit/>
          </a:bodyPr>
          <a:lstStyle/>
          <a:p>
            <a:r>
              <a:rPr lang="en-US" dirty="0"/>
              <a:t>Energetic Particles lead to dynamic distribution functions</a:t>
            </a:r>
          </a:p>
        </p:txBody>
      </p:sp>
    </p:spTree>
    <p:extLst>
      <p:ext uri="{BB962C8B-B14F-4D97-AF65-F5344CB8AC3E}">
        <p14:creationId xmlns:p14="http://schemas.microsoft.com/office/powerpoint/2010/main" val="1127182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2958" y="0"/>
            <a:ext cx="8610600" cy="1143000"/>
          </a:xfrm>
        </p:spPr>
        <p:txBody>
          <a:bodyPr/>
          <a:lstStyle/>
          <a:p>
            <a:r>
              <a:rPr lang="en-US" dirty="0"/>
              <a:t>Recent Adjoint Approaches</a:t>
            </a:r>
          </a:p>
        </p:txBody>
      </p:sp>
      <p:sp>
        <p:nvSpPr>
          <p:cNvPr id="3" name="TextBox 2"/>
          <p:cNvSpPr txBox="1"/>
          <p:nvPr/>
        </p:nvSpPr>
        <p:spPr>
          <a:xfrm>
            <a:off x="2061011" y="987987"/>
            <a:ext cx="8069977" cy="5201424"/>
          </a:xfrm>
          <a:prstGeom prst="rect">
            <a:avLst/>
          </a:prstGeom>
          <a:noFill/>
        </p:spPr>
        <p:txBody>
          <a:bodyPr wrap="square" rtlCol="0">
            <a:spAutoFit/>
          </a:bodyPr>
          <a:lstStyle/>
          <a:p>
            <a:pPr marL="342900" indent="-342900">
              <a:spcAft>
                <a:spcPts val="1200"/>
              </a:spcAft>
              <a:buFont typeface="Arial"/>
              <a:buChar char="•"/>
              <a:defRPr/>
            </a:pPr>
            <a:r>
              <a:rPr lang="en-US" u="sng" dirty="0"/>
              <a:t>Shot noise on gyrotron beams</a:t>
            </a:r>
            <a:r>
              <a:rPr lang="en-US" dirty="0"/>
              <a:t>, </a:t>
            </a:r>
            <a:r>
              <a:rPr lang="en-US" sz="2000" dirty="0"/>
              <a:t>TMA, W. </a:t>
            </a:r>
            <a:r>
              <a:rPr lang="en-US" sz="2000" dirty="0" err="1"/>
              <a:t>Manheimer</a:t>
            </a:r>
            <a:r>
              <a:rPr lang="en-US" sz="2000" dirty="0"/>
              <a:t> and A. </a:t>
            </a:r>
            <a:r>
              <a:rPr lang="en-US" sz="2000" dirty="0" err="1"/>
              <a:t>Fliflet</a:t>
            </a:r>
            <a:r>
              <a:rPr lang="en-US" sz="2000" dirty="0"/>
              <a:t>, </a:t>
            </a:r>
            <a:r>
              <a:rPr lang="en-US" sz="2000" dirty="0" err="1"/>
              <a:t>PoP</a:t>
            </a:r>
            <a:r>
              <a:rPr lang="en-US" sz="2000" dirty="0"/>
              <a:t> (2001).</a:t>
            </a:r>
            <a:endParaRPr lang="en-US" sz="2000" u="sng" dirty="0"/>
          </a:p>
          <a:p>
            <a:pPr marL="342900" indent="-342900">
              <a:spcAft>
                <a:spcPts val="1200"/>
              </a:spcAft>
              <a:buFont typeface="Arial"/>
              <a:buChar char="•"/>
              <a:defRPr/>
            </a:pPr>
            <a:r>
              <a:rPr lang="en-US" u="sng" dirty="0"/>
              <a:t>Beam optics sensitivity function, </a:t>
            </a:r>
            <a:r>
              <a:rPr lang="en-US" sz="2000" dirty="0"/>
              <a:t>TMA, D. </a:t>
            </a:r>
            <a:r>
              <a:rPr lang="en-US" sz="2000" dirty="0" err="1"/>
              <a:t>Chernin</a:t>
            </a:r>
            <a:r>
              <a:rPr lang="en-US" sz="2000" dirty="0"/>
              <a:t>, J. </a:t>
            </a:r>
            <a:r>
              <a:rPr lang="en-US" sz="2000" dirty="0" err="1"/>
              <a:t>Petillo</a:t>
            </a:r>
            <a:r>
              <a:rPr lang="en-US" sz="2000" dirty="0"/>
              <a:t>, Phys. Plasmas 26, 013109 (2019); </a:t>
            </a:r>
          </a:p>
          <a:p>
            <a:pPr marL="342900" indent="-342900">
              <a:spcAft>
                <a:spcPts val="1200"/>
              </a:spcAft>
              <a:buFont typeface="Arial"/>
              <a:buChar char="•"/>
              <a:defRPr/>
            </a:pPr>
            <a:r>
              <a:rPr lang="en-US" u="sng" dirty="0"/>
              <a:t>Stellarator Optimization and Sensitivity</a:t>
            </a:r>
            <a:r>
              <a:rPr lang="en-US" dirty="0"/>
              <a:t>, </a:t>
            </a:r>
            <a:r>
              <a:rPr lang="en-US" sz="2000" dirty="0"/>
              <a:t>E. Paul, M. </a:t>
            </a:r>
            <a:r>
              <a:rPr lang="en-US" sz="2000" dirty="0" err="1"/>
              <a:t>Landreman</a:t>
            </a:r>
            <a:r>
              <a:rPr lang="en-US" sz="2000" dirty="0"/>
              <a:t>, TMA, </a:t>
            </a:r>
            <a:r>
              <a:rPr lang="en-US" sz="2000" i="1" dirty="0"/>
              <a:t>J. Plasma Phys. </a:t>
            </a:r>
            <a:r>
              <a:rPr lang="en-US" sz="2000" dirty="0"/>
              <a:t>(2019), v</a:t>
            </a:r>
            <a:r>
              <a:rPr lang="en-US" sz="2000" i="1" dirty="0"/>
              <a:t>ol</a:t>
            </a:r>
            <a:r>
              <a:rPr lang="en-US" sz="2000" dirty="0"/>
              <a:t>. 85, 905850207, </a:t>
            </a:r>
            <a:r>
              <a:rPr lang="en-US" sz="2000" i="1" dirty="0"/>
              <a:t>J. Plasma Phys. </a:t>
            </a:r>
            <a:r>
              <a:rPr lang="en-US" sz="2000" dirty="0"/>
              <a:t>(2021), v</a:t>
            </a:r>
            <a:r>
              <a:rPr lang="en-US" sz="2000" i="1" dirty="0"/>
              <a:t>ol</a:t>
            </a:r>
            <a:r>
              <a:rPr lang="en-US" sz="2000" dirty="0"/>
              <a:t>. 87, 905870214 </a:t>
            </a:r>
          </a:p>
          <a:p>
            <a:pPr marL="342900" indent="-342900">
              <a:spcAft>
                <a:spcPts val="1200"/>
              </a:spcAft>
              <a:buFont typeface="Arial"/>
              <a:buChar char="•"/>
              <a:defRPr/>
            </a:pPr>
            <a:r>
              <a:rPr lang="en-US" dirty="0"/>
              <a:t> </a:t>
            </a:r>
            <a:r>
              <a:rPr lang="en-US" u="sng" dirty="0"/>
              <a:t>Optimization of Flat to Round Transformers in Particle Accelerators</a:t>
            </a:r>
            <a:r>
              <a:rPr lang="en-US" dirty="0"/>
              <a:t>, </a:t>
            </a:r>
            <a:r>
              <a:rPr lang="en-US" sz="2000" dirty="0"/>
              <a:t>L. </a:t>
            </a:r>
            <a:r>
              <a:rPr lang="en-US" sz="2000" dirty="0" err="1"/>
              <a:t>Dovlatyan</a:t>
            </a:r>
            <a:r>
              <a:rPr lang="en-US" sz="2000" dirty="0"/>
              <a:t>, B. Beaudoin, S. Bernal, I. Haber, D. Sutter and TMA, Phys Rev Accel and Beams V25, 044002 (2022).</a:t>
            </a:r>
          </a:p>
          <a:p>
            <a:pPr marL="342900" indent="-342900">
              <a:spcAft>
                <a:spcPts val="1200"/>
              </a:spcAft>
              <a:buFont typeface="Arial"/>
              <a:buChar char="•"/>
              <a:defRPr/>
            </a:pPr>
            <a:r>
              <a:rPr lang="en-US" u="sng" dirty="0"/>
              <a:t>Adjoint Equations for Beam-Wave Interaction and Optimization of TWT Design</a:t>
            </a:r>
            <a:r>
              <a:rPr lang="en-US" dirty="0"/>
              <a:t>,  </a:t>
            </a:r>
            <a:r>
              <a:rPr lang="en-US" sz="2000" dirty="0"/>
              <a:t>A. </a:t>
            </a:r>
            <a:r>
              <a:rPr lang="en-US" sz="2000" dirty="0" err="1"/>
              <a:t>Vlasov</a:t>
            </a:r>
            <a:r>
              <a:rPr lang="en-US" sz="2000" dirty="0"/>
              <a:t>, TMA, D. </a:t>
            </a:r>
            <a:r>
              <a:rPr lang="en-US" sz="2000" dirty="0" err="1"/>
              <a:t>Chernin</a:t>
            </a:r>
            <a:r>
              <a:rPr lang="en-US" sz="2000" dirty="0"/>
              <a:t> and I. </a:t>
            </a:r>
            <a:r>
              <a:rPr lang="en-US" sz="2000" dirty="0" err="1"/>
              <a:t>Chernyavskiy</a:t>
            </a:r>
            <a:r>
              <a:rPr lang="en-US" sz="2000" dirty="0"/>
              <a:t>, IEEE Trans. Plasma Sci. V. March (2022).</a:t>
            </a:r>
          </a:p>
        </p:txBody>
      </p:sp>
      <p:sp>
        <p:nvSpPr>
          <p:cNvPr id="4" name="TextBox 3">
            <a:extLst>
              <a:ext uri="{FF2B5EF4-FFF2-40B4-BE49-F238E27FC236}">
                <a16:creationId xmlns:a16="http://schemas.microsoft.com/office/drawing/2014/main" id="{57427B61-45FC-9C42-AA68-B52A23786C8A}"/>
              </a:ext>
            </a:extLst>
          </p:cNvPr>
          <p:cNvSpPr txBox="1"/>
          <p:nvPr/>
        </p:nvSpPr>
        <p:spPr>
          <a:xfrm>
            <a:off x="1524000" y="6151311"/>
            <a:ext cx="10238700" cy="584775"/>
          </a:xfrm>
          <a:prstGeom prst="rect">
            <a:avLst/>
          </a:prstGeom>
          <a:noFill/>
        </p:spPr>
        <p:txBody>
          <a:bodyPr wrap="square" rtlCol="0">
            <a:spAutoFit/>
          </a:bodyPr>
          <a:lstStyle/>
          <a:p>
            <a:r>
              <a:rPr lang="en-US" sz="3200" dirty="0"/>
              <a:t>Give a child a hammer and everything becomes a nail.</a:t>
            </a:r>
          </a:p>
        </p:txBody>
      </p:sp>
      <p:grpSp>
        <p:nvGrpSpPr>
          <p:cNvPr id="6" name="Group 5">
            <a:extLst>
              <a:ext uri="{FF2B5EF4-FFF2-40B4-BE49-F238E27FC236}">
                <a16:creationId xmlns:a16="http://schemas.microsoft.com/office/drawing/2014/main" id="{C82F7518-7F1E-D34F-B81B-0BA6646DF379}"/>
              </a:ext>
            </a:extLst>
          </p:cNvPr>
          <p:cNvGrpSpPr/>
          <p:nvPr/>
        </p:nvGrpSpPr>
        <p:grpSpPr>
          <a:xfrm>
            <a:off x="38101" y="0"/>
            <a:ext cx="1562100" cy="1611341"/>
            <a:chOff x="207286" y="152400"/>
            <a:chExt cx="1600201" cy="1752600"/>
          </a:xfrm>
        </p:grpSpPr>
        <p:sp>
          <p:nvSpPr>
            <p:cNvPr id="7" name="Rectangle 6">
              <a:extLst>
                <a:ext uri="{FF2B5EF4-FFF2-40B4-BE49-F238E27FC236}">
                  <a16:creationId xmlns:a16="http://schemas.microsoft.com/office/drawing/2014/main" id="{D4717FD8-0F2F-4346-B2F5-E264039A64C9}"/>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8" name="Picture 7">
              <a:extLst>
                <a:ext uri="{FF2B5EF4-FFF2-40B4-BE49-F238E27FC236}">
                  <a16:creationId xmlns:a16="http://schemas.microsoft.com/office/drawing/2014/main" id="{C6598A0E-6A74-B940-BF7C-117F44E45777}"/>
                </a:ext>
              </a:extLst>
            </p:cNvPr>
            <p:cNvPicPr>
              <a:picLocks noChangeAspect="1"/>
            </p:cNvPicPr>
            <p:nvPr/>
          </p:nvPicPr>
          <p:blipFill>
            <a:blip r:embed="rId3"/>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1389841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3ECD945D-F698-C84B-8C3C-72D6862670A9}"/>
              </a:ext>
            </a:extLst>
          </p:cNvPr>
          <p:cNvGrpSpPr/>
          <p:nvPr/>
        </p:nvGrpSpPr>
        <p:grpSpPr>
          <a:xfrm>
            <a:off x="38101" y="0"/>
            <a:ext cx="1562100" cy="1611341"/>
            <a:chOff x="207286" y="152400"/>
            <a:chExt cx="1600201" cy="1752600"/>
          </a:xfrm>
        </p:grpSpPr>
        <p:sp>
          <p:nvSpPr>
            <p:cNvPr id="34" name="Rectangle 33">
              <a:extLst>
                <a:ext uri="{FF2B5EF4-FFF2-40B4-BE49-F238E27FC236}">
                  <a16:creationId xmlns:a16="http://schemas.microsoft.com/office/drawing/2014/main" id="{7DEC9657-C8C3-5E46-B26A-122D60868D7B}"/>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35" name="Picture 34">
              <a:extLst>
                <a:ext uri="{FF2B5EF4-FFF2-40B4-BE49-F238E27FC236}">
                  <a16:creationId xmlns:a16="http://schemas.microsoft.com/office/drawing/2014/main" id="{B4342C90-C9D2-D04C-B867-29AD27610CF9}"/>
                </a:ext>
              </a:extLst>
            </p:cNvPr>
            <p:cNvPicPr>
              <a:picLocks noChangeAspect="1"/>
            </p:cNvPicPr>
            <p:nvPr/>
          </p:nvPicPr>
          <p:blipFill>
            <a:blip r:embed="rId3"/>
            <a:stretch>
              <a:fillRect/>
            </a:stretch>
          </p:blipFill>
          <p:spPr>
            <a:xfrm>
              <a:off x="207286" y="152400"/>
              <a:ext cx="1600201" cy="1620563"/>
            </a:xfrm>
            <a:prstGeom prst="rect">
              <a:avLst/>
            </a:prstGeom>
            <a:ln>
              <a:noFill/>
            </a:ln>
          </p:spPr>
        </p:pic>
      </p:grpSp>
      <p:sp>
        <p:nvSpPr>
          <p:cNvPr id="2050" name="Rectangle 2"/>
          <p:cNvSpPr>
            <a:spLocks noGrp="1" noChangeArrowheads="1"/>
          </p:cNvSpPr>
          <p:nvPr>
            <p:ph type="title"/>
          </p:nvPr>
        </p:nvSpPr>
        <p:spPr>
          <a:xfrm>
            <a:off x="843566" y="164657"/>
            <a:ext cx="11353800" cy="838200"/>
          </a:xfrm>
        </p:spPr>
        <p:txBody>
          <a:bodyPr/>
          <a:lstStyle/>
          <a:p>
            <a:pPr eaLnBrk="1" hangingPunct="1">
              <a:defRPr/>
            </a:pPr>
            <a:r>
              <a:rPr lang="en-US" dirty="0">
                <a:cs typeface="+mj-cs"/>
              </a:rPr>
              <a:t>Signal to Noise Ratio in Klystrons &amp; Gyro-Klystrons</a:t>
            </a:r>
          </a:p>
        </p:txBody>
      </p:sp>
      <p:sp>
        <p:nvSpPr>
          <p:cNvPr id="24582" name="Rectangle 1"/>
          <p:cNvSpPr>
            <a:spLocks noChangeArrowheads="1"/>
          </p:cNvSpPr>
          <p:nvPr/>
        </p:nvSpPr>
        <p:spPr bwMode="auto">
          <a:xfrm>
            <a:off x="2514600" y="2362200"/>
            <a:ext cx="3505200" cy="381000"/>
          </a:xfrm>
          <a:prstGeom prst="rect">
            <a:avLst/>
          </a:prstGeom>
          <a:solidFill>
            <a:schemeClr val="bg1"/>
          </a:solidFill>
          <a:ln w="38100">
            <a:solidFill>
              <a:schemeClr val="tx1"/>
            </a:solidFill>
            <a:round/>
            <a:headEnd type="none" w="sm" len="sm"/>
            <a:tailEnd type="none" w="sm" len="sm"/>
          </a:ln>
        </p:spPr>
        <p:txBody>
          <a:bodyPr/>
          <a:lstStyle/>
          <a:p>
            <a:endParaRPr lang="en-US"/>
          </a:p>
        </p:txBody>
      </p:sp>
      <p:sp>
        <p:nvSpPr>
          <p:cNvPr id="24583" name="Rectangle 2"/>
          <p:cNvSpPr>
            <a:spLocks noChangeArrowheads="1"/>
          </p:cNvSpPr>
          <p:nvPr/>
        </p:nvSpPr>
        <p:spPr bwMode="auto">
          <a:xfrm>
            <a:off x="3048000" y="2057400"/>
            <a:ext cx="457200" cy="990600"/>
          </a:xfrm>
          <a:prstGeom prst="rect">
            <a:avLst/>
          </a:prstGeom>
          <a:solidFill>
            <a:schemeClr val="bg1"/>
          </a:solidFill>
          <a:ln w="38100">
            <a:solidFill>
              <a:schemeClr val="tx1"/>
            </a:solidFill>
            <a:round/>
            <a:headEnd type="none" w="sm" len="sm"/>
            <a:tailEnd type="none" w="sm" len="sm"/>
          </a:ln>
        </p:spPr>
        <p:txBody>
          <a:bodyPr/>
          <a:lstStyle/>
          <a:p>
            <a:endParaRPr lang="en-US"/>
          </a:p>
        </p:txBody>
      </p:sp>
      <p:sp>
        <p:nvSpPr>
          <p:cNvPr id="24584" name="Rectangle 761"/>
          <p:cNvSpPr>
            <a:spLocks noChangeArrowheads="1"/>
          </p:cNvSpPr>
          <p:nvPr/>
        </p:nvSpPr>
        <p:spPr bwMode="auto">
          <a:xfrm>
            <a:off x="5105400" y="2057400"/>
            <a:ext cx="457200" cy="990600"/>
          </a:xfrm>
          <a:prstGeom prst="rect">
            <a:avLst/>
          </a:prstGeom>
          <a:solidFill>
            <a:schemeClr val="bg1"/>
          </a:solidFill>
          <a:ln w="38100">
            <a:solidFill>
              <a:schemeClr val="tx1"/>
            </a:solidFill>
            <a:round/>
            <a:headEnd type="none" w="sm" len="sm"/>
            <a:tailEnd type="none" w="sm" len="sm"/>
          </a:ln>
        </p:spPr>
        <p:txBody>
          <a:bodyPr/>
          <a:lstStyle/>
          <a:p>
            <a:endParaRPr lang="en-US"/>
          </a:p>
        </p:txBody>
      </p:sp>
      <p:sp>
        <p:nvSpPr>
          <p:cNvPr id="24585" name="Rectangle 762"/>
          <p:cNvSpPr>
            <a:spLocks noChangeArrowheads="1"/>
          </p:cNvSpPr>
          <p:nvPr/>
        </p:nvSpPr>
        <p:spPr bwMode="auto">
          <a:xfrm>
            <a:off x="2514600" y="2438400"/>
            <a:ext cx="3429000" cy="228600"/>
          </a:xfrm>
          <a:prstGeom prst="rect">
            <a:avLst/>
          </a:prstGeom>
          <a:solidFill>
            <a:schemeClr val="bg1"/>
          </a:solidFill>
          <a:ln>
            <a:noFill/>
          </a:ln>
          <a:extLst>
            <a:ext uri="{91240B29-F687-4f45-9708-019B960494DF}">
              <a14:hiddenLine xmlns="" xmlns:a14="http://schemas.microsoft.com/office/drawing/2010/main" w="38100">
                <a:solidFill>
                  <a:srgbClr val="000000"/>
                </a:solidFill>
                <a:round/>
                <a:headEnd type="none" w="sm" len="sm"/>
                <a:tailEnd type="none" w="sm" len="sm"/>
              </a14:hiddenLine>
            </a:ext>
          </a:extLst>
        </p:spPr>
        <p:txBody>
          <a:bodyPr/>
          <a:lstStyle/>
          <a:p>
            <a:endParaRPr lang="en-US"/>
          </a:p>
        </p:txBody>
      </p:sp>
      <p:cxnSp>
        <p:nvCxnSpPr>
          <p:cNvPr id="5" name="Straight Arrow Connector 4"/>
          <p:cNvCxnSpPr/>
          <p:nvPr/>
        </p:nvCxnSpPr>
        <p:spPr bwMode="auto">
          <a:xfrm>
            <a:off x="2514600" y="2590800"/>
            <a:ext cx="3810000" cy="0"/>
          </a:xfrm>
          <a:prstGeom prst="straightConnector1">
            <a:avLst/>
          </a:prstGeom>
          <a:solidFill>
            <a:schemeClr val="accent1"/>
          </a:solidFill>
          <a:ln w="76200" cap="flat" cmpd="sng" algn="ctr">
            <a:solidFill>
              <a:schemeClr val="tx2">
                <a:lumMod val="90000"/>
                <a:lumOff val="10000"/>
              </a:schemeClr>
            </a:solidFill>
            <a:prstDash val="lgDash"/>
            <a:round/>
            <a:headEnd type="none" w="sm" len="sm"/>
            <a:tailEnd type="arrow"/>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49" name="Straight Connector 2048"/>
          <p:cNvCxnSpPr/>
          <p:nvPr/>
        </p:nvCxnSpPr>
        <p:spPr bwMode="auto">
          <a:xfrm>
            <a:off x="2971800" y="2590800"/>
            <a:ext cx="1143000" cy="0"/>
          </a:xfrm>
          <a:prstGeom prst="line">
            <a:avLst/>
          </a:prstGeom>
          <a:solidFill>
            <a:schemeClr val="accent1"/>
          </a:solidFill>
          <a:ln w="76200" cap="flat" cmpd="sng" algn="ctr">
            <a:solidFill>
              <a:schemeClr val="tx2">
                <a:lumMod val="90000"/>
                <a:lumOff val="10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4588" name="TextBox 2053"/>
          <p:cNvSpPr txBox="1">
            <a:spLocks noChangeArrowheads="1"/>
          </p:cNvSpPr>
          <p:nvPr/>
        </p:nvSpPr>
        <p:spPr bwMode="auto">
          <a:xfrm>
            <a:off x="2724943" y="3188121"/>
            <a:ext cx="11033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a:t>Cavity 1</a:t>
            </a:r>
          </a:p>
        </p:txBody>
      </p:sp>
      <p:sp>
        <p:nvSpPr>
          <p:cNvPr id="24589" name="TextBox 769"/>
          <p:cNvSpPr txBox="1">
            <a:spLocks noChangeArrowheads="1"/>
          </p:cNvSpPr>
          <p:nvPr/>
        </p:nvSpPr>
        <p:spPr bwMode="auto">
          <a:xfrm>
            <a:off x="4724401" y="3200400"/>
            <a:ext cx="1103313"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a:t>Cavity 2</a:t>
            </a:r>
          </a:p>
        </p:txBody>
      </p:sp>
      <p:sp>
        <p:nvSpPr>
          <p:cNvPr id="2055" name="Down Arrow 2054"/>
          <p:cNvSpPr/>
          <p:nvPr/>
        </p:nvSpPr>
        <p:spPr bwMode="auto">
          <a:xfrm>
            <a:off x="3200400" y="1676400"/>
            <a:ext cx="152400" cy="381000"/>
          </a:xfrm>
          <a:prstGeom prst="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4591" name="TextBox 2055"/>
          <p:cNvSpPr txBox="1">
            <a:spLocks noChangeArrowheads="1"/>
          </p:cNvSpPr>
          <p:nvPr/>
        </p:nvSpPr>
        <p:spPr bwMode="auto">
          <a:xfrm>
            <a:off x="2362200" y="1447801"/>
            <a:ext cx="8636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a:t>power</a:t>
            </a:r>
          </a:p>
          <a:p>
            <a:r>
              <a:rPr lang="en-US"/>
              <a:t>in</a:t>
            </a:r>
          </a:p>
        </p:txBody>
      </p:sp>
      <p:sp>
        <p:nvSpPr>
          <p:cNvPr id="24592" name="TextBox 772"/>
          <p:cNvSpPr txBox="1">
            <a:spLocks noChangeArrowheads="1"/>
          </p:cNvSpPr>
          <p:nvPr/>
        </p:nvSpPr>
        <p:spPr bwMode="auto">
          <a:xfrm>
            <a:off x="5613400" y="1600201"/>
            <a:ext cx="8636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0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0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0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000" b="1">
                <a:solidFill>
                  <a:schemeClr val="tx1"/>
                </a:solidFill>
                <a:latin typeface="Times New Roman" charset="0"/>
                <a:ea typeface="ＭＳ Ｐゴシック" charset="0"/>
              </a:defRPr>
            </a:lvl9pPr>
          </a:lstStyle>
          <a:p>
            <a:r>
              <a:rPr lang="en-US"/>
              <a:t>power</a:t>
            </a:r>
          </a:p>
          <a:p>
            <a:r>
              <a:rPr lang="en-US"/>
              <a:t>out</a:t>
            </a:r>
          </a:p>
        </p:txBody>
      </p:sp>
      <p:sp>
        <p:nvSpPr>
          <p:cNvPr id="2057" name="Up Arrow 2056"/>
          <p:cNvSpPr/>
          <p:nvPr/>
        </p:nvSpPr>
        <p:spPr bwMode="auto">
          <a:xfrm>
            <a:off x="5257800" y="1676400"/>
            <a:ext cx="228600" cy="304800"/>
          </a:xfrm>
          <a:prstGeom prst="up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2" name="TextBox 1"/>
          <p:cNvSpPr txBox="1"/>
          <p:nvPr/>
        </p:nvSpPr>
        <p:spPr>
          <a:xfrm>
            <a:off x="1754255" y="2865746"/>
            <a:ext cx="1210588" cy="461665"/>
          </a:xfrm>
          <a:prstGeom prst="rect">
            <a:avLst/>
          </a:prstGeom>
          <a:noFill/>
        </p:spPr>
        <p:txBody>
          <a:bodyPr wrap="none" rtlCol="0">
            <a:spAutoFit/>
          </a:bodyPr>
          <a:lstStyle/>
          <a:p>
            <a:r>
              <a:rPr lang="en-US" b="1" dirty="0"/>
              <a:t>cathode</a:t>
            </a:r>
          </a:p>
        </p:txBody>
      </p:sp>
      <p:cxnSp>
        <p:nvCxnSpPr>
          <p:cNvPr id="4" name="Straight Arrow Connector 3"/>
          <p:cNvCxnSpPr>
            <a:stCxn id="2" idx="0"/>
          </p:cNvCxnSpPr>
          <p:nvPr/>
        </p:nvCxnSpPr>
        <p:spPr>
          <a:xfrm flipV="1">
            <a:off x="2359550" y="2667001"/>
            <a:ext cx="80255" cy="19874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flipH="1">
            <a:off x="3632077" y="1866240"/>
            <a:ext cx="482724" cy="72456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3810000" y="1143001"/>
            <a:ext cx="1295400" cy="830997"/>
          </a:xfrm>
          <a:prstGeom prst="rect">
            <a:avLst/>
          </a:prstGeom>
          <a:noFill/>
        </p:spPr>
        <p:txBody>
          <a:bodyPr wrap="square" rtlCol="0">
            <a:spAutoFit/>
          </a:bodyPr>
          <a:lstStyle/>
          <a:p>
            <a:r>
              <a:rPr lang="en-US" b="1" dirty="0"/>
              <a:t>electron beam</a:t>
            </a:r>
          </a:p>
        </p:txBody>
      </p:sp>
      <p:sp>
        <p:nvSpPr>
          <p:cNvPr id="26" name="TextBox 25">
            <a:extLst>
              <a:ext uri="{FF2B5EF4-FFF2-40B4-BE49-F238E27FC236}">
                <a16:creationId xmlns:a16="http://schemas.microsoft.com/office/drawing/2014/main" id="{302885FB-D5EE-1E4E-AD32-96A72890F9A4}"/>
              </a:ext>
            </a:extLst>
          </p:cNvPr>
          <p:cNvSpPr txBox="1"/>
          <p:nvPr/>
        </p:nvSpPr>
        <p:spPr>
          <a:xfrm>
            <a:off x="6857177" y="1791056"/>
            <a:ext cx="4864923" cy="1569660"/>
          </a:xfrm>
          <a:prstGeom prst="rect">
            <a:avLst/>
          </a:prstGeom>
          <a:noFill/>
        </p:spPr>
        <p:txBody>
          <a:bodyPr wrap="square" rtlCol="0">
            <a:spAutoFit/>
          </a:bodyPr>
          <a:lstStyle/>
          <a:p>
            <a:r>
              <a:rPr lang="en-US" dirty="0"/>
              <a:t>Signal to noise ratio determined by ratio of injected signal power in Cavity 1 to fluctuating beam power due to discrete electronic charge.</a:t>
            </a:r>
          </a:p>
        </p:txBody>
      </p:sp>
      <p:sp>
        <p:nvSpPr>
          <p:cNvPr id="27" name="TextBox 26">
            <a:extLst>
              <a:ext uri="{FF2B5EF4-FFF2-40B4-BE49-F238E27FC236}">
                <a16:creationId xmlns:a16="http://schemas.microsoft.com/office/drawing/2014/main" id="{B7EC253F-443D-BE49-9A3E-ADCF60755978}"/>
              </a:ext>
            </a:extLst>
          </p:cNvPr>
          <p:cNvSpPr txBox="1"/>
          <p:nvPr/>
        </p:nvSpPr>
        <p:spPr>
          <a:xfrm>
            <a:off x="330199" y="3881125"/>
            <a:ext cx="10083802" cy="830997"/>
          </a:xfrm>
          <a:prstGeom prst="rect">
            <a:avLst/>
          </a:prstGeom>
          <a:noFill/>
        </p:spPr>
        <p:txBody>
          <a:bodyPr wrap="square" rtlCol="0">
            <a:spAutoFit/>
          </a:bodyPr>
          <a:lstStyle/>
          <a:p>
            <a:r>
              <a:rPr lang="en-US" b="1" dirty="0"/>
              <a:t>Shot noise: </a:t>
            </a:r>
            <a:r>
              <a:rPr lang="en-US" dirty="0"/>
              <a:t>If arrival times in cavity 1 are independent and identically distributed, fluctuations are a white noise process.</a:t>
            </a:r>
          </a:p>
        </p:txBody>
      </p:sp>
      <p:graphicFrame>
        <p:nvGraphicFramePr>
          <p:cNvPr id="28" name="Object 27">
            <a:extLst>
              <a:ext uri="{FF2B5EF4-FFF2-40B4-BE49-F238E27FC236}">
                <a16:creationId xmlns:a16="http://schemas.microsoft.com/office/drawing/2014/main" id="{A8A5BEF0-7DE8-0B49-A7F9-E90F9BADD239}"/>
              </a:ext>
            </a:extLst>
          </p:cNvPr>
          <p:cNvGraphicFramePr>
            <a:graphicFrameLocks noChangeAspect="1"/>
          </p:cNvGraphicFramePr>
          <p:nvPr>
            <p:extLst>
              <p:ext uri="{D42A27DB-BD31-4B8C-83A1-F6EECF244321}">
                <p14:modId xmlns:p14="http://schemas.microsoft.com/office/powerpoint/2010/main" val="3196235108"/>
              </p:ext>
            </p:extLst>
          </p:nvPr>
        </p:nvGraphicFramePr>
        <p:xfrm>
          <a:off x="6057077" y="4562563"/>
          <a:ext cx="1786082" cy="647700"/>
        </p:xfrm>
        <a:graphic>
          <a:graphicData uri="http://schemas.openxmlformats.org/presentationml/2006/ole">
            <mc:AlternateContent xmlns:mc="http://schemas.openxmlformats.org/markup-compatibility/2006">
              <mc:Choice xmlns:v="urn:schemas-microsoft-com:vml" Requires="v">
                <p:oleObj spid="_x0000_s871517" name="Equation" r:id="rId4" imgW="1155700" imgH="419100" progId="Equation.DSMT4">
                  <p:embed/>
                </p:oleObj>
              </mc:Choice>
              <mc:Fallback>
                <p:oleObj name="Equation" r:id="rId4" imgW="1155700" imgH="419100" progId="Equation.DSMT4">
                  <p:embed/>
                  <p:pic>
                    <p:nvPicPr>
                      <p:cNvPr id="28" name="Object 27">
                        <a:extLst>
                          <a:ext uri="{FF2B5EF4-FFF2-40B4-BE49-F238E27FC236}">
                            <a16:creationId xmlns:a16="http://schemas.microsoft.com/office/drawing/2014/main" id="{A8A5BEF0-7DE8-0B49-A7F9-E90F9BADD239}"/>
                          </a:ext>
                        </a:extLst>
                      </p:cNvPr>
                      <p:cNvPicPr/>
                      <p:nvPr/>
                    </p:nvPicPr>
                    <p:blipFill>
                      <a:blip r:embed="rId5"/>
                      <a:stretch>
                        <a:fillRect/>
                      </a:stretch>
                    </p:blipFill>
                    <p:spPr>
                      <a:xfrm>
                        <a:off x="6057077" y="4562563"/>
                        <a:ext cx="1786082" cy="647700"/>
                      </a:xfrm>
                      <a:prstGeom prst="rect">
                        <a:avLst/>
                      </a:prstGeom>
                    </p:spPr>
                  </p:pic>
                </p:oleObj>
              </mc:Fallback>
            </mc:AlternateContent>
          </a:graphicData>
        </a:graphic>
      </p:graphicFrame>
      <p:sp>
        <p:nvSpPr>
          <p:cNvPr id="29" name="TextBox 28">
            <a:extLst>
              <a:ext uri="{FF2B5EF4-FFF2-40B4-BE49-F238E27FC236}">
                <a16:creationId xmlns:a16="http://schemas.microsoft.com/office/drawing/2014/main" id="{5244C07E-E5F9-B345-AA5E-369DE7B95A38}"/>
              </a:ext>
            </a:extLst>
          </p:cNvPr>
          <p:cNvSpPr txBox="1"/>
          <p:nvPr/>
        </p:nvSpPr>
        <p:spPr>
          <a:xfrm>
            <a:off x="457201" y="5391910"/>
            <a:ext cx="8534400" cy="830997"/>
          </a:xfrm>
          <a:prstGeom prst="rect">
            <a:avLst/>
          </a:prstGeom>
          <a:noFill/>
        </p:spPr>
        <p:txBody>
          <a:bodyPr wrap="square" rtlCol="0">
            <a:spAutoFit/>
          </a:bodyPr>
          <a:lstStyle/>
          <a:p>
            <a:r>
              <a:rPr lang="en-US" dirty="0"/>
              <a:t>But, this is wrong: electrons become correlated on transit from cathode to Cavity 1.  Significantly reduces noise level.</a:t>
            </a:r>
          </a:p>
        </p:txBody>
      </p:sp>
      <p:sp>
        <p:nvSpPr>
          <p:cNvPr id="30" name="TextBox 29">
            <a:extLst>
              <a:ext uri="{FF2B5EF4-FFF2-40B4-BE49-F238E27FC236}">
                <a16:creationId xmlns:a16="http://schemas.microsoft.com/office/drawing/2014/main" id="{B38BBDE5-7DAF-E844-B574-649C8189587D}"/>
              </a:ext>
            </a:extLst>
          </p:cNvPr>
          <p:cNvSpPr txBox="1"/>
          <p:nvPr/>
        </p:nvSpPr>
        <p:spPr>
          <a:xfrm>
            <a:off x="263282" y="2154016"/>
            <a:ext cx="1550991" cy="830997"/>
          </a:xfrm>
          <a:prstGeom prst="rect">
            <a:avLst/>
          </a:prstGeom>
          <a:noFill/>
        </p:spPr>
        <p:txBody>
          <a:bodyPr wrap="square" rtlCol="0">
            <a:spAutoFit/>
          </a:bodyPr>
          <a:lstStyle/>
          <a:p>
            <a:r>
              <a:rPr lang="en-US" dirty="0"/>
              <a:t>fluctuating current</a:t>
            </a:r>
          </a:p>
        </p:txBody>
      </p:sp>
      <p:cxnSp>
        <p:nvCxnSpPr>
          <p:cNvPr id="31" name="Straight Arrow Connector 30">
            <a:extLst>
              <a:ext uri="{FF2B5EF4-FFF2-40B4-BE49-F238E27FC236}">
                <a16:creationId xmlns:a16="http://schemas.microsoft.com/office/drawing/2014/main" id="{06BED8A8-1F71-8641-8B2E-6C7E5009257C}"/>
              </a:ext>
            </a:extLst>
          </p:cNvPr>
          <p:cNvCxnSpPr>
            <a:cxnSpLocks/>
          </p:cNvCxnSpPr>
          <p:nvPr/>
        </p:nvCxnSpPr>
        <p:spPr>
          <a:xfrm flipV="1">
            <a:off x="2001634" y="2585294"/>
            <a:ext cx="368260" cy="1969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TextBox 2">
            <a:extLst>
              <a:ext uri="{FF2B5EF4-FFF2-40B4-BE49-F238E27FC236}">
                <a16:creationId xmlns:a16="http://schemas.microsoft.com/office/drawing/2014/main" id="{A92A6A54-20CD-BB48-9EC1-5A0338A43427}"/>
              </a:ext>
            </a:extLst>
          </p:cNvPr>
          <p:cNvSpPr txBox="1"/>
          <p:nvPr/>
        </p:nvSpPr>
        <p:spPr>
          <a:xfrm>
            <a:off x="5828913" y="808982"/>
            <a:ext cx="6172587" cy="461665"/>
          </a:xfrm>
          <a:prstGeom prst="rect">
            <a:avLst/>
          </a:prstGeom>
          <a:noFill/>
        </p:spPr>
        <p:txBody>
          <a:bodyPr wrap="none" rtlCol="0">
            <a:spAutoFit/>
          </a:bodyPr>
          <a:lstStyle/>
          <a:p>
            <a:r>
              <a:rPr lang="en-US" sz="2400" dirty="0"/>
              <a:t>TMA, W. </a:t>
            </a:r>
            <a:r>
              <a:rPr lang="en-US" sz="2400" dirty="0" err="1"/>
              <a:t>Manheimer</a:t>
            </a:r>
            <a:r>
              <a:rPr lang="en-US" sz="2400" dirty="0"/>
              <a:t> and A. </a:t>
            </a:r>
            <a:r>
              <a:rPr lang="en-US" sz="2400" dirty="0" err="1"/>
              <a:t>Fliflet</a:t>
            </a:r>
            <a:r>
              <a:rPr lang="en-US" sz="2400" dirty="0"/>
              <a:t>, </a:t>
            </a:r>
            <a:r>
              <a:rPr lang="en-US" sz="2400" dirty="0" err="1"/>
              <a:t>PoP</a:t>
            </a:r>
            <a:r>
              <a:rPr lang="en-US" sz="2400" dirty="0"/>
              <a:t> (2001).</a:t>
            </a:r>
            <a:endParaRPr lang="en-US" dirty="0"/>
          </a:p>
        </p:txBody>
      </p:sp>
    </p:spTree>
    <p:extLst>
      <p:ext uri="{BB962C8B-B14F-4D97-AF65-F5344CB8AC3E}">
        <p14:creationId xmlns:p14="http://schemas.microsoft.com/office/powerpoint/2010/main" val="2119235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381000"/>
            <a:ext cx="7772400" cy="1143000"/>
          </a:xfrm>
        </p:spPr>
        <p:txBody>
          <a:bodyPr/>
          <a:lstStyle/>
          <a:p>
            <a:r>
              <a:rPr lang="en-US" dirty="0"/>
              <a:t>Shielding Cloud</a:t>
            </a:r>
          </a:p>
        </p:txBody>
      </p:sp>
      <p:grpSp>
        <p:nvGrpSpPr>
          <p:cNvPr id="24" name="Group 23"/>
          <p:cNvGrpSpPr/>
          <p:nvPr/>
        </p:nvGrpSpPr>
        <p:grpSpPr>
          <a:xfrm>
            <a:off x="7620000" y="1905000"/>
            <a:ext cx="3124200" cy="1524000"/>
            <a:chOff x="4495800" y="1752600"/>
            <a:chExt cx="3124200" cy="1524000"/>
          </a:xfrm>
        </p:grpSpPr>
        <p:sp>
          <p:nvSpPr>
            <p:cNvPr id="18" name="Oval 17"/>
            <p:cNvSpPr/>
            <p:nvPr/>
          </p:nvSpPr>
          <p:spPr bwMode="auto">
            <a:xfrm>
              <a:off x="4495800" y="25908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grpSp>
          <p:nvGrpSpPr>
            <p:cNvPr id="23" name="Group 22"/>
            <p:cNvGrpSpPr/>
            <p:nvPr/>
          </p:nvGrpSpPr>
          <p:grpSpPr>
            <a:xfrm>
              <a:off x="4572000" y="1752600"/>
              <a:ext cx="3048000" cy="1524000"/>
              <a:chOff x="3276600" y="1905000"/>
              <a:chExt cx="3048000" cy="1524000"/>
            </a:xfrm>
          </p:grpSpPr>
          <p:sp>
            <p:nvSpPr>
              <p:cNvPr id="3" name="Oval 2"/>
              <p:cNvSpPr/>
              <p:nvPr/>
            </p:nvSpPr>
            <p:spPr bwMode="auto">
              <a:xfrm>
                <a:off x="4343400" y="2590800"/>
                <a:ext cx="152400" cy="152400"/>
              </a:xfrm>
              <a:prstGeom prst="ellipse">
                <a:avLst/>
              </a:prstGeom>
              <a:solidFill>
                <a:srgbClr val="C0504D"/>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Oval 3"/>
              <p:cNvSpPr/>
              <p:nvPr/>
            </p:nvSpPr>
            <p:spPr bwMode="auto">
              <a:xfrm>
                <a:off x="3962400" y="25146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5" name="Oval 4"/>
              <p:cNvSpPr/>
              <p:nvPr/>
            </p:nvSpPr>
            <p:spPr bwMode="auto">
              <a:xfrm>
                <a:off x="4191000" y="30480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6" name="Oval 5"/>
              <p:cNvSpPr/>
              <p:nvPr/>
            </p:nvSpPr>
            <p:spPr bwMode="auto">
              <a:xfrm>
                <a:off x="4876800" y="28194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7" name="Oval 6"/>
              <p:cNvSpPr/>
              <p:nvPr/>
            </p:nvSpPr>
            <p:spPr bwMode="auto">
              <a:xfrm>
                <a:off x="4419600" y="22098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8" name="Oval 7"/>
              <p:cNvSpPr/>
              <p:nvPr/>
            </p:nvSpPr>
            <p:spPr bwMode="auto">
              <a:xfrm>
                <a:off x="4572000" y="29718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9" name="Oval 8"/>
              <p:cNvSpPr/>
              <p:nvPr/>
            </p:nvSpPr>
            <p:spPr bwMode="auto">
              <a:xfrm>
                <a:off x="3733800" y="28956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10" name="Oval 9"/>
              <p:cNvSpPr/>
              <p:nvPr/>
            </p:nvSpPr>
            <p:spPr bwMode="auto">
              <a:xfrm>
                <a:off x="4800600" y="25146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11" name="Oval 10"/>
              <p:cNvSpPr/>
              <p:nvPr/>
            </p:nvSpPr>
            <p:spPr bwMode="auto">
              <a:xfrm>
                <a:off x="3962400" y="21336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12" name="Oval 11"/>
              <p:cNvSpPr/>
              <p:nvPr/>
            </p:nvSpPr>
            <p:spPr bwMode="auto">
              <a:xfrm>
                <a:off x="4953000" y="21336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13" name="Oval 12"/>
              <p:cNvSpPr/>
              <p:nvPr/>
            </p:nvSpPr>
            <p:spPr bwMode="auto">
              <a:xfrm>
                <a:off x="4953000" y="32004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14" name="Oval 13"/>
              <p:cNvSpPr/>
              <p:nvPr/>
            </p:nvSpPr>
            <p:spPr bwMode="auto">
              <a:xfrm>
                <a:off x="5181600" y="25908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15" name="Oval 14"/>
              <p:cNvSpPr/>
              <p:nvPr/>
            </p:nvSpPr>
            <p:spPr bwMode="auto">
              <a:xfrm>
                <a:off x="3505200" y="30480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16" name="Oval 15"/>
              <p:cNvSpPr/>
              <p:nvPr/>
            </p:nvSpPr>
            <p:spPr bwMode="auto">
              <a:xfrm>
                <a:off x="3429000" y="24384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17" name="Oval 16"/>
              <p:cNvSpPr/>
              <p:nvPr/>
            </p:nvSpPr>
            <p:spPr bwMode="auto">
              <a:xfrm>
                <a:off x="4953000" y="3200400"/>
                <a:ext cx="152400" cy="152400"/>
              </a:xfrm>
              <a:prstGeom prst="ellips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19" name="Oval 18"/>
              <p:cNvSpPr/>
              <p:nvPr/>
            </p:nvSpPr>
            <p:spPr bwMode="auto">
              <a:xfrm>
                <a:off x="3276600" y="1905000"/>
                <a:ext cx="1752600" cy="1524000"/>
              </a:xfrm>
              <a:prstGeom prst="ellipse">
                <a:avLst/>
              </a:prstGeom>
              <a:solidFill>
                <a:schemeClr val="accent1">
                  <a:alpha val="4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cxnSp>
            <p:nvCxnSpPr>
              <p:cNvPr id="21" name="Straight Arrow Connector 20"/>
              <p:cNvCxnSpPr/>
              <p:nvPr/>
            </p:nvCxnSpPr>
            <p:spPr bwMode="auto">
              <a:xfrm>
                <a:off x="5105400" y="2514600"/>
                <a:ext cx="1219200" cy="0"/>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22" name="TextBox 21"/>
              <p:cNvSpPr txBox="1"/>
              <p:nvPr/>
            </p:nvSpPr>
            <p:spPr>
              <a:xfrm>
                <a:off x="5638800" y="1981200"/>
                <a:ext cx="338554" cy="461665"/>
              </a:xfrm>
              <a:prstGeom prst="rect">
                <a:avLst/>
              </a:prstGeom>
              <a:noFill/>
            </p:spPr>
            <p:txBody>
              <a:bodyPr wrap="none" rtlCol="0">
                <a:spAutoFit/>
              </a:bodyPr>
              <a:lstStyle/>
              <a:p>
                <a:r>
                  <a:rPr lang="en-US" dirty="0"/>
                  <a:t>v</a:t>
                </a:r>
              </a:p>
            </p:txBody>
          </p:sp>
        </p:grpSp>
      </p:grpSp>
      <p:sp>
        <p:nvSpPr>
          <p:cNvPr id="25" name="TextBox 24"/>
          <p:cNvSpPr txBox="1"/>
          <p:nvPr/>
        </p:nvSpPr>
        <p:spPr>
          <a:xfrm>
            <a:off x="583886" y="1399930"/>
            <a:ext cx="6705599" cy="2308324"/>
          </a:xfrm>
          <a:prstGeom prst="rect">
            <a:avLst/>
          </a:prstGeom>
          <a:noFill/>
        </p:spPr>
        <p:txBody>
          <a:bodyPr wrap="square" rtlCol="0">
            <a:spAutoFit/>
          </a:bodyPr>
          <a:lstStyle/>
          <a:p>
            <a:r>
              <a:rPr lang="en-US" b="1" dirty="0"/>
              <a:t>Direct calculation: Problem 1</a:t>
            </a:r>
            <a:endParaRPr lang="en-US" dirty="0"/>
          </a:p>
          <a:p>
            <a:r>
              <a:rPr lang="en-US" dirty="0"/>
              <a:t>For an ensemble </a:t>
            </a:r>
            <a:r>
              <a:rPr lang="en-US" dirty="0">
                <a:solidFill>
                  <a:srgbClr val="FF0000"/>
                </a:solidFill>
              </a:rPr>
              <a:t>(N&gt;&gt;1)</a:t>
            </a:r>
            <a:r>
              <a:rPr lang="en-US" dirty="0"/>
              <a:t> of initial conditions at the cathode of test electrons, calculate the shielding cloud and total current fluctuation that </a:t>
            </a:r>
            <a:r>
              <a:rPr lang="en-US" dirty="0">
                <a:solidFill>
                  <a:srgbClr val="FF0000"/>
                </a:solidFill>
              </a:rPr>
              <a:t>excites the relevant mode</a:t>
            </a:r>
            <a:r>
              <a:rPr lang="en-US" dirty="0"/>
              <a:t> in the cavity.  Must be done for each test charge</a:t>
            </a:r>
          </a:p>
        </p:txBody>
      </p:sp>
      <p:sp>
        <p:nvSpPr>
          <p:cNvPr id="26" name="TextBox 25"/>
          <p:cNvSpPr txBox="1"/>
          <p:nvPr/>
        </p:nvSpPr>
        <p:spPr>
          <a:xfrm>
            <a:off x="571500" y="3945784"/>
            <a:ext cx="11049000" cy="2677656"/>
          </a:xfrm>
          <a:prstGeom prst="rect">
            <a:avLst/>
          </a:prstGeom>
          <a:noFill/>
        </p:spPr>
        <p:txBody>
          <a:bodyPr wrap="square" rtlCol="0">
            <a:spAutoFit/>
          </a:bodyPr>
          <a:lstStyle/>
          <a:p>
            <a:r>
              <a:rPr lang="en-US" b="1" dirty="0"/>
              <a:t>Adjoint approach: Problem 2</a:t>
            </a:r>
            <a:endParaRPr lang="en-US" dirty="0"/>
          </a:p>
          <a:p>
            <a:r>
              <a:rPr lang="en-US" dirty="0"/>
              <a:t>For a given </a:t>
            </a:r>
            <a:r>
              <a:rPr lang="en-US" dirty="0">
                <a:solidFill>
                  <a:srgbClr val="FF0000"/>
                </a:solidFill>
              </a:rPr>
              <a:t>cavity mode profile</a:t>
            </a:r>
            <a:r>
              <a:rPr lang="en-US" dirty="0"/>
              <a:t>, integrate the kinetic equation </a:t>
            </a:r>
            <a:r>
              <a:rPr lang="en-US" dirty="0">
                <a:solidFill>
                  <a:srgbClr val="FF0000"/>
                </a:solidFill>
              </a:rPr>
              <a:t>(once)</a:t>
            </a:r>
            <a:r>
              <a:rPr lang="en-US" dirty="0"/>
              <a:t> backward in time to find the sensitivity function at the cathode, average over initial ensemble of test electrons.</a:t>
            </a:r>
          </a:p>
          <a:p>
            <a:endParaRPr lang="en-US" dirty="0"/>
          </a:p>
          <a:p>
            <a:r>
              <a:rPr lang="en-US" dirty="0"/>
              <a:t>Shielding cloud is potentially </a:t>
            </a:r>
            <a:r>
              <a:rPr lang="en-US" b="1" dirty="0"/>
              <a:t>unstable</a:t>
            </a:r>
            <a:r>
              <a:rPr lang="en-US" dirty="0"/>
              <a:t> for </a:t>
            </a:r>
            <a:r>
              <a:rPr lang="en-US" b="1" dirty="0"/>
              <a:t>Gyro-Klystrons   (must taper guiding magnetic field)</a:t>
            </a:r>
          </a:p>
        </p:txBody>
      </p:sp>
      <p:sp>
        <p:nvSpPr>
          <p:cNvPr id="20" name="TextBox 19">
            <a:extLst>
              <a:ext uri="{FF2B5EF4-FFF2-40B4-BE49-F238E27FC236}">
                <a16:creationId xmlns:a16="http://schemas.microsoft.com/office/drawing/2014/main" id="{91522DDA-3AA4-3F45-94B7-A3AD942E8A7A}"/>
              </a:ext>
            </a:extLst>
          </p:cNvPr>
          <p:cNvSpPr txBox="1"/>
          <p:nvPr/>
        </p:nvSpPr>
        <p:spPr>
          <a:xfrm>
            <a:off x="8699500" y="3574702"/>
            <a:ext cx="1501758" cy="461665"/>
          </a:xfrm>
          <a:prstGeom prst="rect">
            <a:avLst/>
          </a:prstGeom>
          <a:noFill/>
        </p:spPr>
        <p:txBody>
          <a:bodyPr wrap="none" rtlCol="0">
            <a:spAutoFit/>
          </a:bodyPr>
          <a:lstStyle/>
          <a:p>
            <a:r>
              <a:rPr lang="en-US" dirty="0"/>
              <a:t>test charge</a:t>
            </a:r>
          </a:p>
        </p:txBody>
      </p:sp>
      <p:cxnSp>
        <p:nvCxnSpPr>
          <p:cNvPr id="28" name="Straight Arrow Connector 27">
            <a:extLst>
              <a:ext uri="{FF2B5EF4-FFF2-40B4-BE49-F238E27FC236}">
                <a16:creationId xmlns:a16="http://schemas.microsoft.com/office/drawing/2014/main" id="{A4686949-2420-DC43-8BE4-88BE19C4583D}"/>
              </a:ext>
            </a:extLst>
          </p:cNvPr>
          <p:cNvCxnSpPr/>
          <p:nvPr/>
        </p:nvCxnSpPr>
        <p:spPr bwMode="auto">
          <a:xfrm flipV="1">
            <a:off x="8839200" y="2887534"/>
            <a:ext cx="0" cy="763367"/>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cxnSp>
      <p:sp>
        <p:nvSpPr>
          <p:cNvPr id="27" name="TextBox 26">
            <a:extLst>
              <a:ext uri="{FF2B5EF4-FFF2-40B4-BE49-F238E27FC236}">
                <a16:creationId xmlns:a16="http://schemas.microsoft.com/office/drawing/2014/main" id="{5DD57455-A80E-2C44-947B-3D8738C324E7}"/>
              </a:ext>
            </a:extLst>
          </p:cNvPr>
          <p:cNvSpPr txBox="1"/>
          <p:nvPr/>
        </p:nvSpPr>
        <p:spPr>
          <a:xfrm>
            <a:off x="5005469" y="1362669"/>
            <a:ext cx="4062331" cy="461665"/>
          </a:xfrm>
          <a:prstGeom prst="rect">
            <a:avLst/>
          </a:prstGeom>
          <a:noFill/>
        </p:spPr>
        <p:txBody>
          <a:bodyPr wrap="none" rtlCol="0">
            <a:spAutoFit/>
          </a:bodyPr>
          <a:lstStyle/>
          <a:p>
            <a:r>
              <a:rPr lang="en-US" dirty="0"/>
              <a:t>Method of dressed test particles</a:t>
            </a:r>
          </a:p>
        </p:txBody>
      </p:sp>
      <p:sp>
        <p:nvSpPr>
          <p:cNvPr id="29" name="TextBox 28">
            <a:extLst>
              <a:ext uri="{FF2B5EF4-FFF2-40B4-BE49-F238E27FC236}">
                <a16:creationId xmlns:a16="http://schemas.microsoft.com/office/drawing/2014/main" id="{74FBC5BC-E02F-AE48-B10C-08304639ED92}"/>
              </a:ext>
            </a:extLst>
          </p:cNvPr>
          <p:cNvSpPr txBox="1"/>
          <p:nvPr/>
        </p:nvSpPr>
        <p:spPr>
          <a:xfrm>
            <a:off x="9189468" y="1600199"/>
            <a:ext cx="2071401" cy="461665"/>
          </a:xfrm>
          <a:prstGeom prst="rect">
            <a:avLst/>
          </a:prstGeom>
          <a:noFill/>
        </p:spPr>
        <p:txBody>
          <a:bodyPr wrap="none" rtlCol="0">
            <a:spAutoFit/>
          </a:bodyPr>
          <a:lstStyle/>
          <a:p>
            <a:r>
              <a:rPr lang="en-US" dirty="0"/>
              <a:t>shielding cloud</a:t>
            </a:r>
          </a:p>
        </p:txBody>
      </p:sp>
      <p:cxnSp>
        <p:nvCxnSpPr>
          <p:cNvPr id="30" name="Straight Arrow Connector 29">
            <a:extLst>
              <a:ext uri="{FF2B5EF4-FFF2-40B4-BE49-F238E27FC236}">
                <a16:creationId xmlns:a16="http://schemas.microsoft.com/office/drawing/2014/main" id="{03ACE960-73C7-9E49-944A-E8D1D76E9816}"/>
              </a:ext>
            </a:extLst>
          </p:cNvPr>
          <p:cNvCxnSpPr>
            <a:cxnSpLocks/>
          </p:cNvCxnSpPr>
          <p:nvPr/>
        </p:nvCxnSpPr>
        <p:spPr bwMode="auto">
          <a:xfrm flipH="1">
            <a:off x="8915400" y="1795846"/>
            <a:ext cx="269383" cy="266018"/>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8722084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851991" y="168307"/>
            <a:ext cx="10363200" cy="1143000"/>
          </a:xfrm>
        </p:spPr>
        <p:txBody>
          <a:bodyPr/>
          <a:lstStyle/>
          <a:p>
            <a:pPr eaLnBrk="1" hangingPunct="1">
              <a:defRPr/>
            </a:pPr>
            <a:r>
              <a:rPr lang="en-US" sz="3200" dirty="0">
                <a:cs typeface="+mj-cs"/>
              </a:rPr>
              <a:t>Global Beam Sensitivity Function for Electron Guns</a:t>
            </a:r>
          </a:p>
        </p:txBody>
      </p:sp>
      <p:sp>
        <p:nvSpPr>
          <p:cNvPr id="5123" name="Text Box 3"/>
          <p:cNvSpPr txBox="1">
            <a:spLocks noChangeArrowheads="1"/>
          </p:cNvSpPr>
          <p:nvPr/>
        </p:nvSpPr>
        <p:spPr bwMode="auto">
          <a:xfrm>
            <a:off x="5557170" y="1894915"/>
            <a:ext cx="6248400"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b="1" dirty="0">
                <a:cs typeface="+mn-cs"/>
              </a:rPr>
              <a:t>Goal </a:t>
            </a:r>
            <a:endParaRPr lang="en-US" dirty="0">
              <a:cs typeface="+mn-cs"/>
            </a:endParaRPr>
          </a:p>
          <a:p>
            <a:pPr>
              <a:defRPr/>
            </a:pPr>
            <a:r>
              <a:rPr lang="en-US" dirty="0">
                <a:cs typeface="+mn-cs"/>
              </a:rPr>
              <a:t>Evaluate a function that gives the variation of specific beam </a:t>
            </a:r>
            <a:r>
              <a:rPr lang="en-US" b="1" dirty="0" err="1">
                <a:cs typeface="+mn-cs"/>
              </a:rPr>
              <a:t>FoMs</a:t>
            </a:r>
            <a:r>
              <a:rPr lang="en-US" dirty="0">
                <a:cs typeface="+mn-cs"/>
              </a:rPr>
              <a:t> to variations in electrode potential/position</a:t>
            </a:r>
          </a:p>
          <a:p>
            <a:pPr>
              <a:defRPr/>
            </a:pPr>
            <a:r>
              <a:rPr lang="en-US" dirty="0">
                <a:cs typeface="+mn-cs"/>
              </a:rPr>
              <a:t>	</a:t>
            </a:r>
            <a:endParaRPr lang="en-US" u="sng" dirty="0">
              <a:cs typeface="+mn-cs"/>
            </a:endParaRPr>
          </a:p>
          <a:p>
            <a:pPr>
              <a:defRPr/>
            </a:pPr>
            <a:r>
              <a:rPr lang="en-US" dirty="0">
                <a:cs typeface="+mn-cs"/>
              </a:rPr>
              <a:t>Can be used to</a:t>
            </a:r>
          </a:p>
          <a:p>
            <a:pPr>
              <a:defRPr/>
            </a:pPr>
            <a:r>
              <a:rPr lang="en-US" dirty="0">
                <a:cs typeface="+mn-cs"/>
              </a:rPr>
              <a:t>	- establish manufacturing tolerances</a:t>
            </a:r>
          </a:p>
          <a:p>
            <a:pPr>
              <a:defRPr/>
            </a:pPr>
            <a:r>
              <a:rPr lang="en-US" dirty="0">
                <a:cs typeface="+mn-cs"/>
              </a:rPr>
              <a:t>	- optimize gun designs</a:t>
            </a:r>
          </a:p>
          <a:p>
            <a:pPr>
              <a:defRPr/>
            </a:pPr>
            <a:endParaRPr lang="en-US" dirty="0">
              <a:cs typeface="+mn-cs"/>
            </a:endParaRPr>
          </a:p>
          <a:p>
            <a:pPr>
              <a:defRPr/>
            </a:pPr>
            <a:r>
              <a:rPr lang="en-US" dirty="0">
                <a:cs typeface="+mn-cs"/>
              </a:rPr>
              <a:t>Should be embedded in gun code (e.g. Michelle)</a:t>
            </a:r>
          </a:p>
        </p:txBody>
      </p:sp>
      <p:grpSp>
        <p:nvGrpSpPr>
          <p:cNvPr id="2" name="Group 1">
            <a:extLst>
              <a:ext uri="{FF2B5EF4-FFF2-40B4-BE49-F238E27FC236}">
                <a16:creationId xmlns:a16="http://schemas.microsoft.com/office/drawing/2014/main" id="{EA75E5C5-87C6-D44F-AF70-F08016E89EE4}"/>
              </a:ext>
            </a:extLst>
          </p:cNvPr>
          <p:cNvGrpSpPr/>
          <p:nvPr/>
        </p:nvGrpSpPr>
        <p:grpSpPr>
          <a:xfrm>
            <a:off x="245090" y="1630286"/>
            <a:ext cx="5349121" cy="4645303"/>
            <a:chOff x="6538079" y="1929753"/>
            <a:chExt cx="5349121" cy="4645303"/>
          </a:xfrm>
        </p:grpSpPr>
        <p:sp>
          <p:nvSpPr>
            <p:cNvPr id="4" name="TextBox 2">
              <a:extLst>
                <a:ext uri="{FF2B5EF4-FFF2-40B4-BE49-F238E27FC236}">
                  <a16:creationId xmlns:a16="http://schemas.microsoft.com/office/drawing/2014/main" id="{D804B3AC-FFEB-5047-9906-1A8757099BCA}"/>
                </a:ext>
              </a:extLst>
            </p:cNvPr>
            <p:cNvSpPr txBox="1">
              <a:spLocks noChangeArrowheads="1"/>
            </p:cNvSpPr>
            <p:nvPr/>
          </p:nvSpPr>
          <p:spPr bwMode="auto">
            <a:xfrm>
              <a:off x="7086600" y="1929753"/>
              <a:ext cx="4800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b="1" dirty="0"/>
                <a:t>Thermionic Cathode Electron Gun</a:t>
              </a:r>
              <a:endParaRPr lang="en-US" dirty="0"/>
            </a:p>
          </p:txBody>
        </p:sp>
        <p:grpSp>
          <p:nvGrpSpPr>
            <p:cNvPr id="5" name="Group 1">
              <a:extLst>
                <a:ext uri="{FF2B5EF4-FFF2-40B4-BE49-F238E27FC236}">
                  <a16:creationId xmlns:a16="http://schemas.microsoft.com/office/drawing/2014/main" id="{7669F23B-3A42-C442-831C-DED1FAA5B022}"/>
                </a:ext>
              </a:extLst>
            </p:cNvPr>
            <p:cNvGrpSpPr>
              <a:grpSpLocks/>
            </p:cNvGrpSpPr>
            <p:nvPr/>
          </p:nvGrpSpPr>
          <p:grpSpPr bwMode="auto">
            <a:xfrm>
              <a:off x="7848600" y="2390133"/>
              <a:ext cx="3893217" cy="4184923"/>
              <a:chOff x="2209800" y="625455"/>
              <a:chExt cx="3892564" cy="4185608"/>
            </a:xfrm>
          </p:grpSpPr>
          <p:grpSp>
            <p:nvGrpSpPr>
              <p:cNvPr id="6" name="Group 4">
                <a:extLst>
                  <a:ext uri="{FF2B5EF4-FFF2-40B4-BE49-F238E27FC236}">
                    <a16:creationId xmlns:a16="http://schemas.microsoft.com/office/drawing/2014/main" id="{6C5D5563-DBA9-D948-9B6F-4AAA2C90A0F2}"/>
                  </a:ext>
                </a:extLst>
              </p:cNvPr>
              <p:cNvGrpSpPr>
                <a:grpSpLocks/>
              </p:cNvGrpSpPr>
              <p:nvPr/>
            </p:nvGrpSpPr>
            <p:grpSpPr bwMode="auto">
              <a:xfrm>
                <a:off x="2267937" y="738167"/>
                <a:ext cx="3560150" cy="2479675"/>
                <a:chOff x="102" y="902"/>
                <a:chExt cx="2450" cy="1714"/>
              </a:xfrm>
            </p:grpSpPr>
            <p:pic>
              <p:nvPicPr>
                <p:cNvPr id="13" name="Picture 5" descr="View2">
                  <a:extLst>
                    <a:ext uri="{FF2B5EF4-FFF2-40B4-BE49-F238E27FC236}">
                      <a16:creationId xmlns:a16="http://schemas.microsoft.com/office/drawing/2014/main" id="{75A5CB96-2F00-4A4A-A12C-8C51FA5F23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510" t="24210" r="14125"/>
                <a:stretch>
                  <a:fillRect/>
                </a:stretch>
              </p:blipFill>
              <p:spPr bwMode="auto">
                <a:xfrm>
                  <a:off x="102" y="902"/>
                  <a:ext cx="1857" cy="17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 Box 6">
                  <a:extLst>
                    <a:ext uri="{FF2B5EF4-FFF2-40B4-BE49-F238E27FC236}">
                      <a16:creationId xmlns:a16="http://schemas.microsoft.com/office/drawing/2014/main" id="{4537358C-6C4D-6C4C-B2DD-B1C8ECC845A5}"/>
                    </a:ext>
                  </a:extLst>
                </p:cNvPr>
                <p:cNvSpPr txBox="1">
                  <a:spLocks noChangeArrowheads="1"/>
                </p:cNvSpPr>
                <p:nvPr/>
              </p:nvSpPr>
              <p:spPr bwMode="auto">
                <a:xfrm>
                  <a:off x="1999" y="1912"/>
                  <a:ext cx="553" cy="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dirty="0"/>
                    <a:t>Emitter</a:t>
                  </a:r>
                </a:p>
              </p:txBody>
            </p:sp>
            <p:sp>
              <p:nvSpPr>
                <p:cNvPr id="15" name="Text Box 7">
                  <a:extLst>
                    <a:ext uri="{FF2B5EF4-FFF2-40B4-BE49-F238E27FC236}">
                      <a16:creationId xmlns:a16="http://schemas.microsoft.com/office/drawing/2014/main" id="{FF5BD88F-5265-084D-9756-6A3DCF4A39A8}"/>
                    </a:ext>
                  </a:extLst>
                </p:cNvPr>
                <p:cNvSpPr txBox="1">
                  <a:spLocks noChangeArrowheads="1"/>
                </p:cNvSpPr>
                <p:nvPr/>
              </p:nvSpPr>
              <p:spPr bwMode="auto">
                <a:xfrm>
                  <a:off x="1597" y="2089"/>
                  <a:ext cx="688" cy="3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dirty="0"/>
                    <a:t>Focus </a:t>
                  </a:r>
                </a:p>
                <a:p>
                  <a:pPr eaLnBrk="1" hangingPunct="1">
                    <a:defRPr/>
                  </a:pPr>
                  <a:r>
                    <a:rPr lang="en-US" sz="1400" dirty="0"/>
                    <a:t>Electrode</a:t>
                  </a:r>
                </a:p>
              </p:txBody>
            </p:sp>
            <p:sp>
              <p:nvSpPr>
                <p:cNvPr id="16" name="Text Box 8">
                  <a:extLst>
                    <a:ext uri="{FF2B5EF4-FFF2-40B4-BE49-F238E27FC236}">
                      <a16:creationId xmlns:a16="http://schemas.microsoft.com/office/drawing/2014/main" id="{0E3DB82A-E88C-3043-B239-4B4878086C60}"/>
                    </a:ext>
                  </a:extLst>
                </p:cNvPr>
                <p:cNvSpPr txBox="1">
                  <a:spLocks noChangeArrowheads="1"/>
                </p:cNvSpPr>
                <p:nvPr/>
              </p:nvSpPr>
              <p:spPr bwMode="auto">
                <a:xfrm>
                  <a:off x="191" y="2232"/>
                  <a:ext cx="572" cy="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dirty="0"/>
                    <a:t>Ground</a:t>
                  </a:r>
                </a:p>
              </p:txBody>
            </p:sp>
            <p:sp>
              <p:nvSpPr>
                <p:cNvPr id="17" name="Line 9">
                  <a:extLst>
                    <a:ext uri="{FF2B5EF4-FFF2-40B4-BE49-F238E27FC236}">
                      <a16:creationId xmlns:a16="http://schemas.microsoft.com/office/drawing/2014/main" id="{C96B01F8-02F4-A341-BDA7-19122F10F690}"/>
                    </a:ext>
                  </a:extLst>
                </p:cNvPr>
                <p:cNvSpPr>
                  <a:spLocks noChangeShapeType="1"/>
                </p:cNvSpPr>
                <p:nvPr/>
              </p:nvSpPr>
              <p:spPr bwMode="auto">
                <a:xfrm flipV="1">
                  <a:off x="665" y="2289"/>
                  <a:ext cx="194" cy="5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18" name="Line 10">
                  <a:extLst>
                    <a:ext uri="{FF2B5EF4-FFF2-40B4-BE49-F238E27FC236}">
                      <a16:creationId xmlns:a16="http://schemas.microsoft.com/office/drawing/2014/main" id="{845E676D-53E7-6447-B566-8FEB535BDA1D}"/>
                    </a:ext>
                  </a:extLst>
                </p:cNvPr>
                <p:cNvSpPr>
                  <a:spLocks noChangeShapeType="1"/>
                </p:cNvSpPr>
                <p:nvPr/>
              </p:nvSpPr>
              <p:spPr bwMode="auto">
                <a:xfrm flipH="1" flipV="1">
                  <a:off x="1692" y="1788"/>
                  <a:ext cx="321" cy="19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19" name="Line 11">
                  <a:extLst>
                    <a:ext uri="{FF2B5EF4-FFF2-40B4-BE49-F238E27FC236}">
                      <a16:creationId xmlns:a16="http://schemas.microsoft.com/office/drawing/2014/main" id="{3ED55EA5-6912-5B41-8FBD-D870B49C847A}"/>
                    </a:ext>
                  </a:extLst>
                </p:cNvPr>
                <p:cNvSpPr>
                  <a:spLocks noChangeShapeType="1"/>
                </p:cNvSpPr>
                <p:nvPr/>
              </p:nvSpPr>
              <p:spPr bwMode="auto">
                <a:xfrm flipH="1" flipV="1">
                  <a:off x="1594" y="1984"/>
                  <a:ext cx="120" cy="13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20" name="Line 12">
                  <a:extLst>
                    <a:ext uri="{FF2B5EF4-FFF2-40B4-BE49-F238E27FC236}">
                      <a16:creationId xmlns:a16="http://schemas.microsoft.com/office/drawing/2014/main" id="{E959326F-C8DA-A148-9876-3D76E47C3470}"/>
                    </a:ext>
                  </a:extLst>
                </p:cNvPr>
                <p:cNvSpPr>
                  <a:spLocks noChangeShapeType="1"/>
                </p:cNvSpPr>
                <p:nvPr/>
              </p:nvSpPr>
              <p:spPr bwMode="auto">
                <a:xfrm>
                  <a:off x="1810" y="1057"/>
                  <a:ext cx="50" cy="753"/>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21" name="Text Box 13">
                  <a:extLst>
                    <a:ext uri="{FF2B5EF4-FFF2-40B4-BE49-F238E27FC236}">
                      <a16:creationId xmlns:a16="http://schemas.microsoft.com/office/drawing/2014/main" id="{EFF820A8-7D42-B641-AF03-029076B2EF90}"/>
                    </a:ext>
                  </a:extLst>
                </p:cNvPr>
                <p:cNvSpPr txBox="1">
                  <a:spLocks noChangeArrowheads="1"/>
                </p:cNvSpPr>
                <p:nvPr/>
              </p:nvSpPr>
              <p:spPr bwMode="auto">
                <a:xfrm>
                  <a:off x="1839" y="1360"/>
                  <a:ext cx="408" cy="2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dirty="0"/>
                    <a:t>1 cm</a:t>
                  </a:r>
                </a:p>
              </p:txBody>
            </p:sp>
          </p:grpSp>
          <p:sp>
            <p:nvSpPr>
              <p:cNvPr id="7" name="Text Box 26">
                <a:extLst>
                  <a:ext uri="{FF2B5EF4-FFF2-40B4-BE49-F238E27FC236}">
                    <a16:creationId xmlns:a16="http://schemas.microsoft.com/office/drawing/2014/main" id="{9A549490-2CA7-E34B-971B-E74499E4C016}"/>
                  </a:ext>
                </a:extLst>
              </p:cNvPr>
              <p:cNvSpPr txBox="1">
                <a:spLocks noChangeArrowheads="1"/>
              </p:cNvSpPr>
              <p:nvPr/>
            </p:nvSpPr>
            <p:spPr bwMode="auto">
              <a:xfrm>
                <a:off x="3763701" y="625455"/>
                <a:ext cx="579339" cy="304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eaLnBrk="1" hangingPunct="1">
                  <a:defRPr/>
                </a:pPr>
                <a:r>
                  <a:rPr lang="en-US" sz="1400" dirty="0"/>
                  <a:t>– HV</a:t>
                </a:r>
              </a:p>
            </p:txBody>
          </p:sp>
          <p:grpSp>
            <p:nvGrpSpPr>
              <p:cNvPr id="8" name="Group 4">
                <a:extLst>
                  <a:ext uri="{FF2B5EF4-FFF2-40B4-BE49-F238E27FC236}">
                    <a16:creationId xmlns:a16="http://schemas.microsoft.com/office/drawing/2014/main" id="{6474406B-E780-8740-8F66-38DF7840E88E}"/>
                  </a:ext>
                </a:extLst>
              </p:cNvPr>
              <p:cNvGrpSpPr>
                <a:grpSpLocks/>
              </p:cNvGrpSpPr>
              <p:nvPr/>
            </p:nvGrpSpPr>
            <p:grpSpPr bwMode="auto">
              <a:xfrm>
                <a:off x="2209800" y="3296310"/>
                <a:ext cx="3892564" cy="1514753"/>
                <a:chOff x="3476625" y="1712913"/>
                <a:chExt cx="3892564" cy="1514753"/>
              </a:xfrm>
            </p:grpSpPr>
            <p:pic>
              <p:nvPicPr>
                <p:cNvPr id="9" name="Picture 15" descr="28-3_gun_cold_side">
                  <a:extLst>
                    <a:ext uri="{FF2B5EF4-FFF2-40B4-BE49-F238E27FC236}">
                      <a16:creationId xmlns:a16="http://schemas.microsoft.com/office/drawing/2014/main" id="{4797F777-FF89-F545-A7AE-A624244A6BF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t="20335" b="17787"/>
                <a:stretch>
                  <a:fillRect/>
                </a:stretch>
              </p:blipFill>
              <p:spPr bwMode="auto">
                <a:xfrm>
                  <a:off x="3476625" y="1712913"/>
                  <a:ext cx="3509963" cy="1482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 Box 18">
                  <a:extLst>
                    <a:ext uri="{FF2B5EF4-FFF2-40B4-BE49-F238E27FC236}">
                      <a16:creationId xmlns:a16="http://schemas.microsoft.com/office/drawing/2014/main" id="{98F1E0C8-12D5-A042-A7F2-E0A441B7189E}"/>
                    </a:ext>
                  </a:extLst>
                </p:cNvPr>
                <p:cNvSpPr txBox="1">
                  <a:spLocks noChangeArrowheads="1"/>
                </p:cNvSpPr>
                <p:nvPr/>
              </p:nvSpPr>
              <p:spPr bwMode="auto">
                <a:xfrm>
                  <a:off x="6103735" y="2704360"/>
                  <a:ext cx="1265454" cy="5233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eaLnBrk="0" hangingPunct="0">
                    <a:defRPr b="1">
                      <a:solidFill>
                        <a:schemeClr val="tx1"/>
                      </a:solidFill>
                      <a:latin typeface="Arial" charset="0"/>
                      <a:ea typeface="ＭＳ Ｐゴシック" charset="0"/>
                    </a:defRPr>
                  </a:lvl1pPr>
                  <a:lvl2pPr marL="742950" indent="-285750" eaLnBrk="0" hangingPunct="0">
                    <a:defRPr b="1">
                      <a:solidFill>
                        <a:schemeClr val="tx1"/>
                      </a:solidFill>
                      <a:latin typeface="Arial" charset="0"/>
                      <a:ea typeface="ＭＳ Ｐゴシック" charset="0"/>
                    </a:defRPr>
                  </a:lvl2pPr>
                  <a:lvl3pPr marL="1143000" indent="-228600" eaLnBrk="0" hangingPunct="0">
                    <a:defRPr b="1">
                      <a:solidFill>
                        <a:schemeClr val="tx1"/>
                      </a:solidFill>
                      <a:latin typeface="Arial" charset="0"/>
                      <a:ea typeface="ＭＳ Ｐゴシック" charset="0"/>
                    </a:defRPr>
                  </a:lvl3pPr>
                  <a:lvl4pPr marL="1600200" indent="-228600" eaLnBrk="0" hangingPunct="0">
                    <a:defRPr b="1">
                      <a:solidFill>
                        <a:schemeClr val="tx1"/>
                      </a:solidFill>
                      <a:latin typeface="Arial" charset="0"/>
                      <a:ea typeface="ＭＳ Ｐゴシック" charset="0"/>
                    </a:defRPr>
                  </a:lvl4pPr>
                  <a:lvl5pPr marL="2057400" indent="-228600" eaLnBrk="0" hangingPunct="0">
                    <a:defRPr b="1">
                      <a:solidFill>
                        <a:schemeClr val="tx1"/>
                      </a:solidFill>
                      <a:latin typeface="Arial" charset="0"/>
                      <a:ea typeface="ＭＳ Ｐゴシック" charset="0"/>
                    </a:defRPr>
                  </a:lvl5pPr>
                  <a:lvl6pPr marL="2514600" indent="-228600" eaLnBrk="0" fontAlgn="base" hangingPunct="0">
                    <a:spcBef>
                      <a:spcPct val="0"/>
                    </a:spcBef>
                    <a:spcAft>
                      <a:spcPct val="0"/>
                    </a:spcAft>
                    <a:defRPr b="1">
                      <a:solidFill>
                        <a:schemeClr val="tx1"/>
                      </a:solidFill>
                      <a:latin typeface="Arial" charset="0"/>
                      <a:ea typeface="ＭＳ Ｐゴシック" charset="0"/>
                    </a:defRPr>
                  </a:lvl6pPr>
                  <a:lvl7pPr marL="2971800" indent="-228600" eaLnBrk="0" fontAlgn="base" hangingPunct="0">
                    <a:spcBef>
                      <a:spcPct val="0"/>
                    </a:spcBef>
                    <a:spcAft>
                      <a:spcPct val="0"/>
                    </a:spcAft>
                    <a:defRPr b="1">
                      <a:solidFill>
                        <a:schemeClr val="tx1"/>
                      </a:solidFill>
                      <a:latin typeface="Arial" charset="0"/>
                      <a:ea typeface="ＭＳ Ｐゴシック" charset="0"/>
                    </a:defRPr>
                  </a:lvl7pPr>
                  <a:lvl8pPr marL="3429000" indent="-228600" eaLnBrk="0" fontAlgn="base" hangingPunct="0">
                    <a:spcBef>
                      <a:spcPct val="0"/>
                    </a:spcBef>
                    <a:spcAft>
                      <a:spcPct val="0"/>
                    </a:spcAft>
                    <a:defRPr b="1">
                      <a:solidFill>
                        <a:schemeClr val="tx1"/>
                      </a:solidFill>
                      <a:latin typeface="Arial" charset="0"/>
                      <a:ea typeface="ＭＳ Ｐゴシック" charset="0"/>
                    </a:defRPr>
                  </a:lvl8pPr>
                  <a:lvl9pPr marL="3886200" indent="-228600" eaLnBrk="0" fontAlgn="base" hangingPunct="0">
                    <a:spcBef>
                      <a:spcPct val="0"/>
                    </a:spcBef>
                    <a:spcAft>
                      <a:spcPct val="0"/>
                    </a:spcAft>
                    <a:defRPr b="1">
                      <a:solidFill>
                        <a:schemeClr val="tx1"/>
                      </a:solidFill>
                      <a:latin typeface="Arial" charset="0"/>
                      <a:ea typeface="ＭＳ Ｐゴシック" charset="0"/>
                    </a:defRPr>
                  </a:lvl9pPr>
                </a:lstStyle>
                <a:p>
                  <a:pPr algn="ctr" eaLnBrk="1" hangingPunct="1">
                    <a:defRPr/>
                  </a:pPr>
                  <a:r>
                    <a:rPr lang="en-US" sz="1400" dirty="0"/>
                    <a:t>Beam leaves here</a:t>
                  </a:r>
                </a:p>
              </p:txBody>
            </p:sp>
          </p:grpSp>
        </p:grpSp>
        <p:sp>
          <p:nvSpPr>
            <p:cNvPr id="22" name="TextBox 4">
              <a:extLst>
                <a:ext uri="{FF2B5EF4-FFF2-40B4-BE49-F238E27FC236}">
                  <a16:creationId xmlns:a16="http://schemas.microsoft.com/office/drawing/2014/main" id="{467C88B0-5A41-D442-8A54-8D189E5C3F6C}"/>
                </a:ext>
              </a:extLst>
            </p:cNvPr>
            <p:cNvSpPr txBox="1">
              <a:spLocks noChangeArrowheads="1"/>
            </p:cNvSpPr>
            <p:nvPr/>
          </p:nvSpPr>
          <p:spPr bwMode="auto">
            <a:xfrm>
              <a:off x="9415898" y="4993667"/>
              <a:ext cx="165942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b="1" dirty="0">
                  <a:latin typeface="Arial Narrow" panose="020B0604020202020204" pitchFamily="34" charset="0"/>
                  <a:cs typeface="Arial Narrow" panose="020B0604020202020204" pitchFamily="34" charset="0"/>
                </a:rPr>
                <a:t>Beam is compressed</a:t>
              </a:r>
            </a:p>
          </p:txBody>
        </p:sp>
        <p:sp>
          <p:nvSpPr>
            <p:cNvPr id="23" name="TextBox 1">
              <a:extLst>
                <a:ext uri="{FF2B5EF4-FFF2-40B4-BE49-F238E27FC236}">
                  <a16:creationId xmlns:a16="http://schemas.microsoft.com/office/drawing/2014/main" id="{08630029-F5F4-2D40-84F8-0E9C8CCA26AF}"/>
                </a:ext>
              </a:extLst>
            </p:cNvPr>
            <p:cNvSpPr txBox="1">
              <a:spLocks noChangeArrowheads="1"/>
            </p:cNvSpPr>
            <p:nvPr/>
          </p:nvSpPr>
          <p:spPr bwMode="auto">
            <a:xfrm>
              <a:off x="6538079" y="3108346"/>
              <a:ext cx="1617098"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t>Solid Model of Electrodes</a:t>
              </a:r>
            </a:p>
          </p:txBody>
        </p:sp>
      </p:grpSp>
      <p:sp>
        <p:nvSpPr>
          <p:cNvPr id="25" name="TextBox 24">
            <a:extLst>
              <a:ext uri="{FF2B5EF4-FFF2-40B4-BE49-F238E27FC236}">
                <a16:creationId xmlns:a16="http://schemas.microsoft.com/office/drawing/2014/main" id="{D18C4889-4FB7-FD4E-ABB1-6C7DC4BF3428}"/>
              </a:ext>
            </a:extLst>
          </p:cNvPr>
          <p:cNvSpPr txBox="1"/>
          <p:nvPr/>
        </p:nvSpPr>
        <p:spPr>
          <a:xfrm>
            <a:off x="5867400" y="6012733"/>
            <a:ext cx="6096000" cy="461665"/>
          </a:xfrm>
          <a:prstGeom prst="rect">
            <a:avLst/>
          </a:prstGeom>
          <a:noFill/>
        </p:spPr>
        <p:txBody>
          <a:bodyPr wrap="square">
            <a:spAutoFit/>
          </a:bodyPr>
          <a:lstStyle/>
          <a:p>
            <a:r>
              <a:rPr lang="en-US" b="1" dirty="0"/>
              <a:t>What shape to make electrodes?</a:t>
            </a:r>
          </a:p>
        </p:txBody>
      </p:sp>
      <p:sp>
        <p:nvSpPr>
          <p:cNvPr id="3" name="TextBox 2">
            <a:extLst>
              <a:ext uri="{FF2B5EF4-FFF2-40B4-BE49-F238E27FC236}">
                <a16:creationId xmlns:a16="http://schemas.microsoft.com/office/drawing/2014/main" id="{65A2101C-6AC5-114F-8B17-766387DA4A0C}"/>
              </a:ext>
            </a:extLst>
          </p:cNvPr>
          <p:cNvSpPr txBox="1"/>
          <p:nvPr/>
        </p:nvSpPr>
        <p:spPr>
          <a:xfrm>
            <a:off x="851991" y="5105400"/>
            <a:ext cx="782587"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emitter</a:t>
            </a:r>
          </a:p>
        </p:txBody>
      </p:sp>
      <p:cxnSp>
        <p:nvCxnSpPr>
          <p:cNvPr id="26" name="Straight Arrow Connector 25">
            <a:extLst>
              <a:ext uri="{FF2B5EF4-FFF2-40B4-BE49-F238E27FC236}">
                <a16:creationId xmlns:a16="http://schemas.microsoft.com/office/drawing/2014/main" id="{7BA4D0EB-1D8D-F94E-87F5-767F2F75E38D}"/>
              </a:ext>
            </a:extLst>
          </p:cNvPr>
          <p:cNvCxnSpPr/>
          <p:nvPr/>
        </p:nvCxnSpPr>
        <p:spPr bwMode="auto">
          <a:xfrm>
            <a:off x="1435868" y="5427684"/>
            <a:ext cx="260028" cy="230833"/>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cxnSp>
      <p:cxnSp>
        <p:nvCxnSpPr>
          <p:cNvPr id="29" name="Straight Arrow Connector 28">
            <a:extLst>
              <a:ext uri="{FF2B5EF4-FFF2-40B4-BE49-F238E27FC236}">
                <a16:creationId xmlns:a16="http://schemas.microsoft.com/office/drawing/2014/main" id="{355127F3-0689-EC4E-9A2B-8830497E781F}"/>
              </a:ext>
            </a:extLst>
          </p:cNvPr>
          <p:cNvCxnSpPr>
            <a:cxnSpLocks/>
          </p:cNvCxnSpPr>
          <p:nvPr/>
        </p:nvCxnSpPr>
        <p:spPr bwMode="auto">
          <a:xfrm flipH="1">
            <a:off x="3502539" y="5011325"/>
            <a:ext cx="236829" cy="416359"/>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B33E6816-545E-6A4D-A572-EB8D2B50FF33}"/>
              </a:ext>
            </a:extLst>
          </p:cNvPr>
          <p:cNvCxnSpPr>
            <a:cxnSpLocks/>
          </p:cNvCxnSpPr>
          <p:nvPr/>
        </p:nvCxnSpPr>
        <p:spPr bwMode="auto">
          <a:xfrm flipH="1" flipV="1">
            <a:off x="4995250" y="5658517"/>
            <a:ext cx="70913" cy="151726"/>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cxnSp>
      <p:sp>
        <p:nvSpPr>
          <p:cNvPr id="10" name="TextBox 9">
            <a:extLst>
              <a:ext uri="{FF2B5EF4-FFF2-40B4-BE49-F238E27FC236}">
                <a16:creationId xmlns:a16="http://schemas.microsoft.com/office/drawing/2014/main" id="{D379375A-A3EB-9F48-948F-9DC4C05A93EB}"/>
              </a:ext>
            </a:extLst>
          </p:cNvPr>
          <p:cNvSpPr txBox="1"/>
          <p:nvPr/>
        </p:nvSpPr>
        <p:spPr>
          <a:xfrm>
            <a:off x="5423428" y="1015373"/>
            <a:ext cx="6026009" cy="369332"/>
          </a:xfrm>
          <a:prstGeom prst="rect">
            <a:avLst/>
          </a:prstGeom>
          <a:noFill/>
        </p:spPr>
        <p:txBody>
          <a:bodyPr wrap="none" rtlCol="0">
            <a:spAutoFit/>
          </a:bodyPr>
          <a:lstStyle/>
          <a:p>
            <a:r>
              <a:rPr lang="en-US" sz="1800" dirty="0"/>
              <a:t>TMA, D. </a:t>
            </a:r>
            <a:r>
              <a:rPr lang="en-US" sz="1800" dirty="0" err="1"/>
              <a:t>Chernin</a:t>
            </a:r>
            <a:r>
              <a:rPr lang="en-US" sz="1800" dirty="0"/>
              <a:t>, J. </a:t>
            </a:r>
            <a:r>
              <a:rPr lang="en-US" sz="1800" dirty="0" err="1"/>
              <a:t>Petillo</a:t>
            </a:r>
            <a:r>
              <a:rPr lang="en-US" sz="1800" dirty="0"/>
              <a:t>, Phys. Plasmas 26, 013109 (2019).</a:t>
            </a:r>
          </a:p>
        </p:txBody>
      </p:sp>
      <p:grpSp>
        <p:nvGrpSpPr>
          <p:cNvPr id="31" name="Group 30">
            <a:extLst>
              <a:ext uri="{FF2B5EF4-FFF2-40B4-BE49-F238E27FC236}">
                <a16:creationId xmlns:a16="http://schemas.microsoft.com/office/drawing/2014/main" id="{0F5C5D4A-4D31-DE48-932F-9C2017CB093A}"/>
              </a:ext>
            </a:extLst>
          </p:cNvPr>
          <p:cNvGrpSpPr/>
          <p:nvPr/>
        </p:nvGrpSpPr>
        <p:grpSpPr>
          <a:xfrm>
            <a:off x="38101" y="0"/>
            <a:ext cx="1562100" cy="1611341"/>
            <a:chOff x="207286" y="152400"/>
            <a:chExt cx="1600201" cy="1752600"/>
          </a:xfrm>
        </p:grpSpPr>
        <p:sp>
          <p:nvSpPr>
            <p:cNvPr id="32" name="Rectangle 31">
              <a:extLst>
                <a:ext uri="{FF2B5EF4-FFF2-40B4-BE49-F238E27FC236}">
                  <a16:creationId xmlns:a16="http://schemas.microsoft.com/office/drawing/2014/main" id="{7A2E9EA3-6CCC-0646-8028-0A922DD83E22}"/>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33" name="Picture 32">
              <a:extLst>
                <a:ext uri="{FF2B5EF4-FFF2-40B4-BE49-F238E27FC236}">
                  <a16:creationId xmlns:a16="http://schemas.microsoft.com/office/drawing/2014/main" id="{BE02CF9A-CCFD-8E43-B491-BF0AC92DC0F4}"/>
                </a:ext>
              </a:extLst>
            </p:cNvPr>
            <p:cNvPicPr>
              <a:picLocks noChangeAspect="1"/>
            </p:cNvPicPr>
            <p:nvPr/>
          </p:nvPicPr>
          <p:blipFill>
            <a:blip r:embed="rId4"/>
            <a:stretch>
              <a:fillRect/>
            </a:stretch>
          </p:blipFill>
          <p:spPr>
            <a:xfrm>
              <a:off x="207286" y="152400"/>
              <a:ext cx="1600201" cy="1620563"/>
            </a:xfrm>
            <a:prstGeom prst="rect">
              <a:avLst/>
            </a:prstGeom>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Box 2"/>
          <p:cNvSpPr txBox="1">
            <a:spLocks noChangeArrowheads="1"/>
          </p:cNvSpPr>
          <p:nvPr/>
        </p:nvSpPr>
        <p:spPr bwMode="auto">
          <a:xfrm>
            <a:off x="6351525" y="279319"/>
            <a:ext cx="5959286"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Code solves the Steady state equations of motion for N particles j=1, N in self consistent fields</a:t>
            </a:r>
          </a:p>
          <a:p>
            <a:endParaRPr lang="en-US" dirty="0"/>
          </a:p>
        </p:txBody>
      </p:sp>
      <p:sp>
        <p:nvSpPr>
          <p:cNvPr id="30726" name="TextBox 10"/>
          <p:cNvSpPr txBox="1">
            <a:spLocks noChangeArrowheads="1"/>
          </p:cNvSpPr>
          <p:nvPr/>
        </p:nvSpPr>
        <p:spPr bwMode="auto">
          <a:xfrm>
            <a:off x="6854821" y="3778911"/>
            <a:ext cx="469494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Accumulate a charge density on grid</a:t>
            </a:r>
          </a:p>
        </p:txBody>
      </p:sp>
      <p:graphicFrame>
        <p:nvGraphicFramePr>
          <p:cNvPr id="30727" name="Object 11"/>
          <p:cNvGraphicFramePr>
            <a:graphicFrameLocks noChangeAspect="1"/>
          </p:cNvGraphicFramePr>
          <p:nvPr>
            <p:extLst>
              <p:ext uri="{D42A27DB-BD31-4B8C-83A1-F6EECF244321}">
                <p14:modId xmlns:p14="http://schemas.microsoft.com/office/powerpoint/2010/main" val="2806772636"/>
              </p:ext>
            </p:extLst>
          </p:nvPr>
        </p:nvGraphicFramePr>
        <p:xfrm>
          <a:off x="7194232" y="4285346"/>
          <a:ext cx="2835275" cy="838200"/>
        </p:xfrm>
        <a:graphic>
          <a:graphicData uri="http://schemas.openxmlformats.org/presentationml/2006/ole">
            <mc:AlternateContent xmlns:mc="http://schemas.openxmlformats.org/markup-compatibility/2006">
              <mc:Choice xmlns:v="urn:schemas-microsoft-com:vml" Requires="v">
                <p:oleObj spid="_x0000_s723443" name="Equation" r:id="rId4" imgW="1460500" imgH="431800" progId="Equation.3">
                  <p:embed/>
                </p:oleObj>
              </mc:Choice>
              <mc:Fallback>
                <p:oleObj name="Equation" r:id="rId4" imgW="1460500" imgH="431800" progId="Equation.3">
                  <p:embed/>
                  <p:pic>
                    <p:nvPicPr>
                      <p:cNvPr id="30727"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232" y="4285346"/>
                        <a:ext cx="2835275"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0728" name="TextBox 12"/>
          <p:cNvSpPr txBox="1">
            <a:spLocks noChangeArrowheads="1"/>
          </p:cNvSpPr>
          <p:nvPr/>
        </p:nvSpPr>
        <p:spPr bwMode="auto">
          <a:xfrm>
            <a:off x="6941969" y="5314558"/>
            <a:ext cx="415049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Solve Poisson Equation            </a:t>
            </a:r>
          </a:p>
        </p:txBody>
      </p:sp>
      <p:graphicFrame>
        <p:nvGraphicFramePr>
          <p:cNvPr id="30729" name="Object 13"/>
          <p:cNvGraphicFramePr>
            <a:graphicFrameLocks noChangeAspect="1"/>
          </p:cNvGraphicFramePr>
          <p:nvPr>
            <p:extLst>
              <p:ext uri="{D42A27DB-BD31-4B8C-83A1-F6EECF244321}">
                <p14:modId xmlns:p14="http://schemas.microsoft.com/office/powerpoint/2010/main" val="253663503"/>
              </p:ext>
            </p:extLst>
          </p:nvPr>
        </p:nvGraphicFramePr>
        <p:xfrm>
          <a:off x="7514139" y="5951716"/>
          <a:ext cx="2076787" cy="632065"/>
        </p:xfrm>
        <a:graphic>
          <a:graphicData uri="http://schemas.openxmlformats.org/presentationml/2006/ole">
            <mc:AlternateContent xmlns:mc="http://schemas.openxmlformats.org/markup-compatibility/2006">
              <mc:Choice xmlns:v="urn:schemas-microsoft-com:vml" Requires="v">
                <p:oleObj spid="_x0000_s723444" name="Equation" r:id="rId6" imgW="876300" imgH="266700" progId="Equation.DSMT4">
                  <p:embed/>
                </p:oleObj>
              </mc:Choice>
              <mc:Fallback>
                <p:oleObj name="Equation" r:id="rId6" imgW="876300" imgH="266700" progId="Equation.DSMT4">
                  <p:embed/>
                  <p:pic>
                    <p:nvPicPr>
                      <p:cNvPr id="30729" name="Object 13"/>
                      <p:cNvPicPr>
                        <a:picLocks noChangeAspect="1" noChangeArrowheads="1"/>
                      </p:cNvPicPr>
                      <p:nvPr/>
                    </p:nvPicPr>
                    <p:blipFill>
                      <a:blip r:embed="rId7"/>
                      <a:srcRect/>
                      <a:stretch>
                        <a:fillRect/>
                      </a:stretch>
                    </p:blipFill>
                    <p:spPr bwMode="auto">
                      <a:xfrm>
                        <a:off x="7514139" y="5951716"/>
                        <a:ext cx="2076787" cy="6320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30730" name="TextBox 1"/>
          <p:cNvSpPr txBox="1">
            <a:spLocks noChangeArrowheads="1"/>
          </p:cNvSpPr>
          <p:nvPr/>
        </p:nvSpPr>
        <p:spPr bwMode="auto">
          <a:xfrm>
            <a:off x="10119410" y="5776223"/>
            <a:ext cx="194610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t>Iterates until converged</a:t>
            </a:r>
          </a:p>
        </p:txBody>
      </p:sp>
      <p:sp>
        <p:nvSpPr>
          <p:cNvPr id="30731" name="Down Arrow 6"/>
          <p:cNvSpPr>
            <a:spLocks noChangeArrowheads="1"/>
          </p:cNvSpPr>
          <p:nvPr/>
        </p:nvSpPr>
        <p:spPr bwMode="auto">
          <a:xfrm>
            <a:off x="6437110" y="3818175"/>
            <a:ext cx="271915" cy="2235792"/>
          </a:xfrm>
          <a:prstGeom prst="downArrow">
            <a:avLst>
              <a:gd name="adj1" fmla="val 50000"/>
              <a:gd name="adj2" fmla="val 50016"/>
            </a:avLst>
          </a:prstGeom>
          <a:solidFill>
            <a:srgbClr val="0000FF"/>
          </a:solidFill>
          <a:ln w="9525">
            <a:solidFill>
              <a:schemeClr val="tx1"/>
            </a:solidFill>
            <a:round/>
            <a:headEnd/>
            <a:tailEnd/>
          </a:ln>
        </p:spPr>
        <p:txBody>
          <a:bodyPr/>
          <a:lstStyle/>
          <a:p>
            <a:r>
              <a:rPr lang="en-US" dirty="0"/>
              <a:t>                  </a:t>
            </a:r>
          </a:p>
        </p:txBody>
      </p:sp>
      <p:sp>
        <p:nvSpPr>
          <p:cNvPr id="22" name="Down Arrow 6"/>
          <p:cNvSpPr>
            <a:spLocks noChangeArrowheads="1"/>
          </p:cNvSpPr>
          <p:nvPr/>
        </p:nvSpPr>
        <p:spPr bwMode="auto">
          <a:xfrm flipH="1" flipV="1">
            <a:off x="11612245" y="3864629"/>
            <a:ext cx="339793" cy="2205496"/>
          </a:xfrm>
          <a:prstGeom prst="downArrow">
            <a:avLst>
              <a:gd name="adj1" fmla="val 50000"/>
              <a:gd name="adj2" fmla="val 50016"/>
            </a:avLst>
          </a:prstGeom>
          <a:solidFill>
            <a:srgbClr val="0000FF"/>
          </a:solidFill>
          <a:ln w="9525">
            <a:solidFill>
              <a:schemeClr val="tx1"/>
            </a:solidFill>
            <a:round/>
            <a:headEnd/>
            <a:tailEnd/>
          </a:ln>
        </p:spPr>
        <p:txBody>
          <a:bodyPr/>
          <a:lstStyle/>
          <a:p>
            <a:r>
              <a:rPr lang="en-US" dirty="0"/>
              <a:t>                                                                                                          </a:t>
            </a:r>
          </a:p>
        </p:txBody>
      </p:sp>
      <p:sp>
        <p:nvSpPr>
          <p:cNvPr id="19" name="TextBox 2">
            <a:extLst>
              <a:ext uri="{FF2B5EF4-FFF2-40B4-BE49-F238E27FC236}">
                <a16:creationId xmlns:a16="http://schemas.microsoft.com/office/drawing/2014/main" id="{EA0C7599-CF32-9C45-8EF0-B95B10C4F6A0}"/>
              </a:ext>
            </a:extLst>
          </p:cNvPr>
          <p:cNvSpPr txBox="1">
            <a:spLocks noChangeArrowheads="1"/>
          </p:cNvSpPr>
          <p:nvPr/>
        </p:nvSpPr>
        <p:spPr bwMode="auto">
          <a:xfrm>
            <a:off x="312536" y="6016434"/>
            <a:ext cx="612457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800" dirty="0" err="1"/>
              <a:t>Petillo</a:t>
            </a:r>
            <a:r>
              <a:rPr lang="en-US" sz="1800" dirty="0"/>
              <a:t>, J; Eppley, K; </a:t>
            </a:r>
            <a:r>
              <a:rPr lang="en-US" sz="1800" dirty="0" err="1"/>
              <a:t>Panagos</a:t>
            </a:r>
            <a:r>
              <a:rPr lang="en-US" sz="1800" dirty="0"/>
              <a:t>, D; et al., IEEE TPS 30, 1238-1264 (2002).</a:t>
            </a:r>
          </a:p>
        </p:txBody>
      </p:sp>
      <p:sp>
        <p:nvSpPr>
          <p:cNvPr id="20" name="TextBox 1">
            <a:extLst>
              <a:ext uri="{FF2B5EF4-FFF2-40B4-BE49-F238E27FC236}">
                <a16:creationId xmlns:a16="http://schemas.microsoft.com/office/drawing/2014/main" id="{188BA819-50A2-044C-872C-2E58E74BCDE3}"/>
              </a:ext>
            </a:extLst>
          </p:cNvPr>
          <p:cNvSpPr txBox="1">
            <a:spLocks noChangeArrowheads="1"/>
          </p:cNvSpPr>
          <p:nvPr/>
        </p:nvSpPr>
        <p:spPr bwMode="auto">
          <a:xfrm>
            <a:off x="6573067" y="2112513"/>
            <a:ext cx="3221888"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t>Start with vacuum fields</a:t>
            </a:r>
          </a:p>
          <a:p>
            <a:r>
              <a:rPr lang="en-US" sz="2000" dirty="0"/>
              <a:t>Solve for trajectories</a:t>
            </a:r>
          </a:p>
        </p:txBody>
      </p:sp>
      <p:grpSp>
        <p:nvGrpSpPr>
          <p:cNvPr id="24" name="Group 23">
            <a:extLst>
              <a:ext uri="{FF2B5EF4-FFF2-40B4-BE49-F238E27FC236}">
                <a16:creationId xmlns:a16="http://schemas.microsoft.com/office/drawing/2014/main" id="{201BF2B1-93A2-5645-9998-5A9DF633DA5B}"/>
              </a:ext>
            </a:extLst>
          </p:cNvPr>
          <p:cNvGrpSpPr/>
          <p:nvPr/>
        </p:nvGrpSpPr>
        <p:grpSpPr>
          <a:xfrm>
            <a:off x="84531" y="2600698"/>
            <a:ext cx="5434010" cy="1971242"/>
            <a:chOff x="890589" y="2060890"/>
            <a:chExt cx="5434010" cy="1971242"/>
          </a:xfrm>
        </p:grpSpPr>
        <p:sp>
          <p:nvSpPr>
            <p:cNvPr id="25" name="Freeform 3">
              <a:extLst>
                <a:ext uri="{FF2B5EF4-FFF2-40B4-BE49-F238E27FC236}">
                  <a16:creationId xmlns:a16="http://schemas.microsoft.com/office/drawing/2014/main" id="{C46A613F-F486-E249-82F1-72E2133830E4}"/>
                </a:ext>
              </a:extLst>
            </p:cNvPr>
            <p:cNvSpPr>
              <a:spLocks/>
            </p:cNvSpPr>
            <p:nvPr/>
          </p:nvSpPr>
          <p:spPr bwMode="auto">
            <a:xfrm>
              <a:off x="2133599" y="2503667"/>
              <a:ext cx="3975100" cy="774700"/>
            </a:xfrm>
            <a:custGeom>
              <a:avLst/>
              <a:gdLst>
                <a:gd name="T0" fmla="*/ 0 w 2504"/>
                <a:gd name="T1" fmla="*/ 0 h 488"/>
                <a:gd name="T2" fmla="*/ 432 w 2504"/>
                <a:gd name="T3" fmla="*/ 288 h 488"/>
                <a:gd name="T4" fmla="*/ 1152 w 2504"/>
                <a:gd name="T5" fmla="*/ 432 h 488"/>
                <a:gd name="T6" fmla="*/ 2304 w 2504"/>
                <a:gd name="T7" fmla="*/ 480 h 488"/>
                <a:gd name="T8" fmla="*/ 2352 w 2504"/>
                <a:gd name="T9" fmla="*/ 480 h 488"/>
              </a:gdLst>
              <a:ahLst/>
              <a:cxnLst>
                <a:cxn ang="0">
                  <a:pos x="T0" y="T1"/>
                </a:cxn>
                <a:cxn ang="0">
                  <a:pos x="T2" y="T3"/>
                </a:cxn>
                <a:cxn ang="0">
                  <a:pos x="T4" y="T5"/>
                </a:cxn>
                <a:cxn ang="0">
                  <a:pos x="T6" y="T7"/>
                </a:cxn>
                <a:cxn ang="0">
                  <a:pos x="T8" y="T9"/>
                </a:cxn>
              </a:cxnLst>
              <a:rect l="0" t="0" r="r" b="b"/>
              <a:pathLst>
                <a:path w="2504" h="488">
                  <a:moveTo>
                    <a:pt x="0" y="0"/>
                  </a:moveTo>
                  <a:cubicBezTo>
                    <a:pt x="120" y="108"/>
                    <a:pt x="240" y="216"/>
                    <a:pt x="432" y="288"/>
                  </a:cubicBezTo>
                  <a:cubicBezTo>
                    <a:pt x="624" y="360"/>
                    <a:pt x="840" y="400"/>
                    <a:pt x="1152" y="432"/>
                  </a:cubicBezTo>
                  <a:cubicBezTo>
                    <a:pt x="1464" y="464"/>
                    <a:pt x="2104" y="472"/>
                    <a:pt x="2304" y="480"/>
                  </a:cubicBezTo>
                  <a:cubicBezTo>
                    <a:pt x="2504" y="488"/>
                    <a:pt x="2428" y="484"/>
                    <a:pt x="2352" y="480"/>
                  </a:cubicBezTo>
                </a:path>
              </a:pathLst>
            </a:custGeom>
            <a:noFill/>
            <a:ln w="28575"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7" name="Freeform 4">
              <a:extLst>
                <a:ext uri="{FF2B5EF4-FFF2-40B4-BE49-F238E27FC236}">
                  <a16:creationId xmlns:a16="http://schemas.microsoft.com/office/drawing/2014/main" id="{5DA5C37D-D840-6541-B857-5221C8B2600B}"/>
                </a:ext>
              </a:extLst>
            </p:cNvPr>
            <p:cNvSpPr>
              <a:spLocks/>
            </p:cNvSpPr>
            <p:nvPr/>
          </p:nvSpPr>
          <p:spPr bwMode="auto">
            <a:xfrm>
              <a:off x="2057399" y="3113267"/>
              <a:ext cx="3962400" cy="685800"/>
            </a:xfrm>
            <a:custGeom>
              <a:avLst/>
              <a:gdLst>
                <a:gd name="T0" fmla="*/ 0 w 2496"/>
                <a:gd name="T1" fmla="*/ 0 h 432"/>
                <a:gd name="T2" fmla="*/ 0 w 2496"/>
                <a:gd name="T3" fmla="*/ 432 h 432"/>
                <a:gd name="T4" fmla="*/ 2496 w 2496"/>
                <a:gd name="T5" fmla="*/ 432 h 432"/>
                <a:gd name="T6" fmla="*/ 2496 w 2496"/>
                <a:gd name="T7" fmla="*/ 240 h 432"/>
                <a:gd name="T8" fmla="*/ 1008 w 2496"/>
                <a:gd name="T9" fmla="*/ 240 h 432"/>
                <a:gd name="T10" fmla="*/ 528 w 2496"/>
                <a:gd name="T11" fmla="*/ 192 h 432"/>
                <a:gd name="T12" fmla="*/ 144 w 2496"/>
                <a:gd name="T13" fmla="*/ 48 h 432"/>
                <a:gd name="T14" fmla="*/ 0 w 2496"/>
                <a:gd name="T15" fmla="*/ 0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6" h="432">
                  <a:moveTo>
                    <a:pt x="0" y="0"/>
                  </a:moveTo>
                  <a:lnTo>
                    <a:pt x="0" y="432"/>
                  </a:lnTo>
                  <a:lnTo>
                    <a:pt x="2496" y="432"/>
                  </a:lnTo>
                  <a:lnTo>
                    <a:pt x="2496" y="240"/>
                  </a:lnTo>
                  <a:lnTo>
                    <a:pt x="1008" y="240"/>
                  </a:lnTo>
                  <a:lnTo>
                    <a:pt x="528" y="192"/>
                  </a:lnTo>
                  <a:lnTo>
                    <a:pt x="144" y="48"/>
                  </a:lnTo>
                  <a:lnTo>
                    <a:pt x="0" y="0"/>
                  </a:lnTo>
                  <a:close/>
                </a:path>
              </a:pathLst>
            </a:custGeom>
            <a:solidFill>
              <a:srgbClr val="008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8" name="Freeform 5">
              <a:extLst>
                <a:ext uri="{FF2B5EF4-FFF2-40B4-BE49-F238E27FC236}">
                  <a16:creationId xmlns:a16="http://schemas.microsoft.com/office/drawing/2014/main" id="{C9BE8C92-9766-5044-9435-10ECF4AEA086}"/>
                </a:ext>
              </a:extLst>
            </p:cNvPr>
            <p:cNvSpPr>
              <a:spLocks/>
            </p:cNvSpPr>
            <p:nvPr/>
          </p:nvSpPr>
          <p:spPr bwMode="auto">
            <a:xfrm>
              <a:off x="1981199" y="2656067"/>
              <a:ext cx="76200" cy="1066800"/>
            </a:xfrm>
            <a:custGeom>
              <a:avLst/>
              <a:gdLst>
                <a:gd name="T0" fmla="*/ 48 w 48"/>
                <a:gd name="T1" fmla="*/ 672 h 672"/>
                <a:gd name="T2" fmla="*/ 48 w 48"/>
                <a:gd name="T3" fmla="*/ 288 h 672"/>
                <a:gd name="T4" fmla="*/ 0 w 48"/>
                <a:gd name="T5" fmla="*/ 0 h 672"/>
              </a:gdLst>
              <a:ahLst/>
              <a:cxnLst>
                <a:cxn ang="0">
                  <a:pos x="T0" y="T1"/>
                </a:cxn>
                <a:cxn ang="0">
                  <a:pos x="T2" y="T3"/>
                </a:cxn>
                <a:cxn ang="0">
                  <a:pos x="T4" y="T5"/>
                </a:cxn>
              </a:cxnLst>
              <a:rect l="0" t="0" r="r" b="b"/>
              <a:pathLst>
                <a:path w="48" h="672">
                  <a:moveTo>
                    <a:pt x="48" y="672"/>
                  </a:moveTo>
                  <a:lnTo>
                    <a:pt x="48" y="288"/>
                  </a:lnTo>
                  <a:lnTo>
                    <a:pt x="0" y="0"/>
                  </a:lnTo>
                </a:path>
              </a:pathLst>
            </a:custGeom>
            <a:noFill/>
            <a:ln w="28575"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 name="Line 8">
              <a:extLst>
                <a:ext uri="{FF2B5EF4-FFF2-40B4-BE49-F238E27FC236}">
                  <a16:creationId xmlns:a16="http://schemas.microsoft.com/office/drawing/2014/main" id="{80F3D9C1-127E-F144-92C0-999960F58000}"/>
                </a:ext>
              </a:extLst>
            </p:cNvPr>
            <p:cNvSpPr>
              <a:spLocks noChangeShapeType="1"/>
            </p:cNvSpPr>
            <p:nvPr/>
          </p:nvSpPr>
          <p:spPr bwMode="auto">
            <a:xfrm>
              <a:off x="1600199" y="3799067"/>
              <a:ext cx="47244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 name="Text Box 9">
              <a:extLst>
                <a:ext uri="{FF2B5EF4-FFF2-40B4-BE49-F238E27FC236}">
                  <a16:creationId xmlns:a16="http://schemas.microsoft.com/office/drawing/2014/main" id="{78D68CD3-A646-524F-B789-B94BE68CFC65}"/>
                </a:ext>
              </a:extLst>
            </p:cNvPr>
            <p:cNvSpPr txBox="1">
              <a:spLocks noChangeArrowheads="1"/>
            </p:cNvSpPr>
            <p:nvPr/>
          </p:nvSpPr>
          <p:spPr bwMode="auto">
            <a:xfrm>
              <a:off x="895404" y="2967335"/>
              <a:ext cx="110479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Emitter</a:t>
              </a:r>
            </a:p>
          </p:txBody>
        </p:sp>
        <p:sp>
          <p:nvSpPr>
            <p:cNvPr id="31" name="Text Box 10">
              <a:extLst>
                <a:ext uri="{FF2B5EF4-FFF2-40B4-BE49-F238E27FC236}">
                  <a16:creationId xmlns:a16="http://schemas.microsoft.com/office/drawing/2014/main" id="{A93FC9CC-B141-4741-9AC4-9E74CE4F8256}"/>
                </a:ext>
              </a:extLst>
            </p:cNvPr>
            <p:cNvSpPr txBox="1">
              <a:spLocks noChangeArrowheads="1"/>
            </p:cNvSpPr>
            <p:nvPr/>
          </p:nvSpPr>
          <p:spPr bwMode="auto">
            <a:xfrm>
              <a:off x="3502811" y="2060890"/>
              <a:ext cx="100540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Anode</a:t>
              </a:r>
            </a:p>
          </p:txBody>
        </p:sp>
        <p:sp>
          <p:nvSpPr>
            <p:cNvPr id="32" name="Text Box 11">
              <a:extLst>
                <a:ext uri="{FF2B5EF4-FFF2-40B4-BE49-F238E27FC236}">
                  <a16:creationId xmlns:a16="http://schemas.microsoft.com/office/drawing/2014/main" id="{11868CF4-268E-4546-8B1A-2BB40D19BE2B}"/>
                </a:ext>
              </a:extLst>
            </p:cNvPr>
            <p:cNvSpPr txBox="1">
              <a:spLocks noChangeArrowheads="1"/>
            </p:cNvSpPr>
            <p:nvPr/>
          </p:nvSpPr>
          <p:spPr bwMode="auto">
            <a:xfrm>
              <a:off x="890589" y="3570467"/>
              <a:ext cx="72548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dirty="0">
                  <a:cs typeface="+mn-cs"/>
                  <a:sym typeface="Euclid Symbol" charset="0"/>
                </a:rPr>
                <a:t>CL</a:t>
              </a:r>
              <a:endParaRPr lang="en-US" dirty="0">
                <a:cs typeface="+mn-cs"/>
              </a:endParaRPr>
            </a:p>
          </p:txBody>
        </p:sp>
        <p:sp>
          <p:nvSpPr>
            <p:cNvPr id="33" name="Line 13">
              <a:extLst>
                <a:ext uri="{FF2B5EF4-FFF2-40B4-BE49-F238E27FC236}">
                  <a16:creationId xmlns:a16="http://schemas.microsoft.com/office/drawing/2014/main" id="{75B4AC2A-A655-FA41-9D95-A8A9715BD977}"/>
                </a:ext>
              </a:extLst>
            </p:cNvPr>
            <p:cNvSpPr>
              <a:spLocks noChangeShapeType="1"/>
            </p:cNvSpPr>
            <p:nvPr/>
          </p:nvSpPr>
          <p:spPr bwMode="auto">
            <a:xfrm flipH="1">
              <a:off x="3276599" y="2503667"/>
              <a:ext cx="636534"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4" name="Line 15">
              <a:extLst>
                <a:ext uri="{FF2B5EF4-FFF2-40B4-BE49-F238E27FC236}">
                  <a16:creationId xmlns:a16="http://schemas.microsoft.com/office/drawing/2014/main" id="{A63F5A4A-D491-B94C-960C-F9E7EECFCA5E}"/>
                </a:ext>
              </a:extLst>
            </p:cNvPr>
            <p:cNvSpPr>
              <a:spLocks noChangeShapeType="1"/>
            </p:cNvSpPr>
            <p:nvPr/>
          </p:nvSpPr>
          <p:spPr bwMode="auto">
            <a:xfrm flipH="1">
              <a:off x="6095999" y="3570467"/>
              <a:ext cx="228600" cy="76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2" name="TextBox 1">
            <a:extLst>
              <a:ext uri="{FF2B5EF4-FFF2-40B4-BE49-F238E27FC236}">
                <a16:creationId xmlns:a16="http://schemas.microsoft.com/office/drawing/2014/main" id="{F8B2D283-1146-CA45-AE55-5BBD35A1D33A}"/>
              </a:ext>
            </a:extLst>
          </p:cNvPr>
          <p:cNvSpPr txBox="1"/>
          <p:nvPr/>
        </p:nvSpPr>
        <p:spPr>
          <a:xfrm>
            <a:off x="2061578" y="337382"/>
            <a:ext cx="3754189" cy="1077218"/>
          </a:xfrm>
          <a:prstGeom prst="rect">
            <a:avLst/>
          </a:prstGeom>
          <a:noFill/>
        </p:spPr>
        <p:txBody>
          <a:bodyPr wrap="square" rtlCol="0">
            <a:spAutoFit/>
          </a:bodyPr>
          <a:lstStyle/>
          <a:p>
            <a:r>
              <a:rPr lang="en-US" sz="3200" dirty="0"/>
              <a:t>Particle in Cell (PIC) Code Michelle</a:t>
            </a:r>
          </a:p>
        </p:txBody>
      </p:sp>
      <p:graphicFrame>
        <p:nvGraphicFramePr>
          <p:cNvPr id="3" name="Object 2">
            <a:extLst>
              <a:ext uri="{FF2B5EF4-FFF2-40B4-BE49-F238E27FC236}">
                <a16:creationId xmlns:a16="http://schemas.microsoft.com/office/drawing/2014/main" id="{A0712DB3-8168-8641-975D-AF1C2C0EFDF4}"/>
              </a:ext>
            </a:extLst>
          </p:cNvPr>
          <p:cNvGraphicFramePr>
            <a:graphicFrameLocks noChangeAspect="1"/>
          </p:cNvGraphicFramePr>
          <p:nvPr>
            <p:extLst>
              <p:ext uri="{D42A27DB-BD31-4B8C-83A1-F6EECF244321}">
                <p14:modId xmlns:p14="http://schemas.microsoft.com/office/powerpoint/2010/main" val="4224129659"/>
              </p:ext>
            </p:extLst>
          </p:nvPr>
        </p:nvGraphicFramePr>
        <p:xfrm>
          <a:off x="6671853" y="2860730"/>
          <a:ext cx="5116033" cy="800138"/>
        </p:xfrm>
        <a:graphic>
          <a:graphicData uri="http://schemas.openxmlformats.org/presentationml/2006/ole">
            <mc:AlternateContent xmlns:mc="http://schemas.openxmlformats.org/markup-compatibility/2006">
              <mc:Choice xmlns:v="urn:schemas-microsoft-com:vml" Requires="v">
                <p:oleObj spid="_x0000_s723445" r:id="rId8" imgW="2679700" imgH="419100" progId="Equation.DSMT4">
                  <p:embed/>
                </p:oleObj>
              </mc:Choice>
              <mc:Fallback>
                <p:oleObj r:id="rId8" imgW="2679700" imgH="419100" progId="Equation.DSMT4">
                  <p:embed/>
                  <p:pic>
                    <p:nvPicPr>
                      <p:cNvPr id="0" name=""/>
                      <p:cNvPicPr/>
                      <p:nvPr/>
                    </p:nvPicPr>
                    <p:blipFill>
                      <a:blip r:embed="rId9"/>
                      <a:stretch>
                        <a:fillRect/>
                      </a:stretch>
                    </p:blipFill>
                    <p:spPr>
                      <a:xfrm>
                        <a:off x="6671853" y="2860730"/>
                        <a:ext cx="5116033" cy="80013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960C95BB-7F2C-1742-9FEB-1185CEC5D66B}"/>
              </a:ext>
            </a:extLst>
          </p:cNvPr>
          <p:cNvSpPr txBox="1"/>
          <p:nvPr/>
        </p:nvSpPr>
        <p:spPr>
          <a:xfrm>
            <a:off x="5503062" y="3787384"/>
            <a:ext cx="644728" cy="461665"/>
          </a:xfrm>
          <a:prstGeom prst="rect">
            <a:avLst/>
          </a:prstGeom>
          <a:noFill/>
        </p:spPr>
        <p:txBody>
          <a:bodyPr wrap="none" rtlCol="0">
            <a:spAutoFit/>
          </a:bodyPr>
          <a:lstStyle/>
          <a:p>
            <a:r>
              <a:rPr lang="en-US" dirty="0"/>
              <a:t>exit</a:t>
            </a:r>
          </a:p>
        </p:txBody>
      </p:sp>
      <p:sp>
        <p:nvSpPr>
          <p:cNvPr id="35" name="Text Box 10">
            <a:extLst>
              <a:ext uri="{FF2B5EF4-FFF2-40B4-BE49-F238E27FC236}">
                <a16:creationId xmlns:a16="http://schemas.microsoft.com/office/drawing/2014/main" id="{F068D9D3-6892-CB49-8307-BBBEE5B80E15}"/>
              </a:ext>
            </a:extLst>
          </p:cNvPr>
          <p:cNvSpPr txBox="1">
            <a:spLocks noChangeArrowheads="1"/>
          </p:cNvSpPr>
          <p:nvPr/>
        </p:nvSpPr>
        <p:spPr bwMode="auto">
          <a:xfrm>
            <a:off x="3083515" y="4717642"/>
            <a:ext cx="2650084"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Particle Trajectories</a:t>
            </a:r>
          </a:p>
        </p:txBody>
      </p:sp>
      <p:cxnSp>
        <p:nvCxnSpPr>
          <p:cNvPr id="9" name="Straight Arrow Connector 8">
            <a:extLst>
              <a:ext uri="{FF2B5EF4-FFF2-40B4-BE49-F238E27FC236}">
                <a16:creationId xmlns:a16="http://schemas.microsoft.com/office/drawing/2014/main" id="{BC40C240-D390-5646-BF39-30874C21BA14}"/>
              </a:ext>
            </a:extLst>
          </p:cNvPr>
          <p:cNvCxnSpPr/>
          <p:nvPr/>
        </p:nvCxnSpPr>
        <p:spPr bwMode="auto">
          <a:xfrm flipH="1" flipV="1">
            <a:off x="2563596" y="4148375"/>
            <a:ext cx="408204" cy="652225"/>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cxnSp>
        <p:nvCxnSpPr>
          <p:cNvPr id="5" name="Straight Arrow Connector 4">
            <a:extLst>
              <a:ext uri="{FF2B5EF4-FFF2-40B4-BE49-F238E27FC236}">
                <a16:creationId xmlns:a16="http://schemas.microsoft.com/office/drawing/2014/main" id="{10BE7DEE-5F73-EB4F-8508-1DF6FF24790C}"/>
              </a:ext>
            </a:extLst>
          </p:cNvPr>
          <p:cNvCxnSpPr>
            <a:cxnSpLocks/>
          </p:cNvCxnSpPr>
          <p:nvPr/>
        </p:nvCxnSpPr>
        <p:spPr bwMode="auto">
          <a:xfrm>
            <a:off x="571541" y="3894375"/>
            <a:ext cx="508027" cy="215900"/>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cxnSp>
      <p:grpSp>
        <p:nvGrpSpPr>
          <p:cNvPr id="37" name="Group 36">
            <a:extLst>
              <a:ext uri="{FF2B5EF4-FFF2-40B4-BE49-F238E27FC236}">
                <a16:creationId xmlns:a16="http://schemas.microsoft.com/office/drawing/2014/main" id="{4FB2E89B-B957-B94A-A3CC-C04EC5D137C6}"/>
              </a:ext>
            </a:extLst>
          </p:cNvPr>
          <p:cNvGrpSpPr/>
          <p:nvPr/>
        </p:nvGrpSpPr>
        <p:grpSpPr>
          <a:xfrm>
            <a:off x="38101" y="0"/>
            <a:ext cx="1562100" cy="1611341"/>
            <a:chOff x="207286" y="152400"/>
            <a:chExt cx="1600201" cy="1752600"/>
          </a:xfrm>
        </p:grpSpPr>
        <p:sp>
          <p:nvSpPr>
            <p:cNvPr id="38" name="Rectangle 37">
              <a:extLst>
                <a:ext uri="{FF2B5EF4-FFF2-40B4-BE49-F238E27FC236}">
                  <a16:creationId xmlns:a16="http://schemas.microsoft.com/office/drawing/2014/main" id="{C0B4635B-CA7E-CE4B-9897-B02A04D62301}"/>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39" name="Picture 38">
              <a:extLst>
                <a:ext uri="{FF2B5EF4-FFF2-40B4-BE49-F238E27FC236}">
                  <a16:creationId xmlns:a16="http://schemas.microsoft.com/office/drawing/2014/main" id="{B480CEE6-355C-1743-82BF-87731596806A}"/>
                </a:ext>
              </a:extLst>
            </p:cNvPr>
            <p:cNvPicPr>
              <a:picLocks noChangeAspect="1"/>
            </p:cNvPicPr>
            <p:nvPr/>
          </p:nvPicPr>
          <p:blipFill>
            <a:blip r:embed="rId10"/>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33969891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idx="4294967295"/>
          </p:nvPr>
        </p:nvSpPr>
        <p:spPr>
          <a:xfrm>
            <a:off x="838199" y="369605"/>
            <a:ext cx="10363200" cy="1143000"/>
          </a:xfrm>
        </p:spPr>
        <p:txBody>
          <a:bodyPr/>
          <a:lstStyle/>
          <a:p>
            <a:pPr eaLnBrk="1" hangingPunct="1">
              <a:defRPr/>
            </a:pPr>
            <a:r>
              <a:rPr lang="en-US" sz="3600" dirty="0">
                <a:cs typeface="+mj-cs"/>
              </a:rPr>
              <a:t>Beam Sensitivity Function</a:t>
            </a:r>
          </a:p>
        </p:txBody>
      </p:sp>
      <p:sp>
        <p:nvSpPr>
          <p:cNvPr id="2060" name="Text Box 12"/>
          <p:cNvSpPr txBox="1">
            <a:spLocks noChangeArrowheads="1"/>
          </p:cNvSpPr>
          <p:nvPr/>
        </p:nvSpPr>
        <p:spPr bwMode="auto">
          <a:xfrm>
            <a:off x="4046538" y="1626905"/>
            <a:ext cx="6797675"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u="sng" dirty="0">
                <a:cs typeface="+mn-cs"/>
              </a:rPr>
              <a:t>Basic question:</a:t>
            </a:r>
            <a:r>
              <a:rPr lang="en-US" dirty="0">
                <a:cs typeface="+mn-cs"/>
              </a:rPr>
              <a:t> How do small changes in position or potential of anode affect the properties of the beam leaving the gun? </a:t>
            </a:r>
          </a:p>
        </p:txBody>
      </p:sp>
      <p:sp>
        <p:nvSpPr>
          <p:cNvPr id="2062" name="Text Box 14"/>
          <p:cNvSpPr txBox="1">
            <a:spLocks noChangeArrowheads="1"/>
          </p:cNvSpPr>
          <p:nvPr/>
        </p:nvSpPr>
        <p:spPr bwMode="auto">
          <a:xfrm>
            <a:off x="6384924" y="3325992"/>
            <a:ext cx="23304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Beam leaves here</a:t>
            </a:r>
          </a:p>
        </p:txBody>
      </p:sp>
      <p:grpSp>
        <p:nvGrpSpPr>
          <p:cNvPr id="2" name="Group 1">
            <a:extLst>
              <a:ext uri="{FF2B5EF4-FFF2-40B4-BE49-F238E27FC236}">
                <a16:creationId xmlns:a16="http://schemas.microsoft.com/office/drawing/2014/main" id="{E6C9FF45-A5D1-B54E-B53A-FFDA2CF0CEAF}"/>
              </a:ext>
            </a:extLst>
          </p:cNvPr>
          <p:cNvGrpSpPr/>
          <p:nvPr/>
        </p:nvGrpSpPr>
        <p:grpSpPr>
          <a:xfrm>
            <a:off x="890589" y="2182992"/>
            <a:ext cx="5434010" cy="1849140"/>
            <a:chOff x="890589" y="2182992"/>
            <a:chExt cx="5434010" cy="1849140"/>
          </a:xfrm>
        </p:grpSpPr>
        <p:sp>
          <p:nvSpPr>
            <p:cNvPr id="2051" name="Freeform 3"/>
            <p:cNvSpPr>
              <a:spLocks/>
            </p:cNvSpPr>
            <p:nvPr/>
          </p:nvSpPr>
          <p:spPr bwMode="auto">
            <a:xfrm>
              <a:off x="2133599" y="2503667"/>
              <a:ext cx="3975100" cy="774700"/>
            </a:xfrm>
            <a:custGeom>
              <a:avLst/>
              <a:gdLst>
                <a:gd name="T0" fmla="*/ 0 w 2504"/>
                <a:gd name="T1" fmla="*/ 0 h 488"/>
                <a:gd name="T2" fmla="*/ 432 w 2504"/>
                <a:gd name="T3" fmla="*/ 288 h 488"/>
                <a:gd name="T4" fmla="*/ 1152 w 2504"/>
                <a:gd name="T5" fmla="*/ 432 h 488"/>
                <a:gd name="T6" fmla="*/ 2304 w 2504"/>
                <a:gd name="T7" fmla="*/ 480 h 488"/>
                <a:gd name="T8" fmla="*/ 2352 w 2504"/>
                <a:gd name="T9" fmla="*/ 480 h 488"/>
              </a:gdLst>
              <a:ahLst/>
              <a:cxnLst>
                <a:cxn ang="0">
                  <a:pos x="T0" y="T1"/>
                </a:cxn>
                <a:cxn ang="0">
                  <a:pos x="T2" y="T3"/>
                </a:cxn>
                <a:cxn ang="0">
                  <a:pos x="T4" y="T5"/>
                </a:cxn>
                <a:cxn ang="0">
                  <a:pos x="T6" y="T7"/>
                </a:cxn>
                <a:cxn ang="0">
                  <a:pos x="T8" y="T9"/>
                </a:cxn>
              </a:cxnLst>
              <a:rect l="0" t="0" r="r" b="b"/>
              <a:pathLst>
                <a:path w="2504" h="488">
                  <a:moveTo>
                    <a:pt x="0" y="0"/>
                  </a:moveTo>
                  <a:cubicBezTo>
                    <a:pt x="120" y="108"/>
                    <a:pt x="240" y="216"/>
                    <a:pt x="432" y="288"/>
                  </a:cubicBezTo>
                  <a:cubicBezTo>
                    <a:pt x="624" y="360"/>
                    <a:pt x="840" y="400"/>
                    <a:pt x="1152" y="432"/>
                  </a:cubicBezTo>
                  <a:cubicBezTo>
                    <a:pt x="1464" y="464"/>
                    <a:pt x="2104" y="472"/>
                    <a:pt x="2304" y="480"/>
                  </a:cubicBezTo>
                  <a:cubicBezTo>
                    <a:pt x="2504" y="488"/>
                    <a:pt x="2428" y="484"/>
                    <a:pt x="2352" y="480"/>
                  </a:cubicBezTo>
                </a:path>
              </a:pathLst>
            </a:custGeom>
            <a:noFill/>
            <a:ln w="28575"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2" name="Freeform 4"/>
            <p:cNvSpPr>
              <a:spLocks/>
            </p:cNvSpPr>
            <p:nvPr/>
          </p:nvSpPr>
          <p:spPr bwMode="auto">
            <a:xfrm>
              <a:off x="2057399" y="3113267"/>
              <a:ext cx="3962400" cy="685800"/>
            </a:xfrm>
            <a:custGeom>
              <a:avLst/>
              <a:gdLst>
                <a:gd name="T0" fmla="*/ 0 w 2496"/>
                <a:gd name="T1" fmla="*/ 0 h 432"/>
                <a:gd name="T2" fmla="*/ 0 w 2496"/>
                <a:gd name="T3" fmla="*/ 432 h 432"/>
                <a:gd name="T4" fmla="*/ 2496 w 2496"/>
                <a:gd name="T5" fmla="*/ 432 h 432"/>
                <a:gd name="T6" fmla="*/ 2496 w 2496"/>
                <a:gd name="T7" fmla="*/ 240 h 432"/>
                <a:gd name="T8" fmla="*/ 1008 w 2496"/>
                <a:gd name="T9" fmla="*/ 240 h 432"/>
                <a:gd name="T10" fmla="*/ 528 w 2496"/>
                <a:gd name="T11" fmla="*/ 192 h 432"/>
                <a:gd name="T12" fmla="*/ 144 w 2496"/>
                <a:gd name="T13" fmla="*/ 48 h 432"/>
                <a:gd name="T14" fmla="*/ 0 w 2496"/>
                <a:gd name="T15" fmla="*/ 0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6" h="432">
                  <a:moveTo>
                    <a:pt x="0" y="0"/>
                  </a:moveTo>
                  <a:lnTo>
                    <a:pt x="0" y="432"/>
                  </a:lnTo>
                  <a:lnTo>
                    <a:pt x="2496" y="432"/>
                  </a:lnTo>
                  <a:lnTo>
                    <a:pt x="2496" y="240"/>
                  </a:lnTo>
                  <a:lnTo>
                    <a:pt x="1008" y="240"/>
                  </a:lnTo>
                  <a:lnTo>
                    <a:pt x="528" y="192"/>
                  </a:lnTo>
                  <a:lnTo>
                    <a:pt x="144" y="48"/>
                  </a:lnTo>
                  <a:lnTo>
                    <a:pt x="0" y="0"/>
                  </a:lnTo>
                  <a:close/>
                </a:path>
              </a:pathLst>
            </a:custGeom>
            <a:solidFill>
              <a:srgbClr val="008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3" name="Freeform 5"/>
            <p:cNvSpPr>
              <a:spLocks/>
            </p:cNvSpPr>
            <p:nvPr/>
          </p:nvSpPr>
          <p:spPr bwMode="auto">
            <a:xfrm>
              <a:off x="1981199" y="2656067"/>
              <a:ext cx="76200" cy="1066800"/>
            </a:xfrm>
            <a:custGeom>
              <a:avLst/>
              <a:gdLst>
                <a:gd name="T0" fmla="*/ 48 w 48"/>
                <a:gd name="T1" fmla="*/ 672 h 672"/>
                <a:gd name="T2" fmla="*/ 48 w 48"/>
                <a:gd name="T3" fmla="*/ 288 h 672"/>
                <a:gd name="T4" fmla="*/ 0 w 48"/>
                <a:gd name="T5" fmla="*/ 0 h 672"/>
              </a:gdLst>
              <a:ahLst/>
              <a:cxnLst>
                <a:cxn ang="0">
                  <a:pos x="T0" y="T1"/>
                </a:cxn>
                <a:cxn ang="0">
                  <a:pos x="T2" y="T3"/>
                </a:cxn>
                <a:cxn ang="0">
                  <a:pos x="T4" y="T5"/>
                </a:cxn>
              </a:cxnLst>
              <a:rect l="0" t="0" r="r" b="b"/>
              <a:pathLst>
                <a:path w="48" h="672">
                  <a:moveTo>
                    <a:pt x="48" y="672"/>
                  </a:moveTo>
                  <a:lnTo>
                    <a:pt x="48" y="288"/>
                  </a:lnTo>
                  <a:lnTo>
                    <a:pt x="0" y="0"/>
                  </a:lnTo>
                </a:path>
              </a:pathLst>
            </a:custGeom>
            <a:noFill/>
            <a:ln w="28575"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6" name="Line 8"/>
            <p:cNvSpPr>
              <a:spLocks noChangeShapeType="1"/>
            </p:cNvSpPr>
            <p:nvPr/>
          </p:nvSpPr>
          <p:spPr bwMode="auto">
            <a:xfrm>
              <a:off x="1600199" y="3799067"/>
              <a:ext cx="472440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57" name="Text Box 9"/>
            <p:cNvSpPr txBox="1">
              <a:spLocks noChangeArrowheads="1"/>
            </p:cNvSpPr>
            <p:nvPr/>
          </p:nvSpPr>
          <p:spPr bwMode="auto">
            <a:xfrm>
              <a:off x="895404" y="2967335"/>
              <a:ext cx="110479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Emitter</a:t>
              </a:r>
            </a:p>
          </p:txBody>
        </p:sp>
        <p:sp>
          <p:nvSpPr>
            <p:cNvPr id="2058" name="Text Box 10"/>
            <p:cNvSpPr txBox="1">
              <a:spLocks noChangeArrowheads="1"/>
            </p:cNvSpPr>
            <p:nvPr/>
          </p:nvSpPr>
          <p:spPr bwMode="auto">
            <a:xfrm>
              <a:off x="2498725" y="2182992"/>
              <a:ext cx="1005403"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Anode</a:t>
              </a:r>
            </a:p>
          </p:txBody>
        </p:sp>
        <p:sp>
          <p:nvSpPr>
            <p:cNvPr id="2059" name="Text Box 11"/>
            <p:cNvSpPr txBox="1">
              <a:spLocks noChangeArrowheads="1"/>
            </p:cNvSpPr>
            <p:nvPr/>
          </p:nvSpPr>
          <p:spPr bwMode="auto">
            <a:xfrm>
              <a:off x="890589" y="3570467"/>
              <a:ext cx="72548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i="1" dirty="0">
                  <a:cs typeface="+mn-cs"/>
                  <a:sym typeface="Euclid Symbol" charset="0"/>
                </a:rPr>
                <a:t>CL</a:t>
              </a:r>
              <a:endParaRPr lang="en-US" i="1" dirty="0">
                <a:cs typeface="+mn-cs"/>
              </a:endParaRPr>
            </a:p>
          </p:txBody>
        </p:sp>
        <p:sp>
          <p:nvSpPr>
            <p:cNvPr id="2061" name="Line 13"/>
            <p:cNvSpPr>
              <a:spLocks noChangeShapeType="1"/>
            </p:cNvSpPr>
            <p:nvPr/>
          </p:nvSpPr>
          <p:spPr bwMode="auto">
            <a:xfrm flipH="1">
              <a:off x="3276599" y="2503667"/>
              <a:ext cx="636534"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63" name="Line 15"/>
            <p:cNvSpPr>
              <a:spLocks noChangeShapeType="1"/>
            </p:cNvSpPr>
            <p:nvPr/>
          </p:nvSpPr>
          <p:spPr bwMode="auto">
            <a:xfrm flipH="1">
              <a:off x="6095999" y="3570467"/>
              <a:ext cx="228600" cy="762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2064" name="Text Box 16"/>
          <p:cNvSpPr txBox="1">
            <a:spLocks noChangeArrowheads="1"/>
          </p:cNvSpPr>
          <p:nvPr/>
        </p:nvSpPr>
        <p:spPr bwMode="auto">
          <a:xfrm>
            <a:off x="381000" y="4566926"/>
            <a:ext cx="8991599"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u="sng" dirty="0">
                <a:cs typeface="+mn-cs"/>
              </a:rPr>
              <a:t>Conventional Approach</a:t>
            </a:r>
            <a:r>
              <a:rPr lang="en-US" dirty="0">
                <a:cs typeface="+mn-cs"/>
              </a:rPr>
              <a:t>:  Solve directly  (Problem 1)  </a:t>
            </a:r>
          </a:p>
          <a:p>
            <a:pPr>
              <a:defRPr/>
            </a:pPr>
            <a:endParaRPr lang="en-US" dirty="0">
              <a:cs typeface="+mn-cs"/>
            </a:endParaRPr>
          </a:p>
          <a:p>
            <a:pPr>
              <a:defRPr/>
            </a:pPr>
            <a:r>
              <a:rPr lang="en-US" dirty="0">
                <a:cs typeface="+mn-cs"/>
              </a:rPr>
              <a:t>Do many simulations with different anode potentials, positions </a:t>
            </a:r>
          </a:p>
          <a:p>
            <a:pPr>
              <a:defRPr/>
            </a:pPr>
            <a:endParaRPr lang="en-US" dirty="0">
              <a:cs typeface="+mn-cs"/>
            </a:endParaRPr>
          </a:p>
          <a:p>
            <a:pPr>
              <a:defRPr/>
            </a:pPr>
            <a:r>
              <a:rPr lang="en-US" dirty="0">
                <a:cs typeface="+mn-cs"/>
              </a:rPr>
              <a:t>Select the best based on Figure of Merit (</a:t>
            </a:r>
            <a:r>
              <a:rPr lang="en-US" dirty="0" err="1">
                <a:cs typeface="+mn-cs"/>
              </a:rPr>
              <a:t>FoM</a:t>
            </a:r>
            <a:r>
              <a:rPr lang="en-US" dirty="0">
                <a:cs typeface="+mn-cs"/>
              </a:rPr>
              <a:t>) measured at the exit.</a:t>
            </a:r>
          </a:p>
        </p:txBody>
      </p:sp>
      <p:graphicFrame>
        <p:nvGraphicFramePr>
          <p:cNvPr id="15" name="Object 8">
            <a:extLst>
              <a:ext uri="{FF2B5EF4-FFF2-40B4-BE49-F238E27FC236}">
                <a16:creationId xmlns:a16="http://schemas.microsoft.com/office/drawing/2014/main" id="{1C55E181-653B-144F-B2B4-D1E393CED3AF}"/>
              </a:ext>
            </a:extLst>
          </p:cNvPr>
          <p:cNvGraphicFramePr>
            <a:graphicFrameLocks noChangeAspect="1"/>
          </p:cNvGraphicFramePr>
          <p:nvPr>
            <p:extLst>
              <p:ext uri="{D42A27DB-BD31-4B8C-83A1-F6EECF244321}">
                <p14:modId xmlns:p14="http://schemas.microsoft.com/office/powerpoint/2010/main" val="280860193"/>
              </p:ext>
            </p:extLst>
          </p:nvPr>
        </p:nvGraphicFramePr>
        <p:xfrm>
          <a:off x="9596437" y="5253858"/>
          <a:ext cx="1604962" cy="825500"/>
        </p:xfrm>
        <a:graphic>
          <a:graphicData uri="http://schemas.openxmlformats.org/presentationml/2006/ole">
            <mc:AlternateContent xmlns:mc="http://schemas.openxmlformats.org/markup-compatibility/2006">
              <mc:Choice xmlns:v="urn:schemas-microsoft-com:vml" Requires="v">
                <p:oleObj spid="_x0000_s652672" name="Equation" r:id="rId4" imgW="812800" imgH="419100" progId="Equation.DSMT4">
                  <p:embed/>
                </p:oleObj>
              </mc:Choice>
              <mc:Fallback>
                <p:oleObj name="Equation" r:id="rId4" imgW="812800" imgH="419100" progId="Equation.DSMT4">
                  <p:embed/>
                  <p:pic>
                    <p:nvPicPr>
                      <p:cNvPr id="14" name="Object 8">
                        <a:extLst>
                          <a:ext uri="{FF2B5EF4-FFF2-40B4-BE49-F238E27FC236}">
                            <a16:creationId xmlns:a16="http://schemas.microsoft.com/office/drawing/2014/main" id="{1BFF35F2-3442-034A-BBB3-BE465F06CA03}"/>
                          </a:ext>
                        </a:extLst>
                      </p:cNvPr>
                      <p:cNvPicPr>
                        <a:picLocks noChangeAspect="1" noChangeArrowheads="1"/>
                      </p:cNvPicPr>
                      <p:nvPr/>
                    </p:nvPicPr>
                    <p:blipFill>
                      <a:blip r:embed="rId5"/>
                      <a:srcRect/>
                      <a:stretch>
                        <a:fillRect/>
                      </a:stretch>
                    </p:blipFill>
                    <p:spPr bwMode="auto">
                      <a:xfrm>
                        <a:off x="9596437" y="5253858"/>
                        <a:ext cx="1604962" cy="825500"/>
                      </a:xfrm>
                      <a:prstGeom prst="rect">
                        <a:avLst/>
                      </a:prstGeom>
                      <a:noFill/>
                      <a:ln>
                        <a:noFill/>
                      </a:ln>
                    </p:spPr>
                  </p:pic>
                </p:oleObj>
              </mc:Fallback>
            </mc:AlternateContent>
          </a:graphicData>
        </a:graphic>
      </p:graphicFrame>
      <p:graphicFrame>
        <p:nvGraphicFramePr>
          <p:cNvPr id="17" name="Object 8">
            <a:extLst>
              <a:ext uri="{FF2B5EF4-FFF2-40B4-BE49-F238E27FC236}">
                <a16:creationId xmlns:a16="http://schemas.microsoft.com/office/drawing/2014/main" id="{101E1351-2284-F945-8BF1-20624BB7F21C}"/>
              </a:ext>
            </a:extLst>
          </p:cNvPr>
          <p:cNvGraphicFramePr>
            <a:graphicFrameLocks noChangeAspect="1"/>
          </p:cNvGraphicFramePr>
          <p:nvPr>
            <p:extLst>
              <p:ext uri="{D42A27DB-BD31-4B8C-83A1-F6EECF244321}">
                <p14:modId xmlns:p14="http://schemas.microsoft.com/office/powerpoint/2010/main" val="717336265"/>
              </p:ext>
            </p:extLst>
          </p:nvPr>
        </p:nvGraphicFramePr>
        <p:xfrm>
          <a:off x="9250344" y="4074933"/>
          <a:ext cx="2057400" cy="525462"/>
        </p:xfrm>
        <a:graphic>
          <a:graphicData uri="http://schemas.openxmlformats.org/presentationml/2006/ole">
            <mc:AlternateContent xmlns:mc="http://schemas.openxmlformats.org/markup-compatibility/2006">
              <mc:Choice xmlns:v="urn:schemas-microsoft-com:vml" Requires="v">
                <p:oleObj spid="_x0000_s652673" name="Equation" r:id="rId6" imgW="1041400" imgH="266700" progId="Equation.DSMT4">
                  <p:embed/>
                </p:oleObj>
              </mc:Choice>
              <mc:Fallback>
                <p:oleObj name="Equation" r:id="rId6" imgW="1041400" imgH="266700" progId="Equation.DSMT4">
                  <p:embed/>
                  <p:pic>
                    <p:nvPicPr>
                      <p:cNvPr id="15" name="Object 8">
                        <a:extLst>
                          <a:ext uri="{FF2B5EF4-FFF2-40B4-BE49-F238E27FC236}">
                            <a16:creationId xmlns:a16="http://schemas.microsoft.com/office/drawing/2014/main" id="{1C55E181-653B-144F-B2B4-D1E393CED3AF}"/>
                          </a:ext>
                        </a:extLst>
                      </p:cNvPr>
                      <p:cNvPicPr>
                        <a:picLocks noChangeAspect="1" noChangeArrowheads="1"/>
                      </p:cNvPicPr>
                      <p:nvPr/>
                    </p:nvPicPr>
                    <p:blipFill>
                      <a:blip r:embed="rId7"/>
                      <a:srcRect/>
                      <a:stretch>
                        <a:fillRect/>
                      </a:stretch>
                    </p:blipFill>
                    <p:spPr bwMode="auto">
                      <a:xfrm>
                        <a:off x="9250344" y="4074933"/>
                        <a:ext cx="2057400" cy="525462"/>
                      </a:xfrm>
                      <a:prstGeom prst="rect">
                        <a:avLst/>
                      </a:prstGeom>
                      <a:noFill/>
                      <a:ln>
                        <a:noFill/>
                      </a:ln>
                    </p:spPr>
                  </p:pic>
                </p:oleObj>
              </mc:Fallback>
            </mc:AlternateContent>
          </a:graphicData>
        </a:graphic>
      </p:graphicFrame>
      <p:sp>
        <p:nvSpPr>
          <p:cNvPr id="3" name="TextBox 2">
            <a:extLst>
              <a:ext uri="{FF2B5EF4-FFF2-40B4-BE49-F238E27FC236}">
                <a16:creationId xmlns:a16="http://schemas.microsoft.com/office/drawing/2014/main" id="{36C83F65-2619-1141-989B-740127389397}"/>
              </a:ext>
            </a:extLst>
          </p:cNvPr>
          <p:cNvSpPr txBox="1"/>
          <p:nvPr/>
        </p:nvSpPr>
        <p:spPr>
          <a:xfrm>
            <a:off x="9158289" y="2783067"/>
            <a:ext cx="2752688" cy="1200329"/>
          </a:xfrm>
          <a:prstGeom prst="rect">
            <a:avLst/>
          </a:prstGeom>
          <a:noFill/>
        </p:spPr>
        <p:txBody>
          <a:bodyPr wrap="square" rtlCol="0">
            <a:spAutoFit/>
          </a:bodyPr>
          <a:lstStyle/>
          <a:p>
            <a:r>
              <a:rPr lang="en-US" dirty="0"/>
              <a:t>Beam characterized by </a:t>
            </a:r>
            <a:r>
              <a:rPr lang="en-US" dirty="0" err="1"/>
              <a:t>FoM</a:t>
            </a:r>
            <a:r>
              <a:rPr lang="en-US" dirty="0"/>
              <a:t>, function of particle coordinates</a:t>
            </a:r>
          </a:p>
        </p:txBody>
      </p:sp>
      <p:sp>
        <p:nvSpPr>
          <p:cNvPr id="4" name="TextBox 3">
            <a:extLst>
              <a:ext uri="{FF2B5EF4-FFF2-40B4-BE49-F238E27FC236}">
                <a16:creationId xmlns:a16="http://schemas.microsoft.com/office/drawing/2014/main" id="{E335246A-963D-8349-9D74-4219DB659196}"/>
              </a:ext>
            </a:extLst>
          </p:cNvPr>
          <p:cNvSpPr txBox="1"/>
          <p:nvPr/>
        </p:nvSpPr>
        <p:spPr>
          <a:xfrm>
            <a:off x="9372599" y="4751254"/>
            <a:ext cx="2558714" cy="461665"/>
          </a:xfrm>
          <a:prstGeom prst="rect">
            <a:avLst/>
          </a:prstGeom>
          <a:noFill/>
        </p:spPr>
        <p:txBody>
          <a:bodyPr wrap="none" rtlCol="0">
            <a:spAutoFit/>
          </a:bodyPr>
          <a:lstStyle/>
          <a:p>
            <a:r>
              <a:rPr lang="en-US" dirty="0"/>
              <a:t>Example RMS size</a:t>
            </a:r>
          </a:p>
        </p:txBody>
      </p:sp>
      <p:cxnSp>
        <p:nvCxnSpPr>
          <p:cNvPr id="7" name="Straight Arrow Connector 6">
            <a:extLst>
              <a:ext uri="{FF2B5EF4-FFF2-40B4-BE49-F238E27FC236}">
                <a16:creationId xmlns:a16="http://schemas.microsoft.com/office/drawing/2014/main" id="{1F787F2C-A642-B140-9DC0-5933FC4F8AC7}"/>
              </a:ext>
            </a:extLst>
          </p:cNvPr>
          <p:cNvCxnSpPr>
            <a:cxnSpLocks/>
          </p:cNvCxnSpPr>
          <p:nvPr/>
        </p:nvCxnSpPr>
        <p:spPr bwMode="auto">
          <a:xfrm>
            <a:off x="1484708" y="3340929"/>
            <a:ext cx="420291" cy="229538"/>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cxnSp>
      <p:grpSp>
        <p:nvGrpSpPr>
          <p:cNvPr id="22" name="Group 21">
            <a:extLst>
              <a:ext uri="{FF2B5EF4-FFF2-40B4-BE49-F238E27FC236}">
                <a16:creationId xmlns:a16="http://schemas.microsoft.com/office/drawing/2014/main" id="{0D4DC3CC-FA64-2042-A1AA-F52DF96242CF}"/>
              </a:ext>
            </a:extLst>
          </p:cNvPr>
          <p:cNvGrpSpPr/>
          <p:nvPr/>
        </p:nvGrpSpPr>
        <p:grpSpPr>
          <a:xfrm>
            <a:off x="38101" y="0"/>
            <a:ext cx="1562100" cy="1611341"/>
            <a:chOff x="207286" y="152400"/>
            <a:chExt cx="1600201" cy="1752600"/>
          </a:xfrm>
        </p:grpSpPr>
        <p:sp>
          <p:nvSpPr>
            <p:cNvPr id="23" name="Rectangle 22">
              <a:extLst>
                <a:ext uri="{FF2B5EF4-FFF2-40B4-BE49-F238E27FC236}">
                  <a16:creationId xmlns:a16="http://schemas.microsoft.com/office/drawing/2014/main" id="{4335F776-D090-3B4B-BEC1-515CA39193DD}"/>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24" name="Picture 23">
              <a:extLst>
                <a:ext uri="{FF2B5EF4-FFF2-40B4-BE49-F238E27FC236}">
                  <a16:creationId xmlns:a16="http://schemas.microsoft.com/office/drawing/2014/main" id="{ACC6541E-DC9D-CC48-9DE0-A95A63EF6663}"/>
                </a:ext>
              </a:extLst>
            </p:cNvPr>
            <p:cNvPicPr>
              <a:picLocks noChangeAspect="1"/>
            </p:cNvPicPr>
            <p:nvPr/>
          </p:nvPicPr>
          <p:blipFill>
            <a:blip r:embed="rId8"/>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360006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2045460" y="109125"/>
            <a:ext cx="7772400" cy="1143000"/>
          </a:xfrm>
        </p:spPr>
        <p:txBody>
          <a:bodyPr/>
          <a:lstStyle/>
          <a:p>
            <a:pPr eaLnBrk="1" hangingPunct="1">
              <a:defRPr/>
            </a:pPr>
            <a:r>
              <a:rPr lang="en-US" dirty="0">
                <a:cs typeface="+mj-cs"/>
              </a:rPr>
              <a:t>We need an adjoint problem</a:t>
            </a:r>
          </a:p>
        </p:txBody>
      </p:sp>
      <p:grpSp>
        <p:nvGrpSpPr>
          <p:cNvPr id="36866" name="Group 12"/>
          <p:cNvGrpSpPr>
            <a:grpSpLocks/>
          </p:cNvGrpSpPr>
          <p:nvPr/>
        </p:nvGrpSpPr>
        <p:grpSpPr bwMode="auto">
          <a:xfrm>
            <a:off x="1981200" y="1371601"/>
            <a:ext cx="5257800" cy="1844675"/>
            <a:chOff x="144" y="1478"/>
            <a:chExt cx="3312" cy="1162"/>
          </a:xfrm>
        </p:grpSpPr>
        <p:sp>
          <p:nvSpPr>
            <p:cNvPr id="3075" name="Freeform 3"/>
            <p:cNvSpPr>
              <a:spLocks/>
            </p:cNvSpPr>
            <p:nvPr/>
          </p:nvSpPr>
          <p:spPr bwMode="auto">
            <a:xfrm>
              <a:off x="816" y="1680"/>
              <a:ext cx="2504" cy="488"/>
            </a:xfrm>
            <a:custGeom>
              <a:avLst/>
              <a:gdLst>
                <a:gd name="T0" fmla="*/ 0 w 2504"/>
                <a:gd name="T1" fmla="*/ 0 h 488"/>
                <a:gd name="T2" fmla="*/ 432 w 2504"/>
                <a:gd name="T3" fmla="*/ 288 h 488"/>
                <a:gd name="T4" fmla="*/ 1152 w 2504"/>
                <a:gd name="T5" fmla="*/ 432 h 488"/>
                <a:gd name="T6" fmla="*/ 2304 w 2504"/>
                <a:gd name="T7" fmla="*/ 480 h 488"/>
                <a:gd name="T8" fmla="*/ 2352 w 2504"/>
                <a:gd name="T9" fmla="*/ 480 h 488"/>
              </a:gdLst>
              <a:ahLst/>
              <a:cxnLst>
                <a:cxn ang="0">
                  <a:pos x="T0" y="T1"/>
                </a:cxn>
                <a:cxn ang="0">
                  <a:pos x="T2" y="T3"/>
                </a:cxn>
                <a:cxn ang="0">
                  <a:pos x="T4" y="T5"/>
                </a:cxn>
                <a:cxn ang="0">
                  <a:pos x="T6" y="T7"/>
                </a:cxn>
                <a:cxn ang="0">
                  <a:pos x="T8" y="T9"/>
                </a:cxn>
              </a:cxnLst>
              <a:rect l="0" t="0" r="r" b="b"/>
              <a:pathLst>
                <a:path w="2504" h="488">
                  <a:moveTo>
                    <a:pt x="0" y="0"/>
                  </a:moveTo>
                  <a:cubicBezTo>
                    <a:pt x="120" y="108"/>
                    <a:pt x="240" y="216"/>
                    <a:pt x="432" y="288"/>
                  </a:cubicBezTo>
                  <a:cubicBezTo>
                    <a:pt x="624" y="360"/>
                    <a:pt x="840" y="400"/>
                    <a:pt x="1152" y="432"/>
                  </a:cubicBezTo>
                  <a:cubicBezTo>
                    <a:pt x="1464" y="464"/>
                    <a:pt x="2104" y="472"/>
                    <a:pt x="2304" y="480"/>
                  </a:cubicBezTo>
                  <a:cubicBezTo>
                    <a:pt x="2504" y="488"/>
                    <a:pt x="2428" y="484"/>
                    <a:pt x="2352" y="480"/>
                  </a:cubicBezTo>
                </a:path>
              </a:pathLst>
            </a:custGeom>
            <a:noFill/>
            <a:ln w="28575"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76" name="Freeform 4"/>
            <p:cNvSpPr>
              <a:spLocks/>
            </p:cNvSpPr>
            <p:nvPr/>
          </p:nvSpPr>
          <p:spPr bwMode="auto">
            <a:xfrm>
              <a:off x="768" y="2064"/>
              <a:ext cx="2496" cy="432"/>
            </a:xfrm>
            <a:custGeom>
              <a:avLst/>
              <a:gdLst>
                <a:gd name="T0" fmla="*/ 0 w 2496"/>
                <a:gd name="T1" fmla="*/ 0 h 432"/>
                <a:gd name="T2" fmla="*/ 0 w 2496"/>
                <a:gd name="T3" fmla="*/ 432 h 432"/>
                <a:gd name="T4" fmla="*/ 2496 w 2496"/>
                <a:gd name="T5" fmla="*/ 432 h 432"/>
                <a:gd name="T6" fmla="*/ 2496 w 2496"/>
                <a:gd name="T7" fmla="*/ 240 h 432"/>
                <a:gd name="T8" fmla="*/ 1008 w 2496"/>
                <a:gd name="T9" fmla="*/ 240 h 432"/>
                <a:gd name="T10" fmla="*/ 528 w 2496"/>
                <a:gd name="T11" fmla="*/ 192 h 432"/>
                <a:gd name="T12" fmla="*/ 144 w 2496"/>
                <a:gd name="T13" fmla="*/ 48 h 432"/>
                <a:gd name="T14" fmla="*/ 0 w 2496"/>
                <a:gd name="T15" fmla="*/ 0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6" h="432">
                  <a:moveTo>
                    <a:pt x="0" y="0"/>
                  </a:moveTo>
                  <a:lnTo>
                    <a:pt x="0" y="432"/>
                  </a:lnTo>
                  <a:lnTo>
                    <a:pt x="2496" y="432"/>
                  </a:lnTo>
                  <a:lnTo>
                    <a:pt x="2496" y="240"/>
                  </a:lnTo>
                  <a:lnTo>
                    <a:pt x="1008" y="240"/>
                  </a:lnTo>
                  <a:lnTo>
                    <a:pt x="528" y="192"/>
                  </a:lnTo>
                  <a:lnTo>
                    <a:pt x="144" y="48"/>
                  </a:lnTo>
                  <a:lnTo>
                    <a:pt x="0" y="0"/>
                  </a:lnTo>
                  <a:close/>
                </a:path>
              </a:pathLst>
            </a:custGeom>
            <a:solidFill>
              <a:srgbClr val="008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77" name="Freeform 5"/>
            <p:cNvSpPr>
              <a:spLocks/>
            </p:cNvSpPr>
            <p:nvPr/>
          </p:nvSpPr>
          <p:spPr bwMode="auto">
            <a:xfrm>
              <a:off x="720" y="1776"/>
              <a:ext cx="48" cy="672"/>
            </a:xfrm>
            <a:custGeom>
              <a:avLst/>
              <a:gdLst>
                <a:gd name="T0" fmla="*/ 48 w 48"/>
                <a:gd name="T1" fmla="*/ 672 h 672"/>
                <a:gd name="T2" fmla="*/ 48 w 48"/>
                <a:gd name="T3" fmla="*/ 288 h 672"/>
                <a:gd name="T4" fmla="*/ 0 w 48"/>
                <a:gd name="T5" fmla="*/ 0 h 672"/>
              </a:gdLst>
              <a:ahLst/>
              <a:cxnLst>
                <a:cxn ang="0">
                  <a:pos x="T0" y="T1"/>
                </a:cxn>
                <a:cxn ang="0">
                  <a:pos x="T2" y="T3"/>
                </a:cxn>
                <a:cxn ang="0">
                  <a:pos x="T4" y="T5"/>
                </a:cxn>
              </a:cxnLst>
              <a:rect l="0" t="0" r="r" b="b"/>
              <a:pathLst>
                <a:path w="48" h="672">
                  <a:moveTo>
                    <a:pt x="48" y="672"/>
                  </a:moveTo>
                  <a:lnTo>
                    <a:pt x="48" y="288"/>
                  </a:lnTo>
                  <a:lnTo>
                    <a:pt x="0" y="0"/>
                  </a:lnTo>
                </a:path>
              </a:pathLst>
            </a:custGeom>
            <a:noFill/>
            <a:ln w="28575"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78" name="Line 6"/>
            <p:cNvSpPr>
              <a:spLocks noChangeShapeType="1"/>
            </p:cNvSpPr>
            <p:nvPr/>
          </p:nvSpPr>
          <p:spPr bwMode="auto">
            <a:xfrm>
              <a:off x="480" y="2496"/>
              <a:ext cx="2976"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79" name="Text Box 7"/>
            <p:cNvSpPr txBox="1">
              <a:spLocks noChangeArrowheads="1"/>
            </p:cNvSpPr>
            <p:nvPr/>
          </p:nvSpPr>
          <p:spPr bwMode="auto">
            <a:xfrm>
              <a:off x="470" y="1958"/>
              <a:ext cx="25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K</a:t>
              </a:r>
            </a:p>
          </p:txBody>
        </p:sp>
        <p:sp>
          <p:nvSpPr>
            <p:cNvPr id="3080" name="Text Box 8"/>
            <p:cNvSpPr txBox="1">
              <a:spLocks noChangeArrowheads="1"/>
            </p:cNvSpPr>
            <p:nvPr/>
          </p:nvSpPr>
          <p:spPr bwMode="auto">
            <a:xfrm>
              <a:off x="1046" y="1478"/>
              <a:ext cx="25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A</a:t>
              </a:r>
            </a:p>
          </p:txBody>
        </p:sp>
        <p:sp>
          <p:nvSpPr>
            <p:cNvPr id="3081" name="Text Box 9"/>
            <p:cNvSpPr txBox="1">
              <a:spLocks noChangeArrowheads="1"/>
            </p:cNvSpPr>
            <p:nvPr/>
          </p:nvSpPr>
          <p:spPr bwMode="auto">
            <a:xfrm>
              <a:off x="144" y="2352"/>
              <a:ext cx="27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mn-cs"/>
                  <a:sym typeface="Euclid Symbol" charset="0"/>
                </a:rPr>
                <a:t>C</a:t>
              </a:r>
              <a:endParaRPr lang="en-US">
                <a:cs typeface="+mn-cs"/>
              </a:endParaRPr>
            </a:p>
          </p:txBody>
        </p:sp>
        <p:sp>
          <p:nvSpPr>
            <p:cNvPr id="3082" name="Line 10"/>
            <p:cNvSpPr>
              <a:spLocks noChangeShapeType="1"/>
            </p:cNvSpPr>
            <p:nvPr/>
          </p:nvSpPr>
          <p:spPr bwMode="auto">
            <a:xfrm flipH="1">
              <a:off x="1536" y="1632"/>
              <a:ext cx="192" cy="38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3" name="Line 11"/>
            <p:cNvSpPr>
              <a:spLocks noChangeShapeType="1"/>
            </p:cNvSpPr>
            <p:nvPr/>
          </p:nvSpPr>
          <p:spPr bwMode="auto">
            <a:xfrm flipH="1">
              <a:off x="3312" y="2352"/>
              <a:ext cx="144" cy="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36867" name="Group 13"/>
          <p:cNvGrpSpPr>
            <a:grpSpLocks/>
          </p:cNvGrpSpPr>
          <p:nvPr/>
        </p:nvGrpSpPr>
        <p:grpSpPr bwMode="auto">
          <a:xfrm>
            <a:off x="1524000" y="3657601"/>
            <a:ext cx="5257800" cy="1844675"/>
            <a:chOff x="144" y="1478"/>
            <a:chExt cx="3312" cy="1162"/>
          </a:xfrm>
        </p:grpSpPr>
        <p:sp>
          <p:nvSpPr>
            <p:cNvPr id="3086" name="Freeform 14"/>
            <p:cNvSpPr>
              <a:spLocks/>
            </p:cNvSpPr>
            <p:nvPr/>
          </p:nvSpPr>
          <p:spPr bwMode="auto">
            <a:xfrm>
              <a:off x="816" y="1680"/>
              <a:ext cx="2504" cy="488"/>
            </a:xfrm>
            <a:custGeom>
              <a:avLst/>
              <a:gdLst>
                <a:gd name="T0" fmla="*/ 0 w 2504"/>
                <a:gd name="T1" fmla="*/ 0 h 488"/>
                <a:gd name="T2" fmla="*/ 432 w 2504"/>
                <a:gd name="T3" fmla="*/ 288 h 488"/>
                <a:gd name="T4" fmla="*/ 1152 w 2504"/>
                <a:gd name="T5" fmla="*/ 432 h 488"/>
                <a:gd name="T6" fmla="*/ 2304 w 2504"/>
                <a:gd name="T7" fmla="*/ 480 h 488"/>
                <a:gd name="T8" fmla="*/ 2352 w 2504"/>
                <a:gd name="T9" fmla="*/ 480 h 488"/>
              </a:gdLst>
              <a:ahLst/>
              <a:cxnLst>
                <a:cxn ang="0">
                  <a:pos x="T0" y="T1"/>
                </a:cxn>
                <a:cxn ang="0">
                  <a:pos x="T2" y="T3"/>
                </a:cxn>
                <a:cxn ang="0">
                  <a:pos x="T4" y="T5"/>
                </a:cxn>
                <a:cxn ang="0">
                  <a:pos x="T6" y="T7"/>
                </a:cxn>
                <a:cxn ang="0">
                  <a:pos x="T8" y="T9"/>
                </a:cxn>
              </a:cxnLst>
              <a:rect l="0" t="0" r="r" b="b"/>
              <a:pathLst>
                <a:path w="2504" h="488">
                  <a:moveTo>
                    <a:pt x="0" y="0"/>
                  </a:moveTo>
                  <a:cubicBezTo>
                    <a:pt x="120" y="108"/>
                    <a:pt x="240" y="216"/>
                    <a:pt x="432" y="288"/>
                  </a:cubicBezTo>
                  <a:cubicBezTo>
                    <a:pt x="624" y="360"/>
                    <a:pt x="840" y="400"/>
                    <a:pt x="1152" y="432"/>
                  </a:cubicBezTo>
                  <a:cubicBezTo>
                    <a:pt x="1464" y="464"/>
                    <a:pt x="2104" y="472"/>
                    <a:pt x="2304" y="480"/>
                  </a:cubicBezTo>
                  <a:cubicBezTo>
                    <a:pt x="2504" y="488"/>
                    <a:pt x="2428" y="484"/>
                    <a:pt x="2352" y="480"/>
                  </a:cubicBezTo>
                </a:path>
              </a:pathLst>
            </a:custGeom>
            <a:noFill/>
            <a:ln w="28575"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7" name="Freeform 15"/>
            <p:cNvSpPr>
              <a:spLocks/>
            </p:cNvSpPr>
            <p:nvPr/>
          </p:nvSpPr>
          <p:spPr bwMode="auto">
            <a:xfrm>
              <a:off x="768" y="2064"/>
              <a:ext cx="2496" cy="432"/>
            </a:xfrm>
            <a:custGeom>
              <a:avLst/>
              <a:gdLst>
                <a:gd name="T0" fmla="*/ 0 w 2496"/>
                <a:gd name="T1" fmla="*/ 0 h 432"/>
                <a:gd name="T2" fmla="*/ 0 w 2496"/>
                <a:gd name="T3" fmla="*/ 432 h 432"/>
                <a:gd name="T4" fmla="*/ 2496 w 2496"/>
                <a:gd name="T5" fmla="*/ 432 h 432"/>
                <a:gd name="T6" fmla="*/ 2496 w 2496"/>
                <a:gd name="T7" fmla="*/ 240 h 432"/>
                <a:gd name="T8" fmla="*/ 1008 w 2496"/>
                <a:gd name="T9" fmla="*/ 240 h 432"/>
                <a:gd name="T10" fmla="*/ 528 w 2496"/>
                <a:gd name="T11" fmla="*/ 192 h 432"/>
                <a:gd name="T12" fmla="*/ 144 w 2496"/>
                <a:gd name="T13" fmla="*/ 48 h 432"/>
                <a:gd name="T14" fmla="*/ 0 w 2496"/>
                <a:gd name="T15" fmla="*/ 0 h 4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96" h="432">
                  <a:moveTo>
                    <a:pt x="0" y="0"/>
                  </a:moveTo>
                  <a:lnTo>
                    <a:pt x="0" y="432"/>
                  </a:lnTo>
                  <a:lnTo>
                    <a:pt x="2496" y="432"/>
                  </a:lnTo>
                  <a:lnTo>
                    <a:pt x="2496" y="240"/>
                  </a:lnTo>
                  <a:lnTo>
                    <a:pt x="1008" y="240"/>
                  </a:lnTo>
                  <a:lnTo>
                    <a:pt x="528" y="192"/>
                  </a:lnTo>
                  <a:lnTo>
                    <a:pt x="144" y="48"/>
                  </a:lnTo>
                  <a:lnTo>
                    <a:pt x="0" y="0"/>
                  </a:lnTo>
                  <a:close/>
                </a:path>
              </a:pathLst>
            </a:custGeom>
            <a:solidFill>
              <a:srgbClr val="0080FF"/>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8" name="Freeform 16"/>
            <p:cNvSpPr>
              <a:spLocks/>
            </p:cNvSpPr>
            <p:nvPr/>
          </p:nvSpPr>
          <p:spPr bwMode="auto">
            <a:xfrm>
              <a:off x="720" y="1776"/>
              <a:ext cx="48" cy="672"/>
            </a:xfrm>
            <a:custGeom>
              <a:avLst/>
              <a:gdLst>
                <a:gd name="T0" fmla="*/ 48 w 48"/>
                <a:gd name="T1" fmla="*/ 672 h 672"/>
                <a:gd name="T2" fmla="*/ 48 w 48"/>
                <a:gd name="T3" fmla="*/ 288 h 672"/>
                <a:gd name="T4" fmla="*/ 0 w 48"/>
                <a:gd name="T5" fmla="*/ 0 h 672"/>
              </a:gdLst>
              <a:ahLst/>
              <a:cxnLst>
                <a:cxn ang="0">
                  <a:pos x="T0" y="T1"/>
                </a:cxn>
                <a:cxn ang="0">
                  <a:pos x="T2" y="T3"/>
                </a:cxn>
                <a:cxn ang="0">
                  <a:pos x="T4" y="T5"/>
                </a:cxn>
              </a:cxnLst>
              <a:rect l="0" t="0" r="r" b="b"/>
              <a:pathLst>
                <a:path w="48" h="672">
                  <a:moveTo>
                    <a:pt x="48" y="672"/>
                  </a:moveTo>
                  <a:lnTo>
                    <a:pt x="48" y="288"/>
                  </a:lnTo>
                  <a:lnTo>
                    <a:pt x="0" y="0"/>
                  </a:lnTo>
                </a:path>
              </a:pathLst>
            </a:custGeom>
            <a:noFill/>
            <a:ln w="28575"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9" name="Line 17"/>
            <p:cNvSpPr>
              <a:spLocks noChangeShapeType="1"/>
            </p:cNvSpPr>
            <p:nvPr/>
          </p:nvSpPr>
          <p:spPr bwMode="auto">
            <a:xfrm>
              <a:off x="480" y="2496"/>
              <a:ext cx="2976"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90" name="Text Box 18"/>
            <p:cNvSpPr txBox="1">
              <a:spLocks noChangeArrowheads="1"/>
            </p:cNvSpPr>
            <p:nvPr/>
          </p:nvSpPr>
          <p:spPr bwMode="auto">
            <a:xfrm>
              <a:off x="470" y="1958"/>
              <a:ext cx="25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K</a:t>
              </a:r>
            </a:p>
          </p:txBody>
        </p:sp>
        <p:sp>
          <p:nvSpPr>
            <p:cNvPr id="3091" name="Text Box 19"/>
            <p:cNvSpPr txBox="1">
              <a:spLocks noChangeArrowheads="1"/>
            </p:cNvSpPr>
            <p:nvPr/>
          </p:nvSpPr>
          <p:spPr bwMode="auto">
            <a:xfrm>
              <a:off x="1046" y="1478"/>
              <a:ext cx="255"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A</a:t>
              </a:r>
            </a:p>
          </p:txBody>
        </p:sp>
        <p:sp>
          <p:nvSpPr>
            <p:cNvPr id="3092" name="Text Box 20"/>
            <p:cNvSpPr txBox="1">
              <a:spLocks noChangeArrowheads="1"/>
            </p:cNvSpPr>
            <p:nvPr/>
          </p:nvSpPr>
          <p:spPr bwMode="auto">
            <a:xfrm>
              <a:off x="144" y="2352"/>
              <a:ext cx="274" cy="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a:cs typeface="+mn-cs"/>
                  <a:sym typeface="Euclid Symbol" charset="0"/>
                </a:rPr>
                <a:t>C</a:t>
              </a:r>
              <a:endParaRPr lang="en-US">
                <a:cs typeface="+mn-cs"/>
              </a:endParaRPr>
            </a:p>
          </p:txBody>
        </p:sp>
        <p:sp>
          <p:nvSpPr>
            <p:cNvPr id="3093" name="Line 21"/>
            <p:cNvSpPr>
              <a:spLocks noChangeShapeType="1"/>
            </p:cNvSpPr>
            <p:nvPr/>
          </p:nvSpPr>
          <p:spPr bwMode="auto">
            <a:xfrm flipH="1">
              <a:off x="1536" y="1632"/>
              <a:ext cx="192" cy="384"/>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94" name="Line 22"/>
            <p:cNvSpPr>
              <a:spLocks noChangeShapeType="1"/>
            </p:cNvSpPr>
            <p:nvPr/>
          </p:nvSpPr>
          <p:spPr bwMode="auto">
            <a:xfrm flipH="1">
              <a:off x="3312" y="2352"/>
              <a:ext cx="144" cy="48"/>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3095" name="Text Box 23"/>
          <p:cNvSpPr txBox="1">
            <a:spLocks noChangeArrowheads="1"/>
          </p:cNvSpPr>
          <p:nvPr/>
        </p:nvSpPr>
        <p:spPr bwMode="auto">
          <a:xfrm>
            <a:off x="294386" y="2005311"/>
            <a:ext cx="169091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cs typeface="+mn-cs"/>
              </a:rPr>
              <a:t>Problem #1</a:t>
            </a:r>
          </a:p>
          <a:p>
            <a:pPr>
              <a:defRPr/>
            </a:pPr>
            <a:r>
              <a:rPr lang="en-US" b="1" dirty="0">
                <a:cs typeface="+mn-cs"/>
              </a:rPr>
              <a:t>Direct</a:t>
            </a:r>
          </a:p>
        </p:txBody>
      </p:sp>
      <p:sp>
        <p:nvSpPr>
          <p:cNvPr id="3096" name="Text Box 24"/>
          <p:cNvSpPr txBox="1">
            <a:spLocks noChangeArrowheads="1"/>
          </p:cNvSpPr>
          <p:nvPr/>
        </p:nvSpPr>
        <p:spPr bwMode="auto">
          <a:xfrm>
            <a:off x="7383462" y="2301876"/>
            <a:ext cx="2827338" cy="16312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b="1" dirty="0">
                <a:cs typeface="+mn-cs"/>
              </a:rPr>
              <a:t>b</a:t>
            </a:r>
            <a:r>
              <a:rPr lang="en-US" sz="2000" dirty="0">
                <a:cs typeface="+mn-cs"/>
              </a:rPr>
              <a:t>) Leads to change in Figure of Merit F, </a:t>
            </a:r>
            <a:r>
              <a:rPr lang="en-US" sz="2000" dirty="0"/>
              <a:t>function of electron coordinates.</a:t>
            </a:r>
          </a:p>
          <a:p>
            <a:pPr>
              <a:defRPr/>
            </a:pPr>
            <a:r>
              <a:rPr lang="en-US" sz="2000" dirty="0">
                <a:cs typeface="+mn-cs"/>
              </a:rPr>
              <a:t> </a:t>
            </a:r>
          </a:p>
        </p:txBody>
      </p:sp>
      <p:graphicFrame>
        <p:nvGraphicFramePr>
          <p:cNvPr id="36870" name="Object 25"/>
          <p:cNvGraphicFramePr>
            <a:graphicFrameLocks noChangeAspect="1"/>
          </p:cNvGraphicFramePr>
          <p:nvPr>
            <p:extLst>
              <p:ext uri="{D42A27DB-BD31-4B8C-83A1-F6EECF244321}">
                <p14:modId xmlns:p14="http://schemas.microsoft.com/office/powerpoint/2010/main" val="3464891502"/>
              </p:ext>
            </p:extLst>
          </p:nvPr>
        </p:nvGraphicFramePr>
        <p:xfrm>
          <a:off x="3784808" y="1208883"/>
          <a:ext cx="2225675" cy="357187"/>
        </p:xfrm>
        <a:graphic>
          <a:graphicData uri="http://schemas.openxmlformats.org/presentationml/2006/ole">
            <mc:AlternateContent xmlns:mc="http://schemas.openxmlformats.org/markup-compatibility/2006">
              <mc:Choice xmlns:v="urn:schemas-microsoft-com:vml" Requires="v">
                <p:oleObj spid="_x0000_s749481" name="Equation" r:id="rId3" imgW="1308100" imgH="203200" progId="Equation.DSMT4">
                  <p:embed/>
                </p:oleObj>
              </mc:Choice>
              <mc:Fallback>
                <p:oleObj name="Equation" r:id="rId3" imgW="1308100" imgH="203200" progId="Equation.DSMT4">
                  <p:embed/>
                  <p:pic>
                    <p:nvPicPr>
                      <p:cNvPr id="0" name="Object 25"/>
                      <p:cNvPicPr>
                        <a:picLocks noChangeAspect="1" noChangeArrowheads="1"/>
                      </p:cNvPicPr>
                      <p:nvPr/>
                    </p:nvPicPr>
                    <p:blipFill>
                      <a:blip r:embed="rId4"/>
                      <a:srcRect/>
                      <a:stretch>
                        <a:fillRect/>
                      </a:stretch>
                    </p:blipFill>
                    <p:spPr bwMode="auto">
                      <a:xfrm>
                        <a:off x="3784808" y="1208883"/>
                        <a:ext cx="2225675" cy="3571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098" name="Text Box 26"/>
          <p:cNvSpPr txBox="1">
            <a:spLocks noChangeArrowheads="1"/>
          </p:cNvSpPr>
          <p:nvPr/>
        </p:nvSpPr>
        <p:spPr bwMode="auto">
          <a:xfrm>
            <a:off x="6248400" y="1166079"/>
            <a:ext cx="3657601"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b="1" dirty="0">
                <a:cs typeface="+mn-cs"/>
              </a:rPr>
              <a:t>a</a:t>
            </a:r>
            <a:r>
              <a:rPr lang="en-US" sz="2000" dirty="0">
                <a:cs typeface="+mn-cs"/>
              </a:rPr>
              <a:t>) Wall displacement changes potential on unperturbed surface. </a:t>
            </a:r>
          </a:p>
        </p:txBody>
      </p:sp>
      <p:sp>
        <p:nvSpPr>
          <p:cNvPr id="3099" name="Text Box 27"/>
          <p:cNvSpPr txBox="1">
            <a:spLocks noChangeArrowheads="1"/>
          </p:cNvSpPr>
          <p:nvPr/>
        </p:nvSpPr>
        <p:spPr bwMode="auto">
          <a:xfrm>
            <a:off x="206807" y="4188768"/>
            <a:ext cx="1690912"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b="1" dirty="0">
                <a:cs typeface="+mn-cs"/>
              </a:rPr>
              <a:t>Problem #2</a:t>
            </a:r>
          </a:p>
          <a:p>
            <a:pPr>
              <a:defRPr/>
            </a:pPr>
            <a:r>
              <a:rPr lang="en-US" b="1" dirty="0">
                <a:cs typeface="+mn-cs"/>
              </a:rPr>
              <a:t>Adjoint</a:t>
            </a:r>
          </a:p>
        </p:txBody>
      </p:sp>
      <p:sp>
        <p:nvSpPr>
          <p:cNvPr id="3101" name="Line 29"/>
          <p:cNvSpPr>
            <a:spLocks noChangeShapeType="1"/>
          </p:cNvSpPr>
          <p:nvPr/>
        </p:nvSpPr>
        <p:spPr bwMode="auto">
          <a:xfrm>
            <a:off x="4267200" y="2819400"/>
            <a:ext cx="7620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102" name="Text Box 30"/>
          <p:cNvSpPr txBox="1">
            <a:spLocks noChangeArrowheads="1"/>
          </p:cNvSpPr>
          <p:nvPr/>
        </p:nvSpPr>
        <p:spPr bwMode="auto">
          <a:xfrm>
            <a:off x="7106580" y="4565789"/>
            <a:ext cx="4201636"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2000" b="1" dirty="0">
                <a:cs typeface="+mn-cs"/>
              </a:rPr>
              <a:t>a</a:t>
            </a:r>
            <a:r>
              <a:rPr lang="en-US" sz="2000" dirty="0">
                <a:cs typeface="+mn-cs"/>
              </a:rPr>
              <a:t>) Perturb electron coordinates in a prescribed way based on </a:t>
            </a:r>
            <a:r>
              <a:rPr lang="en-US" sz="2000" dirty="0" err="1">
                <a:cs typeface="+mn-cs"/>
              </a:rPr>
              <a:t>FoM</a:t>
            </a:r>
            <a:r>
              <a:rPr lang="en-US" sz="2000" dirty="0">
                <a:cs typeface="+mn-cs"/>
              </a:rPr>
              <a:t>, then reverse momenta and send back</a:t>
            </a:r>
          </a:p>
        </p:txBody>
      </p:sp>
      <p:sp>
        <p:nvSpPr>
          <p:cNvPr id="3103" name="Line 31"/>
          <p:cNvSpPr>
            <a:spLocks noChangeShapeType="1"/>
          </p:cNvSpPr>
          <p:nvPr/>
        </p:nvSpPr>
        <p:spPr bwMode="auto">
          <a:xfrm flipH="1">
            <a:off x="4038600" y="5105400"/>
            <a:ext cx="762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aphicFrame>
        <p:nvGraphicFramePr>
          <p:cNvPr id="36877" name="Object 32"/>
          <p:cNvGraphicFramePr>
            <a:graphicFrameLocks noChangeAspect="1"/>
          </p:cNvGraphicFramePr>
          <p:nvPr>
            <p:extLst>
              <p:ext uri="{D42A27DB-BD31-4B8C-83A1-F6EECF244321}">
                <p14:modId xmlns:p14="http://schemas.microsoft.com/office/powerpoint/2010/main" val="1568989990"/>
              </p:ext>
            </p:extLst>
          </p:nvPr>
        </p:nvGraphicFramePr>
        <p:xfrm>
          <a:off x="4079529" y="3520643"/>
          <a:ext cx="848419" cy="373495"/>
        </p:xfrm>
        <a:graphic>
          <a:graphicData uri="http://schemas.openxmlformats.org/presentationml/2006/ole">
            <mc:AlternateContent xmlns:mc="http://schemas.openxmlformats.org/markup-compatibility/2006">
              <mc:Choice xmlns:v="urn:schemas-microsoft-com:vml" Requires="v">
                <p:oleObj spid="_x0000_s749482" name="Equation" r:id="rId5" imgW="469900" imgH="203200" progId="Equation.DSMT4">
                  <p:embed/>
                </p:oleObj>
              </mc:Choice>
              <mc:Fallback>
                <p:oleObj name="Equation" r:id="rId5" imgW="469900" imgH="203200" progId="Equation.DSMT4">
                  <p:embed/>
                  <p:pic>
                    <p:nvPicPr>
                      <p:cNvPr id="0" name="Object 32"/>
                      <p:cNvPicPr>
                        <a:picLocks noChangeAspect="1" noChangeArrowheads="1"/>
                      </p:cNvPicPr>
                      <p:nvPr/>
                    </p:nvPicPr>
                    <p:blipFill>
                      <a:blip r:embed="rId6"/>
                      <a:srcRect/>
                      <a:stretch>
                        <a:fillRect/>
                      </a:stretch>
                    </p:blipFill>
                    <p:spPr bwMode="auto">
                      <a:xfrm>
                        <a:off x="4079529" y="3520643"/>
                        <a:ext cx="848419" cy="3734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105" name="Text Box 33"/>
          <p:cNvSpPr txBox="1">
            <a:spLocks noChangeArrowheads="1"/>
          </p:cNvSpPr>
          <p:nvPr/>
        </p:nvSpPr>
        <p:spPr bwMode="auto">
          <a:xfrm>
            <a:off x="4945062" y="3788882"/>
            <a:ext cx="3216275"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sz="2000" b="1" dirty="0">
                <a:cs typeface="+mn-cs"/>
              </a:rPr>
              <a:t>b</a:t>
            </a:r>
            <a:r>
              <a:rPr lang="en-US" sz="2000" dirty="0">
                <a:cs typeface="+mn-cs"/>
              </a:rPr>
              <a:t>) Calculate and record change in normal E.</a:t>
            </a:r>
          </a:p>
        </p:txBody>
      </p:sp>
      <p:graphicFrame>
        <p:nvGraphicFramePr>
          <p:cNvPr id="36879" name="Object 34"/>
          <p:cNvGraphicFramePr>
            <a:graphicFrameLocks noChangeAspect="1"/>
          </p:cNvGraphicFramePr>
          <p:nvPr>
            <p:extLst>
              <p:ext uri="{D42A27DB-BD31-4B8C-83A1-F6EECF244321}">
                <p14:modId xmlns:p14="http://schemas.microsoft.com/office/powerpoint/2010/main" val="3189015461"/>
              </p:ext>
            </p:extLst>
          </p:nvPr>
        </p:nvGraphicFramePr>
        <p:xfrm>
          <a:off x="2039939" y="6034088"/>
          <a:ext cx="460375" cy="341312"/>
        </p:xfrm>
        <a:graphic>
          <a:graphicData uri="http://schemas.openxmlformats.org/presentationml/2006/ole">
            <mc:AlternateContent xmlns:mc="http://schemas.openxmlformats.org/markup-compatibility/2006">
              <mc:Choice xmlns:v="urn:schemas-microsoft-com:vml" Requires="v">
                <p:oleObj spid="_x0000_s749483" name="Equation" r:id="rId7" imgW="279400" imgH="203200" progId="Equation.DSMT4">
                  <p:embed/>
                </p:oleObj>
              </mc:Choice>
              <mc:Fallback>
                <p:oleObj name="Equation" r:id="rId7" imgW="279400" imgH="203200" progId="Equation.DSMT4">
                  <p:embed/>
                  <p:pic>
                    <p:nvPicPr>
                      <p:cNvPr id="0" name="Object 34"/>
                      <p:cNvPicPr>
                        <a:picLocks noChangeAspect="1" noChangeArrowheads="1"/>
                      </p:cNvPicPr>
                      <p:nvPr/>
                    </p:nvPicPr>
                    <p:blipFill>
                      <a:blip r:embed="rId8"/>
                      <a:srcRect/>
                      <a:stretch>
                        <a:fillRect/>
                      </a:stretch>
                    </p:blipFill>
                    <p:spPr bwMode="auto">
                      <a:xfrm>
                        <a:off x="2039939" y="6034088"/>
                        <a:ext cx="460375" cy="341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107" name="Text Box 35"/>
          <p:cNvSpPr txBox="1">
            <a:spLocks noChangeArrowheads="1"/>
          </p:cNvSpPr>
          <p:nvPr/>
        </p:nvSpPr>
        <p:spPr bwMode="auto">
          <a:xfrm>
            <a:off x="2590800" y="5975350"/>
            <a:ext cx="32702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Is the sensitivity function</a:t>
            </a:r>
          </a:p>
        </p:txBody>
      </p:sp>
      <p:sp>
        <p:nvSpPr>
          <p:cNvPr id="3108" name="Text Box 36"/>
          <p:cNvSpPr txBox="1">
            <a:spLocks noChangeArrowheads="1"/>
          </p:cNvSpPr>
          <p:nvPr/>
        </p:nvSpPr>
        <p:spPr bwMode="auto">
          <a:xfrm>
            <a:off x="3360738" y="5343465"/>
            <a:ext cx="2717411"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cs typeface="+mn-cs"/>
              </a:rPr>
              <a:t>Electrons run backwards</a:t>
            </a:r>
          </a:p>
        </p:txBody>
      </p:sp>
      <p:pic>
        <p:nvPicPr>
          <p:cNvPr id="2" name="Picture 1">
            <a:extLst>
              <a:ext uri="{FF2B5EF4-FFF2-40B4-BE49-F238E27FC236}">
                <a16:creationId xmlns:a16="http://schemas.microsoft.com/office/drawing/2014/main" id="{70F984B7-260D-804E-A97C-9F23ACDE64A6}"/>
              </a:ext>
            </a:extLst>
          </p:cNvPr>
          <p:cNvPicPr>
            <a:picLocks noChangeAspect="1"/>
          </p:cNvPicPr>
          <p:nvPr/>
        </p:nvPicPr>
        <p:blipFill>
          <a:blip r:embed="rId9"/>
          <a:stretch>
            <a:fillRect/>
          </a:stretch>
        </p:blipFill>
        <p:spPr>
          <a:xfrm>
            <a:off x="6032500" y="3365500"/>
            <a:ext cx="127000" cy="127000"/>
          </a:xfrm>
          <a:prstGeom prst="rect">
            <a:avLst/>
          </a:prstGeom>
        </p:spPr>
      </p:pic>
      <p:graphicFrame>
        <p:nvGraphicFramePr>
          <p:cNvPr id="38" name="Object 25">
            <a:extLst>
              <a:ext uri="{FF2B5EF4-FFF2-40B4-BE49-F238E27FC236}">
                <a16:creationId xmlns:a16="http://schemas.microsoft.com/office/drawing/2014/main" id="{EFCF3A3C-AF05-2447-BC1A-4F41E8A0BEF4}"/>
              </a:ext>
            </a:extLst>
          </p:cNvPr>
          <p:cNvGraphicFramePr>
            <a:graphicFrameLocks noChangeAspect="1"/>
          </p:cNvGraphicFramePr>
          <p:nvPr>
            <p:extLst>
              <p:ext uri="{D42A27DB-BD31-4B8C-83A1-F6EECF244321}">
                <p14:modId xmlns:p14="http://schemas.microsoft.com/office/powerpoint/2010/main" val="4003018802"/>
              </p:ext>
            </p:extLst>
          </p:nvPr>
        </p:nvGraphicFramePr>
        <p:xfrm>
          <a:off x="6472238" y="5957888"/>
          <a:ext cx="2616200" cy="673100"/>
        </p:xfrm>
        <a:graphic>
          <a:graphicData uri="http://schemas.openxmlformats.org/presentationml/2006/ole">
            <mc:AlternateContent xmlns:mc="http://schemas.openxmlformats.org/markup-compatibility/2006">
              <mc:Choice xmlns:v="urn:schemas-microsoft-com:vml" Requires="v">
                <p:oleObj spid="_x0000_s749484" name="Equation" r:id="rId10" imgW="1536700" imgH="381000" progId="Equation.DSMT4">
                  <p:embed/>
                </p:oleObj>
              </mc:Choice>
              <mc:Fallback>
                <p:oleObj name="Equation" r:id="rId10" imgW="1536700" imgH="381000" progId="Equation.DSMT4">
                  <p:embed/>
                  <p:pic>
                    <p:nvPicPr>
                      <p:cNvPr id="37" name="Object 25">
                        <a:extLst>
                          <a:ext uri="{FF2B5EF4-FFF2-40B4-BE49-F238E27FC236}">
                            <a16:creationId xmlns:a16="http://schemas.microsoft.com/office/drawing/2014/main" id="{EB716B0A-42E9-3B42-9A10-855C70850418}"/>
                          </a:ext>
                        </a:extLst>
                      </p:cNvPr>
                      <p:cNvPicPr>
                        <a:picLocks noChangeAspect="1" noChangeArrowheads="1"/>
                      </p:cNvPicPr>
                      <p:nvPr/>
                    </p:nvPicPr>
                    <p:blipFill>
                      <a:blip r:embed="rId11"/>
                      <a:srcRect/>
                      <a:stretch>
                        <a:fillRect/>
                      </a:stretch>
                    </p:blipFill>
                    <p:spPr bwMode="auto">
                      <a:xfrm>
                        <a:off x="6472238" y="5957888"/>
                        <a:ext cx="2616200" cy="673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39" name="Text Box 35">
            <a:extLst>
              <a:ext uri="{FF2B5EF4-FFF2-40B4-BE49-F238E27FC236}">
                <a16:creationId xmlns:a16="http://schemas.microsoft.com/office/drawing/2014/main" id="{5455E7D4-5D35-BF40-9CC5-D8B6876BE6DA}"/>
              </a:ext>
            </a:extLst>
          </p:cNvPr>
          <p:cNvSpPr txBox="1">
            <a:spLocks noChangeArrowheads="1"/>
          </p:cNvSpPr>
          <p:nvPr/>
        </p:nvSpPr>
        <p:spPr bwMode="auto">
          <a:xfrm>
            <a:off x="9113384" y="5695652"/>
            <a:ext cx="2194832"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dirty="0">
                <a:cs typeface="+mn-cs"/>
              </a:rPr>
              <a:t>Sensitivity function</a:t>
            </a:r>
          </a:p>
        </p:txBody>
      </p:sp>
      <p:cxnSp>
        <p:nvCxnSpPr>
          <p:cNvPr id="4" name="Straight Arrow Connector 3">
            <a:extLst>
              <a:ext uri="{FF2B5EF4-FFF2-40B4-BE49-F238E27FC236}">
                <a16:creationId xmlns:a16="http://schemas.microsoft.com/office/drawing/2014/main" id="{E5631221-F5F7-CF48-8A7E-5EDF5BF80815}"/>
              </a:ext>
            </a:extLst>
          </p:cNvPr>
          <p:cNvCxnSpPr>
            <a:cxnSpLocks/>
          </p:cNvCxnSpPr>
          <p:nvPr/>
        </p:nvCxnSpPr>
        <p:spPr bwMode="auto">
          <a:xfrm flipH="1">
            <a:off x="8686800" y="5895707"/>
            <a:ext cx="228600" cy="138382"/>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41" name="Object 8">
            <a:extLst>
              <a:ext uri="{FF2B5EF4-FFF2-40B4-BE49-F238E27FC236}">
                <a16:creationId xmlns:a16="http://schemas.microsoft.com/office/drawing/2014/main" id="{A4B71E1F-2A05-1245-A5DC-15E0243DFE5F}"/>
              </a:ext>
            </a:extLst>
          </p:cNvPr>
          <p:cNvGraphicFramePr>
            <a:graphicFrameLocks noChangeAspect="1"/>
          </p:cNvGraphicFramePr>
          <p:nvPr>
            <p:extLst>
              <p:ext uri="{D42A27DB-BD31-4B8C-83A1-F6EECF244321}">
                <p14:modId xmlns:p14="http://schemas.microsoft.com/office/powerpoint/2010/main" val="525102907"/>
              </p:ext>
            </p:extLst>
          </p:nvPr>
        </p:nvGraphicFramePr>
        <p:xfrm>
          <a:off x="10081563" y="2397127"/>
          <a:ext cx="1711973" cy="438149"/>
        </p:xfrm>
        <a:graphic>
          <a:graphicData uri="http://schemas.openxmlformats.org/presentationml/2006/ole">
            <mc:AlternateContent xmlns:mc="http://schemas.openxmlformats.org/markup-compatibility/2006">
              <mc:Choice xmlns:v="urn:schemas-microsoft-com:vml" Requires="v">
                <p:oleObj spid="_x0000_s749485" name="Equation" r:id="rId12" imgW="1041400" imgH="266700" progId="Equation.DSMT4">
                  <p:embed/>
                </p:oleObj>
              </mc:Choice>
              <mc:Fallback>
                <p:oleObj name="Equation" r:id="rId12" imgW="1041400" imgH="266700" progId="Equation.DSMT4">
                  <p:embed/>
                  <p:pic>
                    <p:nvPicPr>
                      <p:cNvPr id="14" name="Object 8">
                        <a:extLst>
                          <a:ext uri="{FF2B5EF4-FFF2-40B4-BE49-F238E27FC236}">
                            <a16:creationId xmlns:a16="http://schemas.microsoft.com/office/drawing/2014/main" id="{1BFF35F2-3442-034A-BBB3-BE465F06CA03}"/>
                          </a:ext>
                        </a:extLst>
                      </p:cNvPr>
                      <p:cNvPicPr>
                        <a:picLocks noChangeAspect="1" noChangeArrowheads="1"/>
                      </p:cNvPicPr>
                      <p:nvPr/>
                    </p:nvPicPr>
                    <p:blipFill>
                      <a:blip r:embed="rId13"/>
                      <a:srcRect/>
                      <a:stretch>
                        <a:fillRect/>
                      </a:stretch>
                    </p:blipFill>
                    <p:spPr bwMode="auto">
                      <a:xfrm>
                        <a:off x="10081563" y="2397127"/>
                        <a:ext cx="1711973" cy="438149"/>
                      </a:xfrm>
                      <a:prstGeom prst="rect">
                        <a:avLst/>
                      </a:prstGeom>
                      <a:noFill/>
                      <a:ln>
                        <a:noFill/>
                      </a:ln>
                    </p:spPr>
                  </p:pic>
                </p:oleObj>
              </mc:Fallback>
            </mc:AlternateContent>
          </a:graphicData>
        </a:graphic>
      </p:graphicFrame>
      <p:graphicFrame>
        <p:nvGraphicFramePr>
          <p:cNvPr id="42" name="Object 8">
            <a:extLst>
              <a:ext uri="{FF2B5EF4-FFF2-40B4-BE49-F238E27FC236}">
                <a16:creationId xmlns:a16="http://schemas.microsoft.com/office/drawing/2014/main" id="{1C42124F-9D09-2845-8E12-18C300E896A3}"/>
              </a:ext>
            </a:extLst>
          </p:cNvPr>
          <p:cNvGraphicFramePr>
            <a:graphicFrameLocks noChangeAspect="1"/>
          </p:cNvGraphicFramePr>
          <p:nvPr>
            <p:extLst>
              <p:ext uri="{D42A27DB-BD31-4B8C-83A1-F6EECF244321}">
                <p14:modId xmlns:p14="http://schemas.microsoft.com/office/powerpoint/2010/main" val="4028443648"/>
              </p:ext>
            </p:extLst>
          </p:nvPr>
        </p:nvGraphicFramePr>
        <p:xfrm>
          <a:off x="9525001" y="3104636"/>
          <a:ext cx="2426982" cy="707886"/>
        </p:xfrm>
        <a:graphic>
          <a:graphicData uri="http://schemas.openxmlformats.org/presentationml/2006/ole">
            <mc:AlternateContent xmlns:mc="http://schemas.openxmlformats.org/markup-compatibility/2006">
              <mc:Choice xmlns:v="urn:schemas-microsoft-com:vml" Requires="v">
                <p:oleObj spid="_x0000_s749486" name="Equation" r:id="rId14" imgW="2019300" imgH="533400" progId="Equation.DSMT4">
                  <p:embed/>
                </p:oleObj>
              </mc:Choice>
              <mc:Fallback>
                <p:oleObj name="Equation" r:id="rId14" imgW="2019300" imgH="533400" progId="Equation.DSMT4">
                  <p:embed/>
                  <p:pic>
                    <p:nvPicPr>
                      <p:cNvPr id="13" name="Object 8">
                        <a:extLst>
                          <a:ext uri="{FF2B5EF4-FFF2-40B4-BE49-F238E27FC236}">
                            <a16:creationId xmlns:a16="http://schemas.microsoft.com/office/drawing/2014/main" id="{54FB6C74-FF0F-4047-A501-B4E124433B8E}"/>
                          </a:ext>
                        </a:extLst>
                      </p:cNvPr>
                      <p:cNvPicPr>
                        <a:picLocks noChangeAspect="1" noChangeArrowheads="1"/>
                      </p:cNvPicPr>
                      <p:nvPr/>
                    </p:nvPicPr>
                    <p:blipFill>
                      <a:blip r:embed="rId15"/>
                      <a:srcRect/>
                      <a:stretch>
                        <a:fillRect/>
                      </a:stretch>
                    </p:blipFill>
                    <p:spPr bwMode="auto">
                      <a:xfrm>
                        <a:off x="9525001" y="3104636"/>
                        <a:ext cx="2426982" cy="707886"/>
                      </a:xfrm>
                      <a:prstGeom prst="rect">
                        <a:avLst/>
                      </a:prstGeom>
                      <a:noFill/>
                      <a:ln>
                        <a:noFill/>
                      </a:ln>
                    </p:spPr>
                  </p:pic>
                </p:oleObj>
              </mc:Fallback>
            </mc:AlternateContent>
          </a:graphicData>
        </a:graphic>
      </p:graphicFrame>
      <p:grpSp>
        <p:nvGrpSpPr>
          <p:cNvPr id="44" name="Group 43">
            <a:extLst>
              <a:ext uri="{FF2B5EF4-FFF2-40B4-BE49-F238E27FC236}">
                <a16:creationId xmlns:a16="http://schemas.microsoft.com/office/drawing/2014/main" id="{8D388017-C9E6-5142-97D0-A87BFB468974}"/>
              </a:ext>
            </a:extLst>
          </p:cNvPr>
          <p:cNvGrpSpPr/>
          <p:nvPr/>
        </p:nvGrpSpPr>
        <p:grpSpPr>
          <a:xfrm>
            <a:off x="38101" y="0"/>
            <a:ext cx="1562100" cy="1611341"/>
            <a:chOff x="207286" y="152400"/>
            <a:chExt cx="1600201" cy="1752600"/>
          </a:xfrm>
        </p:grpSpPr>
        <p:sp>
          <p:nvSpPr>
            <p:cNvPr id="45" name="Rectangle 44">
              <a:extLst>
                <a:ext uri="{FF2B5EF4-FFF2-40B4-BE49-F238E27FC236}">
                  <a16:creationId xmlns:a16="http://schemas.microsoft.com/office/drawing/2014/main" id="{5F6CF2E8-59CE-F04F-926C-107301B0D4B3}"/>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46" name="Picture 45">
              <a:extLst>
                <a:ext uri="{FF2B5EF4-FFF2-40B4-BE49-F238E27FC236}">
                  <a16:creationId xmlns:a16="http://schemas.microsoft.com/office/drawing/2014/main" id="{D8E7399D-B76C-C341-84C7-D3310E5CAF39}"/>
                </a:ext>
              </a:extLst>
            </p:cNvPr>
            <p:cNvPicPr>
              <a:picLocks noChangeAspect="1"/>
            </p:cNvPicPr>
            <p:nvPr/>
          </p:nvPicPr>
          <p:blipFill>
            <a:blip r:embed="rId16"/>
            <a:stretch>
              <a:fillRect/>
            </a:stretch>
          </p:blipFill>
          <p:spPr>
            <a:xfrm>
              <a:off x="207286" y="152400"/>
              <a:ext cx="1600201" cy="1620563"/>
            </a:xfrm>
            <a:prstGeom prst="rect">
              <a:avLst/>
            </a:prstGeom>
            <a:ln>
              <a:noFill/>
            </a:ln>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7525355-1743-8C4C-BA33-56E32BBF3CBD}"/>
              </a:ext>
            </a:extLst>
          </p:cNvPr>
          <p:cNvSpPr/>
          <p:nvPr/>
        </p:nvSpPr>
        <p:spPr bwMode="auto">
          <a:xfrm>
            <a:off x="59419" y="964867"/>
            <a:ext cx="3326719" cy="4379038"/>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23" name="Rectangle 22"/>
          <p:cNvSpPr/>
          <p:nvPr/>
        </p:nvSpPr>
        <p:spPr>
          <a:xfrm>
            <a:off x="5067299" y="5659817"/>
            <a:ext cx="3016250" cy="814388"/>
          </a:xfrm>
          <a:prstGeom prst="rect">
            <a:avLst/>
          </a:prstGeom>
          <a:solidFill>
            <a:srgbClr val="0000FF">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itle 1"/>
          <p:cNvSpPr>
            <a:spLocks noGrp="1"/>
          </p:cNvSpPr>
          <p:nvPr>
            <p:ph type="title"/>
          </p:nvPr>
        </p:nvSpPr>
        <p:spPr>
          <a:xfrm>
            <a:off x="434146" y="71520"/>
            <a:ext cx="10499380" cy="1143000"/>
          </a:xfrm>
        </p:spPr>
        <p:txBody>
          <a:bodyPr/>
          <a:lstStyle/>
          <a:p>
            <a:pPr>
              <a:defRPr/>
            </a:pPr>
            <a:r>
              <a:rPr lang="en-US" sz="3200" dirty="0"/>
              <a:t>Why does it work?  Hamilton’s Equations Conserve </a:t>
            </a:r>
            <a:r>
              <a:rPr lang="en-US" sz="3200" dirty="0" err="1"/>
              <a:t>Symplectic</a:t>
            </a:r>
            <a:r>
              <a:rPr lang="en-US" sz="3200" dirty="0"/>
              <a:t> Area</a:t>
            </a:r>
          </a:p>
        </p:txBody>
      </p:sp>
      <p:sp>
        <p:nvSpPr>
          <p:cNvPr id="9" name="Freeform 4"/>
          <p:cNvSpPr>
            <a:spLocks/>
          </p:cNvSpPr>
          <p:nvPr/>
        </p:nvSpPr>
        <p:spPr bwMode="auto">
          <a:xfrm>
            <a:off x="4300537" y="1968880"/>
            <a:ext cx="3581400" cy="3276600"/>
          </a:xfrm>
          <a:custGeom>
            <a:avLst/>
            <a:gdLst>
              <a:gd name="T0" fmla="*/ 0 w 2160"/>
              <a:gd name="T1" fmla="*/ 2112 h 2112"/>
              <a:gd name="T2" fmla="*/ 384 w 2160"/>
              <a:gd name="T3" fmla="*/ 1296 h 2112"/>
              <a:gd name="T4" fmla="*/ 1488 w 2160"/>
              <a:gd name="T5" fmla="*/ 624 h 2112"/>
              <a:gd name="T6" fmla="*/ 2160 w 2160"/>
              <a:gd name="T7" fmla="*/ 0 h 2112"/>
            </a:gdLst>
            <a:ahLst/>
            <a:cxnLst>
              <a:cxn ang="0">
                <a:pos x="T0" y="T1"/>
              </a:cxn>
              <a:cxn ang="0">
                <a:pos x="T2" y="T3"/>
              </a:cxn>
              <a:cxn ang="0">
                <a:pos x="T4" y="T5"/>
              </a:cxn>
              <a:cxn ang="0">
                <a:pos x="T6" y="T7"/>
              </a:cxn>
            </a:cxnLst>
            <a:rect l="0" t="0" r="r" b="b"/>
            <a:pathLst>
              <a:path w="2160" h="2112">
                <a:moveTo>
                  <a:pt x="0" y="2112"/>
                </a:moveTo>
                <a:cubicBezTo>
                  <a:pt x="68" y="1828"/>
                  <a:pt x="136" y="1544"/>
                  <a:pt x="384" y="1296"/>
                </a:cubicBezTo>
                <a:cubicBezTo>
                  <a:pt x="632" y="1048"/>
                  <a:pt x="1192" y="840"/>
                  <a:pt x="1488" y="624"/>
                </a:cubicBezTo>
                <a:cubicBezTo>
                  <a:pt x="1784" y="408"/>
                  <a:pt x="2048" y="104"/>
                  <a:pt x="2160" y="0"/>
                </a:cubicBezTo>
              </a:path>
            </a:pathLst>
          </a:custGeom>
          <a:noFill/>
          <a:ln w="9525">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aphicFrame>
        <p:nvGraphicFramePr>
          <p:cNvPr id="42003" name="Object 9"/>
          <p:cNvGraphicFramePr>
            <a:graphicFrameLocks noChangeAspect="1"/>
          </p:cNvGraphicFramePr>
          <p:nvPr>
            <p:extLst>
              <p:ext uri="{D42A27DB-BD31-4B8C-83A1-F6EECF244321}">
                <p14:modId xmlns:p14="http://schemas.microsoft.com/office/powerpoint/2010/main" val="3978861370"/>
              </p:ext>
            </p:extLst>
          </p:nvPr>
        </p:nvGraphicFramePr>
        <p:xfrm>
          <a:off x="6934200" y="2572130"/>
          <a:ext cx="2009775" cy="439738"/>
        </p:xfrm>
        <a:graphic>
          <a:graphicData uri="http://schemas.openxmlformats.org/presentationml/2006/ole">
            <mc:AlternateContent xmlns:mc="http://schemas.openxmlformats.org/markup-compatibility/2006">
              <mc:Choice xmlns:v="urn:schemas-microsoft-com:vml" Requires="v">
                <p:oleObj spid="_x0000_s853666" name="Equation" r:id="rId3" imgW="927100" imgH="203200" progId="Equation.DSMT4">
                  <p:embed/>
                </p:oleObj>
              </mc:Choice>
              <mc:Fallback>
                <p:oleObj name="Equation" r:id="rId3" imgW="927100" imgH="203200" progId="Equation.DSMT4">
                  <p:embed/>
                  <p:pic>
                    <p:nvPicPr>
                      <p:cNvPr id="0" name=""/>
                      <p:cNvPicPr>
                        <a:picLocks noChangeAspect="1" noChangeArrowheads="1"/>
                      </p:cNvPicPr>
                      <p:nvPr/>
                    </p:nvPicPr>
                    <p:blipFill>
                      <a:blip r:embed="rId4"/>
                      <a:srcRect/>
                      <a:stretch>
                        <a:fillRect/>
                      </a:stretch>
                    </p:blipFill>
                    <p:spPr bwMode="auto">
                      <a:xfrm>
                        <a:off x="6934200" y="2572130"/>
                        <a:ext cx="2009775" cy="4397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41988" name="Object 15"/>
          <p:cNvGraphicFramePr>
            <a:graphicFrameLocks noChangeAspect="1"/>
          </p:cNvGraphicFramePr>
          <p:nvPr>
            <p:extLst>
              <p:ext uri="{D42A27DB-BD31-4B8C-83A1-F6EECF244321}">
                <p14:modId xmlns:p14="http://schemas.microsoft.com/office/powerpoint/2010/main" val="2191088078"/>
              </p:ext>
            </p:extLst>
          </p:nvPr>
        </p:nvGraphicFramePr>
        <p:xfrm>
          <a:off x="9501188" y="1508506"/>
          <a:ext cx="1195387" cy="1571625"/>
        </p:xfrm>
        <a:graphic>
          <a:graphicData uri="http://schemas.openxmlformats.org/presentationml/2006/ole">
            <mc:AlternateContent xmlns:mc="http://schemas.openxmlformats.org/markup-compatibility/2006">
              <mc:Choice xmlns:v="urn:schemas-microsoft-com:vml" Requires="v">
                <p:oleObj spid="_x0000_s853667" name="Equation" r:id="rId5" imgW="685800" imgH="901700" progId="Equation.DSMT4">
                  <p:embed/>
                </p:oleObj>
              </mc:Choice>
              <mc:Fallback>
                <p:oleObj name="Equation" r:id="rId5" imgW="685800" imgH="9017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01188" y="1508506"/>
                        <a:ext cx="1195387"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41989" name="Object 16"/>
          <p:cNvGraphicFramePr>
            <a:graphicFrameLocks noChangeAspect="1"/>
          </p:cNvGraphicFramePr>
          <p:nvPr>
            <p:extLst>
              <p:ext uri="{D42A27DB-BD31-4B8C-83A1-F6EECF244321}">
                <p14:modId xmlns:p14="http://schemas.microsoft.com/office/powerpoint/2010/main" val="2586144722"/>
              </p:ext>
            </p:extLst>
          </p:nvPr>
        </p:nvGraphicFramePr>
        <p:xfrm>
          <a:off x="5326062" y="3842131"/>
          <a:ext cx="3586162" cy="1571625"/>
        </p:xfrm>
        <a:graphic>
          <a:graphicData uri="http://schemas.openxmlformats.org/presentationml/2006/ole">
            <mc:AlternateContent xmlns:mc="http://schemas.openxmlformats.org/markup-compatibility/2006">
              <mc:Choice xmlns:v="urn:schemas-microsoft-com:vml" Requires="v">
                <p:oleObj spid="_x0000_s853668" name="Equation" r:id="rId7" imgW="2057400" imgH="901700" progId="Equation.DSMT4">
                  <p:embed/>
                </p:oleObj>
              </mc:Choice>
              <mc:Fallback>
                <p:oleObj name="Equation" r:id="rId7" imgW="2057400" imgH="901700" progId="Equation.DSMT4">
                  <p:embed/>
                  <p:pic>
                    <p:nvPicPr>
                      <p:cNvPr id="0" name=""/>
                      <p:cNvPicPr>
                        <a:picLocks noChangeAspect="1" noChangeArrowheads="1"/>
                      </p:cNvPicPr>
                      <p:nvPr/>
                    </p:nvPicPr>
                    <p:blipFill>
                      <a:blip r:embed="rId8"/>
                      <a:srcRect/>
                      <a:stretch>
                        <a:fillRect/>
                      </a:stretch>
                    </p:blipFill>
                    <p:spPr bwMode="auto">
                      <a:xfrm>
                        <a:off x="5326062" y="3842131"/>
                        <a:ext cx="3586162" cy="1571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pSp>
        <p:nvGrpSpPr>
          <p:cNvPr id="3" name="Group 2"/>
          <p:cNvGrpSpPr/>
          <p:nvPr/>
        </p:nvGrpSpPr>
        <p:grpSpPr>
          <a:xfrm>
            <a:off x="3690938" y="1321180"/>
            <a:ext cx="4870213" cy="3733800"/>
            <a:chOff x="614363" y="1385888"/>
            <a:chExt cx="4870213" cy="3733800"/>
          </a:xfrm>
        </p:grpSpPr>
        <p:sp>
          <p:nvSpPr>
            <p:cNvPr id="7" name="Freeform 2"/>
            <p:cNvSpPr>
              <a:spLocks/>
            </p:cNvSpPr>
            <p:nvPr/>
          </p:nvSpPr>
          <p:spPr bwMode="auto">
            <a:xfrm>
              <a:off x="614363" y="1462088"/>
              <a:ext cx="3429000" cy="3352800"/>
            </a:xfrm>
            <a:custGeom>
              <a:avLst/>
              <a:gdLst>
                <a:gd name="T0" fmla="*/ 0 w 2160"/>
                <a:gd name="T1" fmla="*/ 2112 h 2112"/>
                <a:gd name="T2" fmla="*/ 384 w 2160"/>
                <a:gd name="T3" fmla="*/ 1296 h 2112"/>
                <a:gd name="T4" fmla="*/ 1488 w 2160"/>
                <a:gd name="T5" fmla="*/ 624 h 2112"/>
                <a:gd name="T6" fmla="*/ 2160 w 2160"/>
                <a:gd name="T7" fmla="*/ 0 h 2112"/>
              </a:gdLst>
              <a:ahLst/>
              <a:cxnLst>
                <a:cxn ang="0">
                  <a:pos x="T0" y="T1"/>
                </a:cxn>
                <a:cxn ang="0">
                  <a:pos x="T2" y="T3"/>
                </a:cxn>
                <a:cxn ang="0">
                  <a:pos x="T4" y="T5"/>
                </a:cxn>
                <a:cxn ang="0">
                  <a:pos x="T6" y="T7"/>
                </a:cxn>
              </a:cxnLst>
              <a:rect l="0" t="0" r="r" b="b"/>
              <a:pathLst>
                <a:path w="2160" h="2112">
                  <a:moveTo>
                    <a:pt x="0" y="2112"/>
                  </a:moveTo>
                  <a:cubicBezTo>
                    <a:pt x="68" y="1828"/>
                    <a:pt x="136" y="1544"/>
                    <a:pt x="384" y="1296"/>
                  </a:cubicBezTo>
                  <a:cubicBezTo>
                    <a:pt x="632" y="1048"/>
                    <a:pt x="1192" y="840"/>
                    <a:pt x="1488" y="624"/>
                  </a:cubicBezTo>
                  <a:cubicBezTo>
                    <a:pt x="1784" y="408"/>
                    <a:pt x="2048" y="104"/>
                    <a:pt x="2160" y="0"/>
                  </a:cubicBezTo>
                </a:path>
              </a:pathLst>
            </a:custGeom>
            <a:noFill/>
            <a:ln w="9525">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Freeform 3"/>
            <p:cNvSpPr>
              <a:spLocks/>
            </p:cNvSpPr>
            <p:nvPr/>
          </p:nvSpPr>
          <p:spPr bwMode="auto">
            <a:xfrm>
              <a:off x="919163" y="1766888"/>
              <a:ext cx="3429000" cy="3352800"/>
            </a:xfrm>
            <a:custGeom>
              <a:avLst/>
              <a:gdLst>
                <a:gd name="T0" fmla="*/ 0 w 2160"/>
                <a:gd name="T1" fmla="*/ 2112 h 2112"/>
                <a:gd name="T2" fmla="*/ 384 w 2160"/>
                <a:gd name="T3" fmla="*/ 1296 h 2112"/>
                <a:gd name="T4" fmla="*/ 1488 w 2160"/>
                <a:gd name="T5" fmla="*/ 624 h 2112"/>
                <a:gd name="T6" fmla="*/ 2160 w 2160"/>
                <a:gd name="T7" fmla="*/ 0 h 2112"/>
              </a:gdLst>
              <a:ahLst/>
              <a:cxnLst>
                <a:cxn ang="0">
                  <a:pos x="T0" y="T1"/>
                </a:cxn>
                <a:cxn ang="0">
                  <a:pos x="T2" y="T3"/>
                </a:cxn>
                <a:cxn ang="0">
                  <a:pos x="T4" y="T5"/>
                </a:cxn>
                <a:cxn ang="0">
                  <a:pos x="T6" y="T7"/>
                </a:cxn>
              </a:cxnLst>
              <a:rect l="0" t="0" r="r" b="b"/>
              <a:pathLst>
                <a:path w="2160" h="2112">
                  <a:moveTo>
                    <a:pt x="0" y="2112"/>
                  </a:moveTo>
                  <a:cubicBezTo>
                    <a:pt x="68" y="1828"/>
                    <a:pt x="136" y="1544"/>
                    <a:pt x="384" y="1296"/>
                  </a:cubicBezTo>
                  <a:cubicBezTo>
                    <a:pt x="632" y="1048"/>
                    <a:pt x="1192" y="840"/>
                    <a:pt x="1488" y="624"/>
                  </a:cubicBezTo>
                  <a:cubicBezTo>
                    <a:pt x="1784" y="408"/>
                    <a:pt x="2048" y="104"/>
                    <a:pt x="2160" y="0"/>
                  </a:cubicBezTo>
                </a:path>
              </a:pathLst>
            </a:custGeom>
            <a:ln>
              <a:headEnd/>
              <a:tailEnd/>
            </a:ln>
          </p:spPr>
          <p:style>
            <a:lnRef idx="3">
              <a:schemeClr val="dk1"/>
            </a:lnRef>
            <a:fillRef idx="0">
              <a:schemeClr val="dk1"/>
            </a:fillRef>
            <a:effectRef idx="2">
              <a:schemeClr val="dk1"/>
            </a:effectRef>
            <a:fontRef idx="minor">
              <a:schemeClr val="tx1"/>
            </a:fontRef>
          </p:style>
          <p:txBody>
            <a:bodyPr wrap="none" anchor="ctr"/>
            <a:lstStyle/>
            <a:p>
              <a:pPr>
                <a:defRPr/>
              </a:pPr>
              <a:endParaRPr lang="en-US"/>
            </a:p>
          </p:txBody>
        </p:sp>
        <p:sp>
          <p:nvSpPr>
            <p:cNvPr id="10" name="Line 5"/>
            <p:cNvSpPr>
              <a:spLocks noChangeShapeType="1"/>
            </p:cNvSpPr>
            <p:nvPr/>
          </p:nvSpPr>
          <p:spPr bwMode="auto">
            <a:xfrm flipV="1">
              <a:off x="3205163" y="2300288"/>
              <a:ext cx="0" cy="6096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Line 6"/>
            <p:cNvSpPr>
              <a:spLocks noChangeShapeType="1"/>
            </p:cNvSpPr>
            <p:nvPr/>
          </p:nvSpPr>
          <p:spPr bwMode="auto">
            <a:xfrm flipV="1">
              <a:off x="3243263" y="2909888"/>
              <a:ext cx="5715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aphicFrame>
          <p:nvGraphicFramePr>
            <p:cNvPr id="42001" name="Object 7"/>
            <p:cNvGraphicFramePr>
              <a:graphicFrameLocks noChangeAspect="1"/>
            </p:cNvGraphicFramePr>
            <p:nvPr>
              <p:extLst>
                <p:ext uri="{D42A27DB-BD31-4B8C-83A1-F6EECF244321}">
                  <p14:modId xmlns:p14="http://schemas.microsoft.com/office/powerpoint/2010/main" val="3305640479"/>
                </p:ext>
              </p:extLst>
            </p:nvPr>
          </p:nvGraphicFramePr>
          <p:xfrm>
            <a:off x="3967163" y="1385888"/>
            <a:ext cx="1485900" cy="412750"/>
          </p:xfrm>
          <a:graphic>
            <a:graphicData uri="http://schemas.openxmlformats.org/presentationml/2006/ole">
              <mc:AlternateContent xmlns:mc="http://schemas.openxmlformats.org/markup-compatibility/2006">
                <mc:Choice xmlns:v="urn:schemas-microsoft-com:vml" Requires="v">
                  <p:oleObj spid="_x0000_s853669" name="Equation" r:id="rId9" imgW="685800" imgH="190500" progId="Equation.DSMT4">
                    <p:embed/>
                  </p:oleObj>
                </mc:Choice>
                <mc:Fallback>
                  <p:oleObj name="Equation" r:id="rId9" imgW="685800" imgH="1905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7163" y="1385888"/>
                          <a:ext cx="1485900" cy="412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3" name="Line 8"/>
            <p:cNvSpPr>
              <a:spLocks noChangeShapeType="1"/>
            </p:cNvSpPr>
            <p:nvPr/>
          </p:nvSpPr>
          <p:spPr bwMode="auto">
            <a:xfrm flipV="1">
              <a:off x="3662363" y="1919288"/>
              <a:ext cx="533400" cy="533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aphicFrame>
          <p:nvGraphicFramePr>
            <p:cNvPr id="42004" name="Object 10"/>
            <p:cNvGraphicFramePr>
              <a:graphicFrameLocks noChangeAspect="1"/>
            </p:cNvGraphicFramePr>
            <p:nvPr>
              <p:extLst>
                <p:ext uri="{D42A27DB-BD31-4B8C-83A1-F6EECF244321}">
                  <p14:modId xmlns:p14="http://schemas.microsoft.com/office/powerpoint/2010/main" val="2927153215"/>
                </p:ext>
              </p:extLst>
            </p:nvPr>
          </p:nvGraphicFramePr>
          <p:xfrm>
            <a:off x="1184275" y="1919288"/>
            <a:ext cx="2092325" cy="439737"/>
          </p:xfrm>
          <a:graphic>
            <a:graphicData uri="http://schemas.openxmlformats.org/presentationml/2006/ole">
              <mc:AlternateContent xmlns:mc="http://schemas.openxmlformats.org/markup-compatibility/2006">
                <mc:Choice xmlns:v="urn:schemas-microsoft-com:vml" Requires="v">
                  <p:oleObj spid="_x0000_s853670" name="Equation" r:id="rId11" imgW="965200" imgH="203200" progId="Equation.DSMT4">
                    <p:embed/>
                  </p:oleObj>
                </mc:Choice>
                <mc:Fallback>
                  <p:oleObj name="Equation" r:id="rId11" imgW="965200" imgH="203200" progId="Equation.DSMT4">
                    <p:embed/>
                    <p:pic>
                      <p:nvPicPr>
                        <p:cNvPr id="0" name=""/>
                        <p:cNvPicPr>
                          <a:picLocks noChangeAspect="1" noChangeArrowheads="1"/>
                        </p:cNvPicPr>
                        <p:nvPr/>
                      </p:nvPicPr>
                      <p:blipFill>
                        <a:blip r:embed="rId12"/>
                        <a:srcRect/>
                        <a:stretch>
                          <a:fillRect/>
                        </a:stretch>
                      </p:blipFill>
                      <p:spPr bwMode="auto">
                        <a:xfrm>
                          <a:off x="1184275" y="1919288"/>
                          <a:ext cx="2092325" cy="439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1990" name="TextBox 17"/>
            <p:cNvSpPr txBox="1">
              <a:spLocks noChangeArrowheads="1"/>
            </p:cNvSpPr>
            <p:nvPr/>
          </p:nvSpPr>
          <p:spPr bwMode="auto">
            <a:xfrm>
              <a:off x="3079750" y="3403600"/>
              <a:ext cx="240482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perturbed orbit #1</a:t>
              </a:r>
            </a:p>
          </p:txBody>
        </p:sp>
      </p:grpSp>
      <p:graphicFrame>
        <p:nvGraphicFramePr>
          <p:cNvPr id="41991" name="Object 18"/>
          <p:cNvGraphicFramePr>
            <a:graphicFrameLocks noChangeAspect="1"/>
          </p:cNvGraphicFramePr>
          <p:nvPr>
            <p:extLst>
              <p:ext uri="{D42A27DB-BD31-4B8C-83A1-F6EECF244321}">
                <p14:modId xmlns:p14="http://schemas.microsoft.com/office/powerpoint/2010/main" val="4033217547"/>
              </p:ext>
            </p:extLst>
          </p:nvPr>
        </p:nvGraphicFramePr>
        <p:xfrm>
          <a:off x="9785350" y="3883405"/>
          <a:ext cx="1260475" cy="1460500"/>
        </p:xfrm>
        <a:graphic>
          <a:graphicData uri="http://schemas.openxmlformats.org/presentationml/2006/ole">
            <mc:AlternateContent xmlns:mc="http://schemas.openxmlformats.org/markup-compatibility/2006">
              <mc:Choice xmlns:v="urn:schemas-microsoft-com:vml" Requires="v">
                <p:oleObj spid="_x0000_s853671" name="Equation" r:id="rId13" imgW="723900" imgH="838200" progId="Equation.DSMT4">
                  <p:embed/>
                </p:oleObj>
              </mc:Choice>
              <mc:Fallback>
                <p:oleObj name="Equation" r:id="rId13" imgW="723900" imgH="838200" progId="Equation.DSMT4">
                  <p:embed/>
                  <p:pic>
                    <p:nvPicPr>
                      <p:cNvPr id="0" name=""/>
                      <p:cNvPicPr>
                        <a:picLocks noChangeAspect="1" noChangeArrowheads="1"/>
                      </p:cNvPicPr>
                      <p:nvPr/>
                    </p:nvPicPr>
                    <p:blipFill>
                      <a:blip r:embed="rId14"/>
                      <a:srcRect/>
                      <a:stretch>
                        <a:fillRect/>
                      </a:stretch>
                    </p:blipFill>
                    <p:spPr bwMode="auto">
                      <a:xfrm>
                        <a:off x="9785350" y="3883405"/>
                        <a:ext cx="1260475" cy="146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1992" name="TextBox 19"/>
          <p:cNvSpPr txBox="1">
            <a:spLocks noChangeArrowheads="1"/>
          </p:cNvSpPr>
          <p:nvPr/>
        </p:nvSpPr>
        <p:spPr bwMode="auto">
          <a:xfrm>
            <a:off x="9097962" y="3407156"/>
            <a:ext cx="240482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perturbed orbit #2</a:t>
            </a:r>
          </a:p>
        </p:txBody>
      </p:sp>
      <p:graphicFrame>
        <p:nvGraphicFramePr>
          <p:cNvPr id="41993" name="Object 20"/>
          <p:cNvGraphicFramePr>
            <a:graphicFrameLocks noChangeAspect="1"/>
          </p:cNvGraphicFramePr>
          <p:nvPr>
            <p:extLst>
              <p:ext uri="{D42A27DB-BD31-4B8C-83A1-F6EECF244321}">
                <p14:modId xmlns:p14="http://schemas.microsoft.com/office/powerpoint/2010/main" val="2070156916"/>
              </p:ext>
            </p:extLst>
          </p:nvPr>
        </p:nvGraphicFramePr>
        <p:xfrm>
          <a:off x="5326063" y="5659818"/>
          <a:ext cx="2555875" cy="625475"/>
        </p:xfrm>
        <a:graphic>
          <a:graphicData uri="http://schemas.openxmlformats.org/presentationml/2006/ole">
            <mc:AlternateContent xmlns:mc="http://schemas.openxmlformats.org/markup-compatibility/2006">
              <mc:Choice xmlns:v="urn:schemas-microsoft-com:vml" Requires="v">
                <p:oleObj spid="_x0000_s853672" name="Equation" r:id="rId15" imgW="1714500" imgH="419100" progId="Equation.DSMT4">
                  <p:embed/>
                </p:oleObj>
              </mc:Choice>
              <mc:Fallback>
                <p:oleObj name="Equation" r:id="rId15" imgW="1714500" imgH="419100" progId="Equation.DSMT4">
                  <p:embed/>
                  <p:pic>
                    <p:nvPicPr>
                      <p:cNvPr id="0" name=""/>
                      <p:cNvPicPr>
                        <a:picLocks noChangeAspect="1" noChangeArrowheads="1"/>
                      </p:cNvPicPr>
                      <p:nvPr/>
                    </p:nvPicPr>
                    <p:blipFill>
                      <a:blip r:embed="rId16"/>
                      <a:srcRect/>
                      <a:stretch>
                        <a:fillRect/>
                      </a:stretch>
                    </p:blipFill>
                    <p:spPr bwMode="auto">
                      <a:xfrm>
                        <a:off x="5326063" y="5659818"/>
                        <a:ext cx="2555875" cy="625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41994" name="TextBox 21"/>
          <p:cNvSpPr txBox="1">
            <a:spLocks noChangeArrowheads="1"/>
          </p:cNvSpPr>
          <p:nvPr/>
        </p:nvSpPr>
        <p:spPr bwMode="auto">
          <a:xfrm>
            <a:off x="8866188" y="5766181"/>
            <a:ext cx="2897187"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t>Area conserved for any choice of 1 and 2</a:t>
            </a:r>
          </a:p>
        </p:txBody>
      </p:sp>
      <p:sp>
        <p:nvSpPr>
          <p:cNvPr id="24" name="Rectangle 23"/>
          <p:cNvSpPr/>
          <p:nvPr/>
        </p:nvSpPr>
        <p:spPr>
          <a:xfrm>
            <a:off x="9220200" y="1448180"/>
            <a:ext cx="1635125" cy="1890712"/>
          </a:xfrm>
          <a:prstGeom prst="rect">
            <a:avLst/>
          </a:prstGeom>
          <a:solidFill>
            <a:srgbClr val="0000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 name="TextBox 3">
            <a:extLst>
              <a:ext uri="{FF2B5EF4-FFF2-40B4-BE49-F238E27FC236}">
                <a16:creationId xmlns:a16="http://schemas.microsoft.com/office/drawing/2014/main" id="{CED92379-4798-F841-9384-73A31A2CE469}"/>
              </a:ext>
            </a:extLst>
          </p:cNvPr>
          <p:cNvSpPr txBox="1"/>
          <p:nvPr/>
        </p:nvSpPr>
        <p:spPr>
          <a:xfrm>
            <a:off x="59419" y="964867"/>
            <a:ext cx="3326719" cy="4093428"/>
          </a:xfrm>
          <a:prstGeom prst="rect">
            <a:avLst/>
          </a:prstGeom>
          <a:noFill/>
        </p:spPr>
        <p:txBody>
          <a:bodyPr wrap="square" rtlCol="0">
            <a:spAutoFit/>
          </a:bodyPr>
          <a:lstStyle/>
          <a:p>
            <a:r>
              <a:rPr lang="en-US" sz="2000" u="sng" dirty="0"/>
              <a:t>2023 John Dawson Award for Excellence in Plasma Physics Research</a:t>
            </a:r>
          </a:p>
          <a:p>
            <a:endParaRPr lang="en-US" sz="2000" b="1" dirty="0"/>
          </a:p>
          <a:p>
            <a:r>
              <a:rPr lang="en-US" sz="2000" b="1" dirty="0"/>
              <a:t>Philip Morrison, Hong Qin,  and Eric </a:t>
            </a:r>
            <a:r>
              <a:rPr lang="en-US" sz="2000" b="1" dirty="0" err="1"/>
              <a:t>Sonnendrücker</a:t>
            </a:r>
            <a:endParaRPr lang="en-US" sz="2000" b="1" dirty="0"/>
          </a:p>
          <a:p>
            <a:endParaRPr lang="en-US" sz="2000" dirty="0"/>
          </a:p>
          <a:p>
            <a:endParaRPr lang="en-US" sz="2000" dirty="0"/>
          </a:p>
          <a:p>
            <a:r>
              <a:rPr lang="en-US" sz="2000" dirty="0"/>
              <a:t>“For establishing and shaping the field of structure-preserving geometric algorithms for plasma physics.”</a:t>
            </a:r>
          </a:p>
        </p:txBody>
      </p:sp>
      <p:sp>
        <p:nvSpPr>
          <p:cNvPr id="5" name="TextBox 4">
            <a:extLst>
              <a:ext uri="{FF2B5EF4-FFF2-40B4-BE49-F238E27FC236}">
                <a16:creationId xmlns:a16="http://schemas.microsoft.com/office/drawing/2014/main" id="{1FFE962E-F2DC-4142-8888-0810937C34F7}"/>
              </a:ext>
            </a:extLst>
          </p:cNvPr>
          <p:cNvSpPr txBox="1"/>
          <p:nvPr/>
        </p:nvSpPr>
        <p:spPr>
          <a:xfrm>
            <a:off x="9341783" y="821119"/>
            <a:ext cx="1159292" cy="461665"/>
          </a:xfrm>
          <a:prstGeom prst="rect">
            <a:avLst/>
          </a:prstGeom>
          <a:noFill/>
        </p:spPr>
        <p:txBody>
          <a:bodyPr wrap="none" rtlCol="0">
            <a:spAutoFit/>
          </a:bodyPr>
          <a:lstStyle/>
          <a:p>
            <a:r>
              <a:rPr lang="en-US" sz="2400" i="1" dirty="0"/>
              <a:t>H(</a:t>
            </a:r>
            <a:r>
              <a:rPr lang="en-US" sz="2400" b="1" i="1" dirty="0" err="1"/>
              <a:t>p</a:t>
            </a:r>
            <a:r>
              <a:rPr lang="en-US" sz="2400" i="1" dirty="0" err="1"/>
              <a:t>,</a:t>
            </a:r>
            <a:r>
              <a:rPr lang="en-US" sz="2400" b="1" i="1" dirty="0" err="1"/>
              <a:t>q</a:t>
            </a:r>
            <a:r>
              <a:rPr lang="en-US" sz="2400" i="1" dirty="0" err="1"/>
              <a:t>,t</a:t>
            </a:r>
            <a:r>
              <a:rPr lang="en-US" sz="2400" i="1" dirty="0"/>
              <a:t>)</a:t>
            </a:r>
            <a:endParaRPr lang="en-US" dirty="0"/>
          </a:p>
        </p:txBody>
      </p:sp>
      <p:sp>
        <p:nvSpPr>
          <p:cNvPr id="12" name="TextBox 11">
            <a:extLst>
              <a:ext uri="{FF2B5EF4-FFF2-40B4-BE49-F238E27FC236}">
                <a16:creationId xmlns:a16="http://schemas.microsoft.com/office/drawing/2014/main" id="{32F55FEB-2753-F646-8E0A-F22CF4AEB7A3}"/>
              </a:ext>
            </a:extLst>
          </p:cNvPr>
          <p:cNvSpPr txBox="1"/>
          <p:nvPr/>
        </p:nvSpPr>
        <p:spPr>
          <a:xfrm>
            <a:off x="1100139" y="5664831"/>
            <a:ext cx="3733800" cy="830997"/>
          </a:xfrm>
          <a:prstGeom prst="rect">
            <a:avLst/>
          </a:prstGeom>
          <a:noFill/>
        </p:spPr>
        <p:txBody>
          <a:bodyPr wrap="square" rtlCol="0">
            <a:spAutoFit/>
          </a:bodyPr>
          <a:lstStyle/>
          <a:p>
            <a:r>
              <a:rPr lang="en-US" dirty="0"/>
              <a:t>Reference trajectory in 6N dimensional phase space</a:t>
            </a:r>
          </a:p>
        </p:txBody>
      </p:sp>
      <p:cxnSp>
        <p:nvCxnSpPr>
          <p:cNvPr id="15" name="Straight Arrow Connector 14">
            <a:extLst>
              <a:ext uri="{FF2B5EF4-FFF2-40B4-BE49-F238E27FC236}">
                <a16:creationId xmlns:a16="http://schemas.microsoft.com/office/drawing/2014/main" id="{26BE6134-77F5-F943-93AA-F9133353F508}"/>
              </a:ext>
            </a:extLst>
          </p:cNvPr>
          <p:cNvCxnSpPr/>
          <p:nvPr/>
        </p:nvCxnSpPr>
        <p:spPr bwMode="auto">
          <a:xfrm flipV="1">
            <a:off x="3386138" y="4343400"/>
            <a:ext cx="804862" cy="1316417"/>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65711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505201" y="985871"/>
            <a:ext cx="1066800" cy="2438400"/>
          </a:xfrm>
          <a:prstGeom prst="rect">
            <a:avLst/>
          </a:prstGeom>
          <a:solidFill>
            <a:schemeClr val="accent1">
              <a:lumMod val="90000"/>
            </a:schemeClr>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graphicFrame>
        <p:nvGraphicFramePr>
          <p:cNvPr id="38913" name="Object 1"/>
          <p:cNvGraphicFramePr>
            <a:graphicFrameLocks noChangeAspect="1"/>
          </p:cNvGraphicFramePr>
          <p:nvPr>
            <p:extLst>
              <p:ext uri="{D42A27DB-BD31-4B8C-83A1-F6EECF244321}">
                <p14:modId xmlns:p14="http://schemas.microsoft.com/office/powerpoint/2010/main" val="1127699753"/>
              </p:ext>
            </p:extLst>
          </p:nvPr>
        </p:nvGraphicFramePr>
        <p:xfrm>
          <a:off x="7391401" y="1828800"/>
          <a:ext cx="1731963" cy="508000"/>
        </p:xfrm>
        <a:graphic>
          <a:graphicData uri="http://schemas.openxmlformats.org/presentationml/2006/ole">
            <mc:AlternateContent xmlns:mc="http://schemas.openxmlformats.org/markup-compatibility/2006">
              <mc:Choice xmlns:v="urn:schemas-microsoft-com:vml" Requires="v">
                <p:oleObj spid="_x0000_s919693" name="Equation" r:id="rId3" imgW="952500" imgH="279400" progId="Equation.DSMT4">
                  <p:embed/>
                </p:oleObj>
              </mc:Choice>
              <mc:Fallback>
                <p:oleObj name="Equation" r:id="rId3" imgW="952500" imgH="279400" progId="Equation.DSMT4">
                  <p:embed/>
                  <p:pic>
                    <p:nvPicPr>
                      <p:cNvPr id="0" name=""/>
                      <p:cNvPicPr>
                        <a:picLocks noChangeAspect="1" noChangeArrowheads="1"/>
                      </p:cNvPicPr>
                      <p:nvPr/>
                    </p:nvPicPr>
                    <p:blipFill>
                      <a:blip r:embed="rId4"/>
                      <a:srcRect/>
                      <a:stretch>
                        <a:fillRect/>
                      </a:stretch>
                    </p:blipFill>
                    <p:spPr bwMode="auto">
                      <a:xfrm>
                        <a:off x="7391401" y="1828800"/>
                        <a:ext cx="1731963"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38914" name="Object 2"/>
          <p:cNvGraphicFramePr>
            <a:graphicFrameLocks noChangeAspect="1"/>
          </p:cNvGraphicFramePr>
          <p:nvPr>
            <p:extLst>
              <p:ext uri="{D42A27DB-BD31-4B8C-83A1-F6EECF244321}">
                <p14:modId xmlns:p14="http://schemas.microsoft.com/office/powerpoint/2010/main" val="3884312947"/>
              </p:ext>
            </p:extLst>
          </p:nvPr>
        </p:nvGraphicFramePr>
        <p:xfrm>
          <a:off x="7391401" y="2611735"/>
          <a:ext cx="1731963" cy="508000"/>
        </p:xfrm>
        <a:graphic>
          <a:graphicData uri="http://schemas.openxmlformats.org/presentationml/2006/ole">
            <mc:AlternateContent xmlns:mc="http://schemas.openxmlformats.org/markup-compatibility/2006">
              <mc:Choice xmlns:v="urn:schemas-microsoft-com:vml" Requires="v">
                <p:oleObj spid="_x0000_s919694" name="Equation" r:id="rId5" imgW="952500" imgH="279400" progId="Equation.DSMT4">
                  <p:embed/>
                </p:oleObj>
              </mc:Choice>
              <mc:Fallback>
                <p:oleObj name="Equation" r:id="rId5" imgW="952500" imgH="279400" progId="Equation.DSMT4">
                  <p:embed/>
                  <p:pic>
                    <p:nvPicPr>
                      <p:cNvPr id="0" name=""/>
                      <p:cNvPicPr>
                        <a:picLocks noChangeAspect="1" noChangeArrowheads="1"/>
                      </p:cNvPicPr>
                      <p:nvPr/>
                    </p:nvPicPr>
                    <p:blipFill>
                      <a:blip r:embed="rId6"/>
                      <a:srcRect/>
                      <a:stretch>
                        <a:fillRect/>
                      </a:stretch>
                    </p:blipFill>
                    <p:spPr bwMode="auto">
                      <a:xfrm>
                        <a:off x="7391401" y="2611735"/>
                        <a:ext cx="1731963" cy="50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8915" name="TextBox 3"/>
          <p:cNvSpPr txBox="1">
            <a:spLocks noChangeArrowheads="1"/>
          </p:cNvSpPr>
          <p:nvPr/>
        </p:nvSpPr>
        <p:spPr bwMode="auto">
          <a:xfrm>
            <a:off x="1752600" y="304800"/>
            <a:ext cx="8534400"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3200" b="1" dirty="0"/>
              <a:t>Reference Solution + Two Linearized Solutions</a:t>
            </a:r>
          </a:p>
        </p:txBody>
      </p:sp>
      <p:graphicFrame>
        <p:nvGraphicFramePr>
          <p:cNvPr id="38916" name="Object 4"/>
          <p:cNvGraphicFramePr>
            <a:graphicFrameLocks noChangeAspect="1"/>
          </p:cNvGraphicFramePr>
          <p:nvPr>
            <p:extLst>
              <p:ext uri="{D42A27DB-BD31-4B8C-83A1-F6EECF244321}">
                <p14:modId xmlns:p14="http://schemas.microsoft.com/office/powerpoint/2010/main" val="3863756746"/>
              </p:ext>
            </p:extLst>
          </p:nvPr>
        </p:nvGraphicFramePr>
        <p:xfrm>
          <a:off x="2133600" y="1066800"/>
          <a:ext cx="4004582" cy="685800"/>
        </p:xfrm>
        <a:graphic>
          <a:graphicData uri="http://schemas.openxmlformats.org/presentationml/2006/ole">
            <mc:AlternateContent xmlns:mc="http://schemas.openxmlformats.org/markup-compatibility/2006">
              <mc:Choice xmlns:v="urn:schemas-microsoft-com:vml" Requires="v">
                <p:oleObj spid="_x0000_s919695" name="Equation" r:id="rId7" imgW="1854200" imgH="317500" progId="Equation.DSMT4">
                  <p:embed/>
                </p:oleObj>
              </mc:Choice>
              <mc:Fallback>
                <p:oleObj name="Equation" r:id="rId7" imgW="1854200" imgH="3175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33600" y="1066800"/>
                        <a:ext cx="4004582" cy="685800"/>
                      </a:xfrm>
                      <a:prstGeom prst="rect">
                        <a:avLst/>
                      </a:prstGeom>
                      <a:noFill/>
                      <a:ln>
                        <a:noFill/>
                      </a:ln>
                    </p:spPr>
                  </p:pic>
                </p:oleObj>
              </mc:Fallback>
            </mc:AlternateContent>
          </a:graphicData>
        </a:graphic>
      </p:graphicFrame>
      <p:graphicFrame>
        <p:nvGraphicFramePr>
          <p:cNvPr id="38917" name="Object 6"/>
          <p:cNvGraphicFramePr>
            <a:graphicFrameLocks noChangeAspect="1"/>
          </p:cNvGraphicFramePr>
          <p:nvPr>
            <p:extLst>
              <p:ext uri="{D42A27DB-BD31-4B8C-83A1-F6EECF244321}">
                <p14:modId xmlns:p14="http://schemas.microsoft.com/office/powerpoint/2010/main" val="209206994"/>
              </p:ext>
            </p:extLst>
          </p:nvPr>
        </p:nvGraphicFramePr>
        <p:xfrm>
          <a:off x="2133601" y="2895601"/>
          <a:ext cx="3810001" cy="559649"/>
        </p:xfrm>
        <a:graphic>
          <a:graphicData uri="http://schemas.openxmlformats.org/presentationml/2006/ole">
            <mc:AlternateContent xmlns:mc="http://schemas.openxmlformats.org/markup-compatibility/2006">
              <mc:Choice xmlns:v="urn:schemas-microsoft-com:vml" Requires="v">
                <p:oleObj spid="_x0000_s919696" name="Equation" r:id="rId9" imgW="1384300" imgH="203200" progId="Equation.DSMT4">
                  <p:embed/>
                </p:oleObj>
              </mc:Choice>
              <mc:Fallback>
                <p:oleObj name="Equation" r:id="rId9" imgW="1384300" imgH="203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33601" y="2895601"/>
                        <a:ext cx="3810001" cy="559649"/>
                      </a:xfrm>
                      <a:prstGeom prst="rect">
                        <a:avLst/>
                      </a:prstGeom>
                      <a:noFill/>
                      <a:ln>
                        <a:noFill/>
                      </a:ln>
                    </p:spPr>
                  </p:pic>
                </p:oleObj>
              </mc:Fallback>
            </mc:AlternateContent>
          </a:graphicData>
        </a:graphic>
      </p:graphicFrame>
      <p:graphicFrame>
        <p:nvGraphicFramePr>
          <p:cNvPr id="38918" name="Object 7"/>
          <p:cNvGraphicFramePr>
            <a:graphicFrameLocks noChangeAspect="1"/>
          </p:cNvGraphicFramePr>
          <p:nvPr>
            <p:extLst>
              <p:ext uri="{D42A27DB-BD31-4B8C-83A1-F6EECF244321}">
                <p14:modId xmlns:p14="http://schemas.microsoft.com/office/powerpoint/2010/main" val="2730084803"/>
              </p:ext>
            </p:extLst>
          </p:nvPr>
        </p:nvGraphicFramePr>
        <p:xfrm>
          <a:off x="2328472" y="1981200"/>
          <a:ext cx="3462728" cy="533400"/>
        </p:xfrm>
        <a:graphic>
          <a:graphicData uri="http://schemas.openxmlformats.org/presentationml/2006/ole">
            <mc:AlternateContent xmlns:mc="http://schemas.openxmlformats.org/markup-compatibility/2006">
              <mc:Choice xmlns:v="urn:schemas-microsoft-com:vml" Requires="v">
                <p:oleObj spid="_x0000_s919697" name="Equation" r:id="rId11" imgW="1320800" imgH="203200" progId="Equation.DSMT4">
                  <p:embed/>
                </p:oleObj>
              </mc:Choice>
              <mc:Fallback>
                <p:oleObj name="Equation" r:id="rId11" imgW="1320800" imgH="2032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28472" y="1981200"/>
                        <a:ext cx="3462728" cy="533400"/>
                      </a:xfrm>
                      <a:prstGeom prst="rect">
                        <a:avLst/>
                      </a:prstGeom>
                      <a:noFill/>
                      <a:ln>
                        <a:noFill/>
                      </a:ln>
                    </p:spPr>
                  </p:pic>
                </p:oleObj>
              </mc:Fallback>
            </mc:AlternateContent>
          </a:graphicData>
        </a:graphic>
      </p:graphicFrame>
      <p:sp>
        <p:nvSpPr>
          <p:cNvPr id="38923" name="TextBox 12"/>
          <p:cNvSpPr txBox="1">
            <a:spLocks noChangeArrowheads="1"/>
          </p:cNvSpPr>
          <p:nvPr/>
        </p:nvSpPr>
        <p:spPr bwMode="auto">
          <a:xfrm>
            <a:off x="7086600" y="1143001"/>
            <a:ext cx="335996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u="sng" dirty="0"/>
              <a:t>Two Linearized Solutions</a:t>
            </a:r>
          </a:p>
        </p:txBody>
      </p:sp>
      <p:sp>
        <p:nvSpPr>
          <p:cNvPr id="38924" name="TextBox 1"/>
          <p:cNvSpPr txBox="1">
            <a:spLocks noChangeArrowheads="1"/>
          </p:cNvSpPr>
          <p:nvPr/>
        </p:nvSpPr>
        <p:spPr bwMode="auto">
          <a:xfrm>
            <a:off x="7315202" y="3436204"/>
            <a:ext cx="35051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Subject to different BC’s                                 </a:t>
            </a:r>
          </a:p>
        </p:txBody>
      </p:sp>
      <p:graphicFrame>
        <p:nvGraphicFramePr>
          <p:cNvPr id="38925" name="Object 2"/>
          <p:cNvGraphicFramePr>
            <a:graphicFrameLocks noChangeAspect="1"/>
          </p:cNvGraphicFramePr>
          <p:nvPr>
            <p:extLst>
              <p:ext uri="{D42A27DB-BD31-4B8C-83A1-F6EECF244321}">
                <p14:modId xmlns:p14="http://schemas.microsoft.com/office/powerpoint/2010/main" val="158746023"/>
              </p:ext>
            </p:extLst>
          </p:nvPr>
        </p:nvGraphicFramePr>
        <p:xfrm>
          <a:off x="1808163" y="5221288"/>
          <a:ext cx="8866187" cy="922337"/>
        </p:xfrm>
        <a:graphic>
          <a:graphicData uri="http://schemas.openxmlformats.org/presentationml/2006/ole">
            <mc:AlternateContent xmlns:mc="http://schemas.openxmlformats.org/markup-compatibility/2006">
              <mc:Choice xmlns:v="urn:schemas-microsoft-com:vml" Requires="v">
                <p:oleObj spid="_x0000_s919698" name="Equation" r:id="rId13" imgW="4152900" imgH="431800" progId="Equation.DSMT4">
                  <p:embed/>
                </p:oleObj>
              </mc:Choice>
              <mc:Fallback>
                <p:oleObj name="Equation" r:id="rId13" imgW="4152900" imgH="431800" progId="Equation.DSMT4">
                  <p:embed/>
                  <p:pic>
                    <p:nvPicPr>
                      <p:cNvPr id="0" name=""/>
                      <p:cNvPicPr>
                        <a:picLocks noChangeAspect="1" noChangeArrowheads="1"/>
                      </p:cNvPicPr>
                      <p:nvPr/>
                    </p:nvPicPr>
                    <p:blipFill>
                      <a:blip r:embed="rId14"/>
                      <a:srcRect/>
                      <a:stretch>
                        <a:fillRect/>
                      </a:stretch>
                    </p:blipFill>
                    <p:spPr bwMode="auto">
                      <a:xfrm>
                        <a:off x="1808163" y="5221288"/>
                        <a:ext cx="8866187" cy="922337"/>
                      </a:xfrm>
                      <a:prstGeom prst="rect">
                        <a:avLst/>
                      </a:prstGeom>
                      <a:noFill/>
                      <a:ln>
                        <a:noFill/>
                      </a:ln>
                    </p:spPr>
                  </p:pic>
                </p:oleObj>
              </mc:Fallback>
            </mc:AlternateContent>
          </a:graphicData>
        </a:graphic>
      </p:graphicFrame>
      <p:sp>
        <p:nvSpPr>
          <p:cNvPr id="38926" name="TextBox 3"/>
          <p:cNvSpPr txBox="1">
            <a:spLocks noChangeArrowheads="1"/>
          </p:cNvSpPr>
          <p:nvPr/>
        </p:nvSpPr>
        <p:spPr bwMode="auto">
          <a:xfrm>
            <a:off x="1210816" y="4306747"/>
            <a:ext cx="1043939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Can show difference in </a:t>
            </a:r>
            <a:r>
              <a:rPr lang="en-US" dirty="0" err="1"/>
              <a:t>symplectic</a:t>
            </a:r>
            <a:r>
              <a:rPr lang="en-US" dirty="0"/>
              <a:t> area entering and leaving is given by surface integral of perturbed fields</a:t>
            </a:r>
          </a:p>
        </p:txBody>
      </p:sp>
      <p:sp>
        <p:nvSpPr>
          <p:cNvPr id="38927" name="TextBox 4"/>
          <p:cNvSpPr txBox="1">
            <a:spLocks noChangeArrowheads="1"/>
          </p:cNvSpPr>
          <p:nvPr/>
        </p:nvSpPr>
        <p:spPr bwMode="auto">
          <a:xfrm>
            <a:off x="9544414" y="1731891"/>
            <a:ext cx="225987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true –  changes in anode</a:t>
            </a:r>
          </a:p>
        </p:txBody>
      </p:sp>
      <p:sp>
        <p:nvSpPr>
          <p:cNvPr id="38928" name="TextBox 5"/>
          <p:cNvSpPr txBox="1">
            <a:spLocks noChangeArrowheads="1"/>
          </p:cNvSpPr>
          <p:nvPr/>
        </p:nvSpPr>
        <p:spPr bwMode="auto">
          <a:xfrm>
            <a:off x="9524998" y="2590800"/>
            <a:ext cx="198120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adjoint – we pick</a:t>
            </a:r>
          </a:p>
        </p:txBody>
      </p:sp>
      <p:sp>
        <p:nvSpPr>
          <p:cNvPr id="19" name="Rectangle 18"/>
          <p:cNvSpPr/>
          <p:nvPr/>
        </p:nvSpPr>
        <p:spPr bwMode="auto">
          <a:xfrm>
            <a:off x="4724400" y="990600"/>
            <a:ext cx="1371600" cy="2438400"/>
          </a:xfrm>
          <a:prstGeom prst="rect">
            <a:avLst/>
          </a:prstGeom>
          <a:solidFill>
            <a:schemeClr val="accent2">
              <a:lumMod val="20000"/>
              <a:lumOff val="80000"/>
              <a:alpha val="26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3" name="TextBox 2"/>
          <p:cNvSpPr txBox="1"/>
          <p:nvPr/>
        </p:nvSpPr>
        <p:spPr>
          <a:xfrm>
            <a:off x="1905001" y="3733801"/>
            <a:ext cx="2552051" cy="461665"/>
          </a:xfrm>
          <a:prstGeom prst="rect">
            <a:avLst/>
          </a:prstGeom>
          <a:noFill/>
        </p:spPr>
        <p:txBody>
          <a:bodyPr wrap="none" rtlCol="0">
            <a:spAutoFit/>
          </a:bodyPr>
          <a:lstStyle/>
          <a:p>
            <a:r>
              <a:rPr lang="en-US" dirty="0"/>
              <a:t>Reference Solution</a:t>
            </a:r>
          </a:p>
        </p:txBody>
      </p:sp>
      <p:sp>
        <p:nvSpPr>
          <p:cNvPr id="21" name="TextBox 20"/>
          <p:cNvSpPr txBox="1"/>
          <p:nvPr/>
        </p:nvSpPr>
        <p:spPr>
          <a:xfrm>
            <a:off x="4724400" y="3733801"/>
            <a:ext cx="1706116" cy="461665"/>
          </a:xfrm>
          <a:prstGeom prst="rect">
            <a:avLst/>
          </a:prstGeom>
          <a:noFill/>
        </p:spPr>
        <p:txBody>
          <a:bodyPr wrap="none" rtlCol="0">
            <a:spAutoFit/>
          </a:bodyPr>
          <a:lstStyle/>
          <a:p>
            <a:r>
              <a:rPr lang="en-US" dirty="0"/>
              <a:t>Perturbation</a:t>
            </a:r>
          </a:p>
        </p:txBody>
      </p:sp>
      <p:sp>
        <p:nvSpPr>
          <p:cNvPr id="18" name="TextBox 3">
            <a:extLst>
              <a:ext uri="{FF2B5EF4-FFF2-40B4-BE49-F238E27FC236}">
                <a16:creationId xmlns:a16="http://schemas.microsoft.com/office/drawing/2014/main" id="{B4738BB9-3B7B-684D-A138-E013E5906A3A}"/>
              </a:ext>
            </a:extLst>
          </p:cNvPr>
          <p:cNvSpPr txBox="1">
            <a:spLocks noChangeArrowheads="1"/>
          </p:cNvSpPr>
          <p:nvPr/>
        </p:nvSpPr>
        <p:spPr bwMode="auto">
          <a:xfrm>
            <a:off x="2774674" y="6239920"/>
            <a:ext cx="786785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b="1" dirty="0"/>
              <a:t>Conservation of </a:t>
            </a:r>
            <a:r>
              <a:rPr lang="en-US" b="1" dirty="0" err="1"/>
              <a:t>Symplectic</a:t>
            </a:r>
            <a:r>
              <a:rPr lang="en-US" b="1" dirty="0"/>
              <a:t> Area meets Green’s Theorem !</a:t>
            </a:r>
          </a:p>
        </p:txBody>
      </p:sp>
      <p:grpSp>
        <p:nvGrpSpPr>
          <p:cNvPr id="22" name="Group 21">
            <a:extLst>
              <a:ext uri="{FF2B5EF4-FFF2-40B4-BE49-F238E27FC236}">
                <a16:creationId xmlns:a16="http://schemas.microsoft.com/office/drawing/2014/main" id="{2EB34650-DA15-B246-90B2-8B29009B9E0C}"/>
              </a:ext>
            </a:extLst>
          </p:cNvPr>
          <p:cNvGrpSpPr/>
          <p:nvPr/>
        </p:nvGrpSpPr>
        <p:grpSpPr>
          <a:xfrm>
            <a:off x="38101" y="0"/>
            <a:ext cx="1562100" cy="1611341"/>
            <a:chOff x="207286" y="152400"/>
            <a:chExt cx="1600201" cy="1752600"/>
          </a:xfrm>
        </p:grpSpPr>
        <p:sp>
          <p:nvSpPr>
            <p:cNvPr id="23" name="Rectangle 22">
              <a:extLst>
                <a:ext uri="{FF2B5EF4-FFF2-40B4-BE49-F238E27FC236}">
                  <a16:creationId xmlns:a16="http://schemas.microsoft.com/office/drawing/2014/main" id="{FE38BC8E-6247-1D49-A335-06A4C164E7D9}"/>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24" name="Picture 23">
              <a:extLst>
                <a:ext uri="{FF2B5EF4-FFF2-40B4-BE49-F238E27FC236}">
                  <a16:creationId xmlns:a16="http://schemas.microsoft.com/office/drawing/2014/main" id="{E73AACE4-952B-774F-A5A4-7CCE83B0CA14}"/>
                </a:ext>
              </a:extLst>
            </p:cNvPr>
            <p:cNvPicPr>
              <a:picLocks noChangeAspect="1"/>
            </p:cNvPicPr>
            <p:nvPr/>
          </p:nvPicPr>
          <p:blipFill>
            <a:blip r:embed="rId15"/>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38751889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FF4CA-0405-BA48-8805-2161512F3C96}"/>
              </a:ext>
            </a:extLst>
          </p:cNvPr>
          <p:cNvSpPr>
            <a:spLocks noGrp="1"/>
          </p:cNvSpPr>
          <p:nvPr>
            <p:ph type="title"/>
          </p:nvPr>
        </p:nvSpPr>
        <p:spPr/>
        <p:txBody>
          <a:bodyPr/>
          <a:lstStyle/>
          <a:p>
            <a:r>
              <a:rPr lang="en-US" sz="4000" dirty="0"/>
              <a:t>Adjoint Method: What it does</a:t>
            </a:r>
          </a:p>
        </p:txBody>
      </p:sp>
      <p:sp>
        <p:nvSpPr>
          <p:cNvPr id="3" name="TextBox 2">
            <a:extLst>
              <a:ext uri="{FF2B5EF4-FFF2-40B4-BE49-F238E27FC236}">
                <a16:creationId xmlns:a16="http://schemas.microsoft.com/office/drawing/2014/main" id="{DF46FE19-02FA-DB45-BD7D-6BE6ED652214}"/>
              </a:ext>
            </a:extLst>
          </p:cNvPr>
          <p:cNvSpPr txBox="1"/>
          <p:nvPr/>
        </p:nvSpPr>
        <p:spPr>
          <a:xfrm>
            <a:off x="1066800" y="1611341"/>
            <a:ext cx="10668000" cy="4893647"/>
          </a:xfrm>
          <a:prstGeom prst="rect">
            <a:avLst/>
          </a:prstGeom>
          <a:noFill/>
        </p:spPr>
        <p:txBody>
          <a:bodyPr wrap="square" rtlCol="0">
            <a:spAutoFit/>
          </a:bodyPr>
          <a:lstStyle/>
          <a:p>
            <a:pPr marL="457200" indent="-457200">
              <a:buFontTx/>
              <a:buChar char="-"/>
            </a:pPr>
            <a:r>
              <a:rPr lang="en-US" dirty="0"/>
              <a:t>Efficiently finds the dependence of system performance on parameters by solving a system problem different from the one proposed.  - </a:t>
            </a:r>
            <a:r>
              <a:rPr lang="en-US" b="1" dirty="0"/>
              <a:t>Adjoint Problem  </a:t>
            </a:r>
          </a:p>
          <a:p>
            <a:pPr marL="457200" indent="-457200">
              <a:buFontTx/>
              <a:buChar char="-"/>
            </a:pPr>
            <a:endParaRPr lang="en-US" dirty="0"/>
          </a:p>
          <a:p>
            <a:pPr marL="457200" indent="-457200">
              <a:buFontTx/>
              <a:buChar char="-"/>
            </a:pPr>
            <a:r>
              <a:rPr lang="en-US" dirty="0"/>
              <a:t>Requires identification of a </a:t>
            </a:r>
            <a:r>
              <a:rPr lang="en-US" b="1" dirty="0"/>
              <a:t>Metric</a:t>
            </a:r>
            <a:r>
              <a:rPr lang="en-US" dirty="0"/>
              <a:t> or </a:t>
            </a:r>
            <a:r>
              <a:rPr lang="en-US" b="1" dirty="0"/>
              <a:t>Figure of Merit (</a:t>
            </a:r>
            <a:r>
              <a:rPr lang="en-US" b="1" dirty="0" err="1"/>
              <a:t>FoM</a:t>
            </a:r>
            <a:r>
              <a:rPr lang="en-US" dirty="0"/>
              <a:t>) </a:t>
            </a:r>
          </a:p>
          <a:p>
            <a:pPr lvl="2"/>
            <a:r>
              <a:rPr lang="en-US" dirty="0"/>
              <a:t>	 </a:t>
            </a:r>
            <a:r>
              <a:rPr lang="en-US" sz="3200" b="1" i="1" dirty="0"/>
              <a:t>F(</a:t>
            </a:r>
            <a:r>
              <a:rPr lang="en-US" sz="3200" b="1" dirty="0"/>
              <a:t>a</a:t>
            </a:r>
            <a:r>
              <a:rPr lang="en-US" sz="3200" b="1" i="1" dirty="0"/>
              <a:t>)		</a:t>
            </a:r>
            <a:r>
              <a:rPr lang="en-US" sz="4000" b="1" dirty="0"/>
              <a:t> </a:t>
            </a:r>
            <a:r>
              <a:rPr lang="en-US" b="1" dirty="0"/>
              <a:t>a   </a:t>
            </a:r>
            <a:r>
              <a:rPr lang="en-US" dirty="0"/>
              <a:t>list of parameters</a:t>
            </a:r>
            <a:endParaRPr lang="en-US" b="1" dirty="0"/>
          </a:p>
          <a:p>
            <a:r>
              <a:rPr lang="en-US" b="1" dirty="0"/>
              <a:t>		</a:t>
            </a:r>
            <a:r>
              <a:rPr lang="en-US" dirty="0"/>
              <a:t>or</a:t>
            </a:r>
            <a:r>
              <a:rPr lang="en-US" b="1" dirty="0"/>
              <a:t>	</a:t>
            </a:r>
          </a:p>
          <a:p>
            <a:r>
              <a:rPr lang="en-US" sz="3200" b="1" dirty="0"/>
              <a:t>		d</a:t>
            </a:r>
            <a:r>
              <a:rPr lang="en-US" sz="3200" dirty="0"/>
              <a:t> </a:t>
            </a:r>
            <a:r>
              <a:rPr lang="en-US" sz="3200" b="1" i="1" dirty="0"/>
              <a:t>F(</a:t>
            </a:r>
            <a:r>
              <a:rPr lang="en-US" sz="3200" b="1" dirty="0"/>
              <a:t>a</a:t>
            </a:r>
            <a:r>
              <a:rPr lang="en-US" sz="3200" b="1" i="1" dirty="0"/>
              <a:t>)/</a:t>
            </a:r>
            <a:r>
              <a:rPr lang="en-US" sz="3200" b="1" dirty="0"/>
              <a:t>d a</a:t>
            </a:r>
          </a:p>
          <a:p>
            <a:r>
              <a:rPr lang="en-US" dirty="0"/>
              <a:t>-     Solution of adjoint problem gives </a:t>
            </a:r>
            <a:r>
              <a:rPr lang="en-US" b="1" i="1" dirty="0"/>
              <a:t>F</a:t>
            </a:r>
            <a:r>
              <a:rPr lang="en-US" dirty="0"/>
              <a:t> or </a:t>
            </a:r>
            <a:r>
              <a:rPr lang="en-US" dirty="0" err="1"/>
              <a:t>d</a:t>
            </a:r>
            <a:r>
              <a:rPr lang="en-US" b="1" i="1" dirty="0" err="1"/>
              <a:t>F</a:t>
            </a:r>
            <a:r>
              <a:rPr lang="en-US" dirty="0"/>
              <a:t>/</a:t>
            </a:r>
            <a:r>
              <a:rPr lang="en-US" b="1" dirty="0"/>
              <a:t>d </a:t>
            </a:r>
            <a:r>
              <a:rPr lang="en-US" b="1" i="1" dirty="0"/>
              <a:t>a</a:t>
            </a:r>
          </a:p>
          <a:p>
            <a:endParaRPr lang="en-US" dirty="0"/>
          </a:p>
          <a:p>
            <a:r>
              <a:rPr lang="en-US" dirty="0"/>
              <a:t>Useful for:</a:t>
            </a:r>
          </a:p>
          <a:p>
            <a:r>
              <a:rPr lang="en-US" dirty="0"/>
              <a:t>	Optimization</a:t>
            </a:r>
          </a:p>
          <a:p>
            <a:r>
              <a:rPr lang="en-US" dirty="0"/>
              <a:t>	Sensitivity Studies</a:t>
            </a:r>
          </a:p>
        </p:txBody>
      </p:sp>
      <p:grpSp>
        <p:nvGrpSpPr>
          <p:cNvPr id="5" name="Group 4">
            <a:extLst>
              <a:ext uri="{FF2B5EF4-FFF2-40B4-BE49-F238E27FC236}">
                <a16:creationId xmlns:a16="http://schemas.microsoft.com/office/drawing/2014/main" id="{0D8562DB-AD27-9240-B882-984273154B72}"/>
              </a:ext>
            </a:extLst>
          </p:cNvPr>
          <p:cNvGrpSpPr/>
          <p:nvPr/>
        </p:nvGrpSpPr>
        <p:grpSpPr>
          <a:xfrm>
            <a:off x="38101" y="0"/>
            <a:ext cx="1562100" cy="1611341"/>
            <a:chOff x="207286" y="152400"/>
            <a:chExt cx="1600201" cy="1752600"/>
          </a:xfrm>
        </p:grpSpPr>
        <p:sp>
          <p:nvSpPr>
            <p:cNvPr id="6" name="Rectangle 5">
              <a:extLst>
                <a:ext uri="{FF2B5EF4-FFF2-40B4-BE49-F238E27FC236}">
                  <a16:creationId xmlns:a16="http://schemas.microsoft.com/office/drawing/2014/main" id="{753E5829-AE7F-BF49-8B32-D9E9D702531B}"/>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7" name="Picture 6">
              <a:extLst>
                <a:ext uri="{FF2B5EF4-FFF2-40B4-BE49-F238E27FC236}">
                  <a16:creationId xmlns:a16="http://schemas.microsoft.com/office/drawing/2014/main" id="{919DF3CA-2691-CA4B-83ED-100471F84566}"/>
                </a:ext>
              </a:extLst>
            </p:cNvPr>
            <p:cNvPicPr>
              <a:picLocks noChangeAspect="1"/>
            </p:cNvPicPr>
            <p:nvPr/>
          </p:nvPicPr>
          <p:blipFill>
            <a:blip r:embed="rId2"/>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7195915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9937" name="Object 1"/>
          <p:cNvGraphicFramePr>
            <a:graphicFrameLocks noChangeAspect="1"/>
          </p:cNvGraphicFramePr>
          <p:nvPr>
            <p:extLst>
              <p:ext uri="{D42A27DB-BD31-4B8C-83A1-F6EECF244321}">
                <p14:modId xmlns:p14="http://schemas.microsoft.com/office/powerpoint/2010/main" val="865729338"/>
              </p:ext>
            </p:extLst>
          </p:nvPr>
        </p:nvGraphicFramePr>
        <p:xfrm>
          <a:off x="2952750" y="2889250"/>
          <a:ext cx="8083550" cy="839788"/>
        </p:xfrm>
        <a:graphic>
          <a:graphicData uri="http://schemas.openxmlformats.org/presentationml/2006/ole">
            <mc:AlternateContent xmlns:mc="http://schemas.openxmlformats.org/markup-compatibility/2006">
              <mc:Choice xmlns:v="urn:schemas-microsoft-com:vml" Requires="v">
                <p:oleObj spid="_x0000_s895325" name="Equation" r:id="rId3" imgW="4152900" imgH="431800" progId="Equation.DSMT4">
                  <p:embed/>
                </p:oleObj>
              </mc:Choice>
              <mc:Fallback>
                <p:oleObj name="Equation" r:id="rId3" imgW="4152900" imgH="431800" progId="Equation.DSMT4">
                  <p:embed/>
                  <p:pic>
                    <p:nvPicPr>
                      <p:cNvPr id="39937" name="Object 1"/>
                      <p:cNvPicPr>
                        <a:picLocks noChangeAspect="1" noChangeArrowheads="1"/>
                      </p:cNvPicPr>
                      <p:nvPr/>
                    </p:nvPicPr>
                    <p:blipFill>
                      <a:blip r:embed="rId4"/>
                      <a:srcRect/>
                      <a:stretch>
                        <a:fillRect/>
                      </a:stretch>
                    </p:blipFill>
                    <p:spPr bwMode="auto">
                      <a:xfrm>
                        <a:off x="2952750" y="2889250"/>
                        <a:ext cx="8083550" cy="839788"/>
                      </a:xfrm>
                      <a:prstGeom prst="rect">
                        <a:avLst/>
                      </a:prstGeom>
                      <a:noFill/>
                      <a:ln>
                        <a:noFill/>
                      </a:ln>
                    </p:spPr>
                  </p:pic>
                </p:oleObj>
              </mc:Fallback>
            </mc:AlternateContent>
          </a:graphicData>
        </a:graphic>
      </p:graphicFrame>
      <p:sp>
        <p:nvSpPr>
          <p:cNvPr id="39938" name="TextBox 2"/>
          <p:cNvSpPr txBox="1">
            <a:spLocks noChangeArrowheads="1"/>
          </p:cNvSpPr>
          <p:nvPr/>
        </p:nvSpPr>
        <p:spPr bwMode="auto">
          <a:xfrm>
            <a:off x="583785" y="2829401"/>
            <a:ext cx="234563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Generalized Green’s Theorem</a:t>
            </a:r>
          </a:p>
        </p:txBody>
      </p:sp>
      <p:graphicFrame>
        <p:nvGraphicFramePr>
          <p:cNvPr id="39940" name="Object 5"/>
          <p:cNvGraphicFramePr>
            <a:graphicFrameLocks noChangeAspect="1"/>
          </p:cNvGraphicFramePr>
          <p:nvPr>
            <p:extLst>
              <p:ext uri="{D42A27DB-BD31-4B8C-83A1-F6EECF244321}">
                <p14:modId xmlns:p14="http://schemas.microsoft.com/office/powerpoint/2010/main" val="3942201856"/>
              </p:ext>
            </p:extLst>
          </p:nvPr>
        </p:nvGraphicFramePr>
        <p:xfrm>
          <a:off x="7955147" y="1532193"/>
          <a:ext cx="2544763" cy="546100"/>
        </p:xfrm>
        <a:graphic>
          <a:graphicData uri="http://schemas.openxmlformats.org/presentationml/2006/ole">
            <mc:AlternateContent xmlns:mc="http://schemas.openxmlformats.org/markup-compatibility/2006">
              <mc:Choice xmlns:v="urn:schemas-microsoft-com:vml" Requires="v">
                <p:oleObj spid="_x0000_s895326" name="Equation" r:id="rId5" imgW="1295400" imgH="279400" progId="Equation.DSMT4">
                  <p:embed/>
                </p:oleObj>
              </mc:Choice>
              <mc:Fallback>
                <p:oleObj name="Equation" r:id="rId5" imgW="1295400" imgH="279400" progId="Equation.DSMT4">
                  <p:embed/>
                  <p:pic>
                    <p:nvPicPr>
                      <p:cNvPr id="39940" name="Object 5"/>
                      <p:cNvPicPr>
                        <a:picLocks noChangeAspect="1" noChangeArrowheads="1"/>
                      </p:cNvPicPr>
                      <p:nvPr/>
                    </p:nvPicPr>
                    <p:blipFill>
                      <a:blip r:embed="rId6"/>
                      <a:srcRect/>
                      <a:stretch>
                        <a:fillRect/>
                      </a:stretch>
                    </p:blipFill>
                    <p:spPr bwMode="auto">
                      <a:xfrm>
                        <a:off x="7955147" y="1532193"/>
                        <a:ext cx="2544763"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39941" name="TextBox 6"/>
          <p:cNvSpPr txBox="1">
            <a:spLocks noChangeArrowheads="1"/>
          </p:cNvSpPr>
          <p:nvPr/>
        </p:nvSpPr>
        <p:spPr bwMode="auto">
          <a:xfrm>
            <a:off x="318024" y="4136363"/>
            <a:ext cx="3738166"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u="sng" dirty="0">
                <a:solidFill>
                  <a:srgbClr val="FF0000"/>
                </a:solidFill>
              </a:rPr>
              <a:t>Problem #2</a:t>
            </a:r>
            <a:r>
              <a:rPr lang="en-US" dirty="0">
                <a:solidFill>
                  <a:srgbClr val="FF0000"/>
                </a:solidFill>
              </a:rPr>
              <a:t>  </a:t>
            </a:r>
            <a:r>
              <a:rPr lang="en-US" dirty="0"/>
              <a:t>Perturbed trajectories at exit proportional to grad-F </a:t>
            </a:r>
          </a:p>
        </p:txBody>
      </p:sp>
      <p:graphicFrame>
        <p:nvGraphicFramePr>
          <p:cNvPr id="39942" name="Object 7"/>
          <p:cNvGraphicFramePr>
            <a:graphicFrameLocks noChangeAspect="1"/>
          </p:cNvGraphicFramePr>
          <p:nvPr>
            <p:extLst>
              <p:ext uri="{D42A27DB-BD31-4B8C-83A1-F6EECF244321}">
                <p14:modId xmlns:p14="http://schemas.microsoft.com/office/powerpoint/2010/main" val="262660489"/>
              </p:ext>
            </p:extLst>
          </p:nvPr>
        </p:nvGraphicFramePr>
        <p:xfrm>
          <a:off x="3555719" y="3999062"/>
          <a:ext cx="3763963" cy="863600"/>
        </p:xfrm>
        <a:graphic>
          <a:graphicData uri="http://schemas.openxmlformats.org/presentationml/2006/ole">
            <mc:AlternateContent xmlns:mc="http://schemas.openxmlformats.org/markup-compatibility/2006">
              <mc:Choice xmlns:v="urn:schemas-microsoft-com:vml" Requires="v">
                <p:oleObj spid="_x0000_s895327" name="Equation" r:id="rId7" imgW="2108200" imgH="482600" progId="Equation.DSMT4">
                  <p:embed/>
                </p:oleObj>
              </mc:Choice>
              <mc:Fallback>
                <p:oleObj name="Equation" r:id="rId7" imgW="2108200" imgH="482600" progId="Equation.DSMT4">
                  <p:embed/>
                  <p:pic>
                    <p:nvPicPr>
                      <p:cNvPr id="39942" name="Object 7"/>
                      <p:cNvPicPr>
                        <a:picLocks noChangeAspect="1" noChangeArrowheads="1"/>
                      </p:cNvPicPr>
                      <p:nvPr/>
                    </p:nvPicPr>
                    <p:blipFill>
                      <a:blip r:embed="rId8"/>
                      <a:srcRect/>
                      <a:stretch>
                        <a:fillRect/>
                      </a:stretch>
                    </p:blipFill>
                    <p:spPr bwMode="auto">
                      <a:xfrm>
                        <a:off x="3555719" y="3999062"/>
                        <a:ext cx="3763963"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graphicFrame>
        <p:nvGraphicFramePr>
          <p:cNvPr id="39943" name="Object 8"/>
          <p:cNvGraphicFramePr>
            <a:graphicFrameLocks noChangeAspect="1"/>
          </p:cNvGraphicFramePr>
          <p:nvPr>
            <p:extLst>
              <p:ext uri="{D42A27DB-BD31-4B8C-83A1-F6EECF244321}">
                <p14:modId xmlns:p14="http://schemas.microsoft.com/office/powerpoint/2010/main" val="2197004637"/>
              </p:ext>
            </p:extLst>
          </p:nvPr>
        </p:nvGraphicFramePr>
        <p:xfrm>
          <a:off x="3333750" y="5545138"/>
          <a:ext cx="3559175" cy="750887"/>
        </p:xfrm>
        <a:graphic>
          <a:graphicData uri="http://schemas.openxmlformats.org/presentationml/2006/ole">
            <mc:AlternateContent xmlns:mc="http://schemas.openxmlformats.org/markup-compatibility/2006">
              <mc:Choice xmlns:v="urn:schemas-microsoft-com:vml" Requires="v">
                <p:oleObj spid="_x0000_s895328" name="Equation" r:id="rId9" imgW="1803400" imgH="381000" progId="Equation.DSMT4">
                  <p:embed/>
                </p:oleObj>
              </mc:Choice>
              <mc:Fallback>
                <p:oleObj name="Equation" r:id="rId9" imgW="1803400" imgH="381000" progId="Equation.DSMT4">
                  <p:embed/>
                  <p:pic>
                    <p:nvPicPr>
                      <p:cNvPr id="39943" name="Object 8"/>
                      <p:cNvPicPr>
                        <a:picLocks noChangeAspect="1" noChangeArrowheads="1"/>
                      </p:cNvPicPr>
                      <p:nvPr/>
                    </p:nvPicPr>
                    <p:blipFill>
                      <a:blip r:embed="rId10"/>
                      <a:srcRect/>
                      <a:stretch>
                        <a:fillRect/>
                      </a:stretch>
                    </p:blipFill>
                    <p:spPr bwMode="auto">
                      <a:xfrm>
                        <a:off x="3333750" y="5545138"/>
                        <a:ext cx="3559175" cy="750887"/>
                      </a:xfrm>
                      <a:prstGeom prst="rect">
                        <a:avLst/>
                      </a:prstGeom>
                      <a:noFill/>
                      <a:ln>
                        <a:noFill/>
                      </a:ln>
                    </p:spPr>
                  </p:pic>
                </p:oleObj>
              </mc:Fallback>
            </mc:AlternateContent>
          </a:graphicData>
        </a:graphic>
      </p:graphicFrame>
      <p:sp>
        <p:nvSpPr>
          <p:cNvPr id="39944" name="TextBox 9"/>
          <p:cNvSpPr txBox="1">
            <a:spLocks noChangeArrowheads="1"/>
          </p:cNvSpPr>
          <p:nvPr/>
        </p:nvSpPr>
        <p:spPr bwMode="auto">
          <a:xfrm>
            <a:off x="7543800" y="4787338"/>
            <a:ext cx="26733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Sensitivity Function</a:t>
            </a:r>
          </a:p>
        </p:txBody>
      </p:sp>
      <p:cxnSp>
        <p:nvCxnSpPr>
          <p:cNvPr id="12" name="Straight Arrow Connector 11"/>
          <p:cNvCxnSpPr>
            <a:cxnSpLocks/>
          </p:cNvCxnSpPr>
          <p:nvPr/>
        </p:nvCxnSpPr>
        <p:spPr bwMode="auto">
          <a:xfrm flipH="1">
            <a:off x="7080357" y="5266171"/>
            <a:ext cx="700039" cy="448829"/>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 name="Rectangle 1">
            <a:extLst>
              <a:ext uri="{FF2B5EF4-FFF2-40B4-BE49-F238E27FC236}">
                <a16:creationId xmlns:a16="http://schemas.microsoft.com/office/drawing/2014/main" id="{B824A2EA-0A40-BC44-9471-8CE5731E3F3E}"/>
              </a:ext>
            </a:extLst>
          </p:cNvPr>
          <p:cNvSpPr/>
          <p:nvPr/>
        </p:nvSpPr>
        <p:spPr bwMode="auto">
          <a:xfrm>
            <a:off x="2868873" y="5427524"/>
            <a:ext cx="4534176" cy="902997"/>
          </a:xfrm>
          <a:prstGeom prst="rect">
            <a:avLst/>
          </a:prstGeom>
          <a:noFill/>
          <a:ln w="381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670E15EA-1D4B-7541-93F2-703947FBA06E}"/>
              </a:ext>
            </a:extLst>
          </p:cNvPr>
          <p:cNvSpPr txBox="1"/>
          <p:nvPr/>
        </p:nvSpPr>
        <p:spPr>
          <a:xfrm>
            <a:off x="2590800" y="76984"/>
            <a:ext cx="5996877" cy="1077218"/>
          </a:xfrm>
          <a:prstGeom prst="rect">
            <a:avLst/>
          </a:prstGeom>
          <a:noFill/>
        </p:spPr>
        <p:txBody>
          <a:bodyPr wrap="square" rtlCol="0">
            <a:spAutoFit/>
          </a:bodyPr>
          <a:lstStyle/>
          <a:p>
            <a:r>
              <a:rPr lang="en-US" sz="3200" dirty="0"/>
              <a:t>What is the change in a generic figure of merit?</a:t>
            </a:r>
          </a:p>
        </p:txBody>
      </p:sp>
      <p:graphicFrame>
        <p:nvGraphicFramePr>
          <p:cNvPr id="13" name="Object 8">
            <a:extLst>
              <a:ext uri="{FF2B5EF4-FFF2-40B4-BE49-F238E27FC236}">
                <a16:creationId xmlns:a16="http://schemas.microsoft.com/office/drawing/2014/main" id="{54FB6C74-FF0F-4047-A501-B4E124433B8E}"/>
              </a:ext>
            </a:extLst>
          </p:cNvPr>
          <p:cNvGraphicFramePr>
            <a:graphicFrameLocks noChangeAspect="1"/>
          </p:cNvGraphicFramePr>
          <p:nvPr>
            <p:extLst>
              <p:ext uri="{D42A27DB-BD31-4B8C-83A1-F6EECF244321}">
                <p14:modId xmlns:p14="http://schemas.microsoft.com/office/powerpoint/2010/main" val="1455487186"/>
              </p:ext>
            </p:extLst>
          </p:nvPr>
        </p:nvGraphicFramePr>
        <p:xfrm>
          <a:off x="2514599" y="1206519"/>
          <a:ext cx="3753921" cy="990078"/>
        </p:xfrm>
        <a:graphic>
          <a:graphicData uri="http://schemas.openxmlformats.org/presentationml/2006/ole">
            <mc:AlternateContent xmlns:mc="http://schemas.openxmlformats.org/markup-compatibility/2006">
              <mc:Choice xmlns:v="urn:schemas-microsoft-com:vml" Requires="v">
                <p:oleObj spid="_x0000_s895329" name="Equation" r:id="rId11" imgW="2019300" imgH="533400" progId="Equation.DSMT4">
                  <p:embed/>
                </p:oleObj>
              </mc:Choice>
              <mc:Fallback>
                <p:oleObj name="Equation" r:id="rId11" imgW="2019300" imgH="533400" progId="Equation.DSMT4">
                  <p:embed/>
                  <p:pic>
                    <p:nvPicPr>
                      <p:cNvPr id="13" name="Object 8">
                        <a:extLst>
                          <a:ext uri="{FF2B5EF4-FFF2-40B4-BE49-F238E27FC236}">
                            <a16:creationId xmlns:a16="http://schemas.microsoft.com/office/drawing/2014/main" id="{54FB6C74-FF0F-4047-A501-B4E124433B8E}"/>
                          </a:ext>
                        </a:extLst>
                      </p:cNvPr>
                      <p:cNvPicPr>
                        <a:picLocks noChangeAspect="1" noChangeArrowheads="1"/>
                      </p:cNvPicPr>
                      <p:nvPr/>
                    </p:nvPicPr>
                    <p:blipFill>
                      <a:blip r:embed="rId12"/>
                      <a:srcRect/>
                      <a:stretch>
                        <a:fillRect/>
                      </a:stretch>
                    </p:blipFill>
                    <p:spPr bwMode="auto">
                      <a:xfrm>
                        <a:off x="2514599" y="1206519"/>
                        <a:ext cx="3753921" cy="990078"/>
                      </a:xfrm>
                      <a:prstGeom prst="rect">
                        <a:avLst/>
                      </a:prstGeom>
                      <a:noFill/>
                      <a:ln>
                        <a:noFill/>
                      </a:ln>
                    </p:spPr>
                  </p:pic>
                </p:oleObj>
              </mc:Fallback>
            </mc:AlternateContent>
          </a:graphicData>
        </a:graphic>
      </p:graphicFrame>
      <p:graphicFrame>
        <p:nvGraphicFramePr>
          <p:cNvPr id="14" name="Object 8">
            <a:extLst>
              <a:ext uri="{FF2B5EF4-FFF2-40B4-BE49-F238E27FC236}">
                <a16:creationId xmlns:a16="http://schemas.microsoft.com/office/drawing/2014/main" id="{1BFF35F2-3442-034A-BBB3-BE465F06CA03}"/>
              </a:ext>
            </a:extLst>
          </p:cNvPr>
          <p:cNvGraphicFramePr>
            <a:graphicFrameLocks noChangeAspect="1"/>
          </p:cNvGraphicFramePr>
          <p:nvPr>
            <p:extLst>
              <p:ext uri="{D42A27DB-BD31-4B8C-83A1-F6EECF244321}">
                <p14:modId xmlns:p14="http://schemas.microsoft.com/office/powerpoint/2010/main" val="4253515702"/>
              </p:ext>
            </p:extLst>
          </p:nvPr>
        </p:nvGraphicFramePr>
        <p:xfrm>
          <a:off x="5791200" y="596316"/>
          <a:ext cx="2055813" cy="525463"/>
        </p:xfrm>
        <a:graphic>
          <a:graphicData uri="http://schemas.openxmlformats.org/presentationml/2006/ole">
            <mc:AlternateContent xmlns:mc="http://schemas.openxmlformats.org/markup-compatibility/2006">
              <mc:Choice xmlns:v="urn:schemas-microsoft-com:vml" Requires="v">
                <p:oleObj spid="_x0000_s895330" name="Equation" r:id="rId13" imgW="1041400" imgH="266700" progId="Equation.DSMT4">
                  <p:embed/>
                </p:oleObj>
              </mc:Choice>
              <mc:Fallback>
                <p:oleObj name="Equation" r:id="rId13" imgW="1041400" imgH="266700" progId="Equation.DSMT4">
                  <p:embed/>
                  <p:pic>
                    <p:nvPicPr>
                      <p:cNvPr id="14" name="Object 8">
                        <a:extLst>
                          <a:ext uri="{FF2B5EF4-FFF2-40B4-BE49-F238E27FC236}">
                            <a16:creationId xmlns:a16="http://schemas.microsoft.com/office/drawing/2014/main" id="{1BFF35F2-3442-034A-BBB3-BE465F06CA03}"/>
                          </a:ext>
                        </a:extLst>
                      </p:cNvPr>
                      <p:cNvPicPr>
                        <a:picLocks noChangeAspect="1" noChangeArrowheads="1"/>
                      </p:cNvPicPr>
                      <p:nvPr/>
                    </p:nvPicPr>
                    <p:blipFill>
                      <a:blip r:embed="rId14"/>
                      <a:srcRect/>
                      <a:stretch>
                        <a:fillRect/>
                      </a:stretch>
                    </p:blipFill>
                    <p:spPr bwMode="auto">
                      <a:xfrm>
                        <a:off x="5791200" y="596316"/>
                        <a:ext cx="2055813" cy="525463"/>
                      </a:xfrm>
                      <a:prstGeom prst="rect">
                        <a:avLst/>
                      </a:prstGeom>
                      <a:noFill/>
                      <a:ln>
                        <a:noFill/>
                      </a:ln>
                    </p:spPr>
                  </p:pic>
                </p:oleObj>
              </mc:Fallback>
            </mc:AlternateContent>
          </a:graphicData>
        </a:graphic>
      </p:graphicFrame>
      <p:graphicFrame>
        <p:nvGraphicFramePr>
          <p:cNvPr id="15" name="Object 7">
            <a:extLst>
              <a:ext uri="{FF2B5EF4-FFF2-40B4-BE49-F238E27FC236}">
                <a16:creationId xmlns:a16="http://schemas.microsoft.com/office/drawing/2014/main" id="{21F170C3-8061-F54A-B128-3363ABFB1E5E}"/>
              </a:ext>
            </a:extLst>
          </p:cNvPr>
          <p:cNvGraphicFramePr>
            <a:graphicFrameLocks noChangeAspect="1"/>
          </p:cNvGraphicFramePr>
          <p:nvPr>
            <p:extLst>
              <p:ext uri="{D42A27DB-BD31-4B8C-83A1-F6EECF244321}">
                <p14:modId xmlns:p14="http://schemas.microsoft.com/office/powerpoint/2010/main" val="2789112326"/>
              </p:ext>
            </p:extLst>
          </p:nvPr>
        </p:nvGraphicFramePr>
        <p:xfrm>
          <a:off x="9464332" y="4189080"/>
          <a:ext cx="1157287" cy="431800"/>
        </p:xfrm>
        <a:graphic>
          <a:graphicData uri="http://schemas.openxmlformats.org/presentationml/2006/ole">
            <mc:AlternateContent xmlns:mc="http://schemas.openxmlformats.org/markup-compatibility/2006">
              <mc:Choice xmlns:v="urn:schemas-microsoft-com:vml" Requires="v">
                <p:oleObj spid="_x0000_s895331" name="Equation" r:id="rId15" imgW="647700" imgH="241300" progId="Equation.DSMT4">
                  <p:embed/>
                </p:oleObj>
              </mc:Choice>
              <mc:Fallback>
                <p:oleObj name="Equation" r:id="rId15" imgW="647700" imgH="241300" progId="Equation.DSMT4">
                  <p:embed/>
                  <p:pic>
                    <p:nvPicPr>
                      <p:cNvPr id="39942" name="Object 7"/>
                      <p:cNvPicPr>
                        <a:picLocks noChangeAspect="1" noChangeArrowheads="1"/>
                      </p:cNvPicPr>
                      <p:nvPr/>
                    </p:nvPicPr>
                    <p:blipFill>
                      <a:blip r:embed="rId16"/>
                      <a:srcRect/>
                      <a:stretch>
                        <a:fillRect/>
                      </a:stretch>
                    </p:blipFill>
                    <p:spPr bwMode="auto">
                      <a:xfrm>
                        <a:off x="9464332" y="4189080"/>
                        <a:ext cx="1157287" cy="43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cxnSp>
        <p:nvCxnSpPr>
          <p:cNvPr id="16" name="Straight Arrow Connector 15">
            <a:extLst>
              <a:ext uri="{FF2B5EF4-FFF2-40B4-BE49-F238E27FC236}">
                <a16:creationId xmlns:a16="http://schemas.microsoft.com/office/drawing/2014/main" id="{3481997D-4228-324F-84BA-92573EDE1BCF}"/>
              </a:ext>
            </a:extLst>
          </p:cNvPr>
          <p:cNvCxnSpPr>
            <a:cxnSpLocks/>
          </p:cNvCxnSpPr>
          <p:nvPr/>
        </p:nvCxnSpPr>
        <p:spPr bwMode="auto">
          <a:xfrm flipV="1">
            <a:off x="4056190" y="3496177"/>
            <a:ext cx="335370" cy="68324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a:extLst>
              <a:ext uri="{FF2B5EF4-FFF2-40B4-BE49-F238E27FC236}">
                <a16:creationId xmlns:a16="http://schemas.microsoft.com/office/drawing/2014/main" id="{F3B945E2-7F9D-C44C-B1BD-F9614C085492}"/>
              </a:ext>
            </a:extLst>
          </p:cNvPr>
          <p:cNvCxnSpPr>
            <a:cxnSpLocks/>
          </p:cNvCxnSpPr>
          <p:nvPr/>
        </p:nvCxnSpPr>
        <p:spPr bwMode="auto">
          <a:xfrm flipV="1">
            <a:off x="5735526" y="3501452"/>
            <a:ext cx="0" cy="634911"/>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2" name="Straight Arrow Connector 21">
            <a:extLst>
              <a:ext uri="{FF2B5EF4-FFF2-40B4-BE49-F238E27FC236}">
                <a16:creationId xmlns:a16="http://schemas.microsoft.com/office/drawing/2014/main" id="{60F7ACE2-939D-9A40-AC26-318ED33AC28A}"/>
              </a:ext>
            </a:extLst>
          </p:cNvPr>
          <p:cNvCxnSpPr>
            <a:cxnSpLocks/>
          </p:cNvCxnSpPr>
          <p:nvPr/>
        </p:nvCxnSpPr>
        <p:spPr bwMode="auto">
          <a:xfrm>
            <a:off x="8199622" y="2138198"/>
            <a:ext cx="0" cy="846531"/>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Arrow Connector 26">
            <a:extLst>
              <a:ext uri="{FF2B5EF4-FFF2-40B4-BE49-F238E27FC236}">
                <a16:creationId xmlns:a16="http://schemas.microsoft.com/office/drawing/2014/main" id="{74C02249-56C6-6F49-9E34-99122710953B}"/>
              </a:ext>
            </a:extLst>
          </p:cNvPr>
          <p:cNvCxnSpPr>
            <a:cxnSpLocks/>
          </p:cNvCxnSpPr>
          <p:nvPr/>
        </p:nvCxnSpPr>
        <p:spPr bwMode="auto">
          <a:xfrm flipV="1">
            <a:off x="9667808" y="3574906"/>
            <a:ext cx="0" cy="448400"/>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a:extLst>
              <a:ext uri="{FF2B5EF4-FFF2-40B4-BE49-F238E27FC236}">
                <a16:creationId xmlns:a16="http://schemas.microsoft.com/office/drawing/2014/main" id="{73C66FB5-4409-AD42-9228-E67201DA510C}"/>
              </a:ext>
            </a:extLst>
          </p:cNvPr>
          <p:cNvCxnSpPr>
            <a:cxnSpLocks/>
          </p:cNvCxnSpPr>
          <p:nvPr/>
        </p:nvCxnSpPr>
        <p:spPr bwMode="auto">
          <a:xfrm>
            <a:off x="3894970" y="2083522"/>
            <a:ext cx="1" cy="790432"/>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3" name="Straight Arrow Connector 22">
            <a:extLst>
              <a:ext uri="{FF2B5EF4-FFF2-40B4-BE49-F238E27FC236}">
                <a16:creationId xmlns:a16="http://schemas.microsoft.com/office/drawing/2014/main" id="{631B6AA6-F6A9-FA45-9B9A-29D39D448D19}"/>
              </a:ext>
            </a:extLst>
          </p:cNvPr>
          <p:cNvCxnSpPr>
            <a:cxnSpLocks/>
          </p:cNvCxnSpPr>
          <p:nvPr/>
        </p:nvCxnSpPr>
        <p:spPr bwMode="auto">
          <a:xfrm>
            <a:off x="5113337" y="2078293"/>
            <a:ext cx="0" cy="847375"/>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Rectangle 3">
            <a:extLst>
              <a:ext uri="{FF2B5EF4-FFF2-40B4-BE49-F238E27FC236}">
                <a16:creationId xmlns:a16="http://schemas.microsoft.com/office/drawing/2014/main" id="{0286649C-8655-1345-AEED-9629B8CD0BFF}"/>
              </a:ext>
            </a:extLst>
          </p:cNvPr>
          <p:cNvSpPr/>
          <p:nvPr/>
        </p:nvSpPr>
        <p:spPr bwMode="auto">
          <a:xfrm>
            <a:off x="152400" y="2321557"/>
            <a:ext cx="11277600" cy="1701066"/>
          </a:xfrm>
          <a:prstGeom prst="rect">
            <a:avLst/>
          </a:prstGeom>
          <a:noFill/>
          <a:ln w="38100"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grpSp>
        <p:nvGrpSpPr>
          <p:cNvPr id="25" name="Group 24">
            <a:extLst>
              <a:ext uri="{FF2B5EF4-FFF2-40B4-BE49-F238E27FC236}">
                <a16:creationId xmlns:a16="http://schemas.microsoft.com/office/drawing/2014/main" id="{CA369B65-98A1-C44E-BF77-0DD3CABE547C}"/>
              </a:ext>
            </a:extLst>
          </p:cNvPr>
          <p:cNvGrpSpPr/>
          <p:nvPr/>
        </p:nvGrpSpPr>
        <p:grpSpPr>
          <a:xfrm>
            <a:off x="38101" y="0"/>
            <a:ext cx="1562100" cy="1611341"/>
            <a:chOff x="207286" y="152400"/>
            <a:chExt cx="1600201" cy="1752600"/>
          </a:xfrm>
        </p:grpSpPr>
        <p:sp>
          <p:nvSpPr>
            <p:cNvPr id="26" name="Rectangle 25">
              <a:extLst>
                <a:ext uri="{FF2B5EF4-FFF2-40B4-BE49-F238E27FC236}">
                  <a16:creationId xmlns:a16="http://schemas.microsoft.com/office/drawing/2014/main" id="{6306A0E2-09E3-B44A-A6BD-5EF045B05EA6}"/>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28" name="Picture 27">
              <a:extLst>
                <a:ext uri="{FF2B5EF4-FFF2-40B4-BE49-F238E27FC236}">
                  <a16:creationId xmlns:a16="http://schemas.microsoft.com/office/drawing/2014/main" id="{915DE7A9-969B-FE4B-B3E2-197300AA3261}"/>
                </a:ext>
              </a:extLst>
            </p:cNvPr>
            <p:cNvPicPr>
              <a:picLocks noChangeAspect="1"/>
            </p:cNvPicPr>
            <p:nvPr/>
          </p:nvPicPr>
          <p:blipFill>
            <a:blip r:embed="rId17"/>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3977718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7309B09-A73E-5B47-BFA2-9F9FF6D54708}"/>
              </a:ext>
            </a:extLst>
          </p:cNvPr>
          <p:cNvGrpSpPr/>
          <p:nvPr/>
        </p:nvGrpSpPr>
        <p:grpSpPr>
          <a:xfrm>
            <a:off x="38101" y="0"/>
            <a:ext cx="1562100" cy="1611341"/>
            <a:chOff x="207286" y="152400"/>
            <a:chExt cx="1600201" cy="1752600"/>
          </a:xfrm>
        </p:grpSpPr>
        <p:sp>
          <p:nvSpPr>
            <p:cNvPr id="23" name="Rectangle 22">
              <a:extLst>
                <a:ext uri="{FF2B5EF4-FFF2-40B4-BE49-F238E27FC236}">
                  <a16:creationId xmlns:a16="http://schemas.microsoft.com/office/drawing/2014/main" id="{28D29600-E35B-314D-9F81-0C601CBFFCC2}"/>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24" name="Picture 23">
              <a:extLst>
                <a:ext uri="{FF2B5EF4-FFF2-40B4-BE49-F238E27FC236}">
                  <a16:creationId xmlns:a16="http://schemas.microsoft.com/office/drawing/2014/main" id="{4FCC85A2-6834-2A42-A9F7-3BCDC288FAA1}"/>
                </a:ext>
              </a:extLst>
            </p:cNvPr>
            <p:cNvPicPr>
              <a:picLocks noChangeAspect="1"/>
            </p:cNvPicPr>
            <p:nvPr/>
          </p:nvPicPr>
          <p:blipFill>
            <a:blip r:embed="rId3"/>
            <a:stretch>
              <a:fillRect/>
            </a:stretch>
          </p:blipFill>
          <p:spPr>
            <a:xfrm>
              <a:off x="207286" y="152400"/>
              <a:ext cx="1600201" cy="1620563"/>
            </a:xfrm>
            <a:prstGeom prst="rect">
              <a:avLst/>
            </a:prstGeom>
            <a:ln>
              <a:noFill/>
            </a:ln>
          </p:spPr>
        </p:pic>
      </p:grpSp>
      <p:sp>
        <p:nvSpPr>
          <p:cNvPr id="2" name="Title 1"/>
          <p:cNvSpPr>
            <a:spLocks noGrp="1"/>
          </p:cNvSpPr>
          <p:nvPr>
            <p:ph type="ctrTitle"/>
          </p:nvPr>
        </p:nvSpPr>
        <p:spPr/>
        <p:txBody>
          <a:bodyPr>
            <a:normAutofit/>
          </a:bodyPr>
          <a:lstStyle/>
          <a:p>
            <a:r>
              <a:rPr lang="en-US" sz="3200" dirty="0">
                <a:solidFill>
                  <a:schemeClr val="tx1"/>
                </a:solidFill>
                <a:latin typeface="+mn-lt"/>
              </a:rPr>
              <a:t>Vertical Displacement of the Beam</a:t>
            </a:r>
          </a:p>
        </p:txBody>
      </p:sp>
      <p:sp>
        <p:nvSpPr>
          <p:cNvPr id="3" name="Slide Number Placeholder 2"/>
          <p:cNvSpPr>
            <a:spLocks noGrp="1"/>
          </p:cNvSpPr>
          <p:nvPr>
            <p:ph type="sldNum" sz="quarter" idx="11"/>
          </p:nvPr>
        </p:nvSpPr>
        <p:spPr/>
        <p:txBody>
          <a:bodyPr/>
          <a:lstStyle/>
          <a:p>
            <a:pPr>
              <a:defRPr/>
            </a:pPr>
            <a:fld id="{231CC523-8BC6-4921-807A-66BD262F34AB}" type="slidenum">
              <a:rPr lang="en-US" smtClean="0"/>
              <a:pPr>
                <a:defRPr/>
              </a:pPr>
              <a:t>31</a:t>
            </a:fld>
            <a:endParaRPr lang="en-US"/>
          </a:p>
        </p:txBody>
      </p:sp>
      <p:pic>
        <p:nvPicPr>
          <p:cNvPr id="7" name="Picture 6" descr="image002"/>
          <p:cNvPicPr>
            <a:picLocks noChangeAspect="1" noChangeArrowheads="1"/>
          </p:cNvPicPr>
          <p:nvPr/>
        </p:nvPicPr>
        <p:blipFill rotWithShape="1">
          <a:blip r:embed="rId4">
            <a:extLst>
              <a:ext uri="{28A0092B-C50C-407E-A947-70E740481C1C}">
                <a14:useLocalDpi xmlns:a14="http://schemas.microsoft.com/office/drawing/2010/main" val="0"/>
              </a:ext>
            </a:extLst>
          </a:blip>
          <a:srcRect b="7948"/>
          <a:stretch/>
        </p:blipFill>
        <p:spPr bwMode="auto">
          <a:xfrm>
            <a:off x="5888894" y="1381591"/>
            <a:ext cx="3421718" cy="26478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2" name="Object 11"/>
          <p:cNvGraphicFramePr>
            <a:graphicFrameLocks noChangeAspect="1"/>
          </p:cNvGraphicFramePr>
          <p:nvPr>
            <p:extLst>
              <p:ext uri="{D42A27DB-BD31-4B8C-83A1-F6EECF244321}">
                <p14:modId xmlns:p14="http://schemas.microsoft.com/office/powerpoint/2010/main" val="1589281999"/>
              </p:ext>
            </p:extLst>
          </p:nvPr>
        </p:nvGraphicFramePr>
        <p:xfrm>
          <a:off x="8067675" y="3130303"/>
          <a:ext cx="3209925" cy="939800"/>
        </p:xfrm>
        <a:graphic>
          <a:graphicData uri="http://schemas.openxmlformats.org/presentationml/2006/ole">
            <mc:AlternateContent xmlns:mc="http://schemas.openxmlformats.org/markup-compatibility/2006">
              <mc:Choice xmlns:v="urn:schemas-microsoft-com:vml" Requires="v">
                <p:oleObj spid="_x0000_s81476" name="Equation" r:id="rId5" imgW="1663700" imgH="482600" progId="Equation.DSMT4">
                  <p:embed/>
                </p:oleObj>
              </mc:Choice>
              <mc:Fallback>
                <p:oleObj name="Equation" r:id="rId5" imgW="1663700" imgH="482600" progId="Equation.DSMT4">
                  <p:embed/>
                  <p:pic>
                    <p:nvPicPr>
                      <p:cNvPr id="0" name=""/>
                      <p:cNvPicPr>
                        <a:picLocks noChangeAspect="1" noChangeArrowheads="1"/>
                      </p:cNvPicPr>
                      <p:nvPr/>
                    </p:nvPicPr>
                    <p:blipFill>
                      <a:blip r:embed="rId6"/>
                      <a:srcRect/>
                      <a:stretch>
                        <a:fillRect/>
                      </a:stretch>
                    </p:blipFill>
                    <p:spPr bwMode="auto">
                      <a:xfrm>
                        <a:off x="8067675" y="3130303"/>
                        <a:ext cx="3209925" cy="939800"/>
                      </a:xfrm>
                      <a:prstGeom prst="rect">
                        <a:avLst/>
                      </a:prstGeom>
                      <a:noFill/>
                    </p:spPr>
                  </p:pic>
                </p:oleObj>
              </mc:Fallback>
            </mc:AlternateContent>
          </a:graphicData>
        </a:graphic>
      </p:graphicFrame>
      <p:grpSp>
        <p:nvGrpSpPr>
          <p:cNvPr id="16" name="Group 15"/>
          <p:cNvGrpSpPr>
            <a:grpSpLocks noChangeAspect="1"/>
          </p:cNvGrpSpPr>
          <p:nvPr/>
        </p:nvGrpSpPr>
        <p:grpSpPr>
          <a:xfrm rot="16200000">
            <a:off x="1783205" y="997716"/>
            <a:ext cx="2696537" cy="3917288"/>
            <a:chOff x="5422407" y="1365041"/>
            <a:chExt cx="3181755" cy="4622171"/>
          </a:xfrm>
        </p:grpSpPr>
        <p:pic>
          <p:nvPicPr>
            <p:cNvPr id="17" name="Picture 16"/>
            <p:cNvPicPr>
              <a:picLocks noChangeAspect="1"/>
            </p:cNvPicPr>
            <p:nvPr/>
          </p:nvPicPr>
          <p:blipFill rotWithShape="1">
            <a:blip r:embed="rId7" cstate="print">
              <a:extLst>
                <a:ext uri="{28A0092B-C50C-407E-A947-70E740481C1C}">
                  <a14:useLocalDpi xmlns:a14="http://schemas.microsoft.com/office/drawing/2010/main" val="0"/>
                </a:ext>
              </a:extLst>
            </a:blip>
            <a:srcRect l="20559" t="13967" r="15662" b="15707"/>
            <a:stretch/>
          </p:blipFill>
          <p:spPr>
            <a:xfrm rot="5400000">
              <a:off x="4702199" y="2085249"/>
              <a:ext cx="4622171" cy="3181755"/>
            </a:xfrm>
            <a:prstGeom prst="rect">
              <a:avLst/>
            </a:prstGeom>
          </p:spPr>
        </p:pic>
        <p:sp>
          <p:nvSpPr>
            <p:cNvPr id="18" name="Rectangle 17"/>
            <p:cNvSpPr/>
            <p:nvPr/>
          </p:nvSpPr>
          <p:spPr>
            <a:xfrm>
              <a:off x="6858000" y="2634916"/>
              <a:ext cx="348916" cy="1082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8" name="TextBox 7"/>
          <p:cNvSpPr txBox="1"/>
          <p:nvPr/>
        </p:nvSpPr>
        <p:spPr>
          <a:xfrm>
            <a:off x="1600201" y="1059374"/>
            <a:ext cx="4515019" cy="338554"/>
          </a:xfrm>
          <a:prstGeom prst="rect">
            <a:avLst/>
          </a:prstGeom>
          <a:noFill/>
          <a:ln>
            <a:solidFill>
              <a:srgbClr val="002060"/>
            </a:solidFill>
          </a:ln>
        </p:spPr>
        <p:txBody>
          <a:bodyPr wrap="none" rtlCol="0">
            <a:spAutoFit/>
          </a:bodyPr>
          <a:lstStyle/>
          <a:p>
            <a:r>
              <a:rPr lang="en-US" sz="1600" b="1" dirty="0"/>
              <a:t>Vector plot of the ‘sensitivity’ or Green’s function</a:t>
            </a:r>
          </a:p>
        </p:txBody>
      </p:sp>
      <p:sp>
        <p:nvSpPr>
          <p:cNvPr id="19" name="TextBox 18"/>
          <p:cNvSpPr txBox="1"/>
          <p:nvPr/>
        </p:nvSpPr>
        <p:spPr>
          <a:xfrm>
            <a:off x="6495104" y="990601"/>
            <a:ext cx="4190992" cy="584775"/>
          </a:xfrm>
          <a:prstGeom prst="rect">
            <a:avLst/>
          </a:prstGeom>
          <a:noFill/>
          <a:ln>
            <a:solidFill>
              <a:srgbClr val="002060"/>
            </a:solidFill>
          </a:ln>
        </p:spPr>
        <p:txBody>
          <a:bodyPr wrap="square" rtlCol="0">
            <a:spAutoFit/>
          </a:bodyPr>
          <a:lstStyle/>
          <a:p>
            <a:pPr algn="ctr"/>
            <a:r>
              <a:rPr lang="en-US" sz="1600" b="1" dirty="0"/>
              <a:t>‘Direct’ MICHELLE Simulation with</a:t>
            </a:r>
          </a:p>
          <a:p>
            <a:pPr algn="ctr"/>
            <a:r>
              <a:rPr lang="en-US" sz="1600" b="1" dirty="0"/>
              <a:t>Perturbed Anode Voltages</a:t>
            </a:r>
          </a:p>
        </p:txBody>
      </p:sp>
      <p:sp>
        <p:nvSpPr>
          <p:cNvPr id="6" name="TextBox 5"/>
          <p:cNvSpPr txBox="1"/>
          <p:nvPr/>
        </p:nvSpPr>
        <p:spPr>
          <a:xfrm>
            <a:off x="3131474" y="4177646"/>
            <a:ext cx="7554622" cy="461665"/>
          </a:xfrm>
          <a:prstGeom prst="rect">
            <a:avLst/>
          </a:prstGeom>
          <a:noFill/>
        </p:spPr>
        <p:txBody>
          <a:bodyPr wrap="none" rtlCol="0">
            <a:spAutoFit/>
          </a:bodyPr>
          <a:lstStyle/>
          <a:p>
            <a:r>
              <a:rPr lang="en-US" dirty="0"/>
              <a:t>Predicted displacement  / Calculated displacement = 0.9969</a:t>
            </a:r>
          </a:p>
        </p:txBody>
      </p:sp>
      <p:cxnSp>
        <p:nvCxnSpPr>
          <p:cNvPr id="20" name="Straight Arrow Connector 19"/>
          <p:cNvCxnSpPr>
            <a:cxnSpLocks/>
          </p:cNvCxnSpPr>
          <p:nvPr/>
        </p:nvCxnSpPr>
        <p:spPr bwMode="auto">
          <a:xfrm flipH="1" flipV="1">
            <a:off x="9584650" y="2460065"/>
            <a:ext cx="7274" cy="490876"/>
          </a:xfrm>
          <a:prstGeom prst="straightConnector1">
            <a:avLst/>
          </a:prstGeom>
          <a:ln>
            <a:headEnd type="none" w="med" len="med"/>
            <a:tailEnd type="arrow"/>
          </a:ln>
        </p:spPr>
        <p:style>
          <a:lnRef idx="3">
            <a:schemeClr val="dk1"/>
          </a:lnRef>
          <a:fillRef idx="0">
            <a:schemeClr val="dk1"/>
          </a:fillRef>
          <a:effectRef idx="2">
            <a:schemeClr val="dk1"/>
          </a:effectRef>
          <a:fontRef idx="minor">
            <a:schemeClr val="tx1"/>
          </a:fontRef>
        </p:style>
      </p:cxnSp>
      <p:sp>
        <p:nvSpPr>
          <p:cNvPr id="4" name="TextBox 3">
            <a:extLst>
              <a:ext uri="{FF2B5EF4-FFF2-40B4-BE49-F238E27FC236}">
                <a16:creationId xmlns:a16="http://schemas.microsoft.com/office/drawing/2014/main" id="{4D4801E3-A30A-6744-89AA-E795251A7B51}"/>
              </a:ext>
            </a:extLst>
          </p:cNvPr>
          <p:cNvSpPr txBox="1"/>
          <p:nvPr/>
        </p:nvSpPr>
        <p:spPr>
          <a:xfrm>
            <a:off x="215900" y="5047449"/>
            <a:ext cx="11760199" cy="954107"/>
          </a:xfrm>
          <a:prstGeom prst="rect">
            <a:avLst/>
          </a:prstGeom>
          <a:noFill/>
        </p:spPr>
        <p:txBody>
          <a:bodyPr wrap="square" rtlCol="0">
            <a:spAutoFit/>
          </a:bodyPr>
          <a:lstStyle/>
          <a:p>
            <a:r>
              <a:rPr lang="en-US" sz="2400" dirty="0"/>
              <a:t>Currently being updated to include B-field:</a:t>
            </a:r>
          </a:p>
          <a:p>
            <a:r>
              <a:rPr lang="en-US" sz="1600" dirty="0"/>
              <a:t>John </a:t>
            </a:r>
            <a:r>
              <a:rPr lang="en-US" sz="1600" dirty="0" err="1"/>
              <a:t>Petillo</a:t>
            </a:r>
            <a:r>
              <a:rPr lang="en-US" sz="1600" dirty="0"/>
              <a:t>, </a:t>
            </a:r>
            <a:r>
              <a:rPr lang="en-US" sz="1600" dirty="0" err="1"/>
              <a:t>Serguei</a:t>
            </a:r>
            <a:r>
              <a:rPr lang="en-US" sz="1600" dirty="0"/>
              <a:t> </a:t>
            </a:r>
            <a:r>
              <a:rPr lang="en-US" sz="1600" dirty="0" err="1"/>
              <a:t>Ovtchinnikov</a:t>
            </a:r>
            <a:r>
              <a:rPr lang="en-US" sz="1600" dirty="0"/>
              <a:t>, Aaron Jensen (Leidos), Philipp </a:t>
            </a:r>
            <a:r>
              <a:rPr lang="en-US" sz="1600" dirty="0" err="1"/>
              <a:t>Borchard</a:t>
            </a:r>
            <a:r>
              <a:rPr lang="en-US" sz="1600" dirty="0"/>
              <a:t> (</a:t>
            </a:r>
            <a:r>
              <a:rPr lang="en-US" sz="1600" dirty="0" err="1"/>
              <a:t>Dymenso</a:t>
            </a:r>
            <a:r>
              <a:rPr lang="en-US" sz="1600" dirty="0"/>
              <a:t>)</a:t>
            </a:r>
            <a:br>
              <a:rPr lang="en-US" sz="1600" dirty="0"/>
            </a:br>
            <a:r>
              <a:rPr lang="en-US" sz="1600" dirty="0"/>
              <a:t>Kyle Kuhn, Heather Shannon, Brain Beaudoin TMA</a:t>
            </a:r>
            <a:r>
              <a:rPr lang="en-US" sz="1600" u="sng" dirty="0"/>
              <a:t>.</a:t>
            </a:r>
            <a:r>
              <a:rPr lang="en-US" sz="1600" dirty="0"/>
              <a:t> (U. Maryland) ONR STTR</a:t>
            </a:r>
          </a:p>
        </p:txBody>
      </p:sp>
      <p:graphicFrame>
        <p:nvGraphicFramePr>
          <p:cNvPr id="5" name="Object 4">
            <a:extLst>
              <a:ext uri="{FF2B5EF4-FFF2-40B4-BE49-F238E27FC236}">
                <a16:creationId xmlns:a16="http://schemas.microsoft.com/office/drawing/2014/main" id="{0C262EA9-1CA8-1846-841F-D576BAE78971}"/>
              </a:ext>
            </a:extLst>
          </p:cNvPr>
          <p:cNvGraphicFramePr>
            <a:graphicFrameLocks noChangeAspect="1"/>
          </p:cNvGraphicFramePr>
          <p:nvPr>
            <p:extLst>
              <p:ext uri="{D42A27DB-BD31-4B8C-83A1-F6EECF244321}">
                <p14:modId xmlns:p14="http://schemas.microsoft.com/office/powerpoint/2010/main" val="1967708847"/>
              </p:ext>
            </p:extLst>
          </p:nvPr>
        </p:nvGraphicFramePr>
        <p:xfrm>
          <a:off x="9942953" y="2308094"/>
          <a:ext cx="1438718" cy="739912"/>
        </p:xfrm>
        <a:graphic>
          <a:graphicData uri="http://schemas.openxmlformats.org/presentationml/2006/ole">
            <mc:AlternateContent xmlns:mc="http://schemas.openxmlformats.org/markup-compatibility/2006">
              <mc:Choice xmlns:v="urn:schemas-microsoft-com:vml" Requires="v">
                <p:oleObj spid="_x0000_s81477" r:id="rId8" imgW="889000" imgH="457200" progId="Equation.DSMT4">
                  <p:embed/>
                </p:oleObj>
              </mc:Choice>
              <mc:Fallback>
                <p:oleObj r:id="rId8" imgW="889000" imgH="457200" progId="Equation.DSMT4">
                  <p:embed/>
                  <p:pic>
                    <p:nvPicPr>
                      <p:cNvPr id="0" name=""/>
                      <p:cNvPicPr/>
                      <p:nvPr/>
                    </p:nvPicPr>
                    <p:blipFill>
                      <a:blip r:embed="rId9"/>
                      <a:stretch>
                        <a:fillRect/>
                      </a:stretch>
                    </p:blipFill>
                    <p:spPr>
                      <a:xfrm>
                        <a:off x="9942953" y="2308094"/>
                        <a:ext cx="1438718" cy="739912"/>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0E871D26-044F-BE41-B112-957D238A417F}"/>
              </a:ext>
            </a:extLst>
          </p:cNvPr>
          <p:cNvSpPr txBox="1"/>
          <p:nvPr/>
        </p:nvSpPr>
        <p:spPr>
          <a:xfrm>
            <a:off x="3094059" y="2190398"/>
            <a:ext cx="1996059" cy="400110"/>
          </a:xfrm>
          <a:prstGeom prst="rect">
            <a:avLst/>
          </a:prstGeom>
          <a:noFill/>
        </p:spPr>
        <p:txBody>
          <a:bodyPr wrap="none" rtlCol="0">
            <a:spAutoFit/>
          </a:bodyPr>
          <a:lstStyle/>
          <a:p>
            <a:r>
              <a:rPr lang="en-US" sz="2000" dirty="0"/>
              <a:t>sensitivity arrows</a:t>
            </a:r>
          </a:p>
        </p:txBody>
      </p:sp>
      <p:cxnSp>
        <p:nvCxnSpPr>
          <p:cNvPr id="14" name="Straight Arrow Connector 13">
            <a:extLst>
              <a:ext uri="{FF2B5EF4-FFF2-40B4-BE49-F238E27FC236}">
                <a16:creationId xmlns:a16="http://schemas.microsoft.com/office/drawing/2014/main" id="{19119BF8-3517-4B42-8B0A-66CA7398A706}"/>
              </a:ext>
            </a:extLst>
          </p:cNvPr>
          <p:cNvCxnSpPr/>
          <p:nvPr/>
        </p:nvCxnSpPr>
        <p:spPr bwMode="auto">
          <a:xfrm flipH="1">
            <a:off x="2667000" y="2375274"/>
            <a:ext cx="427059" cy="9201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aphicFrame>
        <p:nvGraphicFramePr>
          <p:cNvPr id="25" name="Object 8">
            <a:extLst>
              <a:ext uri="{FF2B5EF4-FFF2-40B4-BE49-F238E27FC236}">
                <a16:creationId xmlns:a16="http://schemas.microsoft.com/office/drawing/2014/main" id="{CD724286-0C68-624B-A502-616865ECAEC2}"/>
              </a:ext>
            </a:extLst>
          </p:cNvPr>
          <p:cNvGraphicFramePr>
            <a:graphicFrameLocks noChangeAspect="1"/>
          </p:cNvGraphicFramePr>
          <p:nvPr>
            <p:extLst>
              <p:ext uri="{D42A27DB-BD31-4B8C-83A1-F6EECF244321}">
                <p14:modId xmlns:p14="http://schemas.microsoft.com/office/powerpoint/2010/main" val="2414879505"/>
              </p:ext>
            </p:extLst>
          </p:nvPr>
        </p:nvGraphicFramePr>
        <p:xfrm>
          <a:off x="3922713" y="1638300"/>
          <a:ext cx="1003300" cy="476250"/>
        </p:xfrm>
        <a:graphic>
          <a:graphicData uri="http://schemas.openxmlformats.org/presentationml/2006/ole">
            <mc:AlternateContent xmlns:mc="http://schemas.openxmlformats.org/markup-compatibility/2006">
              <mc:Choice xmlns:v="urn:schemas-microsoft-com:vml" Requires="v">
                <p:oleObj spid="_x0000_s81478" name="Equation" r:id="rId10" imgW="508000" imgH="241300" progId="Equation.DSMT4">
                  <p:embed/>
                </p:oleObj>
              </mc:Choice>
              <mc:Fallback>
                <p:oleObj name="Equation" r:id="rId10" imgW="508000" imgH="241300" progId="Equation.DSMT4">
                  <p:embed/>
                  <p:pic>
                    <p:nvPicPr>
                      <p:cNvPr id="39943" name="Object 8"/>
                      <p:cNvPicPr>
                        <a:picLocks noChangeAspect="1" noChangeArrowheads="1"/>
                      </p:cNvPicPr>
                      <p:nvPr/>
                    </p:nvPicPr>
                    <p:blipFill>
                      <a:blip r:embed="rId11"/>
                      <a:srcRect/>
                      <a:stretch>
                        <a:fillRect/>
                      </a:stretch>
                    </p:blipFill>
                    <p:spPr bwMode="auto">
                      <a:xfrm>
                        <a:off x="3922713" y="1638300"/>
                        <a:ext cx="1003300" cy="47625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894677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5025" y="247232"/>
            <a:ext cx="7772400" cy="1143000"/>
          </a:xfrm>
        </p:spPr>
        <p:txBody>
          <a:bodyPr/>
          <a:lstStyle/>
          <a:p>
            <a:r>
              <a:rPr lang="en-US" sz="2400" dirty="0"/>
              <a:t>Optimization of TWT Design Using Adjoint Approach </a:t>
            </a:r>
            <a:br>
              <a:rPr lang="en-US" dirty="0"/>
            </a:br>
            <a:r>
              <a:rPr lang="en-US" sz="2000" dirty="0"/>
              <a:t>A. </a:t>
            </a:r>
            <a:r>
              <a:rPr lang="en-US" sz="2000" dirty="0" err="1"/>
              <a:t>Vlasov</a:t>
            </a:r>
            <a:r>
              <a:rPr lang="en-US" sz="2000" dirty="0"/>
              <a:t>, TMA, D. </a:t>
            </a:r>
            <a:r>
              <a:rPr lang="en-US" sz="2000" dirty="0" err="1"/>
              <a:t>Chernin</a:t>
            </a:r>
            <a:r>
              <a:rPr lang="en-US" sz="2000" dirty="0"/>
              <a:t>, I. </a:t>
            </a:r>
            <a:r>
              <a:rPr lang="en-US" sz="2000" dirty="0" err="1"/>
              <a:t>Chernyavskiy</a:t>
            </a:r>
            <a:r>
              <a:rPr lang="en-US" sz="2000" dirty="0"/>
              <a:t>, IEEE Trans Plasma Science 2023.</a:t>
            </a:r>
          </a:p>
        </p:txBody>
      </p:sp>
      <p:sp>
        <p:nvSpPr>
          <p:cNvPr id="3" name="Slide Number Placeholder 2"/>
          <p:cNvSpPr>
            <a:spLocks noGrp="1"/>
          </p:cNvSpPr>
          <p:nvPr>
            <p:ph type="sldNum" sz="quarter" idx="12"/>
          </p:nvPr>
        </p:nvSpPr>
        <p:spPr/>
        <p:txBody>
          <a:bodyPr/>
          <a:lstStyle/>
          <a:p>
            <a:fld id="{1CB738F7-809A-4050-8202-399FD83E4AA9}" type="slidenum">
              <a:rPr lang="en-US" altLang="en-US" smtClean="0"/>
              <a:pPr/>
              <a:t>32</a:t>
            </a:fld>
            <a:endParaRPr lang="en-US" altLang="en-US"/>
          </a:p>
        </p:txBody>
      </p:sp>
      <p:graphicFrame>
        <p:nvGraphicFramePr>
          <p:cNvPr id="7" name="Object 6"/>
          <p:cNvGraphicFramePr>
            <a:graphicFrameLocks noChangeAspect="1"/>
          </p:cNvGraphicFramePr>
          <p:nvPr>
            <p:extLst>
              <p:ext uri="{D42A27DB-BD31-4B8C-83A1-F6EECF244321}">
                <p14:modId xmlns:p14="http://schemas.microsoft.com/office/powerpoint/2010/main" val="2731279890"/>
              </p:ext>
            </p:extLst>
          </p:nvPr>
        </p:nvGraphicFramePr>
        <p:xfrm>
          <a:off x="5562600" y="1414598"/>
          <a:ext cx="4727676" cy="4738445"/>
        </p:xfrm>
        <a:graphic>
          <a:graphicData uri="http://schemas.openxmlformats.org/presentationml/2006/ole">
            <mc:AlternateContent xmlns:mc="http://schemas.openxmlformats.org/markup-compatibility/2006">
              <mc:Choice xmlns:v="urn:schemas-microsoft-com:vml" Requires="v">
                <p:oleObj spid="_x0000_s378175" name="KGPlot" r:id="rId3" imgW="5575320" imgH="5587920" progId="KGraph_Plot">
                  <p:embed/>
                </p:oleObj>
              </mc:Choice>
              <mc:Fallback>
                <p:oleObj name="KGPlot" r:id="rId3" imgW="5575320" imgH="5587920" progId="KGraph_Plot">
                  <p:embed/>
                  <p:pic>
                    <p:nvPicPr>
                      <p:cNvPr id="7" name="Object 6"/>
                      <p:cNvPicPr/>
                      <p:nvPr/>
                    </p:nvPicPr>
                    <p:blipFill>
                      <a:blip r:embed="rId4"/>
                      <a:stretch>
                        <a:fillRect/>
                      </a:stretch>
                    </p:blipFill>
                    <p:spPr>
                      <a:xfrm>
                        <a:off x="5562600" y="1414598"/>
                        <a:ext cx="4727676" cy="4738445"/>
                      </a:xfrm>
                      <a:prstGeom prst="rect">
                        <a:avLst/>
                      </a:prstGeom>
                    </p:spPr>
                  </p:pic>
                </p:oleObj>
              </mc:Fallback>
            </mc:AlternateContent>
          </a:graphicData>
        </a:graphic>
      </p:graphicFrame>
      <p:sp>
        <p:nvSpPr>
          <p:cNvPr id="11" name="TextBox 10"/>
          <p:cNvSpPr txBox="1"/>
          <p:nvPr/>
        </p:nvSpPr>
        <p:spPr>
          <a:xfrm>
            <a:off x="6617428" y="6248400"/>
            <a:ext cx="3710948"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sym typeface="Symbol" panose="05050102010706020507" pitchFamily="18" charset="2"/>
              </a:rPr>
              <a:t>Optimization of Small Signal Gain </a:t>
            </a:r>
            <a:endParaRPr lang="en-US" sz="1600" b="1"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D671912E-A883-1740-98F6-2F8EAB8E68CC}"/>
              </a:ext>
            </a:extLst>
          </p:cNvPr>
          <p:cNvGrpSpPr/>
          <p:nvPr/>
        </p:nvGrpSpPr>
        <p:grpSpPr>
          <a:xfrm>
            <a:off x="209831" y="2387868"/>
            <a:ext cx="5458373" cy="4268491"/>
            <a:chOff x="49458" y="1930400"/>
            <a:chExt cx="5458373" cy="4268491"/>
          </a:xfrm>
        </p:grpSpPr>
        <p:grpSp>
          <p:nvGrpSpPr>
            <p:cNvPr id="12" name="Group 6">
              <a:extLst>
                <a:ext uri="{FF2B5EF4-FFF2-40B4-BE49-F238E27FC236}">
                  <a16:creationId xmlns:a16="http://schemas.microsoft.com/office/drawing/2014/main" id="{689FE918-7B72-6C45-A992-1CD5C1FDFF6D}"/>
                </a:ext>
              </a:extLst>
            </p:cNvPr>
            <p:cNvGrpSpPr>
              <a:grpSpLocks/>
            </p:cNvGrpSpPr>
            <p:nvPr/>
          </p:nvGrpSpPr>
          <p:grpSpPr bwMode="auto">
            <a:xfrm>
              <a:off x="609600" y="2209800"/>
              <a:ext cx="4843463" cy="3578225"/>
              <a:chOff x="1184" y="938"/>
              <a:chExt cx="3387" cy="2446"/>
            </a:xfrm>
          </p:grpSpPr>
          <p:pic>
            <p:nvPicPr>
              <p:cNvPr id="13" name="Picture 5">
                <a:extLst>
                  <a:ext uri="{FF2B5EF4-FFF2-40B4-BE49-F238E27FC236}">
                    <a16:creationId xmlns:a16="http://schemas.microsoft.com/office/drawing/2014/main" id="{BC15441E-ADF2-4540-8311-F4339E0960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 y="938"/>
                <a:ext cx="3387" cy="24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4" name="Picture 4">
                <a:extLst>
                  <a:ext uri="{FF2B5EF4-FFF2-40B4-BE49-F238E27FC236}">
                    <a16:creationId xmlns:a16="http://schemas.microsoft.com/office/drawing/2014/main" id="{240835A2-C614-794A-975C-CEF74D74AD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1" y="2736"/>
                <a:ext cx="492" cy="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grpSp>
        <p:sp>
          <p:nvSpPr>
            <p:cNvPr id="15" name="Text Box 43">
              <a:extLst>
                <a:ext uri="{FF2B5EF4-FFF2-40B4-BE49-F238E27FC236}">
                  <a16:creationId xmlns:a16="http://schemas.microsoft.com/office/drawing/2014/main" id="{DAAD3D4D-DCA5-5147-9FC1-4AAC30E35C31}"/>
                </a:ext>
              </a:extLst>
            </p:cNvPr>
            <p:cNvSpPr txBox="1">
              <a:spLocks noChangeArrowheads="1"/>
            </p:cNvSpPr>
            <p:nvPr/>
          </p:nvSpPr>
          <p:spPr bwMode="auto">
            <a:xfrm>
              <a:off x="734011" y="5741691"/>
              <a:ext cx="8270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Input</a:t>
              </a:r>
            </a:p>
          </p:txBody>
        </p:sp>
        <p:sp>
          <p:nvSpPr>
            <p:cNvPr id="16" name="Text Box 72">
              <a:extLst>
                <a:ext uri="{FF2B5EF4-FFF2-40B4-BE49-F238E27FC236}">
                  <a16:creationId xmlns:a16="http://schemas.microsoft.com/office/drawing/2014/main" id="{BDFB2DFC-0119-D545-A020-A8A1A34260F2}"/>
                </a:ext>
              </a:extLst>
            </p:cNvPr>
            <p:cNvSpPr txBox="1">
              <a:spLocks noChangeArrowheads="1"/>
            </p:cNvSpPr>
            <p:nvPr/>
          </p:nvSpPr>
          <p:spPr bwMode="auto">
            <a:xfrm>
              <a:off x="4452144" y="1930400"/>
              <a:ext cx="105568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dirty="0">
                  <a:cs typeface="+mn-cs"/>
                </a:rPr>
                <a:t>Output</a:t>
              </a:r>
            </a:p>
          </p:txBody>
        </p:sp>
        <p:sp>
          <p:nvSpPr>
            <p:cNvPr id="17" name="Text Box 76">
              <a:extLst>
                <a:ext uri="{FF2B5EF4-FFF2-40B4-BE49-F238E27FC236}">
                  <a16:creationId xmlns:a16="http://schemas.microsoft.com/office/drawing/2014/main" id="{F021E056-C098-AD4F-ACE2-F0CA79FAD040}"/>
                </a:ext>
              </a:extLst>
            </p:cNvPr>
            <p:cNvSpPr txBox="1">
              <a:spLocks noChangeArrowheads="1"/>
            </p:cNvSpPr>
            <p:nvPr/>
          </p:nvSpPr>
          <p:spPr bwMode="auto">
            <a:xfrm>
              <a:off x="2133600" y="4382873"/>
              <a:ext cx="24257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Folded waveguide</a:t>
              </a:r>
            </a:p>
          </p:txBody>
        </p:sp>
        <p:sp>
          <p:nvSpPr>
            <p:cNvPr id="18" name="Line 77">
              <a:extLst>
                <a:ext uri="{FF2B5EF4-FFF2-40B4-BE49-F238E27FC236}">
                  <a16:creationId xmlns:a16="http://schemas.microsoft.com/office/drawing/2014/main" id="{F8D2054C-A456-D846-BCF7-2FAA50F51DE1}"/>
                </a:ext>
              </a:extLst>
            </p:cNvPr>
            <p:cNvSpPr>
              <a:spLocks noChangeShapeType="1"/>
            </p:cNvSpPr>
            <p:nvPr/>
          </p:nvSpPr>
          <p:spPr bwMode="auto">
            <a:xfrm flipV="1">
              <a:off x="200611" y="4343993"/>
              <a:ext cx="533400" cy="1143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 name="TextBox 3">
              <a:extLst>
                <a:ext uri="{FF2B5EF4-FFF2-40B4-BE49-F238E27FC236}">
                  <a16:creationId xmlns:a16="http://schemas.microsoft.com/office/drawing/2014/main" id="{215FAABC-45A1-7844-BEA6-DA3D0C221512}"/>
                </a:ext>
              </a:extLst>
            </p:cNvPr>
            <p:cNvSpPr txBox="1"/>
            <p:nvPr/>
          </p:nvSpPr>
          <p:spPr>
            <a:xfrm>
              <a:off x="49458" y="4567800"/>
              <a:ext cx="901209" cy="461665"/>
            </a:xfrm>
            <a:prstGeom prst="rect">
              <a:avLst/>
            </a:prstGeom>
            <a:noFill/>
          </p:spPr>
          <p:txBody>
            <a:bodyPr wrap="none" rtlCol="0">
              <a:spAutoFit/>
            </a:bodyPr>
            <a:lstStyle/>
            <a:p>
              <a:r>
                <a:rPr lang="en-US" dirty="0"/>
                <a:t>Beam</a:t>
              </a:r>
            </a:p>
          </p:txBody>
        </p:sp>
      </p:grpSp>
      <p:pic>
        <p:nvPicPr>
          <p:cNvPr id="19" name="Picture 81">
            <a:extLst>
              <a:ext uri="{FF2B5EF4-FFF2-40B4-BE49-F238E27FC236}">
                <a16:creationId xmlns:a16="http://schemas.microsoft.com/office/drawing/2014/main" id="{0A44FBB5-AF1C-EC44-A789-4184CE51826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700281"/>
            <a:ext cx="3400425" cy="3479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 name="TextBox 4">
            <a:extLst>
              <a:ext uri="{FF2B5EF4-FFF2-40B4-BE49-F238E27FC236}">
                <a16:creationId xmlns:a16="http://schemas.microsoft.com/office/drawing/2014/main" id="{C9A99C3F-297E-0B46-92B9-41F280ACC4FF}"/>
              </a:ext>
            </a:extLst>
          </p:cNvPr>
          <p:cNvSpPr txBox="1"/>
          <p:nvPr/>
        </p:nvSpPr>
        <p:spPr>
          <a:xfrm>
            <a:off x="2105381" y="5444771"/>
            <a:ext cx="3241593" cy="461665"/>
          </a:xfrm>
          <a:prstGeom prst="rect">
            <a:avLst/>
          </a:prstGeom>
          <a:noFill/>
        </p:spPr>
        <p:txBody>
          <a:bodyPr wrap="none" rtlCol="0">
            <a:spAutoFit/>
          </a:bodyPr>
          <a:lstStyle/>
          <a:p>
            <a:r>
              <a:rPr lang="en-US" dirty="0"/>
              <a:t>Optimizing gap spacings</a:t>
            </a:r>
          </a:p>
        </p:txBody>
      </p:sp>
    </p:spTree>
    <p:extLst>
      <p:ext uri="{BB962C8B-B14F-4D97-AF65-F5344CB8AC3E}">
        <p14:creationId xmlns:p14="http://schemas.microsoft.com/office/powerpoint/2010/main" val="39780555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BD0D37-BBB2-E149-8BEE-02028948F7AE}"/>
              </a:ext>
            </a:extLst>
          </p:cNvPr>
          <p:cNvSpPr>
            <a:spLocks noGrp="1"/>
          </p:cNvSpPr>
          <p:nvPr>
            <p:ph type="title"/>
          </p:nvPr>
        </p:nvSpPr>
        <p:spPr/>
        <p:txBody>
          <a:bodyPr/>
          <a:lstStyle/>
          <a:p>
            <a:r>
              <a:rPr lang="en-US" dirty="0"/>
              <a:t>3D MHD Equilibria</a:t>
            </a:r>
          </a:p>
        </p:txBody>
      </p:sp>
      <p:pic>
        <p:nvPicPr>
          <p:cNvPr id="4" name="Picture 3">
            <a:extLst>
              <a:ext uri="{FF2B5EF4-FFF2-40B4-BE49-F238E27FC236}">
                <a16:creationId xmlns:a16="http://schemas.microsoft.com/office/drawing/2014/main" id="{B282767C-D69E-4B48-82F7-7E1C72929D1E}"/>
              </a:ext>
            </a:extLst>
          </p:cNvPr>
          <p:cNvPicPr>
            <a:picLocks noChangeAspect="1"/>
          </p:cNvPicPr>
          <p:nvPr/>
        </p:nvPicPr>
        <p:blipFill>
          <a:blip r:embed="rId2"/>
          <a:stretch>
            <a:fillRect/>
          </a:stretch>
        </p:blipFill>
        <p:spPr>
          <a:xfrm>
            <a:off x="4140200" y="1752600"/>
            <a:ext cx="3911600" cy="2984500"/>
          </a:xfrm>
          <a:prstGeom prst="rect">
            <a:avLst/>
          </a:prstGeom>
        </p:spPr>
      </p:pic>
      <p:sp>
        <p:nvSpPr>
          <p:cNvPr id="5" name="TextBox 4">
            <a:extLst>
              <a:ext uri="{FF2B5EF4-FFF2-40B4-BE49-F238E27FC236}">
                <a16:creationId xmlns:a16="http://schemas.microsoft.com/office/drawing/2014/main" id="{9A35DF20-B3F8-F646-8205-9F6DA6895D43}"/>
              </a:ext>
            </a:extLst>
          </p:cNvPr>
          <p:cNvSpPr txBox="1"/>
          <p:nvPr/>
        </p:nvSpPr>
        <p:spPr>
          <a:xfrm>
            <a:off x="3257875" y="5208707"/>
            <a:ext cx="5969904" cy="1200329"/>
          </a:xfrm>
          <a:prstGeom prst="rect">
            <a:avLst/>
          </a:prstGeom>
          <a:noFill/>
        </p:spPr>
        <p:txBody>
          <a:bodyPr wrap="none" rtlCol="0">
            <a:spAutoFit/>
          </a:bodyPr>
          <a:lstStyle/>
          <a:p>
            <a:pPr algn="ctr"/>
            <a:r>
              <a:rPr lang="en-US" dirty="0" err="1"/>
              <a:t>Wendelstein</a:t>
            </a:r>
            <a:r>
              <a:rPr lang="en-US" dirty="0"/>
              <a:t> 7-X</a:t>
            </a:r>
          </a:p>
          <a:p>
            <a:pPr algn="ctr"/>
            <a:r>
              <a:rPr lang="en-US" dirty="0"/>
              <a:t>Max Planck Institute for Plasma Physics (IPP)</a:t>
            </a:r>
          </a:p>
          <a:p>
            <a:pPr algn="ctr"/>
            <a:r>
              <a:rPr lang="en-US" dirty="0"/>
              <a:t>Greifswald, Germany   Completed 2015</a:t>
            </a:r>
          </a:p>
        </p:txBody>
      </p:sp>
      <p:sp>
        <p:nvSpPr>
          <p:cNvPr id="6" name="TextBox 5">
            <a:extLst>
              <a:ext uri="{FF2B5EF4-FFF2-40B4-BE49-F238E27FC236}">
                <a16:creationId xmlns:a16="http://schemas.microsoft.com/office/drawing/2014/main" id="{112CCCF0-F911-BC4B-B1A0-74787C47BEB8}"/>
              </a:ext>
            </a:extLst>
          </p:cNvPr>
          <p:cNvSpPr txBox="1"/>
          <p:nvPr/>
        </p:nvSpPr>
        <p:spPr>
          <a:xfrm>
            <a:off x="8051801" y="3886201"/>
            <a:ext cx="833883" cy="461665"/>
          </a:xfrm>
          <a:prstGeom prst="rect">
            <a:avLst/>
          </a:prstGeom>
          <a:noFill/>
        </p:spPr>
        <p:txBody>
          <a:bodyPr wrap="none" rtlCol="0">
            <a:spAutoFit/>
          </a:bodyPr>
          <a:lstStyle/>
          <a:p>
            <a:r>
              <a:rPr lang="en-US" dirty="0"/>
              <a:t>Coils</a:t>
            </a:r>
          </a:p>
        </p:txBody>
      </p:sp>
      <p:cxnSp>
        <p:nvCxnSpPr>
          <p:cNvPr id="8" name="Straight Arrow Connector 7">
            <a:extLst>
              <a:ext uri="{FF2B5EF4-FFF2-40B4-BE49-F238E27FC236}">
                <a16:creationId xmlns:a16="http://schemas.microsoft.com/office/drawing/2014/main" id="{B3C9156F-C892-FA42-9D4B-5083BBE0891F}"/>
              </a:ext>
            </a:extLst>
          </p:cNvPr>
          <p:cNvCxnSpPr>
            <a:cxnSpLocks/>
          </p:cNvCxnSpPr>
          <p:nvPr/>
        </p:nvCxnSpPr>
        <p:spPr bwMode="auto">
          <a:xfrm flipH="1">
            <a:off x="7357492" y="4191001"/>
            <a:ext cx="567308" cy="15686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a:extLst>
              <a:ext uri="{FF2B5EF4-FFF2-40B4-BE49-F238E27FC236}">
                <a16:creationId xmlns:a16="http://schemas.microsoft.com/office/drawing/2014/main" id="{B9CC1B96-C0B1-8C40-AEFE-97DF302BAB78}"/>
              </a:ext>
            </a:extLst>
          </p:cNvPr>
          <p:cNvSpPr txBox="1"/>
          <p:nvPr/>
        </p:nvSpPr>
        <p:spPr>
          <a:xfrm>
            <a:off x="4030313" y="4643737"/>
            <a:ext cx="1072730" cy="461665"/>
          </a:xfrm>
          <a:prstGeom prst="rect">
            <a:avLst/>
          </a:prstGeom>
          <a:noFill/>
        </p:spPr>
        <p:txBody>
          <a:bodyPr wrap="none" rtlCol="0">
            <a:spAutoFit/>
          </a:bodyPr>
          <a:lstStyle/>
          <a:p>
            <a:r>
              <a:rPr lang="en-US" dirty="0"/>
              <a:t>Plasma</a:t>
            </a:r>
          </a:p>
        </p:txBody>
      </p:sp>
      <p:cxnSp>
        <p:nvCxnSpPr>
          <p:cNvPr id="13" name="Straight Arrow Connector 12">
            <a:extLst>
              <a:ext uri="{FF2B5EF4-FFF2-40B4-BE49-F238E27FC236}">
                <a16:creationId xmlns:a16="http://schemas.microsoft.com/office/drawing/2014/main" id="{31F76763-97EF-0F41-BB47-4CCBD010DC08}"/>
              </a:ext>
            </a:extLst>
          </p:cNvPr>
          <p:cNvCxnSpPr>
            <a:cxnSpLocks/>
          </p:cNvCxnSpPr>
          <p:nvPr/>
        </p:nvCxnSpPr>
        <p:spPr bwMode="auto">
          <a:xfrm flipV="1">
            <a:off x="4610718" y="4182071"/>
            <a:ext cx="1256682" cy="476596"/>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1311948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ncsx_coil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4982" y="1574172"/>
            <a:ext cx="5152085" cy="3864064"/>
          </a:xfrm>
          <a:prstGeom prst="rect">
            <a:avLst/>
          </a:prstGeom>
        </p:spPr>
      </p:pic>
      <p:sp>
        <p:nvSpPr>
          <p:cNvPr id="26" name="Rectangle 25"/>
          <p:cNvSpPr/>
          <p:nvPr/>
        </p:nvSpPr>
        <p:spPr>
          <a:xfrm>
            <a:off x="6931703" y="1850284"/>
            <a:ext cx="3639041" cy="2098657"/>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121308"/>
            <a:ext cx="8229600" cy="1143000"/>
          </a:xfrm>
        </p:spPr>
        <p:txBody>
          <a:bodyPr/>
          <a:lstStyle/>
          <a:p>
            <a:r>
              <a:rPr lang="en-US" dirty="0"/>
              <a:t>3D MHD </a:t>
            </a:r>
            <a:r>
              <a:rPr lang="en-US" dirty="0" err="1"/>
              <a:t>Toroidal</a:t>
            </a:r>
            <a:r>
              <a:rPr lang="en-US" dirty="0"/>
              <a:t> Equilibrium</a:t>
            </a:r>
          </a:p>
        </p:txBody>
      </p:sp>
      <p:graphicFrame>
        <p:nvGraphicFramePr>
          <p:cNvPr id="3" name="Object 2"/>
          <p:cNvGraphicFramePr>
            <a:graphicFrameLocks noChangeAspect="1"/>
          </p:cNvGraphicFramePr>
          <p:nvPr>
            <p:extLst>
              <p:ext uri="{D42A27DB-BD31-4B8C-83A1-F6EECF244321}">
                <p14:modId xmlns:p14="http://schemas.microsoft.com/office/powerpoint/2010/main" val="6384022"/>
              </p:ext>
            </p:extLst>
          </p:nvPr>
        </p:nvGraphicFramePr>
        <p:xfrm>
          <a:off x="7460832" y="2230892"/>
          <a:ext cx="1976437" cy="804862"/>
        </p:xfrm>
        <a:graphic>
          <a:graphicData uri="http://schemas.openxmlformats.org/presentationml/2006/ole">
            <mc:AlternateContent xmlns:mc="http://schemas.openxmlformats.org/markup-compatibility/2006">
              <mc:Choice xmlns:v="urn:schemas-microsoft-com:vml" Requires="v">
                <p:oleObj spid="_x0000_s774768" name="Equation" r:id="rId4" imgW="1028700" imgH="419100" progId="Equation.DSMT4">
                  <p:embed/>
                </p:oleObj>
              </mc:Choice>
              <mc:Fallback>
                <p:oleObj name="Equation" r:id="rId4" imgW="1028700" imgH="419100" progId="Equation.DSMT4">
                  <p:embed/>
                  <p:pic>
                    <p:nvPicPr>
                      <p:cNvPr id="3" name="Object 2"/>
                      <p:cNvPicPr/>
                      <p:nvPr/>
                    </p:nvPicPr>
                    <p:blipFill>
                      <a:blip r:embed="rId5"/>
                      <a:stretch>
                        <a:fillRect/>
                      </a:stretch>
                    </p:blipFill>
                    <p:spPr>
                      <a:xfrm>
                        <a:off x="7460832" y="2230892"/>
                        <a:ext cx="1976437" cy="804862"/>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858032105"/>
              </p:ext>
            </p:extLst>
          </p:nvPr>
        </p:nvGraphicFramePr>
        <p:xfrm>
          <a:off x="7705307" y="3067321"/>
          <a:ext cx="1609725" cy="804863"/>
        </p:xfrm>
        <a:graphic>
          <a:graphicData uri="http://schemas.openxmlformats.org/presentationml/2006/ole">
            <mc:AlternateContent xmlns:mc="http://schemas.openxmlformats.org/markup-compatibility/2006">
              <mc:Choice xmlns:v="urn:schemas-microsoft-com:vml" Requires="v">
                <p:oleObj spid="_x0000_s774769" name="Equation" r:id="rId6" imgW="838200" imgH="419100" progId="Equation.DSMT4">
                  <p:embed/>
                </p:oleObj>
              </mc:Choice>
              <mc:Fallback>
                <p:oleObj name="Equation" r:id="rId6" imgW="838200" imgH="419100" progId="Equation.DSMT4">
                  <p:embed/>
                  <p:pic>
                    <p:nvPicPr>
                      <p:cNvPr id="4" name="Object 3"/>
                      <p:cNvPicPr/>
                      <p:nvPr/>
                    </p:nvPicPr>
                    <p:blipFill>
                      <a:blip r:embed="rId7"/>
                      <a:stretch>
                        <a:fillRect/>
                      </a:stretch>
                    </p:blipFill>
                    <p:spPr>
                      <a:xfrm>
                        <a:off x="7705307" y="3067321"/>
                        <a:ext cx="1609725" cy="804863"/>
                      </a:xfrm>
                      <a:prstGeom prst="rect">
                        <a:avLst/>
                      </a:prstGeom>
                    </p:spPr>
                  </p:pic>
                </p:oleObj>
              </mc:Fallback>
            </mc:AlternateContent>
          </a:graphicData>
        </a:graphic>
      </p:graphicFrame>
      <p:sp>
        <p:nvSpPr>
          <p:cNvPr id="6" name="TextBox 5"/>
          <p:cNvSpPr txBox="1"/>
          <p:nvPr/>
        </p:nvSpPr>
        <p:spPr>
          <a:xfrm>
            <a:off x="6143337" y="4447232"/>
            <a:ext cx="5152085" cy="2677656"/>
          </a:xfrm>
          <a:prstGeom prst="rect">
            <a:avLst/>
          </a:prstGeom>
          <a:noFill/>
        </p:spPr>
        <p:txBody>
          <a:bodyPr wrap="square" rtlCol="0">
            <a:spAutoFit/>
          </a:bodyPr>
          <a:lstStyle/>
          <a:p>
            <a:r>
              <a:rPr lang="en-US" dirty="0"/>
              <a:t>Basic Question: How do changes in coil currents or shapes affect equilibrium?</a:t>
            </a:r>
          </a:p>
          <a:p>
            <a:endParaRPr lang="en-US" dirty="0"/>
          </a:p>
          <a:p>
            <a:r>
              <a:rPr lang="en-US" dirty="0"/>
              <a:t>Alternatively, how do changes in the shape of the outermost flux surface affect equilibrium?</a:t>
            </a:r>
          </a:p>
          <a:p>
            <a:endParaRPr lang="en-US" dirty="0"/>
          </a:p>
        </p:txBody>
      </p:sp>
      <p:sp>
        <p:nvSpPr>
          <p:cNvPr id="16" name="TextBox 15"/>
          <p:cNvSpPr txBox="1"/>
          <p:nvPr/>
        </p:nvSpPr>
        <p:spPr>
          <a:xfrm>
            <a:off x="679429" y="4191000"/>
            <a:ext cx="833883" cy="461665"/>
          </a:xfrm>
          <a:prstGeom prst="rect">
            <a:avLst/>
          </a:prstGeom>
          <a:noFill/>
        </p:spPr>
        <p:txBody>
          <a:bodyPr wrap="none" rtlCol="0">
            <a:spAutoFit/>
          </a:bodyPr>
          <a:lstStyle/>
          <a:p>
            <a:r>
              <a:rPr lang="en-US" dirty="0"/>
              <a:t>Coils</a:t>
            </a:r>
          </a:p>
        </p:txBody>
      </p:sp>
      <p:cxnSp>
        <p:nvCxnSpPr>
          <p:cNvPr id="21" name="Straight Arrow Connector 20"/>
          <p:cNvCxnSpPr/>
          <p:nvPr/>
        </p:nvCxnSpPr>
        <p:spPr>
          <a:xfrm flipV="1">
            <a:off x="1513312" y="4191000"/>
            <a:ext cx="597403" cy="369332"/>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cxnSp>
        <p:nvCxnSpPr>
          <p:cNvPr id="24" name="Straight Arrow Connector 23"/>
          <p:cNvCxnSpPr>
            <a:cxnSpLocks/>
          </p:cNvCxnSpPr>
          <p:nvPr/>
        </p:nvCxnSpPr>
        <p:spPr>
          <a:xfrm flipH="1" flipV="1">
            <a:off x="5363276" y="4283334"/>
            <a:ext cx="685388" cy="517266"/>
          </a:xfrm>
          <a:prstGeom prst="straightConnector1">
            <a:avLst/>
          </a:prstGeom>
          <a:ln>
            <a:tailEnd type="arrow"/>
          </a:ln>
          <a:effectLst/>
        </p:spPr>
        <p:style>
          <a:lnRef idx="2">
            <a:schemeClr val="dk1"/>
          </a:lnRef>
          <a:fillRef idx="0">
            <a:schemeClr val="dk1"/>
          </a:fillRef>
          <a:effectRef idx="1">
            <a:schemeClr val="dk1"/>
          </a:effectRef>
          <a:fontRef idx="minor">
            <a:schemeClr val="tx1"/>
          </a:fontRef>
        </p:style>
      </p:cxnSp>
      <p:sp>
        <p:nvSpPr>
          <p:cNvPr id="27" name="TextBox 26"/>
          <p:cNvSpPr txBox="1"/>
          <p:nvPr/>
        </p:nvSpPr>
        <p:spPr>
          <a:xfrm>
            <a:off x="7898886" y="1843231"/>
            <a:ext cx="1388522" cy="461665"/>
          </a:xfrm>
          <a:prstGeom prst="rect">
            <a:avLst/>
          </a:prstGeom>
          <a:noFill/>
        </p:spPr>
        <p:txBody>
          <a:bodyPr wrap="none" rtlCol="0">
            <a:spAutoFit/>
          </a:bodyPr>
          <a:lstStyle/>
          <a:p>
            <a:r>
              <a:rPr lang="en-US" u="sng" dirty="0"/>
              <a:t>In plasma</a:t>
            </a:r>
          </a:p>
        </p:txBody>
      </p:sp>
      <p:grpSp>
        <p:nvGrpSpPr>
          <p:cNvPr id="13" name="Group 12">
            <a:extLst>
              <a:ext uri="{FF2B5EF4-FFF2-40B4-BE49-F238E27FC236}">
                <a16:creationId xmlns:a16="http://schemas.microsoft.com/office/drawing/2014/main" id="{2F8563BC-30FA-C347-BAE5-EBB149E33095}"/>
              </a:ext>
            </a:extLst>
          </p:cNvPr>
          <p:cNvGrpSpPr/>
          <p:nvPr/>
        </p:nvGrpSpPr>
        <p:grpSpPr>
          <a:xfrm>
            <a:off x="38101" y="0"/>
            <a:ext cx="1562100" cy="1611341"/>
            <a:chOff x="207286" y="152400"/>
            <a:chExt cx="1600201" cy="1752600"/>
          </a:xfrm>
        </p:grpSpPr>
        <p:sp>
          <p:nvSpPr>
            <p:cNvPr id="15" name="Rectangle 14">
              <a:extLst>
                <a:ext uri="{FF2B5EF4-FFF2-40B4-BE49-F238E27FC236}">
                  <a16:creationId xmlns:a16="http://schemas.microsoft.com/office/drawing/2014/main" id="{E547E9CA-A99B-6740-84B9-97BF9689F1B3}"/>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17" name="Picture 16">
              <a:extLst>
                <a:ext uri="{FF2B5EF4-FFF2-40B4-BE49-F238E27FC236}">
                  <a16:creationId xmlns:a16="http://schemas.microsoft.com/office/drawing/2014/main" id="{E4E58080-725D-744B-B0DF-6B92452A7176}"/>
                </a:ext>
              </a:extLst>
            </p:cNvPr>
            <p:cNvPicPr>
              <a:picLocks noChangeAspect="1"/>
            </p:cNvPicPr>
            <p:nvPr/>
          </p:nvPicPr>
          <p:blipFill>
            <a:blip r:embed="rId8"/>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26072301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3049"/>
            <a:ext cx="9144000" cy="1143000"/>
          </a:xfrm>
        </p:spPr>
        <p:txBody>
          <a:bodyPr>
            <a:noAutofit/>
          </a:bodyPr>
          <a:lstStyle/>
          <a:p>
            <a:r>
              <a:rPr lang="en-US" dirty="0"/>
              <a:t>Adjoint Equations for Stellarator Equilibria </a:t>
            </a:r>
          </a:p>
        </p:txBody>
      </p:sp>
      <p:sp>
        <p:nvSpPr>
          <p:cNvPr id="3" name="TextBox 2"/>
          <p:cNvSpPr txBox="1"/>
          <p:nvPr/>
        </p:nvSpPr>
        <p:spPr>
          <a:xfrm>
            <a:off x="1897270" y="1296049"/>
            <a:ext cx="5110962" cy="400110"/>
          </a:xfrm>
          <a:prstGeom prst="rect">
            <a:avLst/>
          </a:prstGeom>
          <a:noFill/>
        </p:spPr>
        <p:txBody>
          <a:bodyPr wrap="square" rtlCol="0">
            <a:spAutoFit/>
          </a:bodyPr>
          <a:lstStyle/>
          <a:p>
            <a:r>
              <a:rPr lang="en-US" sz="2000" b="1" dirty="0"/>
              <a:t>Shape Gradient Sensitivity Functions</a:t>
            </a:r>
            <a:r>
              <a:rPr lang="en-US" sz="2000" dirty="0"/>
              <a:t>	</a:t>
            </a:r>
          </a:p>
        </p:txBody>
      </p:sp>
      <p:pic>
        <p:nvPicPr>
          <p:cNvPr id="4" name="Picture 3" descr="drag.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1502" y="1675247"/>
            <a:ext cx="3302000" cy="2082511"/>
          </a:xfrm>
          <a:prstGeom prst="rect">
            <a:avLst/>
          </a:prstGeom>
        </p:spPr>
      </p:pic>
      <p:pic>
        <p:nvPicPr>
          <p:cNvPr id="5" name="Picture 4"/>
          <p:cNvPicPr>
            <a:picLocks noChangeAspect="1"/>
          </p:cNvPicPr>
          <p:nvPr/>
        </p:nvPicPr>
        <p:blipFill>
          <a:blip r:embed="rId4"/>
          <a:stretch>
            <a:fillRect/>
          </a:stretch>
        </p:blipFill>
        <p:spPr>
          <a:xfrm>
            <a:off x="7381502" y="4062853"/>
            <a:ext cx="2780871" cy="2085653"/>
          </a:xfrm>
          <a:prstGeom prst="rect">
            <a:avLst/>
          </a:prstGeom>
        </p:spPr>
      </p:pic>
      <p:sp>
        <p:nvSpPr>
          <p:cNvPr id="6" name="TextBox 5"/>
          <p:cNvSpPr txBox="1"/>
          <p:nvPr/>
        </p:nvSpPr>
        <p:spPr>
          <a:xfrm>
            <a:off x="7467600" y="1085732"/>
            <a:ext cx="2387600" cy="461665"/>
          </a:xfrm>
          <a:prstGeom prst="rect">
            <a:avLst/>
          </a:prstGeom>
          <a:noFill/>
        </p:spPr>
        <p:txBody>
          <a:bodyPr wrap="square" rtlCol="0">
            <a:spAutoFit/>
          </a:bodyPr>
          <a:lstStyle/>
          <a:p>
            <a:r>
              <a:rPr lang="en-US" b="1" dirty="0"/>
              <a:t>DRAG</a:t>
            </a:r>
          </a:p>
        </p:txBody>
      </p:sp>
      <p:sp>
        <p:nvSpPr>
          <p:cNvPr id="8" name="TextBox 7">
            <a:extLst>
              <a:ext uri="{FF2B5EF4-FFF2-40B4-BE49-F238E27FC236}">
                <a16:creationId xmlns:a16="http://schemas.microsoft.com/office/drawing/2014/main" id="{F88584DC-A74B-2240-ABE5-3275DA8C8866}"/>
              </a:ext>
            </a:extLst>
          </p:cNvPr>
          <p:cNvSpPr txBox="1"/>
          <p:nvPr/>
        </p:nvSpPr>
        <p:spPr>
          <a:xfrm>
            <a:off x="847306" y="4581293"/>
            <a:ext cx="5629694" cy="2123658"/>
          </a:xfrm>
          <a:prstGeom prst="rect">
            <a:avLst/>
          </a:prstGeom>
          <a:noFill/>
        </p:spPr>
        <p:txBody>
          <a:bodyPr wrap="square" rtlCol="0">
            <a:spAutoFit/>
          </a:bodyPr>
          <a:lstStyle/>
          <a:p>
            <a:r>
              <a:rPr lang="en-US" sz="1800" dirty="0" err="1"/>
              <a:t>Landreman</a:t>
            </a:r>
            <a:r>
              <a:rPr lang="en-US" sz="1800" dirty="0"/>
              <a:t> and Paul, (2018) </a:t>
            </a:r>
            <a:r>
              <a:rPr lang="en-US" sz="1800" dirty="0" err="1"/>
              <a:t>Nucl</a:t>
            </a:r>
            <a:r>
              <a:rPr lang="en-US" sz="1800" dirty="0"/>
              <a:t>. Fusion 58 076023, </a:t>
            </a:r>
          </a:p>
          <a:p>
            <a:r>
              <a:rPr lang="en-US" sz="1800" dirty="0"/>
              <a:t>TMA , E. Paul, M. </a:t>
            </a:r>
            <a:r>
              <a:rPr lang="en-US" sz="1800" dirty="0" err="1"/>
              <a:t>Landreman</a:t>
            </a:r>
            <a:r>
              <a:rPr lang="en-US" sz="1800" dirty="0"/>
              <a:t>, J. Plasma Phys. (2019),</a:t>
            </a:r>
          </a:p>
          <a:p>
            <a:r>
              <a:rPr lang="en-US" sz="1800" dirty="0"/>
              <a:t>E. Paul, M. </a:t>
            </a:r>
            <a:r>
              <a:rPr lang="en-US" sz="1800" dirty="0" err="1"/>
              <a:t>Landreman</a:t>
            </a:r>
            <a:r>
              <a:rPr lang="en-US" sz="1800" dirty="0"/>
              <a:t>, TMA, J. Plasma Phys. (2021), </a:t>
            </a:r>
          </a:p>
          <a:p>
            <a:r>
              <a:rPr lang="en-US" sz="1800" dirty="0"/>
              <a:t>R. </a:t>
            </a:r>
            <a:r>
              <a:rPr lang="en-US" sz="1800" dirty="0" err="1"/>
              <a:t>Nies</a:t>
            </a:r>
            <a:r>
              <a:rPr lang="en-US" sz="1800" dirty="0"/>
              <a:t>, E. Paul, S. Hudson, and A. Bhattacharjee</a:t>
            </a:r>
            <a:r>
              <a:rPr lang="en-US" sz="1800" dirty="0">
                <a:latin typeface="Times" pitchFamily="2" charset="0"/>
              </a:rPr>
              <a:t>, </a:t>
            </a:r>
            <a:r>
              <a:rPr lang="en-US" sz="1800" dirty="0">
                <a:effectLst/>
                <a:latin typeface="Times" pitchFamily="2" charset="0"/>
              </a:rPr>
              <a:t>J. Plasma Phys. (2022), vol. 88, 905880106 </a:t>
            </a:r>
            <a:endParaRPr lang="en-US" sz="1400" dirty="0">
              <a:latin typeface="Times" pitchFamily="2" charset="0"/>
            </a:endParaRPr>
          </a:p>
          <a:p>
            <a:endParaRPr lang="en-US" sz="1800" dirty="0"/>
          </a:p>
          <a:p>
            <a:endParaRPr lang="en-US" dirty="0"/>
          </a:p>
        </p:txBody>
      </p:sp>
      <p:sp>
        <p:nvSpPr>
          <p:cNvPr id="7" name="TextBox 6">
            <a:extLst>
              <a:ext uri="{FF2B5EF4-FFF2-40B4-BE49-F238E27FC236}">
                <a16:creationId xmlns:a16="http://schemas.microsoft.com/office/drawing/2014/main" id="{F3D8B1B6-3316-6349-8906-82940BC2F09E}"/>
              </a:ext>
            </a:extLst>
          </p:cNvPr>
          <p:cNvSpPr txBox="1"/>
          <p:nvPr/>
        </p:nvSpPr>
        <p:spPr>
          <a:xfrm>
            <a:off x="7467600" y="6112407"/>
            <a:ext cx="4927599" cy="646331"/>
          </a:xfrm>
          <a:prstGeom prst="rect">
            <a:avLst/>
          </a:prstGeom>
          <a:noFill/>
        </p:spPr>
        <p:txBody>
          <a:bodyPr wrap="square" rtlCol="0">
            <a:spAutoFit/>
          </a:bodyPr>
          <a:lstStyle/>
          <a:p>
            <a:r>
              <a:rPr lang="en-US" sz="1800" dirty="0"/>
              <a:t>Colors show sensitivity of rotational transform to displacement of outer flux surface </a:t>
            </a:r>
          </a:p>
        </p:txBody>
      </p:sp>
      <p:pic>
        <p:nvPicPr>
          <p:cNvPr id="10" name="Picture 9">
            <a:extLst>
              <a:ext uri="{FF2B5EF4-FFF2-40B4-BE49-F238E27FC236}">
                <a16:creationId xmlns:a16="http://schemas.microsoft.com/office/drawing/2014/main" id="{B88BF4C7-A64C-1C4C-8B9D-C0CE337745CE}"/>
              </a:ext>
            </a:extLst>
          </p:cNvPr>
          <p:cNvPicPr>
            <a:picLocks noChangeAspect="1"/>
          </p:cNvPicPr>
          <p:nvPr/>
        </p:nvPicPr>
        <p:blipFill>
          <a:blip r:embed="rId5"/>
          <a:stretch>
            <a:fillRect/>
          </a:stretch>
        </p:blipFill>
        <p:spPr>
          <a:xfrm>
            <a:off x="1219200" y="1814101"/>
            <a:ext cx="1879600" cy="2120900"/>
          </a:xfrm>
          <a:prstGeom prst="rect">
            <a:avLst/>
          </a:prstGeom>
        </p:spPr>
      </p:pic>
      <p:sp>
        <p:nvSpPr>
          <p:cNvPr id="11" name="TextBox 10">
            <a:extLst>
              <a:ext uri="{FF2B5EF4-FFF2-40B4-BE49-F238E27FC236}">
                <a16:creationId xmlns:a16="http://schemas.microsoft.com/office/drawing/2014/main" id="{595EB4A5-1805-5C4A-AD1B-796FB925E287}"/>
              </a:ext>
            </a:extLst>
          </p:cNvPr>
          <p:cNvSpPr txBox="1"/>
          <p:nvPr/>
        </p:nvSpPr>
        <p:spPr>
          <a:xfrm>
            <a:off x="3386805" y="1746679"/>
            <a:ext cx="3621427" cy="2123658"/>
          </a:xfrm>
          <a:prstGeom prst="rect">
            <a:avLst/>
          </a:prstGeom>
          <a:noFill/>
        </p:spPr>
        <p:txBody>
          <a:bodyPr wrap="square" rtlCol="0">
            <a:spAutoFit/>
          </a:bodyPr>
          <a:lstStyle/>
          <a:p>
            <a:r>
              <a:rPr lang="en-US" sz="2000" dirty="0"/>
              <a:t>2021 APS Marshall N. Rosenbluth Outstanding Doctoral Thesis Award</a:t>
            </a:r>
          </a:p>
          <a:p>
            <a:r>
              <a:rPr lang="en-US" sz="1800" dirty="0"/>
              <a:t>"Adjoint methods for stellarator shape optimization and sensitivity analysis"   UMD 2020</a:t>
            </a:r>
          </a:p>
          <a:p>
            <a:r>
              <a:rPr lang="en-US" sz="1800" dirty="0"/>
              <a:t>Currently Assistant Prof. Columbia</a:t>
            </a:r>
          </a:p>
        </p:txBody>
      </p:sp>
      <p:sp>
        <p:nvSpPr>
          <p:cNvPr id="9" name="TextBox 8">
            <a:extLst>
              <a:ext uri="{FF2B5EF4-FFF2-40B4-BE49-F238E27FC236}">
                <a16:creationId xmlns:a16="http://schemas.microsoft.com/office/drawing/2014/main" id="{B58774FF-208B-BA48-A2A8-FF048382B78E}"/>
              </a:ext>
            </a:extLst>
          </p:cNvPr>
          <p:cNvSpPr txBox="1"/>
          <p:nvPr/>
        </p:nvSpPr>
        <p:spPr>
          <a:xfrm>
            <a:off x="1131595" y="3870337"/>
            <a:ext cx="1967205" cy="461665"/>
          </a:xfrm>
          <a:prstGeom prst="rect">
            <a:avLst/>
          </a:prstGeom>
          <a:noFill/>
        </p:spPr>
        <p:txBody>
          <a:bodyPr wrap="none" rtlCol="0">
            <a:spAutoFit/>
          </a:bodyPr>
          <a:lstStyle/>
          <a:p>
            <a:r>
              <a:rPr lang="en-US" dirty="0"/>
              <a:t>Elizabeth Paul</a:t>
            </a:r>
          </a:p>
        </p:txBody>
      </p:sp>
      <p:sp>
        <p:nvSpPr>
          <p:cNvPr id="12" name="TextBox 11">
            <a:extLst>
              <a:ext uri="{FF2B5EF4-FFF2-40B4-BE49-F238E27FC236}">
                <a16:creationId xmlns:a16="http://schemas.microsoft.com/office/drawing/2014/main" id="{C2BCCB65-79FC-B545-89A7-09BC03559635}"/>
              </a:ext>
            </a:extLst>
          </p:cNvPr>
          <p:cNvSpPr txBox="1"/>
          <p:nvPr/>
        </p:nvSpPr>
        <p:spPr>
          <a:xfrm>
            <a:off x="10382036" y="4255102"/>
            <a:ext cx="1708364" cy="646331"/>
          </a:xfrm>
          <a:prstGeom prst="rect">
            <a:avLst/>
          </a:prstGeom>
          <a:noFill/>
        </p:spPr>
        <p:txBody>
          <a:bodyPr wrap="square" rtlCol="0">
            <a:spAutoFit/>
          </a:bodyPr>
          <a:lstStyle/>
          <a:p>
            <a:r>
              <a:rPr lang="en-US" sz="1800" dirty="0"/>
              <a:t>Outer flux surface</a:t>
            </a:r>
          </a:p>
        </p:txBody>
      </p:sp>
      <p:cxnSp>
        <p:nvCxnSpPr>
          <p:cNvPr id="14" name="Straight Arrow Connector 13">
            <a:extLst>
              <a:ext uri="{FF2B5EF4-FFF2-40B4-BE49-F238E27FC236}">
                <a16:creationId xmlns:a16="http://schemas.microsoft.com/office/drawing/2014/main" id="{2D19F61A-8575-984A-B564-254DE254E45B}"/>
              </a:ext>
            </a:extLst>
          </p:cNvPr>
          <p:cNvCxnSpPr/>
          <p:nvPr/>
        </p:nvCxnSpPr>
        <p:spPr bwMode="auto">
          <a:xfrm flipH="1">
            <a:off x="10058400" y="4495800"/>
            <a:ext cx="196858" cy="174800"/>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cxnSp>
      <p:grpSp>
        <p:nvGrpSpPr>
          <p:cNvPr id="16" name="Group 15">
            <a:extLst>
              <a:ext uri="{FF2B5EF4-FFF2-40B4-BE49-F238E27FC236}">
                <a16:creationId xmlns:a16="http://schemas.microsoft.com/office/drawing/2014/main" id="{A0B7D70D-B377-2045-99AF-57AED9C072E7}"/>
              </a:ext>
            </a:extLst>
          </p:cNvPr>
          <p:cNvGrpSpPr/>
          <p:nvPr/>
        </p:nvGrpSpPr>
        <p:grpSpPr>
          <a:xfrm>
            <a:off x="38101" y="0"/>
            <a:ext cx="1562100" cy="1611341"/>
            <a:chOff x="207286" y="152400"/>
            <a:chExt cx="1600201" cy="1752600"/>
          </a:xfrm>
        </p:grpSpPr>
        <p:sp>
          <p:nvSpPr>
            <p:cNvPr id="17" name="Rectangle 16">
              <a:extLst>
                <a:ext uri="{FF2B5EF4-FFF2-40B4-BE49-F238E27FC236}">
                  <a16:creationId xmlns:a16="http://schemas.microsoft.com/office/drawing/2014/main" id="{FD7E9F11-7929-4144-981F-C53C764C46A1}"/>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18" name="Picture 17">
              <a:extLst>
                <a:ext uri="{FF2B5EF4-FFF2-40B4-BE49-F238E27FC236}">
                  <a16:creationId xmlns:a16="http://schemas.microsoft.com/office/drawing/2014/main" id="{420B766A-76F6-694A-B404-15F10096734F}"/>
                </a:ext>
              </a:extLst>
            </p:cNvPr>
            <p:cNvPicPr>
              <a:picLocks noChangeAspect="1"/>
            </p:cNvPicPr>
            <p:nvPr/>
          </p:nvPicPr>
          <p:blipFill>
            <a:blip r:embed="rId6"/>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3748863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3737" y="2450907"/>
            <a:ext cx="3864616" cy="2590800"/>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09800" y="360927"/>
            <a:ext cx="7772400" cy="1143000"/>
          </a:xfrm>
        </p:spPr>
        <p:txBody>
          <a:bodyPr/>
          <a:lstStyle/>
          <a:p>
            <a:r>
              <a:rPr lang="en-US" dirty="0"/>
              <a:t>Linear Perturbations to Equilibrium</a:t>
            </a:r>
            <a:br>
              <a:rPr lang="en-US" dirty="0"/>
            </a:br>
            <a:r>
              <a:rPr lang="en-US" dirty="0"/>
              <a:t>Similar to MHD stability  - </a:t>
            </a:r>
          </a:p>
        </p:txBody>
      </p:sp>
      <p:sp>
        <p:nvSpPr>
          <p:cNvPr id="3" name="TextBox 2"/>
          <p:cNvSpPr txBox="1"/>
          <p:nvPr/>
        </p:nvSpPr>
        <p:spPr>
          <a:xfrm>
            <a:off x="5867400" y="2733383"/>
            <a:ext cx="5077564" cy="2308324"/>
          </a:xfrm>
          <a:prstGeom prst="rect">
            <a:avLst/>
          </a:prstGeom>
          <a:noFill/>
        </p:spPr>
        <p:txBody>
          <a:bodyPr wrap="square" rtlCol="0">
            <a:spAutoFit/>
          </a:bodyPr>
          <a:lstStyle/>
          <a:p>
            <a:r>
              <a:rPr lang="en-US" dirty="0"/>
              <a:t>Changes in magnetic field</a:t>
            </a:r>
          </a:p>
          <a:p>
            <a:r>
              <a:rPr lang="en-US" dirty="0"/>
              <a:t>	</a:t>
            </a:r>
          </a:p>
          <a:p>
            <a:r>
              <a:rPr lang="en-US" dirty="0"/>
              <a:t>Added pressure tensor</a:t>
            </a:r>
          </a:p>
          <a:p>
            <a:endParaRPr lang="en-US" dirty="0"/>
          </a:p>
          <a:p>
            <a:r>
              <a:rPr lang="en-US" dirty="0"/>
              <a:t>Changes in current/shape of coils</a:t>
            </a:r>
          </a:p>
          <a:p>
            <a:r>
              <a:rPr lang="en-US" dirty="0"/>
              <a:t>	or Shape of outer flux surface</a:t>
            </a:r>
          </a:p>
        </p:txBody>
      </p:sp>
      <p:sp>
        <p:nvSpPr>
          <p:cNvPr id="8" name="TextBox 7"/>
          <p:cNvSpPr txBox="1"/>
          <p:nvPr/>
        </p:nvSpPr>
        <p:spPr>
          <a:xfrm>
            <a:off x="12496800" y="4349179"/>
            <a:ext cx="4711546" cy="2246769"/>
          </a:xfrm>
          <a:prstGeom prst="rect">
            <a:avLst/>
          </a:prstGeom>
          <a:noFill/>
        </p:spPr>
        <p:txBody>
          <a:bodyPr wrap="none" rtlCol="0">
            <a:spAutoFit/>
          </a:bodyPr>
          <a:lstStyle/>
          <a:p>
            <a:r>
              <a:rPr lang="en-US" sz="2000" u="sng" dirty="0"/>
              <a:t>Generalized responses:</a:t>
            </a:r>
          </a:p>
          <a:p>
            <a:r>
              <a:rPr lang="en-US" sz="2000" dirty="0"/>
              <a:t>Changes in current/shape/location 	of coil</a:t>
            </a:r>
          </a:p>
          <a:p>
            <a:r>
              <a:rPr lang="en-US" sz="2000" dirty="0"/>
              <a:t>	Changes in vacuum fields</a:t>
            </a:r>
          </a:p>
          <a:p>
            <a:endParaRPr lang="en-US" sz="2000" dirty="0"/>
          </a:p>
          <a:p>
            <a:r>
              <a:rPr lang="en-US" sz="2000" dirty="0"/>
              <a:t>	Changes in magnetic field</a:t>
            </a:r>
          </a:p>
          <a:p>
            <a:endParaRPr lang="en-US" sz="2000" dirty="0"/>
          </a:p>
          <a:p>
            <a:r>
              <a:rPr lang="en-US" sz="2000" dirty="0"/>
              <a:t>	</a:t>
            </a:r>
          </a:p>
        </p:txBody>
      </p:sp>
      <p:graphicFrame>
        <p:nvGraphicFramePr>
          <p:cNvPr id="11" name="Object 10"/>
          <p:cNvGraphicFramePr>
            <a:graphicFrameLocks noChangeAspect="1"/>
          </p:cNvGraphicFramePr>
          <p:nvPr>
            <p:extLst>
              <p:ext uri="{D42A27DB-BD31-4B8C-83A1-F6EECF244321}">
                <p14:modId xmlns:p14="http://schemas.microsoft.com/office/powerpoint/2010/main" val="3997301920"/>
              </p:ext>
            </p:extLst>
          </p:nvPr>
        </p:nvGraphicFramePr>
        <p:xfrm>
          <a:off x="1832978" y="2807776"/>
          <a:ext cx="3584575" cy="511175"/>
        </p:xfrm>
        <a:graphic>
          <a:graphicData uri="http://schemas.openxmlformats.org/presentationml/2006/ole">
            <mc:AlternateContent xmlns:mc="http://schemas.openxmlformats.org/markup-compatibility/2006">
              <mc:Choice xmlns:v="urn:schemas-microsoft-com:vml" Requires="v">
                <p:oleObj spid="_x0000_s774028" name="Equation" r:id="rId3" imgW="1866900" imgH="266700" progId="Equation.DSMT4">
                  <p:embed/>
                </p:oleObj>
              </mc:Choice>
              <mc:Fallback>
                <p:oleObj name="Equation" r:id="rId3" imgW="1866900" imgH="266700" progId="Equation.DSMT4">
                  <p:embed/>
                  <p:pic>
                    <p:nvPicPr>
                      <p:cNvPr id="11" name="Object 10"/>
                      <p:cNvPicPr/>
                      <p:nvPr/>
                    </p:nvPicPr>
                    <p:blipFill>
                      <a:blip r:embed="rId4"/>
                      <a:stretch>
                        <a:fillRect/>
                      </a:stretch>
                    </p:blipFill>
                    <p:spPr>
                      <a:xfrm>
                        <a:off x="1832978" y="2807776"/>
                        <a:ext cx="3584575" cy="511175"/>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826584219"/>
              </p:ext>
            </p:extLst>
          </p:nvPr>
        </p:nvGraphicFramePr>
        <p:xfrm>
          <a:off x="1820278" y="3550573"/>
          <a:ext cx="3343275" cy="511175"/>
        </p:xfrm>
        <a:graphic>
          <a:graphicData uri="http://schemas.openxmlformats.org/presentationml/2006/ole">
            <mc:AlternateContent xmlns:mc="http://schemas.openxmlformats.org/markup-compatibility/2006">
              <mc:Choice xmlns:v="urn:schemas-microsoft-com:vml" Requires="v">
                <p:oleObj spid="_x0000_s774029" name="Equation" r:id="rId5" imgW="1739900" imgH="266700" progId="Equation.DSMT4">
                  <p:embed/>
                </p:oleObj>
              </mc:Choice>
              <mc:Fallback>
                <p:oleObj name="Equation" r:id="rId5" imgW="1739900" imgH="266700" progId="Equation.DSMT4">
                  <p:embed/>
                  <p:pic>
                    <p:nvPicPr>
                      <p:cNvPr id="6" name="Object 5"/>
                      <p:cNvPicPr/>
                      <p:nvPr/>
                    </p:nvPicPr>
                    <p:blipFill>
                      <a:blip r:embed="rId6"/>
                      <a:stretch>
                        <a:fillRect/>
                      </a:stretch>
                    </p:blipFill>
                    <p:spPr>
                      <a:xfrm>
                        <a:off x="1820278" y="3550573"/>
                        <a:ext cx="3343275" cy="5111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4DCAA915-26B3-484D-8E72-DD98EFCFFC5C}"/>
              </a:ext>
            </a:extLst>
          </p:cNvPr>
          <p:cNvGraphicFramePr>
            <a:graphicFrameLocks noChangeAspect="1"/>
          </p:cNvGraphicFramePr>
          <p:nvPr>
            <p:extLst>
              <p:ext uri="{D42A27DB-BD31-4B8C-83A1-F6EECF244321}">
                <p14:modId xmlns:p14="http://schemas.microsoft.com/office/powerpoint/2010/main" val="2772062131"/>
              </p:ext>
            </p:extLst>
          </p:nvPr>
        </p:nvGraphicFramePr>
        <p:xfrm>
          <a:off x="8486775" y="898525"/>
          <a:ext cx="1403350" cy="614363"/>
        </p:xfrm>
        <a:graphic>
          <a:graphicData uri="http://schemas.openxmlformats.org/presentationml/2006/ole">
            <mc:AlternateContent xmlns:mc="http://schemas.openxmlformats.org/markup-compatibility/2006">
              <mc:Choice xmlns:v="urn:schemas-microsoft-com:vml" Requires="v">
                <p:oleObj spid="_x0000_s774030" r:id="rId7" imgW="482600" imgH="215900" progId="Equation.DSMT4">
                  <p:embed/>
                </p:oleObj>
              </mc:Choice>
              <mc:Fallback>
                <p:oleObj r:id="rId7" imgW="482600" imgH="215900" progId="Equation.DSMT4">
                  <p:embed/>
                  <p:pic>
                    <p:nvPicPr>
                      <p:cNvPr id="0" name=""/>
                      <p:cNvPicPr/>
                      <p:nvPr/>
                    </p:nvPicPr>
                    <p:blipFill>
                      <a:blip r:embed="rId8"/>
                      <a:stretch>
                        <a:fillRect/>
                      </a:stretch>
                    </p:blipFill>
                    <p:spPr>
                      <a:xfrm>
                        <a:off x="8486775" y="898525"/>
                        <a:ext cx="1403350" cy="614363"/>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4927DC31-E8DE-A944-A3CC-FB70CBFA2CC2}"/>
              </a:ext>
            </a:extLst>
          </p:cNvPr>
          <p:cNvGraphicFramePr>
            <a:graphicFrameLocks noChangeAspect="1"/>
          </p:cNvGraphicFramePr>
          <p:nvPr>
            <p:extLst>
              <p:ext uri="{D42A27DB-BD31-4B8C-83A1-F6EECF244321}">
                <p14:modId xmlns:p14="http://schemas.microsoft.com/office/powerpoint/2010/main" val="3382555830"/>
              </p:ext>
            </p:extLst>
          </p:nvPr>
        </p:nvGraphicFramePr>
        <p:xfrm>
          <a:off x="1858378" y="4293370"/>
          <a:ext cx="1828800" cy="463550"/>
        </p:xfrm>
        <a:graphic>
          <a:graphicData uri="http://schemas.openxmlformats.org/presentationml/2006/ole">
            <mc:AlternateContent xmlns:mc="http://schemas.openxmlformats.org/markup-compatibility/2006">
              <mc:Choice xmlns:v="urn:schemas-microsoft-com:vml" Requires="v">
                <p:oleObj spid="_x0000_s774031" name="Equation" r:id="rId9" imgW="952500" imgH="241300" progId="Equation.DSMT4">
                  <p:embed/>
                </p:oleObj>
              </mc:Choice>
              <mc:Fallback>
                <p:oleObj name="Equation" r:id="rId9" imgW="952500" imgH="241300" progId="Equation.DSMT4">
                  <p:embed/>
                  <p:pic>
                    <p:nvPicPr>
                      <p:cNvPr id="5" name="Object 4"/>
                      <p:cNvPicPr/>
                      <p:nvPr/>
                    </p:nvPicPr>
                    <p:blipFill>
                      <a:blip r:embed="rId10"/>
                      <a:stretch>
                        <a:fillRect/>
                      </a:stretch>
                    </p:blipFill>
                    <p:spPr>
                      <a:xfrm>
                        <a:off x="1858378" y="4293370"/>
                        <a:ext cx="1828800" cy="46355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6C00E224-6BF9-F94F-8504-4A49B802EE3F}"/>
              </a:ext>
            </a:extLst>
          </p:cNvPr>
          <p:cNvGraphicFramePr>
            <a:graphicFrameLocks noChangeAspect="1"/>
          </p:cNvGraphicFramePr>
          <p:nvPr>
            <p:extLst>
              <p:ext uri="{D42A27DB-BD31-4B8C-83A1-F6EECF244321}">
                <p14:modId xmlns:p14="http://schemas.microsoft.com/office/powerpoint/2010/main" val="2175147959"/>
              </p:ext>
            </p:extLst>
          </p:nvPr>
        </p:nvGraphicFramePr>
        <p:xfrm>
          <a:off x="3541128" y="1954337"/>
          <a:ext cx="292100" cy="496570"/>
        </p:xfrm>
        <a:graphic>
          <a:graphicData uri="http://schemas.openxmlformats.org/presentationml/2006/ole">
            <mc:AlternateContent xmlns:mc="http://schemas.openxmlformats.org/markup-compatibility/2006">
              <mc:Choice xmlns:v="urn:schemas-microsoft-com:vml" Requires="v">
                <p:oleObj spid="_x0000_s774032" r:id="rId11" imgW="127000" imgH="215900" progId="Equation.DSMT4">
                  <p:embed/>
                </p:oleObj>
              </mc:Choice>
              <mc:Fallback>
                <p:oleObj r:id="rId11" imgW="127000" imgH="215900" progId="Equation.DSMT4">
                  <p:embed/>
                  <p:pic>
                    <p:nvPicPr>
                      <p:cNvPr id="0" name=""/>
                      <p:cNvPicPr/>
                      <p:nvPr/>
                    </p:nvPicPr>
                    <p:blipFill>
                      <a:blip r:embed="rId12"/>
                      <a:stretch>
                        <a:fillRect/>
                      </a:stretch>
                    </p:blipFill>
                    <p:spPr>
                      <a:xfrm>
                        <a:off x="3541128" y="1954337"/>
                        <a:ext cx="292100" cy="496570"/>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4EF504E3-559F-9B46-9D58-B5555D7CC4A4}"/>
              </a:ext>
            </a:extLst>
          </p:cNvPr>
          <p:cNvSpPr txBox="1"/>
          <p:nvPr/>
        </p:nvSpPr>
        <p:spPr>
          <a:xfrm>
            <a:off x="3845928" y="1936844"/>
            <a:ext cx="3161443" cy="461665"/>
          </a:xfrm>
          <a:prstGeom prst="rect">
            <a:avLst/>
          </a:prstGeom>
          <a:noFill/>
        </p:spPr>
        <p:txBody>
          <a:bodyPr wrap="none" rtlCol="0">
            <a:spAutoFit/>
          </a:bodyPr>
          <a:lstStyle/>
          <a:p>
            <a:r>
              <a:rPr lang="en-US" dirty="0"/>
              <a:t>- field line displacement</a:t>
            </a:r>
          </a:p>
        </p:txBody>
      </p:sp>
      <p:grpSp>
        <p:nvGrpSpPr>
          <p:cNvPr id="15" name="Group 14">
            <a:extLst>
              <a:ext uri="{FF2B5EF4-FFF2-40B4-BE49-F238E27FC236}">
                <a16:creationId xmlns:a16="http://schemas.microsoft.com/office/drawing/2014/main" id="{1E0A0B63-F8FC-344C-A678-468512E600DC}"/>
              </a:ext>
            </a:extLst>
          </p:cNvPr>
          <p:cNvGrpSpPr/>
          <p:nvPr/>
        </p:nvGrpSpPr>
        <p:grpSpPr>
          <a:xfrm>
            <a:off x="38101" y="0"/>
            <a:ext cx="1562100" cy="1611341"/>
            <a:chOff x="207286" y="152400"/>
            <a:chExt cx="1600201" cy="1752600"/>
          </a:xfrm>
        </p:grpSpPr>
        <p:sp>
          <p:nvSpPr>
            <p:cNvPr id="16" name="Rectangle 15">
              <a:extLst>
                <a:ext uri="{FF2B5EF4-FFF2-40B4-BE49-F238E27FC236}">
                  <a16:creationId xmlns:a16="http://schemas.microsoft.com/office/drawing/2014/main" id="{9FA102FA-6DE7-F947-8C98-2634D636831E}"/>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17" name="Picture 16">
              <a:extLst>
                <a:ext uri="{FF2B5EF4-FFF2-40B4-BE49-F238E27FC236}">
                  <a16:creationId xmlns:a16="http://schemas.microsoft.com/office/drawing/2014/main" id="{318264C9-753B-D147-A2AB-221DF86882B3}"/>
                </a:ext>
              </a:extLst>
            </p:cNvPr>
            <p:cNvPicPr>
              <a:picLocks noChangeAspect="1"/>
            </p:cNvPicPr>
            <p:nvPr/>
          </p:nvPicPr>
          <p:blipFill>
            <a:blip r:embed="rId13"/>
            <a:stretch>
              <a:fillRect/>
            </a:stretch>
          </p:blipFill>
          <p:spPr>
            <a:xfrm>
              <a:off x="207286" y="152400"/>
              <a:ext cx="1600201" cy="1620563"/>
            </a:xfrm>
            <a:prstGeom prst="rect">
              <a:avLst/>
            </a:prstGeom>
            <a:ln>
              <a:noFill/>
            </a:ln>
          </p:spPr>
        </p:pic>
      </p:grpSp>
      <p:graphicFrame>
        <p:nvGraphicFramePr>
          <p:cNvPr id="18" name="Object 17">
            <a:extLst>
              <a:ext uri="{FF2B5EF4-FFF2-40B4-BE49-F238E27FC236}">
                <a16:creationId xmlns:a16="http://schemas.microsoft.com/office/drawing/2014/main" id="{8E3A4EFE-12E5-6C49-85AC-59D3D054C3BB}"/>
              </a:ext>
            </a:extLst>
          </p:cNvPr>
          <p:cNvGraphicFramePr>
            <a:graphicFrameLocks noChangeAspect="1"/>
          </p:cNvGraphicFramePr>
          <p:nvPr>
            <p:extLst>
              <p:ext uri="{D42A27DB-BD31-4B8C-83A1-F6EECF244321}">
                <p14:modId xmlns:p14="http://schemas.microsoft.com/office/powerpoint/2010/main" val="192690168"/>
              </p:ext>
            </p:extLst>
          </p:nvPr>
        </p:nvGraphicFramePr>
        <p:xfrm>
          <a:off x="6702425" y="5122863"/>
          <a:ext cx="1517650" cy="701675"/>
        </p:xfrm>
        <a:graphic>
          <a:graphicData uri="http://schemas.openxmlformats.org/presentationml/2006/ole">
            <mc:AlternateContent xmlns:mc="http://schemas.openxmlformats.org/markup-compatibility/2006">
              <mc:Choice xmlns:v="urn:schemas-microsoft-com:vml" Requires="v">
                <p:oleObj spid="_x0000_s774033" r:id="rId14" imgW="660400" imgH="304800" progId="Equation.DSMT4">
                  <p:embed/>
                </p:oleObj>
              </mc:Choice>
              <mc:Fallback>
                <p:oleObj r:id="rId14" imgW="660400" imgH="304800" progId="Equation.DSMT4">
                  <p:embed/>
                  <p:pic>
                    <p:nvPicPr>
                      <p:cNvPr id="5" name="Object 4">
                        <a:extLst>
                          <a:ext uri="{FF2B5EF4-FFF2-40B4-BE49-F238E27FC236}">
                            <a16:creationId xmlns:a16="http://schemas.microsoft.com/office/drawing/2014/main" id="{6C00E224-6BF9-F94F-8504-4A49B802EE3F}"/>
                          </a:ext>
                        </a:extLst>
                      </p:cNvPr>
                      <p:cNvPicPr/>
                      <p:nvPr/>
                    </p:nvPicPr>
                    <p:blipFill>
                      <a:blip r:embed="rId15"/>
                      <a:stretch>
                        <a:fillRect/>
                      </a:stretch>
                    </p:blipFill>
                    <p:spPr>
                      <a:xfrm>
                        <a:off x="6702425" y="5122863"/>
                        <a:ext cx="1517650" cy="701675"/>
                      </a:xfrm>
                      <a:prstGeom prst="rect">
                        <a:avLst/>
                      </a:prstGeom>
                    </p:spPr>
                  </p:pic>
                </p:oleObj>
              </mc:Fallback>
            </mc:AlternateContent>
          </a:graphicData>
        </a:graphic>
      </p:graphicFrame>
    </p:spTree>
    <p:extLst>
      <p:ext uri="{BB962C8B-B14F-4D97-AF65-F5344CB8AC3E}">
        <p14:creationId xmlns:p14="http://schemas.microsoft.com/office/powerpoint/2010/main" val="928463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flipH="1">
            <a:off x="6288149" y="2122069"/>
            <a:ext cx="439974" cy="812758"/>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6927991" y="1530787"/>
            <a:ext cx="1446696" cy="1835149"/>
          </a:xfrm>
          <a:prstGeom prst="rect">
            <a:avLst/>
          </a:prstGeom>
          <a:solidFill>
            <a:schemeClr val="accent5"/>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3834653" y="1504952"/>
            <a:ext cx="1886721" cy="1835149"/>
          </a:xfrm>
          <a:prstGeom prst="rect">
            <a:avLst/>
          </a:prstGeom>
          <a:solidFill>
            <a:schemeClr val="accent5"/>
          </a:solidFill>
          <a:ln w="38100" cmpd="sng">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392616" y="5030847"/>
            <a:ext cx="4264514" cy="942429"/>
          </a:xfrm>
          <a:prstGeom prst="rect">
            <a:avLst/>
          </a:prstGeom>
          <a:solidFill>
            <a:schemeClr val="accent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33496" y="192213"/>
            <a:ext cx="10363200" cy="1143000"/>
          </a:xfrm>
        </p:spPr>
        <p:txBody>
          <a:bodyPr/>
          <a:lstStyle/>
          <a:p>
            <a:r>
              <a:rPr lang="en-US" dirty="0"/>
              <a:t>Generalized Forces and Responses</a:t>
            </a:r>
          </a:p>
        </p:txBody>
      </p:sp>
      <p:graphicFrame>
        <p:nvGraphicFramePr>
          <p:cNvPr id="4" name="Object 3"/>
          <p:cNvGraphicFramePr>
            <a:graphicFrameLocks noChangeAspect="1"/>
          </p:cNvGraphicFramePr>
          <p:nvPr>
            <p:extLst>
              <p:ext uri="{D42A27DB-BD31-4B8C-83A1-F6EECF244321}">
                <p14:modId xmlns:p14="http://schemas.microsoft.com/office/powerpoint/2010/main" val="1629743076"/>
              </p:ext>
            </p:extLst>
          </p:nvPr>
        </p:nvGraphicFramePr>
        <p:xfrm>
          <a:off x="3824288" y="1593850"/>
          <a:ext cx="4584700" cy="1658938"/>
        </p:xfrm>
        <a:graphic>
          <a:graphicData uri="http://schemas.openxmlformats.org/presentationml/2006/ole">
            <mc:AlternateContent xmlns:mc="http://schemas.openxmlformats.org/markup-compatibility/2006">
              <mc:Choice xmlns:v="urn:schemas-microsoft-com:vml" Requires="v">
                <p:oleObj spid="_x0000_s440221" name="Equation" r:id="rId3" imgW="2387600" imgH="863600" progId="Equation.DSMT4">
                  <p:embed/>
                </p:oleObj>
              </mc:Choice>
              <mc:Fallback>
                <p:oleObj name="Equation" r:id="rId3" imgW="2387600" imgH="863600" progId="Equation.DSMT4">
                  <p:embed/>
                  <p:pic>
                    <p:nvPicPr>
                      <p:cNvPr id="4" name="Object 3"/>
                      <p:cNvPicPr/>
                      <p:nvPr/>
                    </p:nvPicPr>
                    <p:blipFill>
                      <a:blip r:embed="rId4"/>
                      <a:stretch>
                        <a:fillRect/>
                      </a:stretch>
                    </p:blipFill>
                    <p:spPr>
                      <a:xfrm>
                        <a:off x="3824288" y="1593850"/>
                        <a:ext cx="4584700" cy="1658938"/>
                      </a:xfrm>
                      <a:prstGeom prst="rect">
                        <a:avLst/>
                      </a:prstGeom>
                    </p:spPr>
                  </p:pic>
                </p:oleObj>
              </mc:Fallback>
            </mc:AlternateContent>
          </a:graphicData>
        </a:graphic>
      </p:graphicFrame>
      <p:sp>
        <p:nvSpPr>
          <p:cNvPr id="7" name="TextBox 6"/>
          <p:cNvSpPr txBox="1"/>
          <p:nvPr/>
        </p:nvSpPr>
        <p:spPr>
          <a:xfrm>
            <a:off x="8509342" y="1504952"/>
            <a:ext cx="2143924" cy="1592744"/>
          </a:xfrm>
          <a:prstGeom prst="rect">
            <a:avLst/>
          </a:prstGeom>
          <a:noFill/>
        </p:spPr>
        <p:txBody>
          <a:bodyPr wrap="none" rtlCol="0">
            <a:spAutoFit/>
          </a:bodyPr>
          <a:lstStyle/>
          <a:p>
            <a:r>
              <a:rPr lang="en-US" sz="1800" b="1" dirty="0"/>
              <a:t>Forces:</a:t>
            </a:r>
          </a:p>
          <a:p>
            <a:pPr>
              <a:lnSpc>
                <a:spcPct val="150000"/>
              </a:lnSpc>
            </a:pPr>
            <a:r>
              <a:rPr lang="en-US" sz="1800" dirty="0"/>
              <a:t>Coil currents</a:t>
            </a:r>
          </a:p>
          <a:p>
            <a:pPr>
              <a:lnSpc>
                <a:spcPct val="150000"/>
              </a:lnSpc>
            </a:pPr>
            <a:r>
              <a:rPr lang="en-US" sz="1800" dirty="0"/>
              <a:t>Pressure tensor</a:t>
            </a:r>
          </a:p>
          <a:p>
            <a:pPr>
              <a:lnSpc>
                <a:spcPct val="150000"/>
              </a:lnSpc>
            </a:pPr>
            <a:r>
              <a:rPr lang="en-US" sz="1800" dirty="0"/>
              <a:t>Rotational transform</a:t>
            </a:r>
          </a:p>
        </p:txBody>
      </p:sp>
      <p:sp>
        <p:nvSpPr>
          <p:cNvPr id="8" name="TextBox 7"/>
          <p:cNvSpPr txBox="1"/>
          <p:nvPr/>
        </p:nvSpPr>
        <p:spPr>
          <a:xfrm>
            <a:off x="1439369" y="1261941"/>
            <a:ext cx="2395284" cy="1765868"/>
          </a:xfrm>
          <a:prstGeom prst="rect">
            <a:avLst/>
          </a:prstGeom>
          <a:noFill/>
        </p:spPr>
        <p:txBody>
          <a:bodyPr wrap="square" rtlCol="0">
            <a:spAutoFit/>
          </a:bodyPr>
          <a:lstStyle/>
          <a:p>
            <a:pPr algn="r">
              <a:lnSpc>
                <a:spcPct val="150000"/>
              </a:lnSpc>
            </a:pPr>
            <a:r>
              <a:rPr lang="en-US" sz="2000" b="1" dirty="0"/>
              <a:t>Responses</a:t>
            </a:r>
          </a:p>
          <a:p>
            <a:pPr algn="r">
              <a:lnSpc>
                <a:spcPct val="150000"/>
              </a:lnSpc>
            </a:pPr>
            <a:r>
              <a:rPr lang="en-US" sz="1800" dirty="0"/>
              <a:t>Vacuum fields</a:t>
            </a:r>
          </a:p>
          <a:p>
            <a:pPr algn="r">
              <a:lnSpc>
                <a:spcPct val="150000"/>
              </a:lnSpc>
            </a:pPr>
            <a:r>
              <a:rPr lang="en-US" sz="1800" dirty="0"/>
              <a:t>Plasma displacement</a:t>
            </a:r>
          </a:p>
          <a:p>
            <a:pPr algn="r">
              <a:lnSpc>
                <a:spcPct val="150000"/>
              </a:lnSpc>
            </a:pPr>
            <a:r>
              <a:rPr lang="en-US" sz="1800" dirty="0" err="1"/>
              <a:t>Toroidal</a:t>
            </a:r>
            <a:r>
              <a:rPr lang="en-US" sz="1800" dirty="0"/>
              <a:t> current profile</a:t>
            </a:r>
          </a:p>
        </p:txBody>
      </p:sp>
      <p:sp>
        <p:nvSpPr>
          <p:cNvPr id="9" name="TextBox 8"/>
          <p:cNvSpPr txBox="1"/>
          <p:nvPr/>
        </p:nvSpPr>
        <p:spPr>
          <a:xfrm>
            <a:off x="2461847" y="3810000"/>
            <a:ext cx="2144591" cy="923330"/>
          </a:xfrm>
          <a:prstGeom prst="rect">
            <a:avLst/>
          </a:prstGeom>
          <a:noFill/>
        </p:spPr>
        <p:txBody>
          <a:bodyPr wrap="square" rtlCol="0">
            <a:spAutoFit/>
          </a:bodyPr>
          <a:lstStyle/>
          <a:p>
            <a:r>
              <a:rPr lang="en-US" sz="1800" dirty="0"/>
              <a:t>More generically,</a:t>
            </a:r>
          </a:p>
          <a:p>
            <a:r>
              <a:rPr lang="en-US" sz="1800" dirty="0"/>
              <a:t>for two different perturbations</a:t>
            </a:r>
          </a:p>
        </p:txBody>
      </p:sp>
      <p:graphicFrame>
        <p:nvGraphicFramePr>
          <p:cNvPr id="10" name="Object 9"/>
          <p:cNvGraphicFramePr>
            <a:graphicFrameLocks noChangeAspect="1"/>
          </p:cNvGraphicFramePr>
          <p:nvPr/>
        </p:nvGraphicFramePr>
        <p:xfrm>
          <a:off x="4873993" y="4048370"/>
          <a:ext cx="4783137" cy="708025"/>
        </p:xfrm>
        <a:graphic>
          <a:graphicData uri="http://schemas.openxmlformats.org/presentationml/2006/ole">
            <mc:AlternateContent xmlns:mc="http://schemas.openxmlformats.org/markup-compatibility/2006">
              <mc:Choice xmlns:v="urn:schemas-microsoft-com:vml" Requires="v">
                <p:oleObj spid="_x0000_s440222" name="Equation" r:id="rId5" imgW="2489200" imgH="368300" progId="Equation.DSMT4">
                  <p:embed/>
                </p:oleObj>
              </mc:Choice>
              <mc:Fallback>
                <p:oleObj name="Equation" r:id="rId5" imgW="2489200" imgH="368300" progId="Equation.DSMT4">
                  <p:embed/>
                  <p:pic>
                    <p:nvPicPr>
                      <p:cNvPr id="10" name="Object 9"/>
                      <p:cNvPicPr/>
                      <p:nvPr/>
                    </p:nvPicPr>
                    <p:blipFill>
                      <a:blip r:embed="rId6"/>
                      <a:stretch>
                        <a:fillRect/>
                      </a:stretch>
                    </p:blipFill>
                    <p:spPr>
                      <a:xfrm>
                        <a:off x="4873993" y="4048370"/>
                        <a:ext cx="4783137" cy="708025"/>
                      </a:xfrm>
                      <a:prstGeom prst="rect">
                        <a:avLst/>
                      </a:prstGeom>
                    </p:spPr>
                  </p:pic>
                </p:oleObj>
              </mc:Fallback>
            </mc:AlternateContent>
          </a:graphicData>
        </a:graphic>
      </p:graphicFrame>
      <p:sp>
        <p:nvSpPr>
          <p:cNvPr id="11" name="TextBox 10"/>
          <p:cNvSpPr txBox="1"/>
          <p:nvPr/>
        </p:nvSpPr>
        <p:spPr>
          <a:xfrm>
            <a:off x="1492437" y="5279301"/>
            <a:ext cx="3874779" cy="461665"/>
          </a:xfrm>
          <a:prstGeom prst="rect">
            <a:avLst/>
          </a:prstGeom>
          <a:noFill/>
        </p:spPr>
        <p:txBody>
          <a:bodyPr wrap="none" rtlCol="0">
            <a:spAutoFit/>
          </a:bodyPr>
          <a:lstStyle/>
          <a:p>
            <a:r>
              <a:rPr lang="en-US" dirty="0"/>
              <a:t>Self-Adjoint Symmetry Gives</a:t>
            </a:r>
          </a:p>
        </p:txBody>
      </p:sp>
      <p:graphicFrame>
        <p:nvGraphicFramePr>
          <p:cNvPr id="12" name="Object 11"/>
          <p:cNvGraphicFramePr>
            <a:graphicFrameLocks noChangeAspect="1"/>
          </p:cNvGraphicFramePr>
          <p:nvPr/>
        </p:nvGraphicFramePr>
        <p:xfrm>
          <a:off x="5537200" y="5241439"/>
          <a:ext cx="3759200" cy="731837"/>
        </p:xfrm>
        <a:graphic>
          <a:graphicData uri="http://schemas.openxmlformats.org/presentationml/2006/ole">
            <mc:AlternateContent xmlns:mc="http://schemas.openxmlformats.org/markup-compatibility/2006">
              <mc:Choice xmlns:v="urn:schemas-microsoft-com:vml" Requires="v">
                <p:oleObj spid="_x0000_s440223" name="Equation" r:id="rId7" imgW="1955800" imgH="381000" progId="Equation.DSMT4">
                  <p:embed/>
                </p:oleObj>
              </mc:Choice>
              <mc:Fallback>
                <p:oleObj name="Equation" r:id="rId7" imgW="1955800" imgH="381000" progId="Equation.DSMT4">
                  <p:embed/>
                  <p:pic>
                    <p:nvPicPr>
                      <p:cNvPr id="12" name="Object 11"/>
                      <p:cNvPicPr/>
                      <p:nvPr/>
                    </p:nvPicPr>
                    <p:blipFill>
                      <a:blip r:embed="rId8"/>
                      <a:stretch>
                        <a:fillRect/>
                      </a:stretch>
                    </p:blipFill>
                    <p:spPr>
                      <a:xfrm>
                        <a:off x="5537200" y="5241439"/>
                        <a:ext cx="3759200" cy="731837"/>
                      </a:xfrm>
                      <a:prstGeom prst="rect">
                        <a:avLst/>
                      </a:prstGeom>
                    </p:spPr>
                  </p:pic>
                </p:oleObj>
              </mc:Fallback>
            </mc:AlternateContent>
          </a:graphicData>
        </a:graphic>
      </p:graphicFrame>
      <p:grpSp>
        <p:nvGrpSpPr>
          <p:cNvPr id="18" name="Group 17">
            <a:extLst>
              <a:ext uri="{FF2B5EF4-FFF2-40B4-BE49-F238E27FC236}">
                <a16:creationId xmlns:a16="http://schemas.microsoft.com/office/drawing/2014/main" id="{7B446408-3828-A447-8EF4-678901487F5E}"/>
              </a:ext>
            </a:extLst>
          </p:cNvPr>
          <p:cNvGrpSpPr/>
          <p:nvPr/>
        </p:nvGrpSpPr>
        <p:grpSpPr>
          <a:xfrm>
            <a:off x="38101" y="0"/>
            <a:ext cx="1562100" cy="1611341"/>
            <a:chOff x="207286" y="152400"/>
            <a:chExt cx="1600201" cy="1752600"/>
          </a:xfrm>
        </p:grpSpPr>
        <p:sp>
          <p:nvSpPr>
            <p:cNvPr id="19" name="Rectangle 18">
              <a:extLst>
                <a:ext uri="{FF2B5EF4-FFF2-40B4-BE49-F238E27FC236}">
                  <a16:creationId xmlns:a16="http://schemas.microsoft.com/office/drawing/2014/main" id="{7760ED7C-F9B5-D14B-B793-000DA49CBF11}"/>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20" name="Picture 19">
              <a:extLst>
                <a:ext uri="{FF2B5EF4-FFF2-40B4-BE49-F238E27FC236}">
                  <a16:creationId xmlns:a16="http://schemas.microsoft.com/office/drawing/2014/main" id="{19421287-824B-EC46-BC13-0462DA9FAB67}"/>
                </a:ext>
              </a:extLst>
            </p:cNvPr>
            <p:cNvPicPr>
              <a:picLocks noChangeAspect="1"/>
            </p:cNvPicPr>
            <p:nvPr/>
          </p:nvPicPr>
          <p:blipFill>
            <a:blip r:embed="rId9"/>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1173152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05903-38E7-DA4B-A7EA-5A18419226A4}"/>
              </a:ext>
            </a:extLst>
          </p:cNvPr>
          <p:cNvSpPr>
            <a:spLocks noGrp="1"/>
          </p:cNvSpPr>
          <p:nvPr>
            <p:ph type="title"/>
          </p:nvPr>
        </p:nvSpPr>
        <p:spPr/>
        <p:txBody>
          <a:bodyPr/>
          <a:lstStyle/>
          <a:p>
            <a:r>
              <a:rPr lang="en-US" dirty="0"/>
              <a:t>Example Adjoint Relation</a:t>
            </a:r>
          </a:p>
        </p:txBody>
      </p:sp>
      <p:graphicFrame>
        <p:nvGraphicFramePr>
          <p:cNvPr id="3" name="Object 2">
            <a:extLst>
              <a:ext uri="{FF2B5EF4-FFF2-40B4-BE49-F238E27FC236}">
                <a16:creationId xmlns:a16="http://schemas.microsoft.com/office/drawing/2014/main" id="{12CFF90C-928F-D946-AA85-F2661C96E1D0}"/>
              </a:ext>
            </a:extLst>
          </p:cNvPr>
          <p:cNvGraphicFramePr>
            <a:graphicFrameLocks noChangeAspect="1"/>
          </p:cNvGraphicFramePr>
          <p:nvPr>
            <p:extLst>
              <p:ext uri="{D42A27DB-BD31-4B8C-83A1-F6EECF244321}">
                <p14:modId xmlns:p14="http://schemas.microsoft.com/office/powerpoint/2010/main" val="2684678864"/>
              </p:ext>
            </p:extLst>
          </p:nvPr>
        </p:nvGraphicFramePr>
        <p:xfrm>
          <a:off x="3022600" y="3430588"/>
          <a:ext cx="5880100" cy="920750"/>
        </p:xfrm>
        <a:graphic>
          <a:graphicData uri="http://schemas.openxmlformats.org/presentationml/2006/ole">
            <mc:AlternateContent xmlns:mc="http://schemas.openxmlformats.org/markup-compatibility/2006">
              <mc:Choice xmlns:v="urn:schemas-microsoft-com:vml" Requires="v">
                <p:oleObj spid="_x0000_s894006" name="Equation" r:id="rId4" imgW="2921000" imgH="457200" progId="Equation.DSMT4">
                  <p:embed/>
                </p:oleObj>
              </mc:Choice>
              <mc:Fallback>
                <p:oleObj name="Equation" r:id="rId4" imgW="2921000" imgH="457200" progId="Equation.DSMT4">
                  <p:embed/>
                  <p:pic>
                    <p:nvPicPr>
                      <p:cNvPr id="3" name="Object 2">
                        <a:extLst>
                          <a:ext uri="{FF2B5EF4-FFF2-40B4-BE49-F238E27FC236}">
                            <a16:creationId xmlns:a16="http://schemas.microsoft.com/office/drawing/2014/main" id="{12CFF90C-928F-D946-AA85-F2661C96E1D0}"/>
                          </a:ext>
                        </a:extLst>
                      </p:cNvPr>
                      <p:cNvPicPr/>
                      <p:nvPr/>
                    </p:nvPicPr>
                    <p:blipFill>
                      <a:blip r:embed="rId5"/>
                      <a:stretch>
                        <a:fillRect/>
                      </a:stretch>
                    </p:blipFill>
                    <p:spPr>
                      <a:xfrm>
                        <a:off x="3022600" y="3430588"/>
                        <a:ext cx="5880100" cy="92075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D1485491-D599-3F47-AB8F-7FE50F29D3C2}"/>
              </a:ext>
            </a:extLst>
          </p:cNvPr>
          <p:cNvSpPr txBox="1"/>
          <p:nvPr/>
        </p:nvSpPr>
        <p:spPr>
          <a:xfrm>
            <a:off x="6629400" y="4701110"/>
            <a:ext cx="4697696" cy="461665"/>
          </a:xfrm>
          <a:prstGeom prst="rect">
            <a:avLst/>
          </a:prstGeom>
          <a:noFill/>
        </p:spPr>
        <p:txBody>
          <a:bodyPr wrap="none" rtlCol="0">
            <a:spAutoFit/>
          </a:bodyPr>
          <a:lstStyle/>
          <a:p>
            <a:r>
              <a:rPr lang="en-US" dirty="0"/>
              <a:t>True outer flux surface displacement</a:t>
            </a:r>
          </a:p>
        </p:txBody>
      </p:sp>
      <p:sp>
        <p:nvSpPr>
          <p:cNvPr id="5" name="TextBox 4">
            <a:extLst>
              <a:ext uri="{FF2B5EF4-FFF2-40B4-BE49-F238E27FC236}">
                <a16:creationId xmlns:a16="http://schemas.microsoft.com/office/drawing/2014/main" id="{1125951F-758E-7F4C-B23A-6C9CC96FAC11}"/>
              </a:ext>
            </a:extLst>
          </p:cNvPr>
          <p:cNvSpPr txBox="1"/>
          <p:nvPr/>
        </p:nvSpPr>
        <p:spPr>
          <a:xfrm>
            <a:off x="318929" y="2596415"/>
            <a:ext cx="3071973" cy="830997"/>
          </a:xfrm>
          <a:prstGeom prst="rect">
            <a:avLst/>
          </a:prstGeom>
          <a:noFill/>
        </p:spPr>
        <p:txBody>
          <a:bodyPr wrap="square" rtlCol="0">
            <a:spAutoFit/>
          </a:bodyPr>
          <a:lstStyle/>
          <a:p>
            <a:r>
              <a:rPr lang="en-US" dirty="0"/>
              <a:t>Make this appear to be change in </a:t>
            </a:r>
            <a:r>
              <a:rPr lang="en-US" dirty="0" err="1"/>
              <a:t>FoM</a:t>
            </a:r>
            <a:endParaRPr lang="en-US" dirty="0"/>
          </a:p>
        </p:txBody>
      </p:sp>
      <p:cxnSp>
        <p:nvCxnSpPr>
          <p:cNvPr id="6" name="Straight Arrow Connector 5">
            <a:extLst>
              <a:ext uri="{FF2B5EF4-FFF2-40B4-BE49-F238E27FC236}">
                <a16:creationId xmlns:a16="http://schemas.microsoft.com/office/drawing/2014/main" id="{A84BAACB-8F44-044B-8A64-CEADCFEFAFDB}"/>
              </a:ext>
            </a:extLst>
          </p:cNvPr>
          <p:cNvCxnSpPr>
            <a:cxnSpLocks/>
          </p:cNvCxnSpPr>
          <p:nvPr/>
        </p:nvCxnSpPr>
        <p:spPr bwMode="auto">
          <a:xfrm>
            <a:off x="2832100" y="3177455"/>
            <a:ext cx="381000" cy="212611"/>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Arrow Connector 6">
            <a:extLst>
              <a:ext uri="{FF2B5EF4-FFF2-40B4-BE49-F238E27FC236}">
                <a16:creationId xmlns:a16="http://schemas.microsoft.com/office/drawing/2014/main" id="{0BED1519-1C70-0A44-AF8C-0ECA9BCE4C55}"/>
              </a:ext>
            </a:extLst>
          </p:cNvPr>
          <p:cNvCxnSpPr>
            <a:cxnSpLocks/>
          </p:cNvCxnSpPr>
          <p:nvPr/>
        </p:nvCxnSpPr>
        <p:spPr bwMode="auto">
          <a:xfrm flipV="1">
            <a:off x="3962400" y="4288088"/>
            <a:ext cx="0" cy="28889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a:extLst>
              <a:ext uri="{FF2B5EF4-FFF2-40B4-BE49-F238E27FC236}">
                <a16:creationId xmlns:a16="http://schemas.microsoft.com/office/drawing/2014/main" id="{3F505644-B644-7D4D-A80F-25183FCF75B4}"/>
              </a:ext>
            </a:extLst>
          </p:cNvPr>
          <p:cNvSpPr txBox="1"/>
          <p:nvPr/>
        </p:nvSpPr>
        <p:spPr>
          <a:xfrm>
            <a:off x="7772400" y="2431401"/>
            <a:ext cx="3616696" cy="461665"/>
          </a:xfrm>
          <a:prstGeom prst="rect">
            <a:avLst/>
          </a:prstGeom>
          <a:noFill/>
        </p:spPr>
        <p:txBody>
          <a:bodyPr wrap="none" rtlCol="0">
            <a:spAutoFit/>
          </a:bodyPr>
          <a:lstStyle/>
          <a:p>
            <a:r>
              <a:rPr lang="en-US" dirty="0"/>
              <a:t>Adjoint sensitivity function</a:t>
            </a:r>
          </a:p>
        </p:txBody>
      </p:sp>
      <p:cxnSp>
        <p:nvCxnSpPr>
          <p:cNvPr id="9" name="Straight Arrow Connector 8">
            <a:extLst>
              <a:ext uri="{FF2B5EF4-FFF2-40B4-BE49-F238E27FC236}">
                <a16:creationId xmlns:a16="http://schemas.microsoft.com/office/drawing/2014/main" id="{620306C1-67BA-5442-BB09-F37D01D99E3C}"/>
              </a:ext>
            </a:extLst>
          </p:cNvPr>
          <p:cNvCxnSpPr>
            <a:cxnSpLocks/>
          </p:cNvCxnSpPr>
          <p:nvPr/>
        </p:nvCxnSpPr>
        <p:spPr bwMode="auto">
          <a:xfrm flipH="1">
            <a:off x="7924800" y="3132178"/>
            <a:ext cx="304800" cy="365616"/>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a:extLst>
              <a:ext uri="{FF2B5EF4-FFF2-40B4-BE49-F238E27FC236}">
                <a16:creationId xmlns:a16="http://schemas.microsoft.com/office/drawing/2014/main" id="{75983382-AD8A-634F-9793-4156D2D2416B}"/>
              </a:ext>
            </a:extLst>
          </p:cNvPr>
          <p:cNvSpPr txBox="1"/>
          <p:nvPr/>
        </p:nvSpPr>
        <p:spPr>
          <a:xfrm>
            <a:off x="4419601" y="2405321"/>
            <a:ext cx="2438400" cy="830997"/>
          </a:xfrm>
          <a:prstGeom prst="rect">
            <a:avLst/>
          </a:prstGeom>
          <a:noFill/>
        </p:spPr>
        <p:txBody>
          <a:bodyPr wrap="square" rtlCol="0">
            <a:spAutoFit/>
          </a:bodyPr>
          <a:lstStyle/>
          <a:p>
            <a:r>
              <a:rPr lang="en-US" dirty="0"/>
              <a:t>Adjoint added pressure tensor</a:t>
            </a:r>
          </a:p>
        </p:txBody>
      </p:sp>
      <p:sp>
        <p:nvSpPr>
          <p:cNvPr id="15" name="TextBox 14">
            <a:extLst>
              <a:ext uri="{FF2B5EF4-FFF2-40B4-BE49-F238E27FC236}">
                <a16:creationId xmlns:a16="http://schemas.microsoft.com/office/drawing/2014/main" id="{3B62E2EF-BBBA-FF41-93FB-7A670BF5302B}"/>
              </a:ext>
            </a:extLst>
          </p:cNvPr>
          <p:cNvSpPr txBox="1"/>
          <p:nvPr/>
        </p:nvSpPr>
        <p:spPr>
          <a:xfrm>
            <a:off x="2781300" y="4658027"/>
            <a:ext cx="3432927" cy="461665"/>
          </a:xfrm>
          <a:prstGeom prst="rect">
            <a:avLst/>
          </a:prstGeom>
          <a:noFill/>
        </p:spPr>
        <p:txBody>
          <a:bodyPr wrap="none" rtlCol="0">
            <a:spAutoFit/>
          </a:bodyPr>
          <a:lstStyle/>
          <a:p>
            <a:r>
              <a:rPr lang="en-US" dirty="0"/>
              <a:t>True interior displacement</a:t>
            </a:r>
          </a:p>
        </p:txBody>
      </p:sp>
      <p:cxnSp>
        <p:nvCxnSpPr>
          <p:cNvPr id="16" name="Straight Arrow Connector 15">
            <a:extLst>
              <a:ext uri="{FF2B5EF4-FFF2-40B4-BE49-F238E27FC236}">
                <a16:creationId xmlns:a16="http://schemas.microsoft.com/office/drawing/2014/main" id="{0CB720BB-1B40-2D42-BA30-16561E82D6C1}"/>
              </a:ext>
            </a:extLst>
          </p:cNvPr>
          <p:cNvCxnSpPr>
            <a:cxnSpLocks/>
          </p:cNvCxnSpPr>
          <p:nvPr/>
        </p:nvCxnSpPr>
        <p:spPr bwMode="auto">
          <a:xfrm flipV="1">
            <a:off x="7162800" y="4351338"/>
            <a:ext cx="0" cy="28889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a:extLst>
              <a:ext uri="{FF2B5EF4-FFF2-40B4-BE49-F238E27FC236}">
                <a16:creationId xmlns:a16="http://schemas.microsoft.com/office/drawing/2014/main" id="{6121DD4E-2970-3841-8CD0-D94207BAD632}"/>
              </a:ext>
            </a:extLst>
          </p:cNvPr>
          <p:cNvCxnSpPr>
            <a:cxnSpLocks/>
          </p:cNvCxnSpPr>
          <p:nvPr/>
        </p:nvCxnSpPr>
        <p:spPr bwMode="auto">
          <a:xfrm flipH="1">
            <a:off x="4724400" y="3284578"/>
            <a:ext cx="304800" cy="365616"/>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18" name="Group 17">
            <a:extLst>
              <a:ext uri="{FF2B5EF4-FFF2-40B4-BE49-F238E27FC236}">
                <a16:creationId xmlns:a16="http://schemas.microsoft.com/office/drawing/2014/main" id="{324806FC-C713-4640-8D01-8EF9F92EC4F2}"/>
              </a:ext>
            </a:extLst>
          </p:cNvPr>
          <p:cNvGrpSpPr/>
          <p:nvPr/>
        </p:nvGrpSpPr>
        <p:grpSpPr>
          <a:xfrm>
            <a:off x="38101" y="0"/>
            <a:ext cx="1562100" cy="1611341"/>
            <a:chOff x="207286" y="152400"/>
            <a:chExt cx="1600201" cy="1752600"/>
          </a:xfrm>
        </p:grpSpPr>
        <p:sp>
          <p:nvSpPr>
            <p:cNvPr id="19" name="Rectangle 18">
              <a:extLst>
                <a:ext uri="{FF2B5EF4-FFF2-40B4-BE49-F238E27FC236}">
                  <a16:creationId xmlns:a16="http://schemas.microsoft.com/office/drawing/2014/main" id="{8C4DC207-76D6-3949-BECD-EE6A01D31057}"/>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20" name="Picture 19">
              <a:extLst>
                <a:ext uri="{FF2B5EF4-FFF2-40B4-BE49-F238E27FC236}">
                  <a16:creationId xmlns:a16="http://schemas.microsoft.com/office/drawing/2014/main" id="{BB64C4CF-4145-874A-B4C6-67CDE5D23C37}"/>
                </a:ext>
              </a:extLst>
            </p:cNvPr>
            <p:cNvPicPr>
              <a:picLocks noChangeAspect="1"/>
            </p:cNvPicPr>
            <p:nvPr/>
          </p:nvPicPr>
          <p:blipFill>
            <a:blip r:embed="rId6"/>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3624342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8913688" cy="1143000"/>
          </a:xfrm>
        </p:spPr>
        <p:txBody>
          <a:bodyPr>
            <a:normAutofit/>
          </a:bodyPr>
          <a:lstStyle/>
          <a:p>
            <a:r>
              <a:rPr lang="en-US" dirty="0"/>
              <a:t>Surface and Coil Sensitivity</a:t>
            </a:r>
          </a:p>
        </p:txBody>
      </p:sp>
      <p:pic>
        <p:nvPicPr>
          <p:cNvPr id="3" name="Picture 2"/>
          <p:cNvPicPr>
            <a:picLocks noChangeAspect="1"/>
          </p:cNvPicPr>
          <p:nvPr/>
        </p:nvPicPr>
        <p:blipFill>
          <a:blip r:embed="rId3"/>
          <a:stretch>
            <a:fillRect/>
          </a:stretch>
        </p:blipFill>
        <p:spPr>
          <a:xfrm>
            <a:off x="6531211" y="3725570"/>
            <a:ext cx="3240510" cy="2372179"/>
          </a:xfrm>
          <a:prstGeom prst="rect">
            <a:avLst/>
          </a:prstGeom>
        </p:spPr>
      </p:pic>
      <p:pic>
        <p:nvPicPr>
          <p:cNvPr id="4" name="Picture 3"/>
          <p:cNvPicPr>
            <a:picLocks noChangeAspect="1"/>
          </p:cNvPicPr>
          <p:nvPr/>
        </p:nvPicPr>
        <p:blipFill>
          <a:blip r:embed="rId4"/>
          <a:stretch>
            <a:fillRect/>
          </a:stretch>
        </p:blipFill>
        <p:spPr>
          <a:xfrm>
            <a:off x="6699811" y="1286245"/>
            <a:ext cx="2780871" cy="2085653"/>
          </a:xfrm>
          <a:prstGeom prst="rect">
            <a:avLst/>
          </a:prstGeom>
        </p:spPr>
      </p:pic>
      <p:sp>
        <p:nvSpPr>
          <p:cNvPr id="5" name="TextBox 4"/>
          <p:cNvSpPr txBox="1"/>
          <p:nvPr/>
        </p:nvSpPr>
        <p:spPr>
          <a:xfrm>
            <a:off x="2065435" y="1286245"/>
            <a:ext cx="4127476" cy="5047536"/>
          </a:xfrm>
          <a:prstGeom prst="rect">
            <a:avLst/>
          </a:prstGeom>
          <a:noFill/>
        </p:spPr>
        <p:txBody>
          <a:bodyPr wrap="square" rtlCol="0">
            <a:spAutoFit/>
          </a:bodyPr>
          <a:lstStyle/>
          <a:p>
            <a:r>
              <a:rPr lang="en-US" sz="2000" dirty="0"/>
              <a:t>Adjoint Approach to gradient calculation </a:t>
            </a:r>
          </a:p>
          <a:p>
            <a:endParaRPr lang="en-US" sz="2000" b="1" dirty="0"/>
          </a:p>
          <a:p>
            <a:r>
              <a:rPr lang="en-US" sz="2000" b="1" dirty="0"/>
              <a:t>&gt; 500 X Speed – Up</a:t>
            </a:r>
            <a:r>
              <a:rPr lang="en-US" sz="2000" dirty="0"/>
              <a:t> over direct calculation</a:t>
            </a:r>
          </a:p>
          <a:p>
            <a:endParaRPr lang="en-US" sz="2000" dirty="0"/>
          </a:p>
          <a:p>
            <a:r>
              <a:rPr lang="en-US" sz="2000" b="1" dirty="0"/>
              <a:t>Uses VMEC &amp; DIAGNO</a:t>
            </a:r>
            <a:endParaRPr lang="en-US" sz="2000" b="1" baseline="30000" dirty="0"/>
          </a:p>
          <a:p>
            <a:r>
              <a:rPr lang="en-US" sz="1200" dirty="0" err="1"/>
              <a:t>Hirshman</a:t>
            </a:r>
            <a:r>
              <a:rPr lang="en-US" sz="1200" dirty="0"/>
              <a:t> and Whitman, 1983 Phys. Fluids 25 3553</a:t>
            </a:r>
          </a:p>
          <a:p>
            <a:r>
              <a:rPr lang="en-US" sz="1200" dirty="0"/>
              <a:t>H.J. Gardner 1990 </a:t>
            </a:r>
            <a:r>
              <a:rPr lang="en-US" sz="1200" i="1" dirty="0" err="1"/>
              <a:t>Nucl</a:t>
            </a:r>
            <a:r>
              <a:rPr lang="en-US" sz="1200" i="1" dirty="0"/>
              <a:t>. Fusion </a:t>
            </a:r>
            <a:r>
              <a:rPr lang="en-US" sz="1200" dirty="0"/>
              <a:t>30 1417</a:t>
            </a:r>
          </a:p>
          <a:p>
            <a:endParaRPr lang="en-US" sz="1200" baseline="30000" dirty="0"/>
          </a:p>
          <a:p>
            <a:endParaRPr lang="en-US" dirty="0"/>
          </a:p>
          <a:p>
            <a:r>
              <a:rPr lang="en-US" sz="1800" b="1" dirty="0"/>
              <a:t>Different Figures of Merit Possible</a:t>
            </a:r>
          </a:p>
          <a:p>
            <a:r>
              <a:rPr lang="en-US" sz="1800" dirty="0"/>
              <a:t>Plasma pressure – beta</a:t>
            </a:r>
          </a:p>
          <a:p>
            <a:r>
              <a:rPr lang="en-US" sz="1800" dirty="0"/>
              <a:t>Rotational transform</a:t>
            </a:r>
          </a:p>
          <a:p>
            <a:r>
              <a:rPr lang="en-US" sz="1800" dirty="0" err="1"/>
              <a:t>Toroidal</a:t>
            </a:r>
            <a:r>
              <a:rPr lang="en-US" sz="1800" dirty="0"/>
              <a:t> current</a:t>
            </a:r>
          </a:p>
          <a:p>
            <a:r>
              <a:rPr lang="en-US" sz="1800" dirty="0"/>
              <a:t>Neoclassical radial transport -1/</a:t>
            </a:r>
            <a:r>
              <a:rPr lang="en-US" sz="1800" dirty="0" err="1"/>
              <a:t>ν</a:t>
            </a:r>
            <a:r>
              <a:rPr lang="en-US" sz="1800" dirty="0"/>
              <a:t> regime</a:t>
            </a:r>
          </a:p>
          <a:p>
            <a:r>
              <a:rPr lang="en-US" sz="1800" dirty="0"/>
              <a:t>Energetic particle drifts</a:t>
            </a:r>
          </a:p>
          <a:p>
            <a:r>
              <a:rPr lang="en-US" sz="1800" dirty="0"/>
              <a:t>Quasi-symmetry</a:t>
            </a:r>
          </a:p>
        </p:txBody>
      </p:sp>
      <p:sp>
        <p:nvSpPr>
          <p:cNvPr id="6" name="TextBox 5"/>
          <p:cNvSpPr txBox="1"/>
          <p:nvPr/>
        </p:nvSpPr>
        <p:spPr>
          <a:xfrm>
            <a:off x="6699811" y="3356238"/>
            <a:ext cx="3451467" cy="461665"/>
          </a:xfrm>
          <a:prstGeom prst="rect">
            <a:avLst/>
          </a:prstGeom>
          <a:noFill/>
        </p:spPr>
        <p:txBody>
          <a:bodyPr wrap="square" rtlCol="0">
            <a:spAutoFit/>
          </a:bodyPr>
          <a:lstStyle/>
          <a:p>
            <a:r>
              <a:rPr lang="en-US" dirty="0"/>
              <a:t> Surface shape sensitivity</a:t>
            </a:r>
          </a:p>
        </p:txBody>
      </p:sp>
      <p:sp>
        <p:nvSpPr>
          <p:cNvPr id="7" name="TextBox 6"/>
          <p:cNvSpPr txBox="1"/>
          <p:nvPr/>
        </p:nvSpPr>
        <p:spPr>
          <a:xfrm>
            <a:off x="6699811" y="6121515"/>
            <a:ext cx="3451467" cy="461665"/>
          </a:xfrm>
          <a:prstGeom prst="rect">
            <a:avLst/>
          </a:prstGeom>
          <a:noFill/>
        </p:spPr>
        <p:txBody>
          <a:bodyPr wrap="square" rtlCol="0">
            <a:spAutoFit/>
          </a:bodyPr>
          <a:lstStyle/>
          <a:p>
            <a:r>
              <a:rPr lang="en-US" dirty="0"/>
              <a:t>Coil location sensitivity</a:t>
            </a:r>
          </a:p>
        </p:txBody>
      </p:sp>
      <p:grpSp>
        <p:nvGrpSpPr>
          <p:cNvPr id="9" name="Group 8">
            <a:extLst>
              <a:ext uri="{FF2B5EF4-FFF2-40B4-BE49-F238E27FC236}">
                <a16:creationId xmlns:a16="http://schemas.microsoft.com/office/drawing/2014/main" id="{ED79BEE6-75A5-E448-812D-2C5D695C7A47}"/>
              </a:ext>
            </a:extLst>
          </p:cNvPr>
          <p:cNvGrpSpPr/>
          <p:nvPr/>
        </p:nvGrpSpPr>
        <p:grpSpPr>
          <a:xfrm>
            <a:off x="38101" y="0"/>
            <a:ext cx="1562100" cy="1611341"/>
            <a:chOff x="207286" y="152400"/>
            <a:chExt cx="1600201" cy="1752600"/>
          </a:xfrm>
        </p:grpSpPr>
        <p:sp>
          <p:nvSpPr>
            <p:cNvPr id="10" name="Rectangle 9">
              <a:extLst>
                <a:ext uri="{FF2B5EF4-FFF2-40B4-BE49-F238E27FC236}">
                  <a16:creationId xmlns:a16="http://schemas.microsoft.com/office/drawing/2014/main" id="{C61352A7-EDE8-AE43-880B-A026B6AE4E42}"/>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11" name="Picture 10">
              <a:extLst>
                <a:ext uri="{FF2B5EF4-FFF2-40B4-BE49-F238E27FC236}">
                  <a16:creationId xmlns:a16="http://schemas.microsoft.com/office/drawing/2014/main" id="{04916DD9-51E4-BF4D-904B-A5A840389E09}"/>
                </a:ext>
              </a:extLst>
            </p:cNvPr>
            <p:cNvPicPr>
              <a:picLocks noChangeAspect="1"/>
            </p:cNvPicPr>
            <p:nvPr/>
          </p:nvPicPr>
          <p:blipFill>
            <a:blip r:embed="rId5"/>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2584056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5" name="Text Box 23"/>
          <p:cNvSpPr txBox="1">
            <a:spLocks noChangeArrowheads="1"/>
          </p:cNvSpPr>
          <p:nvPr/>
        </p:nvSpPr>
        <p:spPr bwMode="auto">
          <a:xfrm>
            <a:off x="5187631" y="2477693"/>
            <a:ext cx="6910708"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dirty="0">
                <a:cs typeface="+mn-cs"/>
              </a:rPr>
              <a:t>A charge q is placed at an arbitrary point, </a:t>
            </a:r>
            <a:r>
              <a:rPr lang="en-US" b="1" dirty="0">
                <a:cs typeface="+mn-cs"/>
              </a:rPr>
              <a:t>x</a:t>
            </a:r>
            <a:r>
              <a:rPr lang="en-US" baseline="-25000" dirty="0">
                <a:cs typeface="+mn-cs"/>
              </a:rPr>
              <a:t>o</a:t>
            </a:r>
            <a:r>
              <a:rPr lang="en-US" dirty="0">
                <a:cs typeface="+mn-cs"/>
              </a:rPr>
              <a:t>, relative to two grounded, conducting electrodes.</a:t>
            </a:r>
          </a:p>
        </p:txBody>
      </p:sp>
      <p:sp>
        <p:nvSpPr>
          <p:cNvPr id="3097" name="Text Box 25"/>
          <p:cNvSpPr txBox="1">
            <a:spLocks noChangeArrowheads="1"/>
          </p:cNvSpPr>
          <p:nvPr/>
        </p:nvSpPr>
        <p:spPr bwMode="auto">
          <a:xfrm>
            <a:off x="1734978" y="5523468"/>
            <a:ext cx="8077200" cy="12618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dirty="0">
                <a:cs typeface="+mn-cs"/>
              </a:rPr>
              <a:t>What is the charge q</a:t>
            </a:r>
            <a:r>
              <a:rPr lang="en-US" baseline="-25000" dirty="0">
                <a:cs typeface="+mn-cs"/>
              </a:rPr>
              <a:t>1 </a:t>
            </a:r>
            <a:r>
              <a:rPr lang="en-US" dirty="0">
                <a:cs typeface="+mn-cs"/>
              </a:rPr>
              <a:t>on the surface of electrode 1?</a:t>
            </a:r>
          </a:p>
          <a:p>
            <a:pPr>
              <a:defRPr/>
            </a:pPr>
            <a:endParaRPr lang="en-US" dirty="0">
              <a:cs typeface="+mn-cs"/>
            </a:endParaRPr>
          </a:p>
          <a:p>
            <a:pPr algn="ctr">
              <a:defRPr/>
            </a:pPr>
            <a:r>
              <a:rPr lang="en-US" sz="2800" u="sng" dirty="0">
                <a:cs typeface="+mn-cs"/>
              </a:rPr>
              <a:t>Now Repeat for different </a:t>
            </a:r>
            <a:r>
              <a:rPr lang="en-US" sz="2800" b="1" u="sng" dirty="0">
                <a:cs typeface="+mn-cs"/>
              </a:rPr>
              <a:t>x</a:t>
            </a:r>
            <a:r>
              <a:rPr lang="en-US" sz="2800" b="1" baseline="-25000" dirty="0">
                <a:cs typeface="+mn-cs"/>
              </a:rPr>
              <a:t>0</a:t>
            </a:r>
          </a:p>
        </p:txBody>
      </p:sp>
      <p:grpSp>
        <p:nvGrpSpPr>
          <p:cNvPr id="4" name="Group 3">
            <a:extLst>
              <a:ext uri="{FF2B5EF4-FFF2-40B4-BE49-F238E27FC236}">
                <a16:creationId xmlns:a16="http://schemas.microsoft.com/office/drawing/2014/main" id="{0E9F574A-F64A-CD48-B4E7-E60FA87D5603}"/>
              </a:ext>
            </a:extLst>
          </p:cNvPr>
          <p:cNvGrpSpPr/>
          <p:nvPr/>
        </p:nvGrpSpPr>
        <p:grpSpPr>
          <a:xfrm>
            <a:off x="4706778" y="3553653"/>
            <a:ext cx="5867400" cy="2046933"/>
            <a:chOff x="1524000" y="2705100"/>
            <a:chExt cx="5867400" cy="2046933"/>
          </a:xfrm>
        </p:grpSpPr>
        <p:grpSp>
          <p:nvGrpSpPr>
            <p:cNvPr id="20" name="Group 19"/>
            <p:cNvGrpSpPr/>
            <p:nvPr/>
          </p:nvGrpSpPr>
          <p:grpSpPr>
            <a:xfrm>
              <a:off x="1524000" y="2705100"/>
              <a:ext cx="5867400" cy="2019300"/>
              <a:chOff x="1600200" y="2705100"/>
              <a:chExt cx="5867400" cy="2019300"/>
            </a:xfrm>
          </p:grpSpPr>
          <p:sp>
            <p:nvSpPr>
              <p:cNvPr id="3077" name="Text Box 5"/>
              <p:cNvSpPr txBox="1">
                <a:spLocks noChangeArrowheads="1"/>
              </p:cNvSpPr>
              <p:nvPr/>
            </p:nvSpPr>
            <p:spPr bwMode="auto">
              <a:xfrm>
                <a:off x="4572000" y="3048000"/>
                <a:ext cx="3365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q</a:t>
                </a:r>
              </a:p>
            </p:txBody>
          </p:sp>
          <p:sp>
            <p:nvSpPr>
              <p:cNvPr id="3078" name="Text Box 6"/>
              <p:cNvSpPr txBox="1">
                <a:spLocks noChangeArrowheads="1"/>
              </p:cNvSpPr>
              <p:nvPr/>
            </p:nvSpPr>
            <p:spPr bwMode="auto">
              <a:xfrm>
                <a:off x="4267200" y="3429000"/>
                <a:ext cx="438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dirty="0">
                    <a:cs typeface="+mn-cs"/>
                  </a:rPr>
                  <a:t>x</a:t>
                </a:r>
                <a:r>
                  <a:rPr lang="en-US" baseline="-25000" dirty="0">
                    <a:cs typeface="+mn-cs"/>
                  </a:rPr>
                  <a:t>0</a:t>
                </a:r>
                <a:endParaRPr lang="en-US" dirty="0">
                  <a:cs typeface="+mn-cs"/>
                </a:endParaRPr>
              </a:p>
            </p:txBody>
          </p:sp>
          <p:sp>
            <p:nvSpPr>
              <p:cNvPr id="3080" name="Oval 8"/>
              <p:cNvSpPr>
                <a:spLocks noChangeArrowheads="1"/>
              </p:cNvSpPr>
              <p:nvPr/>
            </p:nvSpPr>
            <p:spPr bwMode="auto">
              <a:xfrm>
                <a:off x="2209800" y="2971800"/>
                <a:ext cx="1524000" cy="1447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cs typeface="+mn-cs"/>
                </a:endParaRPr>
              </a:p>
            </p:txBody>
          </p:sp>
          <p:sp>
            <p:nvSpPr>
              <p:cNvPr id="3081" name="Oval 9"/>
              <p:cNvSpPr>
                <a:spLocks noChangeArrowheads="1"/>
              </p:cNvSpPr>
              <p:nvPr/>
            </p:nvSpPr>
            <p:spPr bwMode="auto">
              <a:xfrm>
                <a:off x="5943600" y="2705100"/>
                <a:ext cx="1524000" cy="1447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3" name="Text Box 11"/>
              <p:cNvSpPr txBox="1">
                <a:spLocks noChangeArrowheads="1"/>
              </p:cNvSpPr>
              <p:nvPr/>
            </p:nvSpPr>
            <p:spPr bwMode="auto">
              <a:xfrm>
                <a:off x="3276600" y="3505200"/>
                <a:ext cx="438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q</a:t>
                </a:r>
                <a:r>
                  <a:rPr lang="en-US" baseline="-25000">
                    <a:cs typeface="+mn-cs"/>
                  </a:rPr>
                  <a:t>1</a:t>
                </a:r>
                <a:endParaRPr lang="en-US">
                  <a:cs typeface="+mn-cs"/>
                </a:endParaRPr>
              </a:p>
            </p:txBody>
          </p:sp>
          <p:grpSp>
            <p:nvGrpSpPr>
              <p:cNvPr id="15368" name="Group 17"/>
              <p:cNvGrpSpPr>
                <a:grpSpLocks/>
              </p:cNvGrpSpPr>
              <p:nvPr/>
            </p:nvGrpSpPr>
            <p:grpSpPr bwMode="auto">
              <a:xfrm>
                <a:off x="1600200" y="3581400"/>
                <a:ext cx="609600" cy="990600"/>
                <a:chOff x="1008" y="2256"/>
                <a:chExt cx="384" cy="624"/>
              </a:xfrm>
            </p:grpSpPr>
            <p:sp>
              <p:nvSpPr>
                <p:cNvPr id="3084" name="Line 12"/>
                <p:cNvSpPr>
                  <a:spLocks noChangeShapeType="1"/>
                </p:cNvSpPr>
                <p:nvPr/>
              </p:nvSpPr>
              <p:spPr bwMode="auto">
                <a:xfrm flipH="1">
                  <a:off x="1152" y="2256"/>
                  <a:ext cx="24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5" name="Line 13"/>
                <p:cNvSpPr>
                  <a:spLocks noChangeShapeType="1"/>
                </p:cNvSpPr>
                <p:nvPr/>
              </p:nvSpPr>
              <p:spPr bwMode="auto">
                <a:xfrm>
                  <a:off x="1152" y="2256"/>
                  <a:ext cx="0"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6" name="Line 14"/>
                <p:cNvSpPr>
                  <a:spLocks noChangeShapeType="1"/>
                </p:cNvSpPr>
                <p:nvPr/>
              </p:nvSpPr>
              <p:spPr bwMode="auto">
                <a:xfrm flipH="1">
                  <a:off x="1008" y="2640"/>
                  <a:ext cx="24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88" name="AutoShape 16"/>
                <p:cNvSpPr>
                  <a:spLocks noChangeArrowheads="1"/>
                </p:cNvSpPr>
                <p:nvPr/>
              </p:nvSpPr>
              <p:spPr bwMode="auto">
                <a:xfrm flipV="1">
                  <a:off x="1056" y="2640"/>
                  <a:ext cx="192" cy="240"/>
                </a:xfrm>
                <a:prstGeom prst="triangle">
                  <a:avLst>
                    <a:gd name="adj" fmla="val 4323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15369" name="Group 18"/>
              <p:cNvGrpSpPr>
                <a:grpSpLocks/>
              </p:cNvGrpSpPr>
              <p:nvPr/>
            </p:nvGrpSpPr>
            <p:grpSpPr bwMode="auto">
              <a:xfrm>
                <a:off x="5410200" y="3733800"/>
                <a:ext cx="609600" cy="990600"/>
                <a:chOff x="1008" y="2256"/>
                <a:chExt cx="384" cy="624"/>
              </a:xfrm>
            </p:grpSpPr>
            <p:sp>
              <p:nvSpPr>
                <p:cNvPr id="3091" name="Line 19"/>
                <p:cNvSpPr>
                  <a:spLocks noChangeShapeType="1"/>
                </p:cNvSpPr>
                <p:nvPr/>
              </p:nvSpPr>
              <p:spPr bwMode="auto">
                <a:xfrm flipH="1">
                  <a:off x="1152" y="2256"/>
                  <a:ext cx="24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92" name="Line 20"/>
                <p:cNvSpPr>
                  <a:spLocks noChangeShapeType="1"/>
                </p:cNvSpPr>
                <p:nvPr/>
              </p:nvSpPr>
              <p:spPr bwMode="auto">
                <a:xfrm>
                  <a:off x="1152" y="2256"/>
                  <a:ext cx="0"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93" name="Line 21"/>
                <p:cNvSpPr>
                  <a:spLocks noChangeShapeType="1"/>
                </p:cNvSpPr>
                <p:nvPr/>
              </p:nvSpPr>
              <p:spPr bwMode="auto">
                <a:xfrm flipH="1">
                  <a:off x="1008" y="2640"/>
                  <a:ext cx="24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3094" name="AutoShape 22"/>
                <p:cNvSpPr>
                  <a:spLocks noChangeArrowheads="1"/>
                </p:cNvSpPr>
                <p:nvPr/>
              </p:nvSpPr>
              <p:spPr bwMode="auto">
                <a:xfrm flipV="1">
                  <a:off x="1056" y="2640"/>
                  <a:ext cx="192" cy="240"/>
                </a:xfrm>
                <a:prstGeom prst="triangle">
                  <a:avLst>
                    <a:gd name="adj" fmla="val 4323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3096" name="Text Box 24"/>
              <p:cNvSpPr txBox="1">
                <a:spLocks noChangeArrowheads="1"/>
              </p:cNvSpPr>
              <p:nvPr/>
            </p:nvSpPr>
            <p:spPr bwMode="auto">
              <a:xfrm>
                <a:off x="6038850" y="3200400"/>
                <a:ext cx="438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q</a:t>
                </a:r>
                <a:r>
                  <a:rPr lang="en-US" baseline="-25000">
                    <a:cs typeface="+mn-cs"/>
                  </a:rPr>
                  <a:t>2</a:t>
                </a:r>
                <a:endParaRPr lang="en-US">
                  <a:cs typeface="+mn-cs"/>
                </a:endParaRPr>
              </a:p>
            </p:txBody>
          </p:sp>
          <p:sp>
            <p:nvSpPr>
              <p:cNvPr id="2" name="Oval 1"/>
              <p:cNvSpPr/>
              <p:nvPr/>
            </p:nvSpPr>
            <p:spPr bwMode="auto">
              <a:xfrm>
                <a:off x="4419600" y="3124200"/>
                <a:ext cx="228600" cy="228600"/>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2" name="Freeform 11"/>
              <p:cNvSpPr/>
              <p:nvPr/>
            </p:nvSpPr>
            <p:spPr>
              <a:xfrm>
                <a:off x="3543300" y="2971800"/>
                <a:ext cx="901700" cy="177800"/>
              </a:xfrm>
              <a:custGeom>
                <a:avLst/>
                <a:gdLst>
                  <a:gd name="connsiteX0" fmla="*/ 901700 w 901700"/>
                  <a:gd name="connsiteY0" fmla="*/ 319962 h 319962"/>
                  <a:gd name="connsiteX1" fmla="*/ 431800 w 901700"/>
                  <a:gd name="connsiteY1" fmla="*/ 2462 h 319962"/>
                  <a:gd name="connsiteX2" fmla="*/ 101600 w 901700"/>
                  <a:gd name="connsiteY2" fmla="*/ 180262 h 319962"/>
                  <a:gd name="connsiteX3" fmla="*/ 0 w 901700"/>
                  <a:gd name="connsiteY3" fmla="*/ 319962 h 319962"/>
                </a:gdLst>
                <a:ahLst/>
                <a:cxnLst>
                  <a:cxn ang="0">
                    <a:pos x="connsiteX0" y="connsiteY0"/>
                  </a:cxn>
                  <a:cxn ang="0">
                    <a:pos x="connsiteX1" y="connsiteY1"/>
                  </a:cxn>
                  <a:cxn ang="0">
                    <a:pos x="connsiteX2" y="connsiteY2"/>
                  </a:cxn>
                  <a:cxn ang="0">
                    <a:pos x="connsiteX3" y="connsiteY3"/>
                  </a:cxn>
                </a:cxnLst>
                <a:rect l="l" t="t" r="r" b="b"/>
                <a:pathLst>
                  <a:path w="901700" h="319962">
                    <a:moveTo>
                      <a:pt x="901700" y="319962"/>
                    </a:moveTo>
                    <a:cubicBezTo>
                      <a:pt x="733425" y="172853"/>
                      <a:pt x="565150" y="25745"/>
                      <a:pt x="431800" y="2462"/>
                    </a:cubicBezTo>
                    <a:cubicBezTo>
                      <a:pt x="298450" y="-20821"/>
                      <a:pt x="173567" y="127345"/>
                      <a:pt x="101600" y="180262"/>
                    </a:cubicBezTo>
                    <a:cubicBezTo>
                      <a:pt x="29633" y="233179"/>
                      <a:pt x="0" y="319962"/>
                      <a:pt x="0" y="319962"/>
                    </a:cubicBezTo>
                  </a:path>
                </a:pathLst>
              </a:custGeom>
              <a:ln>
                <a:solidFill>
                  <a:schemeClr val="tx1"/>
                </a:solidFill>
              </a:ln>
            </p:spPr>
            <p:txBody>
              <a:bodyPr vert="horz" wrap="square" lIns="91440" tIns="45720" rIns="91440" bIns="45720" numCol="1" rtlCol="0" anchor="t" anchorCtr="0" compatLnSpc="1">
                <a:prstTxWarp prst="textNoShape">
                  <a:avLst/>
                </a:prstTxWarp>
              </a:bodyPr>
              <a:lstStyle/>
              <a:p>
                <a:endParaRPr lang="en-US"/>
              </a:p>
            </p:txBody>
          </p:sp>
          <p:sp>
            <p:nvSpPr>
              <p:cNvPr id="32" name="Freeform 31"/>
              <p:cNvSpPr/>
              <p:nvPr/>
            </p:nvSpPr>
            <p:spPr>
              <a:xfrm>
                <a:off x="4648200" y="2971800"/>
                <a:ext cx="1295400" cy="152400"/>
              </a:xfrm>
              <a:custGeom>
                <a:avLst/>
                <a:gdLst>
                  <a:gd name="connsiteX0" fmla="*/ 901700 w 901700"/>
                  <a:gd name="connsiteY0" fmla="*/ 319962 h 319962"/>
                  <a:gd name="connsiteX1" fmla="*/ 431800 w 901700"/>
                  <a:gd name="connsiteY1" fmla="*/ 2462 h 319962"/>
                  <a:gd name="connsiteX2" fmla="*/ 101600 w 901700"/>
                  <a:gd name="connsiteY2" fmla="*/ 180262 h 319962"/>
                  <a:gd name="connsiteX3" fmla="*/ 0 w 901700"/>
                  <a:gd name="connsiteY3" fmla="*/ 319962 h 319962"/>
                </a:gdLst>
                <a:ahLst/>
                <a:cxnLst>
                  <a:cxn ang="0">
                    <a:pos x="connsiteX0" y="connsiteY0"/>
                  </a:cxn>
                  <a:cxn ang="0">
                    <a:pos x="connsiteX1" y="connsiteY1"/>
                  </a:cxn>
                  <a:cxn ang="0">
                    <a:pos x="connsiteX2" y="connsiteY2"/>
                  </a:cxn>
                  <a:cxn ang="0">
                    <a:pos x="connsiteX3" y="connsiteY3"/>
                  </a:cxn>
                </a:cxnLst>
                <a:rect l="l" t="t" r="r" b="b"/>
                <a:pathLst>
                  <a:path w="901700" h="319962">
                    <a:moveTo>
                      <a:pt x="901700" y="319962"/>
                    </a:moveTo>
                    <a:cubicBezTo>
                      <a:pt x="733425" y="172853"/>
                      <a:pt x="565150" y="25745"/>
                      <a:pt x="431800" y="2462"/>
                    </a:cubicBezTo>
                    <a:cubicBezTo>
                      <a:pt x="298450" y="-20821"/>
                      <a:pt x="173567" y="127345"/>
                      <a:pt x="101600" y="180262"/>
                    </a:cubicBezTo>
                    <a:cubicBezTo>
                      <a:pt x="29633" y="233179"/>
                      <a:pt x="0" y="319962"/>
                      <a:pt x="0" y="319962"/>
                    </a:cubicBezTo>
                  </a:path>
                </a:pathLst>
              </a:custGeom>
              <a:ln>
                <a:solidFill>
                  <a:schemeClr val="tx1"/>
                </a:solidFill>
              </a:ln>
            </p:spPr>
            <p:txBody>
              <a:bodyPr vert="horz" wrap="square" lIns="91440" tIns="45720" rIns="91440" bIns="45720" numCol="1" rtlCol="0" anchor="t" anchorCtr="0" compatLnSpc="1">
                <a:prstTxWarp prst="textNoShape">
                  <a:avLst/>
                </a:prstTxWarp>
              </a:bodyPr>
              <a:lstStyle/>
              <a:p>
                <a:endParaRPr lang="en-US"/>
              </a:p>
            </p:txBody>
          </p:sp>
          <p:sp>
            <p:nvSpPr>
              <p:cNvPr id="33" name="Freeform 32"/>
              <p:cNvSpPr/>
              <p:nvPr/>
            </p:nvSpPr>
            <p:spPr>
              <a:xfrm rot="613740" flipV="1">
                <a:off x="4648200" y="3505200"/>
                <a:ext cx="1295400" cy="228600"/>
              </a:xfrm>
              <a:custGeom>
                <a:avLst/>
                <a:gdLst>
                  <a:gd name="connsiteX0" fmla="*/ 901700 w 901700"/>
                  <a:gd name="connsiteY0" fmla="*/ 319962 h 319962"/>
                  <a:gd name="connsiteX1" fmla="*/ 431800 w 901700"/>
                  <a:gd name="connsiteY1" fmla="*/ 2462 h 319962"/>
                  <a:gd name="connsiteX2" fmla="*/ 101600 w 901700"/>
                  <a:gd name="connsiteY2" fmla="*/ 180262 h 319962"/>
                  <a:gd name="connsiteX3" fmla="*/ 0 w 901700"/>
                  <a:gd name="connsiteY3" fmla="*/ 319962 h 319962"/>
                </a:gdLst>
                <a:ahLst/>
                <a:cxnLst>
                  <a:cxn ang="0">
                    <a:pos x="connsiteX0" y="connsiteY0"/>
                  </a:cxn>
                  <a:cxn ang="0">
                    <a:pos x="connsiteX1" y="connsiteY1"/>
                  </a:cxn>
                  <a:cxn ang="0">
                    <a:pos x="connsiteX2" y="connsiteY2"/>
                  </a:cxn>
                  <a:cxn ang="0">
                    <a:pos x="connsiteX3" y="connsiteY3"/>
                  </a:cxn>
                </a:cxnLst>
                <a:rect l="l" t="t" r="r" b="b"/>
                <a:pathLst>
                  <a:path w="901700" h="319962">
                    <a:moveTo>
                      <a:pt x="901700" y="319962"/>
                    </a:moveTo>
                    <a:cubicBezTo>
                      <a:pt x="733425" y="172853"/>
                      <a:pt x="565150" y="25745"/>
                      <a:pt x="431800" y="2462"/>
                    </a:cubicBezTo>
                    <a:cubicBezTo>
                      <a:pt x="298450" y="-20821"/>
                      <a:pt x="173567" y="127345"/>
                      <a:pt x="101600" y="180262"/>
                    </a:cubicBezTo>
                    <a:cubicBezTo>
                      <a:pt x="29633" y="233179"/>
                      <a:pt x="0" y="319962"/>
                      <a:pt x="0" y="319962"/>
                    </a:cubicBezTo>
                  </a:path>
                </a:pathLst>
              </a:custGeom>
              <a:ln>
                <a:solidFill>
                  <a:schemeClr val="tx1"/>
                </a:solidFill>
              </a:ln>
            </p:spPr>
            <p:txBody>
              <a:bodyPr vert="horz" wrap="square" lIns="91440" tIns="45720" rIns="91440" bIns="45720" numCol="1" rtlCol="0" anchor="t" anchorCtr="0" compatLnSpc="1">
                <a:prstTxWarp prst="textNoShape">
                  <a:avLst/>
                </a:prstTxWarp>
              </a:bodyPr>
              <a:lstStyle/>
              <a:p>
                <a:endParaRPr lang="en-US"/>
              </a:p>
            </p:txBody>
          </p:sp>
          <p:cxnSp>
            <p:nvCxnSpPr>
              <p:cNvPr id="14" name="Straight Arrow Connector 13"/>
              <p:cNvCxnSpPr/>
              <p:nvPr/>
            </p:nvCxnSpPr>
            <p:spPr bwMode="auto">
              <a:xfrm>
                <a:off x="5562600" y="3048000"/>
                <a:ext cx="15240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 name="Straight Arrow Connector 37"/>
              <p:cNvCxnSpPr/>
              <p:nvPr/>
            </p:nvCxnSpPr>
            <p:spPr bwMode="auto">
              <a:xfrm>
                <a:off x="5257800" y="3733800"/>
                <a:ext cx="15240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 name="Straight Arrow Connector 38"/>
              <p:cNvCxnSpPr>
                <a:stCxn id="12" idx="1"/>
              </p:cNvCxnSpPr>
              <p:nvPr/>
            </p:nvCxnSpPr>
            <p:spPr bwMode="auto">
              <a:xfrm flipH="1" flipV="1">
                <a:off x="3810000" y="2971800"/>
                <a:ext cx="165100" cy="136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 name="TextBox 2">
              <a:extLst>
                <a:ext uri="{FF2B5EF4-FFF2-40B4-BE49-F238E27FC236}">
                  <a16:creationId xmlns:a16="http://schemas.microsoft.com/office/drawing/2014/main" id="{955BEEB5-F9D4-0F4E-8C86-B0999ED019DF}"/>
                </a:ext>
              </a:extLst>
            </p:cNvPr>
            <p:cNvSpPr txBox="1"/>
            <p:nvPr/>
          </p:nvSpPr>
          <p:spPr>
            <a:xfrm>
              <a:off x="3482657" y="4290368"/>
              <a:ext cx="492443" cy="461665"/>
            </a:xfrm>
            <a:prstGeom prst="rect">
              <a:avLst/>
            </a:prstGeom>
            <a:noFill/>
          </p:spPr>
          <p:txBody>
            <a:bodyPr wrap="none" rtlCol="0">
              <a:spAutoFit/>
            </a:bodyPr>
            <a:lstStyle/>
            <a:p>
              <a:r>
                <a:rPr lang="en-US" dirty="0"/>
                <a:t>B</a:t>
              </a:r>
              <a:r>
                <a:rPr lang="en-US" baseline="-25000" dirty="0"/>
                <a:t>1</a:t>
              </a:r>
            </a:p>
          </p:txBody>
        </p:sp>
        <p:sp>
          <p:nvSpPr>
            <p:cNvPr id="30" name="TextBox 29">
              <a:extLst>
                <a:ext uri="{FF2B5EF4-FFF2-40B4-BE49-F238E27FC236}">
                  <a16:creationId xmlns:a16="http://schemas.microsoft.com/office/drawing/2014/main" id="{8772BC2D-CB07-A749-8176-445187648B39}"/>
                </a:ext>
              </a:extLst>
            </p:cNvPr>
            <p:cNvSpPr txBox="1"/>
            <p:nvPr/>
          </p:nvSpPr>
          <p:spPr>
            <a:xfrm>
              <a:off x="6194354" y="4166418"/>
              <a:ext cx="492443" cy="461665"/>
            </a:xfrm>
            <a:prstGeom prst="rect">
              <a:avLst/>
            </a:prstGeom>
            <a:noFill/>
          </p:spPr>
          <p:txBody>
            <a:bodyPr wrap="none" rtlCol="0">
              <a:spAutoFit/>
            </a:bodyPr>
            <a:lstStyle/>
            <a:p>
              <a:r>
                <a:rPr lang="en-US" dirty="0"/>
                <a:t>B</a:t>
              </a:r>
              <a:r>
                <a:rPr lang="en-US" baseline="-25000" dirty="0"/>
                <a:t>2</a:t>
              </a:r>
            </a:p>
          </p:txBody>
        </p:sp>
      </p:grpSp>
      <p:sp>
        <p:nvSpPr>
          <p:cNvPr id="5" name="TextBox 4">
            <a:extLst>
              <a:ext uri="{FF2B5EF4-FFF2-40B4-BE49-F238E27FC236}">
                <a16:creationId xmlns:a16="http://schemas.microsoft.com/office/drawing/2014/main" id="{AA854D77-E41E-834A-ABDB-9703AA3B84E1}"/>
              </a:ext>
            </a:extLst>
          </p:cNvPr>
          <p:cNvSpPr txBox="1"/>
          <p:nvPr/>
        </p:nvSpPr>
        <p:spPr>
          <a:xfrm>
            <a:off x="9145428" y="5715000"/>
            <a:ext cx="2620654" cy="830997"/>
          </a:xfrm>
          <a:prstGeom prst="rect">
            <a:avLst/>
          </a:prstGeom>
          <a:noFill/>
        </p:spPr>
        <p:txBody>
          <a:bodyPr wrap="none" rtlCol="0">
            <a:spAutoFit/>
          </a:bodyPr>
          <a:lstStyle/>
          <a:p>
            <a:r>
              <a:rPr lang="en-US" dirty="0"/>
              <a:t>q</a:t>
            </a:r>
            <a:r>
              <a:rPr lang="en-US" baseline="-25000" dirty="0"/>
              <a:t>1</a:t>
            </a:r>
            <a:r>
              <a:rPr lang="en-US" dirty="0"/>
              <a:t>  </a:t>
            </a:r>
            <a:r>
              <a:rPr lang="en-US" b="1" dirty="0"/>
              <a:t>Figure of Merit</a:t>
            </a:r>
          </a:p>
          <a:p>
            <a:r>
              <a:rPr lang="en-US" b="1" dirty="0"/>
              <a:t>x</a:t>
            </a:r>
            <a:r>
              <a:rPr lang="en-US" baseline="-25000" dirty="0"/>
              <a:t>0</a:t>
            </a:r>
            <a:r>
              <a:rPr lang="en-US" dirty="0"/>
              <a:t>  </a:t>
            </a:r>
            <a:r>
              <a:rPr lang="en-US" b="1" dirty="0"/>
              <a:t>Parameters</a:t>
            </a:r>
            <a:endParaRPr lang="en-US" b="1" baseline="-25000" dirty="0"/>
          </a:p>
        </p:txBody>
      </p:sp>
      <p:sp>
        <p:nvSpPr>
          <p:cNvPr id="3074" name="Rectangle 2"/>
          <p:cNvSpPr>
            <a:spLocks noGrp="1" noChangeArrowheads="1"/>
          </p:cNvSpPr>
          <p:nvPr>
            <p:ph type="title"/>
          </p:nvPr>
        </p:nvSpPr>
        <p:spPr>
          <a:xfrm>
            <a:off x="3081178" y="34030"/>
            <a:ext cx="8674100" cy="1361940"/>
          </a:xfrm>
        </p:spPr>
        <p:txBody>
          <a:bodyPr/>
          <a:lstStyle/>
          <a:p>
            <a:pPr eaLnBrk="1" hangingPunct="1">
              <a:defRPr/>
            </a:pPr>
            <a:r>
              <a:rPr lang="en-US" sz="3200" dirty="0">
                <a:cs typeface="+mj-cs"/>
              </a:rPr>
              <a:t>Basic Adjoint Example </a:t>
            </a:r>
            <a:r>
              <a:rPr lang="en-US" sz="2400" dirty="0">
                <a:cs typeface="+mj-cs"/>
              </a:rPr>
              <a:t>(More Nostalgia)</a:t>
            </a:r>
            <a:br>
              <a:rPr lang="en-US" sz="2400" dirty="0">
                <a:cs typeface="+mj-cs"/>
              </a:rPr>
            </a:br>
            <a:r>
              <a:rPr lang="en-US" sz="2400" dirty="0">
                <a:solidFill>
                  <a:schemeClr val="tx1"/>
                </a:solidFill>
                <a:cs typeface="+mj-cs"/>
              </a:rPr>
              <a:t>Jackson, Classical Electrodynamics Problems 1.12 and 1.13</a:t>
            </a:r>
          </a:p>
        </p:txBody>
      </p:sp>
      <p:pic>
        <p:nvPicPr>
          <p:cNvPr id="9" name="Picture 8">
            <a:extLst>
              <a:ext uri="{FF2B5EF4-FFF2-40B4-BE49-F238E27FC236}">
                <a16:creationId xmlns:a16="http://schemas.microsoft.com/office/drawing/2014/main" id="{B053F987-FA28-FE4D-B787-3126B45A7B53}"/>
              </a:ext>
            </a:extLst>
          </p:cNvPr>
          <p:cNvPicPr>
            <a:picLocks noChangeAspect="1"/>
          </p:cNvPicPr>
          <p:nvPr/>
        </p:nvPicPr>
        <p:blipFill>
          <a:blip r:embed="rId2"/>
          <a:stretch>
            <a:fillRect/>
          </a:stretch>
        </p:blipFill>
        <p:spPr>
          <a:xfrm>
            <a:off x="369728" y="1415568"/>
            <a:ext cx="8674100" cy="1206500"/>
          </a:xfrm>
          <a:prstGeom prst="rect">
            <a:avLst/>
          </a:prstGeom>
        </p:spPr>
      </p:pic>
      <p:pic>
        <p:nvPicPr>
          <p:cNvPr id="11" name="Picture 10">
            <a:extLst>
              <a:ext uri="{FF2B5EF4-FFF2-40B4-BE49-F238E27FC236}">
                <a16:creationId xmlns:a16="http://schemas.microsoft.com/office/drawing/2014/main" id="{9CAF8726-8251-9B44-A14C-6EB259FBFAEC}"/>
              </a:ext>
            </a:extLst>
          </p:cNvPr>
          <p:cNvPicPr>
            <a:picLocks noChangeAspect="1"/>
          </p:cNvPicPr>
          <p:nvPr/>
        </p:nvPicPr>
        <p:blipFill>
          <a:blip r:embed="rId3"/>
          <a:stretch>
            <a:fillRect/>
          </a:stretch>
        </p:blipFill>
        <p:spPr>
          <a:xfrm>
            <a:off x="193356" y="486013"/>
            <a:ext cx="3276600" cy="647700"/>
          </a:xfrm>
          <a:prstGeom prst="rect">
            <a:avLst/>
          </a:prstGeom>
        </p:spPr>
      </p:pic>
      <p:pic>
        <p:nvPicPr>
          <p:cNvPr id="7" name="Picture 6">
            <a:extLst>
              <a:ext uri="{FF2B5EF4-FFF2-40B4-BE49-F238E27FC236}">
                <a16:creationId xmlns:a16="http://schemas.microsoft.com/office/drawing/2014/main" id="{32FB8E5D-3AD7-6C4D-A6D7-F512DB4B073B}"/>
              </a:ext>
            </a:extLst>
          </p:cNvPr>
          <p:cNvPicPr>
            <a:picLocks noChangeAspect="1"/>
          </p:cNvPicPr>
          <p:nvPr/>
        </p:nvPicPr>
        <p:blipFill>
          <a:blip r:embed="rId4"/>
          <a:stretch>
            <a:fillRect/>
          </a:stretch>
        </p:blipFill>
        <p:spPr>
          <a:xfrm>
            <a:off x="438200" y="2719900"/>
            <a:ext cx="3703428" cy="2167253"/>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780AE2-0465-894F-82D1-9541F4D25618}"/>
              </a:ext>
            </a:extLst>
          </p:cNvPr>
          <p:cNvSpPr txBox="1"/>
          <p:nvPr/>
        </p:nvSpPr>
        <p:spPr>
          <a:xfrm>
            <a:off x="1905000" y="5177821"/>
            <a:ext cx="5181600" cy="1200329"/>
          </a:xfrm>
          <a:prstGeom prst="rect">
            <a:avLst/>
          </a:prstGeom>
          <a:noFill/>
        </p:spPr>
        <p:txBody>
          <a:bodyPr wrap="square" rtlCol="0">
            <a:spAutoFit/>
          </a:bodyPr>
          <a:lstStyle/>
          <a:p>
            <a:r>
              <a:rPr lang="en-US" dirty="0"/>
              <a:t>Optimized for “Quasi-symmetry” on axis</a:t>
            </a:r>
          </a:p>
          <a:p>
            <a:r>
              <a:rPr lang="en-US" dirty="0"/>
              <a:t>( good particle confinement)</a:t>
            </a:r>
          </a:p>
        </p:txBody>
      </p:sp>
      <p:grpSp>
        <p:nvGrpSpPr>
          <p:cNvPr id="4" name="Group 3">
            <a:extLst>
              <a:ext uri="{FF2B5EF4-FFF2-40B4-BE49-F238E27FC236}">
                <a16:creationId xmlns:a16="http://schemas.microsoft.com/office/drawing/2014/main" id="{00DC84F4-BADF-AB4B-AEC0-545A359A9365}"/>
              </a:ext>
            </a:extLst>
          </p:cNvPr>
          <p:cNvGrpSpPr/>
          <p:nvPr/>
        </p:nvGrpSpPr>
        <p:grpSpPr>
          <a:xfrm>
            <a:off x="1839341" y="1790700"/>
            <a:ext cx="8252178" cy="3276600"/>
            <a:chOff x="315341" y="1790700"/>
            <a:chExt cx="8252178" cy="3276600"/>
          </a:xfrm>
        </p:grpSpPr>
        <p:grpSp>
          <p:nvGrpSpPr>
            <p:cNvPr id="11" name="Group 10">
              <a:extLst>
                <a:ext uri="{FF2B5EF4-FFF2-40B4-BE49-F238E27FC236}">
                  <a16:creationId xmlns:a16="http://schemas.microsoft.com/office/drawing/2014/main" id="{D39EB9F9-5D3D-2F43-AC0F-09679ACC7012}"/>
                </a:ext>
              </a:extLst>
            </p:cNvPr>
            <p:cNvGrpSpPr/>
            <p:nvPr/>
          </p:nvGrpSpPr>
          <p:grpSpPr>
            <a:xfrm>
              <a:off x="315341" y="1790700"/>
              <a:ext cx="8252178" cy="3276600"/>
              <a:chOff x="315341" y="1790700"/>
              <a:chExt cx="8252178" cy="3276600"/>
            </a:xfrm>
          </p:grpSpPr>
          <p:pic>
            <p:nvPicPr>
              <p:cNvPr id="5" name="Picture 4">
                <a:extLst>
                  <a:ext uri="{FF2B5EF4-FFF2-40B4-BE49-F238E27FC236}">
                    <a16:creationId xmlns:a16="http://schemas.microsoft.com/office/drawing/2014/main" id="{184F14A3-FF27-E849-83D5-4BEFDB2247B3}"/>
                  </a:ext>
                </a:extLst>
              </p:cNvPr>
              <p:cNvPicPr>
                <a:picLocks noChangeAspect="1"/>
              </p:cNvPicPr>
              <p:nvPr/>
            </p:nvPicPr>
            <p:blipFill>
              <a:blip r:embed="rId2"/>
              <a:stretch>
                <a:fillRect/>
              </a:stretch>
            </p:blipFill>
            <p:spPr>
              <a:xfrm>
                <a:off x="315341" y="1790700"/>
                <a:ext cx="8252178" cy="3276600"/>
              </a:xfrm>
              <a:prstGeom prst="rect">
                <a:avLst/>
              </a:prstGeom>
            </p:spPr>
          </p:pic>
          <p:sp>
            <p:nvSpPr>
              <p:cNvPr id="10" name="Rectangle 9">
                <a:extLst>
                  <a:ext uri="{FF2B5EF4-FFF2-40B4-BE49-F238E27FC236}">
                    <a16:creationId xmlns:a16="http://schemas.microsoft.com/office/drawing/2014/main" id="{93B3597B-3278-3D42-94ED-31939D686E71}"/>
                  </a:ext>
                </a:extLst>
              </p:cNvPr>
              <p:cNvSpPr/>
              <p:nvPr/>
            </p:nvSpPr>
            <p:spPr bwMode="auto">
              <a:xfrm>
                <a:off x="576481" y="4343400"/>
                <a:ext cx="7653119" cy="723900"/>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endParaRPr lang="en-US"/>
              </a:p>
            </p:txBody>
          </p:sp>
        </p:grpSp>
        <p:sp>
          <p:nvSpPr>
            <p:cNvPr id="6" name="TextBox 5">
              <a:extLst>
                <a:ext uri="{FF2B5EF4-FFF2-40B4-BE49-F238E27FC236}">
                  <a16:creationId xmlns:a16="http://schemas.microsoft.com/office/drawing/2014/main" id="{406BFBB8-7952-7540-AC5D-488181F5247C}"/>
                </a:ext>
              </a:extLst>
            </p:cNvPr>
            <p:cNvSpPr txBox="1"/>
            <p:nvPr/>
          </p:nvSpPr>
          <p:spPr>
            <a:xfrm>
              <a:off x="1371600" y="2438400"/>
              <a:ext cx="899605" cy="461665"/>
            </a:xfrm>
            <a:prstGeom prst="rect">
              <a:avLst/>
            </a:prstGeom>
            <a:noFill/>
          </p:spPr>
          <p:txBody>
            <a:bodyPr wrap="none" rtlCol="0">
              <a:spAutoFit/>
            </a:bodyPr>
            <a:lstStyle/>
            <a:p>
              <a:r>
                <a:rPr lang="en-US" dirty="0"/>
                <a:t>initial</a:t>
              </a:r>
            </a:p>
          </p:txBody>
        </p:sp>
        <p:sp>
          <p:nvSpPr>
            <p:cNvPr id="7" name="TextBox 6">
              <a:extLst>
                <a:ext uri="{FF2B5EF4-FFF2-40B4-BE49-F238E27FC236}">
                  <a16:creationId xmlns:a16="http://schemas.microsoft.com/office/drawing/2014/main" id="{E6974F7A-47DC-D143-9D41-7F33E4AF8FBA}"/>
                </a:ext>
              </a:extLst>
            </p:cNvPr>
            <p:cNvSpPr txBox="1"/>
            <p:nvPr/>
          </p:nvSpPr>
          <p:spPr>
            <a:xfrm>
              <a:off x="5410200" y="2438400"/>
              <a:ext cx="747320" cy="461665"/>
            </a:xfrm>
            <a:prstGeom prst="rect">
              <a:avLst/>
            </a:prstGeom>
            <a:noFill/>
          </p:spPr>
          <p:txBody>
            <a:bodyPr wrap="none" rtlCol="0">
              <a:spAutoFit/>
            </a:bodyPr>
            <a:lstStyle/>
            <a:p>
              <a:r>
                <a:rPr lang="en-US" dirty="0"/>
                <a:t>final</a:t>
              </a:r>
            </a:p>
          </p:txBody>
        </p:sp>
      </p:grpSp>
      <p:pic>
        <p:nvPicPr>
          <p:cNvPr id="9" name="Picture 8">
            <a:extLst>
              <a:ext uri="{FF2B5EF4-FFF2-40B4-BE49-F238E27FC236}">
                <a16:creationId xmlns:a16="http://schemas.microsoft.com/office/drawing/2014/main" id="{D2702489-6622-9E48-84A7-C6C27FA0E8E6}"/>
              </a:ext>
            </a:extLst>
          </p:cNvPr>
          <p:cNvPicPr>
            <a:picLocks noChangeAspect="1"/>
          </p:cNvPicPr>
          <p:nvPr/>
        </p:nvPicPr>
        <p:blipFill>
          <a:blip r:embed="rId3"/>
          <a:stretch>
            <a:fillRect/>
          </a:stretch>
        </p:blipFill>
        <p:spPr>
          <a:xfrm>
            <a:off x="7592893" y="4495800"/>
            <a:ext cx="2498627" cy="2362200"/>
          </a:xfrm>
          <a:prstGeom prst="rect">
            <a:avLst/>
          </a:prstGeom>
        </p:spPr>
      </p:pic>
      <p:pic>
        <p:nvPicPr>
          <p:cNvPr id="3" name="Picture 2">
            <a:extLst>
              <a:ext uri="{FF2B5EF4-FFF2-40B4-BE49-F238E27FC236}">
                <a16:creationId xmlns:a16="http://schemas.microsoft.com/office/drawing/2014/main" id="{A344DCE2-F824-9E4F-9C3C-24D48E9D4993}"/>
              </a:ext>
            </a:extLst>
          </p:cNvPr>
          <p:cNvPicPr>
            <a:picLocks noChangeAspect="1"/>
          </p:cNvPicPr>
          <p:nvPr/>
        </p:nvPicPr>
        <p:blipFill>
          <a:blip r:embed="rId4"/>
          <a:stretch>
            <a:fillRect/>
          </a:stretch>
        </p:blipFill>
        <p:spPr>
          <a:xfrm>
            <a:off x="2109522" y="76200"/>
            <a:ext cx="7532688" cy="1981200"/>
          </a:xfrm>
          <a:prstGeom prst="rect">
            <a:avLst/>
          </a:prstGeom>
        </p:spPr>
      </p:pic>
      <p:sp>
        <p:nvSpPr>
          <p:cNvPr id="8" name="TextBox 7">
            <a:extLst>
              <a:ext uri="{FF2B5EF4-FFF2-40B4-BE49-F238E27FC236}">
                <a16:creationId xmlns:a16="http://schemas.microsoft.com/office/drawing/2014/main" id="{3D5FE40C-8400-0A4A-8523-C56D0F748F66}"/>
              </a:ext>
            </a:extLst>
          </p:cNvPr>
          <p:cNvSpPr txBox="1"/>
          <p:nvPr/>
        </p:nvSpPr>
        <p:spPr>
          <a:xfrm>
            <a:off x="10167662" y="5638800"/>
            <a:ext cx="747320" cy="461665"/>
          </a:xfrm>
          <a:prstGeom prst="rect">
            <a:avLst/>
          </a:prstGeom>
          <a:noFill/>
        </p:spPr>
        <p:txBody>
          <a:bodyPr wrap="none" rtlCol="0">
            <a:spAutoFit/>
          </a:bodyPr>
          <a:lstStyle/>
          <a:p>
            <a:r>
              <a:rPr lang="en-US" dirty="0"/>
              <a:t>final</a:t>
            </a:r>
          </a:p>
        </p:txBody>
      </p:sp>
      <p:sp>
        <p:nvSpPr>
          <p:cNvPr id="12" name="TextBox 11">
            <a:extLst>
              <a:ext uri="{FF2B5EF4-FFF2-40B4-BE49-F238E27FC236}">
                <a16:creationId xmlns:a16="http://schemas.microsoft.com/office/drawing/2014/main" id="{166379E8-90AF-C442-AEEA-953B23582FB3}"/>
              </a:ext>
            </a:extLst>
          </p:cNvPr>
          <p:cNvSpPr txBox="1"/>
          <p:nvPr/>
        </p:nvSpPr>
        <p:spPr>
          <a:xfrm>
            <a:off x="10091519" y="4508500"/>
            <a:ext cx="899605" cy="461665"/>
          </a:xfrm>
          <a:prstGeom prst="rect">
            <a:avLst/>
          </a:prstGeom>
          <a:noFill/>
        </p:spPr>
        <p:txBody>
          <a:bodyPr wrap="none" rtlCol="0">
            <a:spAutoFit/>
          </a:bodyPr>
          <a:lstStyle/>
          <a:p>
            <a:r>
              <a:rPr lang="en-US" dirty="0"/>
              <a:t>initial</a:t>
            </a:r>
          </a:p>
        </p:txBody>
      </p:sp>
      <p:cxnSp>
        <p:nvCxnSpPr>
          <p:cNvPr id="14" name="Straight Arrow Connector 13">
            <a:extLst>
              <a:ext uri="{FF2B5EF4-FFF2-40B4-BE49-F238E27FC236}">
                <a16:creationId xmlns:a16="http://schemas.microsoft.com/office/drawing/2014/main" id="{D0BFA2A3-DF11-1E4A-BE43-6FFB5D7B85B7}"/>
              </a:ext>
            </a:extLst>
          </p:cNvPr>
          <p:cNvCxnSpPr/>
          <p:nvPr/>
        </p:nvCxnSpPr>
        <p:spPr bwMode="auto">
          <a:xfrm flipH="1">
            <a:off x="9642210" y="4739332"/>
            <a:ext cx="449309" cy="137468"/>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cxnSp>
      <p:cxnSp>
        <p:nvCxnSpPr>
          <p:cNvPr id="15" name="Straight Arrow Connector 14">
            <a:extLst>
              <a:ext uri="{FF2B5EF4-FFF2-40B4-BE49-F238E27FC236}">
                <a16:creationId xmlns:a16="http://schemas.microsoft.com/office/drawing/2014/main" id="{05D55150-8022-2741-BC7E-CF4F4DC29D65}"/>
              </a:ext>
            </a:extLst>
          </p:cNvPr>
          <p:cNvCxnSpPr>
            <a:cxnSpLocks/>
          </p:cNvCxnSpPr>
          <p:nvPr/>
        </p:nvCxnSpPr>
        <p:spPr bwMode="auto">
          <a:xfrm flipH="1">
            <a:off x="9642210" y="5869632"/>
            <a:ext cx="525453" cy="0"/>
          </a:xfrm>
          <a:prstGeom prst="straightConnector1">
            <a:avLst/>
          </a:prstGeom>
          <a:ln>
            <a:headEnd type="none" w="med" len="med"/>
            <a:tailEnd type="triangle"/>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2">
            <a:schemeClr val="dk1"/>
          </a:lnRef>
          <a:fillRef idx="0">
            <a:schemeClr val="dk1"/>
          </a:fillRef>
          <a:effectRef idx="1">
            <a:schemeClr val="dk1"/>
          </a:effectRef>
          <a:fontRef idx="minor">
            <a:schemeClr val="tx1"/>
          </a:fontRef>
        </p:style>
      </p:cxnSp>
      <p:grpSp>
        <p:nvGrpSpPr>
          <p:cNvPr id="17" name="Group 16">
            <a:extLst>
              <a:ext uri="{FF2B5EF4-FFF2-40B4-BE49-F238E27FC236}">
                <a16:creationId xmlns:a16="http://schemas.microsoft.com/office/drawing/2014/main" id="{9DB75F68-200D-EC4E-802D-46FAD7EE770B}"/>
              </a:ext>
            </a:extLst>
          </p:cNvPr>
          <p:cNvGrpSpPr/>
          <p:nvPr/>
        </p:nvGrpSpPr>
        <p:grpSpPr>
          <a:xfrm>
            <a:off x="38101" y="0"/>
            <a:ext cx="1562100" cy="1611341"/>
            <a:chOff x="207286" y="152400"/>
            <a:chExt cx="1600201" cy="1752600"/>
          </a:xfrm>
        </p:grpSpPr>
        <p:sp>
          <p:nvSpPr>
            <p:cNvPr id="18" name="Rectangle 17">
              <a:extLst>
                <a:ext uri="{FF2B5EF4-FFF2-40B4-BE49-F238E27FC236}">
                  <a16:creationId xmlns:a16="http://schemas.microsoft.com/office/drawing/2014/main" id="{9E5C89A5-7D9E-0E4C-AAC1-E8DB3013D728}"/>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19" name="Picture 18">
              <a:extLst>
                <a:ext uri="{FF2B5EF4-FFF2-40B4-BE49-F238E27FC236}">
                  <a16:creationId xmlns:a16="http://schemas.microsoft.com/office/drawing/2014/main" id="{A32D71E5-6BB0-DD4B-92C6-116846DC2375}"/>
                </a:ext>
              </a:extLst>
            </p:cNvPr>
            <p:cNvPicPr>
              <a:picLocks noChangeAspect="1"/>
            </p:cNvPicPr>
            <p:nvPr/>
          </p:nvPicPr>
          <p:blipFill>
            <a:blip r:embed="rId5"/>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51612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05903-38E7-DA4B-A7EA-5A18419226A4}"/>
              </a:ext>
            </a:extLst>
          </p:cNvPr>
          <p:cNvSpPr>
            <a:spLocks noGrp="1"/>
          </p:cNvSpPr>
          <p:nvPr>
            <p:ph type="title"/>
          </p:nvPr>
        </p:nvSpPr>
        <p:spPr>
          <a:xfrm>
            <a:off x="914400" y="-8776"/>
            <a:ext cx="10363200" cy="1143000"/>
          </a:xfrm>
        </p:spPr>
        <p:txBody>
          <a:bodyPr/>
          <a:lstStyle/>
          <a:p>
            <a:r>
              <a:rPr lang="en-US" dirty="0"/>
              <a:t>Challenges</a:t>
            </a:r>
          </a:p>
        </p:txBody>
      </p:sp>
      <p:graphicFrame>
        <p:nvGraphicFramePr>
          <p:cNvPr id="3" name="Object 2">
            <a:extLst>
              <a:ext uri="{FF2B5EF4-FFF2-40B4-BE49-F238E27FC236}">
                <a16:creationId xmlns:a16="http://schemas.microsoft.com/office/drawing/2014/main" id="{12CFF90C-928F-D946-AA85-F2661C96E1D0}"/>
              </a:ext>
            </a:extLst>
          </p:cNvPr>
          <p:cNvGraphicFramePr>
            <a:graphicFrameLocks noChangeAspect="1"/>
          </p:cNvGraphicFramePr>
          <p:nvPr>
            <p:extLst>
              <p:ext uri="{D42A27DB-BD31-4B8C-83A1-F6EECF244321}">
                <p14:modId xmlns:p14="http://schemas.microsoft.com/office/powerpoint/2010/main" val="4001713914"/>
              </p:ext>
            </p:extLst>
          </p:nvPr>
        </p:nvGraphicFramePr>
        <p:xfrm>
          <a:off x="3078956" y="931296"/>
          <a:ext cx="6034087" cy="920750"/>
        </p:xfrm>
        <a:graphic>
          <a:graphicData uri="http://schemas.openxmlformats.org/presentationml/2006/ole">
            <mc:AlternateContent xmlns:mc="http://schemas.openxmlformats.org/markup-compatibility/2006">
              <mc:Choice xmlns:v="urn:schemas-microsoft-com:vml" Requires="v">
                <p:oleObj spid="_x0000_s794750" name="Equation" r:id="rId4" imgW="2997200" imgH="457200" progId="Equation.DSMT4">
                  <p:embed/>
                </p:oleObj>
              </mc:Choice>
              <mc:Fallback>
                <p:oleObj name="Equation" r:id="rId4" imgW="2997200" imgH="457200" progId="Equation.DSMT4">
                  <p:embed/>
                  <p:pic>
                    <p:nvPicPr>
                      <p:cNvPr id="3" name="Object 2"/>
                      <p:cNvPicPr/>
                      <p:nvPr/>
                    </p:nvPicPr>
                    <p:blipFill>
                      <a:blip r:embed="rId5"/>
                      <a:stretch>
                        <a:fillRect/>
                      </a:stretch>
                    </p:blipFill>
                    <p:spPr>
                      <a:xfrm>
                        <a:off x="3078956" y="931296"/>
                        <a:ext cx="6034087" cy="920750"/>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D1485491-D599-3F47-AB8F-7FE50F29D3C2}"/>
              </a:ext>
            </a:extLst>
          </p:cNvPr>
          <p:cNvSpPr txBox="1"/>
          <p:nvPr/>
        </p:nvSpPr>
        <p:spPr>
          <a:xfrm>
            <a:off x="6857963" y="2116673"/>
            <a:ext cx="2821606" cy="461665"/>
          </a:xfrm>
          <a:prstGeom prst="rect">
            <a:avLst/>
          </a:prstGeom>
          <a:noFill/>
        </p:spPr>
        <p:txBody>
          <a:bodyPr wrap="none" rtlCol="0">
            <a:spAutoFit/>
          </a:bodyPr>
          <a:lstStyle/>
          <a:p>
            <a:r>
              <a:rPr lang="en-US" dirty="0"/>
              <a:t>Surface displacement</a:t>
            </a:r>
          </a:p>
        </p:txBody>
      </p:sp>
      <p:sp>
        <p:nvSpPr>
          <p:cNvPr id="5" name="TextBox 4">
            <a:extLst>
              <a:ext uri="{FF2B5EF4-FFF2-40B4-BE49-F238E27FC236}">
                <a16:creationId xmlns:a16="http://schemas.microsoft.com/office/drawing/2014/main" id="{1125951F-758E-7F4C-B23A-6C9CC96FAC11}"/>
              </a:ext>
            </a:extLst>
          </p:cNvPr>
          <p:cNvSpPr txBox="1"/>
          <p:nvPr/>
        </p:nvSpPr>
        <p:spPr>
          <a:xfrm>
            <a:off x="64215" y="1635219"/>
            <a:ext cx="2831386" cy="830997"/>
          </a:xfrm>
          <a:prstGeom prst="rect">
            <a:avLst/>
          </a:prstGeom>
          <a:noFill/>
        </p:spPr>
        <p:txBody>
          <a:bodyPr wrap="square" rtlCol="0">
            <a:spAutoFit/>
          </a:bodyPr>
          <a:lstStyle/>
          <a:p>
            <a:r>
              <a:rPr lang="en-US" dirty="0"/>
              <a:t>Make this appear to be change in </a:t>
            </a:r>
            <a:r>
              <a:rPr lang="en-US" dirty="0" err="1"/>
              <a:t>FoM</a:t>
            </a:r>
            <a:endParaRPr lang="en-US" dirty="0"/>
          </a:p>
        </p:txBody>
      </p:sp>
      <p:cxnSp>
        <p:nvCxnSpPr>
          <p:cNvPr id="6" name="Straight Arrow Connector 5">
            <a:extLst>
              <a:ext uri="{FF2B5EF4-FFF2-40B4-BE49-F238E27FC236}">
                <a16:creationId xmlns:a16="http://schemas.microsoft.com/office/drawing/2014/main" id="{A84BAACB-8F44-044B-8A64-CEADCFEFAFDB}"/>
              </a:ext>
            </a:extLst>
          </p:cNvPr>
          <p:cNvCxnSpPr>
            <a:cxnSpLocks/>
          </p:cNvCxnSpPr>
          <p:nvPr/>
        </p:nvCxnSpPr>
        <p:spPr bwMode="auto">
          <a:xfrm flipV="1">
            <a:off x="2453879" y="1456277"/>
            <a:ext cx="517922" cy="225232"/>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Arrow Connector 6">
            <a:extLst>
              <a:ext uri="{FF2B5EF4-FFF2-40B4-BE49-F238E27FC236}">
                <a16:creationId xmlns:a16="http://schemas.microsoft.com/office/drawing/2014/main" id="{0BED1519-1C70-0A44-AF8C-0ECA9BCE4C55}"/>
              </a:ext>
            </a:extLst>
          </p:cNvPr>
          <p:cNvCxnSpPr>
            <a:cxnSpLocks/>
          </p:cNvCxnSpPr>
          <p:nvPr/>
        </p:nvCxnSpPr>
        <p:spPr bwMode="auto">
          <a:xfrm flipV="1">
            <a:off x="7315200" y="1707598"/>
            <a:ext cx="0" cy="288895"/>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extBox 7">
            <a:extLst>
              <a:ext uri="{FF2B5EF4-FFF2-40B4-BE49-F238E27FC236}">
                <a16:creationId xmlns:a16="http://schemas.microsoft.com/office/drawing/2014/main" id="{3F505644-B644-7D4D-A80F-25183FCF75B4}"/>
              </a:ext>
            </a:extLst>
          </p:cNvPr>
          <p:cNvSpPr txBox="1"/>
          <p:nvPr/>
        </p:nvSpPr>
        <p:spPr>
          <a:xfrm>
            <a:off x="8047209" y="640861"/>
            <a:ext cx="2600392" cy="461665"/>
          </a:xfrm>
          <a:prstGeom prst="rect">
            <a:avLst/>
          </a:prstGeom>
          <a:noFill/>
        </p:spPr>
        <p:txBody>
          <a:bodyPr wrap="none" rtlCol="0">
            <a:spAutoFit/>
          </a:bodyPr>
          <a:lstStyle/>
          <a:p>
            <a:r>
              <a:rPr lang="en-US" dirty="0"/>
              <a:t>Sensitivity function</a:t>
            </a:r>
          </a:p>
        </p:txBody>
      </p:sp>
      <p:cxnSp>
        <p:nvCxnSpPr>
          <p:cNvPr id="9" name="Straight Arrow Connector 8">
            <a:extLst>
              <a:ext uri="{FF2B5EF4-FFF2-40B4-BE49-F238E27FC236}">
                <a16:creationId xmlns:a16="http://schemas.microsoft.com/office/drawing/2014/main" id="{620306C1-67BA-5442-BB09-F37D01D99E3C}"/>
              </a:ext>
            </a:extLst>
          </p:cNvPr>
          <p:cNvCxnSpPr>
            <a:cxnSpLocks/>
          </p:cNvCxnSpPr>
          <p:nvPr/>
        </p:nvCxnSpPr>
        <p:spPr bwMode="auto">
          <a:xfrm flipH="1">
            <a:off x="7742409" y="857024"/>
            <a:ext cx="304800" cy="365616"/>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a:extLst>
              <a:ext uri="{FF2B5EF4-FFF2-40B4-BE49-F238E27FC236}">
                <a16:creationId xmlns:a16="http://schemas.microsoft.com/office/drawing/2014/main" id="{969303A9-C347-8E40-850C-44F9F33549FE}"/>
              </a:ext>
            </a:extLst>
          </p:cNvPr>
          <p:cNvSpPr txBox="1"/>
          <p:nvPr/>
        </p:nvSpPr>
        <p:spPr>
          <a:xfrm>
            <a:off x="228600" y="2690974"/>
            <a:ext cx="6629365" cy="1015663"/>
          </a:xfrm>
          <a:prstGeom prst="rect">
            <a:avLst/>
          </a:prstGeom>
          <a:noFill/>
        </p:spPr>
        <p:txBody>
          <a:bodyPr wrap="square" rtlCol="0">
            <a:spAutoFit/>
          </a:bodyPr>
          <a:lstStyle/>
          <a:p>
            <a:r>
              <a:rPr lang="en-US" sz="2000" dirty="0"/>
              <a:t>Limited number of </a:t>
            </a:r>
            <a:r>
              <a:rPr lang="en-US" sz="2000" dirty="0" err="1"/>
              <a:t>FoMs</a:t>
            </a:r>
            <a:r>
              <a:rPr lang="en-US" sz="2000" dirty="0"/>
              <a:t> can be put in this form.</a:t>
            </a:r>
          </a:p>
          <a:p>
            <a:r>
              <a:rPr lang="en-US" sz="2000" dirty="0"/>
              <a:t>Formulation must be compatible with 3D - Equilibrium codes</a:t>
            </a:r>
          </a:p>
          <a:p>
            <a:endParaRPr lang="en-US" sz="2000" dirty="0"/>
          </a:p>
        </p:txBody>
      </p:sp>
      <p:sp>
        <p:nvSpPr>
          <p:cNvPr id="24" name="TextBox 23">
            <a:extLst>
              <a:ext uri="{FF2B5EF4-FFF2-40B4-BE49-F238E27FC236}">
                <a16:creationId xmlns:a16="http://schemas.microsoft.com/office/drawing/2014/main" id="{A383AB29-F31A-1045-8BBB-ECC15E8426BE}"/>
              </a:ext>
            </a:extLst>
          </p:cNvPr>
          <p:cNvSpPr txBox="1"/>
          <p:nvPr/>
        </p:nvSpPr>
        <p:spPr>
          <a:xfrm>
            <a:off x="228599" y="3538368"/>
            <a:ext cx="11734800" cy="2862322"/>
          </a:xfrm>
          <a:prstGeom prst="rect">
            <a:avLst/>
          </a:prstGeom>
          <a:noFill/>
        </p:spPr>
        <p:txBody>
          <a:bodyPr wrap="square" rtlCol="0">
            <a:spAutoFit/>
          </a:bodyPr>
          <a:lstStyle/>
          <a:p>
            <a:r>
              <a:rPr lang="en-US" sz="2000" b="1" dirty="0"/>
              <a:t>Minimize Energy</a:t>
            </a:r>
          </a:p>
          <a:p>
            <a:r>
              <a:rPr lang="en-US" sz="2000" b="1" dirty="0">
                <a:solidFill>
                  <a:srgbClr val="000000"/>
                </a:solidFill>
                <a:effectLst/>
                <a:latin typeface="Times" pitchFamily="2" charset="0"/>
              </a:rPr>
              <a:t>VMEC</a:t>
            </a:r>
            <a:r>
              <a:rPr lang="en-US" sz="1800" dirty="0">
                <a:solidFill>
                  <a:srgbClr val="000000"/>
                </a:solidFill>
                <a:effectLst/>
                <a:latin typeface="Times" pitchFamily="2" charset="0"/>
              </a:rPr>
              <a:t> - S. P. </a:t>
            </a:r>
            <a:r>
              <a:rPr lang="en-US" sz="1800" dirty="0" err="1">
                <a:solidFill>
                  <a:srgbClr val="000000"/>
                </a:solidFill>
                <a:effectLst/>
                <a:latin typeface="Times" pitchFamily="2" charset="0"/>
              </a:rPr>
              <a:t>Hirshman</a:t>
            </a:r>
            <a:r>
              <a:rPr lang="en-US" sz="1800" dirty="0">
                <a:solidFill>
                  <a:srgbClr val="000000"/>
                </a:solidFill>
                <a:effectLst/>
                <a:latin typeface="Times" pitchFamily="2" charset="0"/>
              </a:rPr>
              <a:t> and J. C. Whitson, (1983). </a:t>
            </a:r>
          </a:p>
          <a:p>
            <a:r>
              <a:rPr lang="en-US" sz="2000" b="1" dirty="0">
                <a:solidFill>
                  <a:srgbClr val="000000"/>
                </a:solidFill>
                <a:effectLst/>
                <a:latin typeface="Times" pitchFamily="2" charset="0"/>
              </a:rPr>
              <a:t>SPEC </a:t>
            </a:r>
            <a:r>
              <a:rPr lang="en-US" sz="1800" dirty="0">
                <a:solidFill>
                  <a:srgbClr val="000000"/>
                </a:solidFill>
                <a:effectLst/>
                <a:latin typeface="Times" pitchFamily="2" charset="0"/>
              </a:rPr>
              <a:t>- S. R. Hudson, R. L. Dewar, G. Dennis, M. J. Hole, M. McGann, G. von </a:t>
            </a:r>
            <a:r>
              <a:rPr lang="en-US" sz="1800" dirty="0" err="1">
                <a:solidFill>
                  <a:srgbClr val="000000"/>
                </a:solidFill>
                <a:effectLst/>
                <a:latin typeface="Times" pitchFamily="2" charset="0"/>
              </a:rPr>
              <a:t>Nessi</a:t>
            </a:r>
            <a:r>
              <a:rPr lang="en-US" sz="1800" dirty="0">
                <a:solidFill>
                  <a:srgbClr val="000000"/>
                </a:solidFill>
                <a:effectLst/>
                <a:latin typeface="Times" pitchFamily="2" charset="0"/>
              </a:rPr>
              <a:t>, and S. </a:t>
            </a:r>
            <a:r>
              <a:rPr lang="en-US" sz="1800" dirty="0" err="1">
                <a:solidFill>
                  <a:srgbClr val="000000"/>
                </a:solidFill>
                <a:effectLst/>
                <a:latin typeface="Times" pitchFamily="2" charset="0"/>
              </a:rPr>
              <a:t>Lazerson</a:t>
            </a:r>
            <a:r>
              <a:rPr lang="en-US" sz="1800" dirty="0">
                <a:solidFill>
                  <a:srgbClr val="000000"/>
                </a:solidFill>
                <a:effectLst/>
                <a:latin typeface="Times" pitchFamily="2" charset="0"/>
              </a:rPr>
              <a:t>, (2012). </a:t>
            </a:r>
          </a:p>
          <a:p>
            <a:endParaRPr lang="en-US" sz="2000" b="1" dirty="0"/>
          </a:p>
          <a:p>
            <a:r>
              <a:rPr lang="en-US" sz="2000" b="1" dirty="0"/>
              <a:t>Solve Force Balance</a:t>
            </a:r>
          </a:p>
          <a:p>
            <a:r>
              <a:rPr lang="en-US" sz="2000" b="1" dirty="0">
                <a:solidFill>
                  <a:srgbClr val="000000"/>
                </a:solidFill>
                <a:effectLst/>
                <a:latin typeface="Times" pitchFamily="2" charset="0"/>
              </a:rPr>
              <a:t>DESC</a:t>
            </a:r>
            <a:r>
              <a:rPr lang="en-US" sz="2000" dirty="0">
                <a:solidFill>
                  <a:srgbClr val="000000"/>
                </a:solidFill>
                <a:effectLst/>
                <a:latin typeface="Times" pitchFamily="2" charset="0"/>
              </a:rPr>
              <a:t> – </a:t>
            </a:r>
            <a:r>
              <a:rPr lang="en-US" sz="1800" dirty="0">
                <a:solidFill>
                  <a:srgbClr val="000000"/>
                </a:solidFill>
                <a:effectLst/>
                <a:latin typeface="Times" pitchFamily="2" charset="0"/>
              </a:rPr>
              <a:t>D. W. </a:t>
            </a:r>
            <a:r>
              <a:rPr lang="en-US" sz="1800" dirty="0" err="1">
                <a:solidFill>
                  <a:srgbClr val="000000"/>
                </a:solidFill>
                <a:effectLst/>
                <a:latin typeface="Times" pitchFamily="2" charset="0"/>
              </a:rPr>
              <a:t>Dudt</a:t>
            </a:r>
            <a:r>
              <a:rPr lang="en-US" sz="1800" dirty="0">
                <a:solidFill>
                  <a:srgbClr val="000000"/>
                </a:solidFill>
                <a:effectLst/>
                <a:latin typeface="Times" pitchFamily="2" charset="0"/>
              </a:rPr>
              <a:t>, E. </a:t>
            </a:r>
            <a:r>
              <a:rPr lang="en-US" sz="1800" dirty="0" err="1">
                <a:solidFill>
                  <a:srgbClr val="000000"/>
                </a:solidFill>
                <a:effectLst/>
                <a:latin typeface="Times" pitchFamily="2" charset="0"/>
              </a:rPr>
              <a:t>Kolemen</a:t>
            </a:r>
            <a:r>
              <a:rPr lang="en-US" sz="1800" dirty="0">
                <a:solidFill>
                  <a:srgbClr val="000000"/>
                </a:solidFill>
                <a:effectLst/>
                <a:latin typeface="Times" pitchFamily="2" charset="0"/>
              </a:rPr>
              <a:t>,  (2020), D.W. </a:t>
            </a:r>
            <a:r>
              <a:rPr lang="en-US" sz="1800" dirty="0" err="1">
                <a:solidFill>
                  <a:srgbClr val="000000"/>
                </a:solidFill>
                <a:effectLst/>
                <a:latin typeface="Times" pitchFamily="2" charset="0"/>
              </a:rPr>
              <a:t>Dudt</a:t>
            </a:r>
            <a:r>
              <a:rPr lang="en-US" sz="1800" dirty="0">
                <a:solidFill>
                  <a:srgbClr val="000000"/>
                </a:solidFill>
                <a:effectLst/>
                <a:latin typeface="Times" pitchFamily="2" charset="0"/>
              </a:rPr>
              <a:t> , R. Conlin</a:t>
            </a:r>
            <a:r>
              <a:rPr lang="en-US" sz="1800" dirty="0">
                <a:solidFill>
                  <a:srgbClr val="0000FF"/>
                </a:solidFill>
                <a:effectLst/>
                <a:latin typeface="Times" pitchFamily="2" charset="0"/>
              </a:rPr>
              <a:t>1</a:t>
            </a:r>
            <a:r>
              <a:rPr lang="en-US" sz="1800" dirty="0">
                <a:solidFill>
                  <a:srgbClr val="000000"/>
                </a:solidFill>
                <a:effectLst/>
                <a:latin typeface="Times" pitchFamily="2" charset="0"/>
              </a:rPr>
              <a:t>, D. </a:t>
            </a:r>
            <a:r>
              <a:rPr lang="en-US" sz="1800" dirty="0" err="1">
                <a:solidFill>
                  <a:srgbClr val="000000"/>
                </a:solidFill>
                <a:effectLst/>
                <a:latin typeface="Times" pitchFamily="2" charset="0"/>
              </a:rPr>
              <a:t>Panici</a:t>
            </a:r>
            <a:r>
              <a:rPr lang="en-US" sz="1800" dirty="0">
                <a:solidFill>
                  <a:srgbClr val="0000FF"/>
                </a:solidFill>
                <a:effectLst/>
                <a:latin typeface="Times" pitchFamily="2" charset="0"/>
              </a:rPr>
              <a:t>  </a:t>
            </a:r>
            <a:r>
              <a:rPr lang="en-US" sz="1800" dirty="0">
                <a:solidFill>
                  <a:srgbClr val="000000"/>
                </a:solidFill>
                <a:effectLst/>
                <a:latin typeface="Times" pitchFamily="2" charset="0"/>
              </a:rPr>
              <a:t>and E. </a:t>
            </a:r>
            <a:r>
              <a:rPr lang="en-US" sz="1800" dirty="0" err="1">
                <a:solidFill>
                  <a:srgbClr val="000000"/>
                </a:solidFill>
                <a:effectLst/>
                <a:latin typeface="Times" pitchFamily="2" charset="0"/>
              </a:rPr>
              <a:t>Kolemen</a:t>
            </a:r>
            <a:r>
              <a:rPr lang="en-US" sz="1800" dirty="0">
                <a:solidFill>
                  <a:srgbClr val="000000"/>
                </a:solidFill>
                <a:effectLst/>
                <a:latin typeface="Times" pitchFamily="2" charset="0"/>
              </a:rPr>
              <a:t>,  (2023) </a:t>
            </a:r>
            <a:r>
              <a:rPr lang="en-US" sz="1800" dirty="0">
                <a:solidFill>
                  <a:srgbClr val="0000FF"/>
                </a:solidFill>
                <a:effectLst/>
                <a:latin typeface="Times" pitchFamily="2" charset="0"/>
              </a:rPr>
              <a:t> </a:t>
            </a:r>
          </a:p>
          <a:p>
            <a:endParaRPr lang="en-US" sz="2000" b="1" dirty="0">
              <a:solidFill>
                <a:srgbClr val="000000"/>
              </a:solidFill>
              <a:effectLst/>
              <a:latin typeface="Times" pitchFamily="2" charset="0"/>
            </a:endParaRPr>
          </a:p>
          <a:p>
            <a:r>
              <a:rPr lang="en-US" sz="2000" b="1" dirty="0">
                <a:solidFill>
                  <a:srgbClr val="000000"/>
                </a:solidFill>
                <a:effectLst/>
                <a:latin typeface="Times" pitchFamily="2" charset="0"/>
              </a:rPr>
              <a:t>Includes automatic differentiation to compute </a:t>
            </a:r>
            <a:r>
              <a:rPr lang="en-US" sz="2000" b="1" dirty="0" err="1">
                <a:solidFill>
                  <a:srgbClr val="000000"/>
                </a:solidFill>
                <a:effectLst/>
                <a:latin typeface="Times" pitchFamily="2" charset="0"/>
              </a:rPr>
              <a:t>FoM</a:t>
            </a:r>
            <a:r>
              <a:rPr lang="en-US" sz="2000" b="1" dirty="0">
                <a:solidFill>
                  <a:srgbClr val="000000"/>
                </a:solidFill>
                <a:effectLst/>
                <a:latin typeface="Times" pitchFamily="2" charset="0"/>
              </a:rPr>
              <a:t> gradient   </a:t>
            </a:r>
            <a:r>
              <a:rPr lang="en-US" sz="2000" dirty="0">
                <a:solidFill>
                  <a:srgbClr val="000000"/>
                </a:solidFill>
                <a:effectLst/>
                <a:latin typeface="Times" pitchFamily="2" charset="0"/>
              </a:rPr>
              <a:t>Program takes code, breaks into primitive operations and computes derivatives</a:t>
            </a:r>
            <a:endParaRPr lang="en-US" sz="2000" b="1" dirty="0">
              <a:solidFill>
                <a:srgbClr val="000000"/>
              </a:solidFill>
              <a:effectLst/>
              <a:latin typeface="Times" pitchFamily="2" charset="0"/>
            </a:endParaRPr>
          </a:p>
        </p:txBody>
      </p:sp>
      <p:grpSp>
        <p:nvGrpSpPr>
          <p:cNvPr id="14" name="Group 13">
            <a:extLst>
              <a:ext uri="{FF2B5EF4-FFF2-40B4-BE49-F238E27FC236}">
                <a16:creationId xmlns:a16="http://schemas.microsoft.com/office/drawing/2014/main" id="{8B75F2AB-26A8-CE48-8A68-42DA50F79194}"/>
              </a:ext>
            </a:extLst>
          </p:cNvPr>
          <p:cNvGrpSpPr/>
          <p:nvPr/>
        </p:nvGrpSpPr>
        <p:grpSpPr>
          <a:xfrm>
            <a:off x="38101" y="0"/>
            <a:ext cx="1562100" cy="1611341"/>
            <a:chOff x="207286" y="152400"/>
            <a:chExt cx="1600201" cy="1752600"/>
          </a:xfrm>
        </p:grpSpPr>
        <p:sp>
          <p:nvSpPr>
            <p:cNvPr id="15" name="Rectangle 14">
              <a:extLst>
                <a:ext uri="{FF2B5EF4-FFF2-40B4-BE49-F238E27FC236}">
                  <a16:creationId xmlns:a16="http://schemas.microsoft.com/office/drawing/2014/main" id="{EC89CFA3-7252-0942-8047-80FB69EB23BA}"/>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16" name="Picture 15">
              <a:extLst>
                <a:ext uri="{FF2B5EF4-FFF2-40B4-BE49-F238E27FC236}">
                  <a16:creationId xmlns:a16="http://schemas.microsoft.com/office/drawing/2014/main" id="{086ADB8A-9066-F949-A4F9-6CDA747CFF4B}"/>
                </a:ext>
              </a:extLst>
            </p:cNvPr>
            <p:cNvPicPr>
              <a:picLocks noChangeAspect="1"/>
            </p:cNvPicPr>
            <p:nvPr/>
          </p:nvPicPr>
          <p:blipFill>
            <a:blip r:embed="rId6"/>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11535526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57421"/>
            <a:ext cx="10363200" cy="1143000"/>
          </a:xfrm>
        </p:spPr>
        <p:txBody>
          <a:bodyPr>
            <a:normAutofit fontScale="90000"/>
          </a:bodyPr>
          <a:lstStyle/>
          <a:p>
            <a:r>
              <a:rPr lang="en-US" dirty="0"/>
              <a:t>Optimization of Focusing Magnets in Accelerator Lattices </a:t>
            </a:r>
          </a:p>
        </p:txBody>
      </p:sp>
      <p:pic>
        <p:nvPicPr>
          <p:cNvPr id="3" name="Picture 27" descr="Rami2"/>
          <p:cNvPicPr>
            <a:picLocks noChangeAspect="1" noChangeArrowheads="1"/>
          </p:cNvPicPr>
          <p:nvPr/>
        </p:nvPicPr>
        <p:blipFill>
          <a:blip r:embed="rId2">
            <a:extLst>
              <a:ext uri="{28A0092B-C50C-407E-A947-70E740481C1C}">
                <a14:useLocalDpi xmlns:a14="http://schemas.microsoft.com/office/drawing/2010/main" val="0"/>
              </a:ext>
            </a:extLst>
          </a:blip>
          <a:srcRect t="15834" b="10255"/>
          <a:stretch>
            <a:fillRect/>
          </a:stretch>
        </p:blipFill>
        <p:spPr>
          <a:xfrm>
            <a:off x="1981200" y="2242102"/>
            <a:ext cx="8153400" cy="360045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9"/>
          <p:cNvSpPr>
            <a:spLocks noChangeArrowheads="1"/>
          </p:cNvSpPr>
          <p:nvPr/>
        </p:nvSpPr>
        <p:spPr bwMode="auto">
          <a:xfrm>
            <a:off x="2591191" y="1480102"/>
            <a:ext cx="7189788"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en-US" sz="2800" b="1" i="1" dirty="0">
                <a:solidFill>
                  <a:srgbClr val="0000FF"/>
                </a:solidFill>
                <a:cs typeface="Arial" charset="0"/>
              </a:rPr>
              <a:t>The University of Maryland Electron Ring</a:t>
            </a:r>
          </a:p>
        </p:txBody>
      </p:sp>
      <p:sp>
        <p:nvSpPr>
          <p:cNvPr id="5" name="Rectangle 48"/>
          <p:cNvSpPr>
            <a:spLocks noChangeArrowheads="1"/>
          </p:cNvSpPr>
          <p:nvPr/>
        </p:nvSpPr>
        <p:spPr bwMode="auto">
          <a:xfrm>
            <a:off x="2591191" y="6122976"/>
            <a:ext cx="7283450" cy="461665"/>
          </a:xfrm>
          <a:prstGeom prst="rect">
            <a:avLst/>
          </a:prstGeom>
          <a:noFill/>
          <a:ln>
            <a:noFill/>
          </a:ln>
          <a:effectLst/>
          <a:extLst>
            <a:ext uri="{909E8E84-426E-40dd-AFC4-6F175D3DCCD1}">
              <a14:hiddenFill xmlns:a14="http://schemas.microsoft.com/office/drawing/2010/main" xmlns="">
                <a:solidFill>
                  <a:srgbClr val="00CC99"/>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b="1" i="1" dirty="0">
                <a:solidFill>
                  <a:srgbClr val="000000"/>
                </a:solidFill>
                <a:cs typeface="Times New Roman" charset="0"/>
              </a:rPr>
              <a:t>UMER is a fully functional electron storage ring</a:t>
            </a:r>
          </a:p>
        </p:txBody>
      </p:sp>
      <p:grpSp>
        <p:nvGrpSpPr>
          <p:cNvPr id="7" name="Group 6">
            <a:extLst>
              <a:ext uri="{FF2B5EF4-FFF2-40B4-BE49-F238E27FC236}">
                <a16:creationId xmlns:a16="http://schemas.microsoft.com/office/drawing/2014/main" id="{07E1E022-25EA-764D-ADD1-8E436066A74C}"/>
              </a:ext>
            </a:extLst>
          </p:cNvPr>
          <p:cNvGrpSpPr/>
          <p:nvPr/>
        </p:nvGrpSpPr>
        <p:grpSpPr>
          <a:xfrm>
            <a:off x="38101" y="0"/>
            <a:ext cx="1562100" cy="1611341"/>
            <a:chOff x="207286" y="152400"/>
            <a:chExt cx="1600201" cy="1752600"/>
          </a:xfrm>
        </p:grpSpPr>
        <p:sp>
          <p:nvSpPr>
            <p:cNvPr id="8" name="Rectangle 7">
              <a:extLst>
                <a:ext uri="{FF2B5EF4-FFF2-40B4-BE49-F238E27FC236}">
                  <a16:creationId xmlns:a16="http://schemas.microsoft.com/office/drawing/2014/main" id="{AA79CB39-25F3-9946-A143-23BD31D325F2}"/>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9" name="Picture 8">
              <a:extLst>
                <a:ext uri="{FF2B5EF4-FFF2-40B4-BE49-F238E27FC236}">
                  <a16:creationId xmlns:a16="http://schemas.microsoft.com/office/drawing/2014/main" id="{52ABFC30-094F-DB4A-AA8C-0BDCBD843C55}"/>
                </a:ext>
              </a:extLst>
            </p:cNvPr>
            <p:cNvPicPr>
              <a:picLocks noChangeAspect="1"/>
            </p:cNvPicPr>
            <p:nvPr/>
          </p:nvPicPr>
          <p:blipFill>
            <a:blip r:embed="rId3"/>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1025734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762000"/>
            <a:ext cx="5380038" cy="579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Rectangle 1"/>
          <p:cNvSpPr/>
          <p:nvPr/>
        </p:nvSpPr>
        <p:spPr>
          <a:xfrm>
            <a:off x="6852679" y="414172"/>
            <a:ext cx="3465022" cy="855956"/>
          </a:xfrm>
          <a:prstGeom prst="rect">
            <a:avLst/>
          </a:prstGeom>
          <a:solidFill>
            <a:schemeClr val="bg1">
              <a:lumMod val="8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72" name="Rectangle 4"/>
          <p:cNvSpPr>
            <a:spLocks noGrp="1" noChangeArrowheads="1"/>
          </p:cNvSpPr>
          <p:nvPr>
            <p:ph type="title"/>
          </p:nvPr>
        </p:nvSpPr>
        <p:spPr>
          <a:xfrm>
            <a:off x="1752600" y="228601"/>
            <a:ext cx="5410200" cy="487363"/>
          </a:xfrm>
        </p:spPr>
        <p:txBody>
          <a:bodyPr>
            <a:normAutofit fontScale="90000"/>
          </a:bodyPr>
          <a:lstStyle/>
          <a:p>
            <a:pPr algn="l" eaLnBrk="1" hangingPunct="1">
              <a:defRPr/>
            </a:pPr>
            <a:r>
              <a:rPr lang="en-US" sz="2800" b="1" i="1">
                <a:solidFill>
                  <a:srgbClr val="0000FF"/>
                </a:solidFill>
              </a:rPr>
              <a:t>UMER Systems and Layout</a:t>
            </a:r>
          </a:p>
        </p:txBody>
      </p:sp>
      <p:sp>
        <p:nvSpPr>
          <p:cNvPr id="7174" name="Text Box 6"/>
          <p:cNvSpPr txBox="1">
            <a:spLocks noChangeArrowheads="1"/>
          </p:cNvSpPr>
          <p:nvPr/>
        </p:nvSpPr>
        <p:spPr bwMode="auto">
          <a:xfrm>
            <a:off x="7026276" y="533400"/>
            <a:ext cx="3946525" cy="37856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buFont typeface="Wingdings" charset="0"/>
              <a:buChar char="§"/>
              <a:defRPr/>
            </a:pPr>
            <a:r>
              <a:rPr lang="en-US" dirty="0">
                <a:cs typeface="Arial" charset="0"/>
              </a:rPr>
              <a:t> 167 Magnets, power supplies &amp;</a:t>
            </a:r>
          </a:p>
          <a:p>
            <a:pPr>
              <a:buFont typeface="Wingdings" charset="0"/>
              <a:buNone/>
              <a:defRPr/>
            </a:pPr>
            <a:r>
              <a:rPr lang="en-US" dirty="0">
                <a:cs typeface="Arial" charset="0"/>
              </a:rPr>
              <a:t>    controls.</a:t>
            </a:r>
          </a:p>
          <a:p>
            <a:pPr>
              <a:buFont typeface="Wingdings" charset="0"/>
              <a:buNone/>
              <a:defRPr/>
            </a:pPr>
            <a:endParaRPr lang="en-US" dirty="0">
              <a:cs typeface="Arial" charset="0"/>
            </a:endParaRPr>
          </a:p>
          <a:p>
            <a:pPr>
              <a:defRPr/>
            </a:pPr>
            <a:endParaRPr lang="en-US" dirty="0">
              <a:cs typeface="Arial" charset="0"/>
            </a:endParaRPr>
          </a:p>
          <a:p>
            <a:pPr lvl="1">
              <a:buFont typeface="Wingdings" charset="0"/>
              <a:buChar char="§"/>
              <a:defRPr/>
            </a:pPr>
            <a:endParaRPr lang="en-US" dirty="0">
              <a:cs typeface="Arial" charset="0"/>
            </a:endParaRPr>
          </a:p>
          <a:p>
            <a:pPr>
              <a:buFont typeface="Wingdings" charset="0"/>
              <a:buChar char="§"/>
              <a:defRPr/>
            </a:pPr>
            <a:endParaRPr lang="en-US" dirty="0">
              <a:cs typeface="Arial" charset="0"/>
            </a:endParaRPr>
          </a:p>
          <a:p>
            <a:pPr>
              <a:buFont typeface="Wingdings" charset="0"/>
              <a:buNone/>
              <a:defRPr/>
            </a:pPr>
            <a:endParaRPr lang="en-US" dirty="0">
              <a:cs typeface="Arial" charset="0"/>
            </a:endParaRPr>
          </a:p>
          <a:p>
            <a:pPr>
              <a:buFont typeface="Wingdings" charset="0"/>
              <a:buChar char="§"/>
              <a:defRPr/>
            </a:pPr>
            <a:endParaRPr lang="en-US" dirty="0">
              <a:cs typeface="Arial" charset="0"/>
            </a:endParaRPr>
          </a:p>
          <a:p>
            <a:pPr>
              <a:defRPr/>
            </a:pPr>
            <a:endParaRPr lang="en-US" dirty="0">
              <a:cs typeface="Arial" charset="0"/>
            </a:endParaRPr>
          </a:p>
        </p:txBody>
      </p:sp>
      <p:pic>
        <p:nvPicPr>
          <p:cNvPr id="3" name="Picture 2" descr="phasespaceplot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0739" y="1794396"/>
            <a:ext cx="2853267" cy="2129904"/>
          </a:xfrm>
          <a:prstGeom prst="rect">
            <a:avLst/>
          </a:prstGeom>
        </p:spPr>
      </p:pic>
      <p:pic>
        <p:nvPicPr>
          <p:cNvPr id="4" name="Picture 3" descr="phasespaceplot_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0269" y="4368263"/>
            <a:ext cx="2853267" cy="2129904"/>
          </a:xfrm>
          <a:prstGeom prst="rect">
            <a:avLst/>
          </a:prstGeom>
        </p:spPr>
      </p:pic>
      <p:sp>
        <p:nvSpPr>
          <p:cNvPr id="5" name="TextBox 4"/>
          <p:cNvSpPr txBox="1"/>
          <p:nvPr/>
        </p:nvSpPr>
        <p:spPr>
          <a:xfrm>
            <a:off x="8745013" y="3739635"/>
            <a:ext cx="338554" cy="461665"/>
          </a:xfrm>
          <a:prstGeom prst="rect">
            <a:avLst/>
          </a:prstGeom>
          <a:noFill/>
        </p:spPr>
        <p:txBody>
          <a:bodyPr wrap="none" rtlCol="0">
            <a:spAutoFit/>
          </a:bodyPr>
          <a:lstStyle/>
          <a:p>
            <a:r>
              <a:rPr lang="en-US" dirty="0"/>
              <a:t>x</a:t>
            </a:r>
          </a:p>
        </p:txBody>
      </p:sp>
      <p:sp>
        <p:nvSpPr>
          <p:cNvPr id="9" name="TextBox 8"/>
          <p:cNvSpPr txBox="1"/>
          <p:nvPr/>
        </p:nvSpPr>
        <p:spPr>
          <a:xfrm>
            <a:off x="8888642" y="6368535"/>
            <a:ext cx="338554" cy="461665"/>
          </a:xfrm>
          <a:prstGeom prst="rect">
            <a:avLst/>
          </a:prstGeom>
          <a:noFill/>
        </p:spPr>
        <p:txBody>
          <a:bodyPr wrap="none" rtlCol="0">
            <a:spAutoFit/>
          </a:bodyPr>
          <a:lstStyle/>
          <a:p>
            <a:r>
              <a:rPr lang="en-US" dirty="0"/>
              <a:t>x</a:t>
            </a:r>
          </a:p>
        </p:txBody>
      </p:sp>
      <p:sp>
        <p:nvSpPr>
          <p:cNvPr id="10" name="TextBox 9"/>
          <p:cNvSpPr txBox="1"/>
          <p:nvPr/>
        </p:nvSpPr>
        <p:spPr>
          <a:xfrm>
            <a:off x="6960334" y="1609731"/>
            <a:ext cx="1281120" cy="461665"/>
          </a:xfrm>
          <a:prstGeom prst="rect">
            <a:avLst/>
          </a:prstGeom>
          <a:noFill/>
        </p:spPr>
        <p:txBody>
          <a:bodyPr wrap="none" rtlCol="0">
            <a:spAutoFit/>
          </a:bodyPr>
          <a:lstStyle/>
          <a:p>
            <a:r>
              <a:rPr lang="en-US" dirty="0"/>
              <a:t>x’=dx/ds</a:t>
            </a:r>
          </a:p>
        </p:txBody>
      </p:sp>
      <p:sp>
        <p:nvSpPr>
          <p:cNvPr id="11" name="TextBox 10"/>
          <p:cNvSpPr txBox="1"/>
          <p:nvPr/>
        </p:nvSpPr>
        <p:spPr>
          <a:xfrm>
            <a:off x="7102254" y="3998932"/>
            <a:ext cx="1281120" cy="461665"/>
          </a:xfrm>
          <a:prstGeom prst="rect">
            <a:avLst/>
          </a:prstGeom>
          <a:noFill/>
        </p:spPr>
        <p:txBody>
          <a:bodyPr wrap="none" rtlCol="0">
            <a:spAutoFit/>
          </a:bodyPr>
          <a:lstStyle/>
          <a:p>
            <a:r>
              <a:rPr lang="en-US" dirty="0"/>
              <a:t>x’=dx/ds</a:t>
            </a:r>
          </a:p>
        </p:txBody>
      </p:sp>
      <p:sp>
        <p:nvSpPr>
          <p:cNvPr id="6" name="TextBox 5"/>
          <p:cNvSpPr txBox="1"/>
          <p:nvPr/>
        </p:nvSpPr>
        <p:spPr>
          <a:xfrm>
            <a:off x="8888642" y="1655897"/>
            <a:ext cx="1626958" cy="1200329"/>
          </a:xfrm>
          <a:prstGeom prst="rect">
            <a:avLst/>
          </a:prstGeom>
          <a:noFill/>
        </p:spPr>
        <p:txBody>
          <a:bodyPr wrap="square" rtlCol="0">
            <a:spAutoFit/>
          </a:bodyPr>
          <a:lstStyle/>
          <a:p>
            <a:r>
              <a:rPr lang="en-US" dirty="0"/>
              <a:t>Transverse Phase space</a:t>
            </a:r>
          </a:p>
        </p:txBody>
      </p:sp>
      <p:sp>
        <p:nvSpPr>
          <p:cNvPr id="7" name="Oval 6"/>
          <p:cNvSpPr/>
          <p:nvPr/>
        </p:nvSpPr>
        <p:spPr>
          <a:xfrm rot="2519944">
            <a:off x="8350681" y="5180862"/>
            <a:ext cx="1042935" cy="369332"/>
          </a:xfrm>
          <a:prstGeom prst="ellipse">
            <a:avLst/>
          </a:prstGeom>
          <a:solidFill>
            <a:schemeClr val="accent2">
              <a:lumMod val="60000"/>
              <a:lumOff val="40000"/>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8682442" y="4077565"/>
            <a:ext cx="2020813" cy="1200329"/>
          </a:xfrm>
          <a:prstGeom prst="rect">
            <a:avLst/>
          </a:prstGeom>
          <a:noFill/>
        </p:spPr>
        <p:txBody>
          <a:bodyPr wrap="square" rtlCol="0">
            <a:spAutoFit/>
          </a:bodyPr>
          <a:lstStyle/>
          <a:p>
            <a:r>
              <a:rPr lang="en-US" dirty="0"/>
              <a:t>Want to avoid trajectories outside here</a:t>
            </a:r>
          </a:p>
        </p:txBody>
      </p:sp>
      <p:cxnSp>
        <p:nvCxnSpPr>
          <p:cNvPr id="13" name="Straight Arrow Connector 12"/>
          <p:cNvCxnSpPr/>
          <p:nvPr/>
        </p:nvCxnSpPr>
        <p:spPr>
          <a:xfrm flipH="1">
            <a:off x="9032271" y="4750702"/>
            <a:ext cx="755348" cy="626829"/>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nvGrpSpPr>
          <p:cNvPr id="17" name="Group 16">
            <a:extLst>
              <a:ext uri="{FF2B5EF4-FFF2-40B4-BE49-F238E27FC236}">
                <a16:creationId xmlns:a16="http://schemas.microsoft.com/office/drawing/2014/main" id="{ABAADA35-409D-5240-96FA-47401AA0F615}"/>
              </a:ext>
            </a:extLst>
          </p:cNvPr>
          <p:cNvGrpSpPr/>
          <p:nvPr/>
        </p:nvGrpSpPr>
        <p:grpSpPr>
          <a:xfrm>
            <a:off x="38101" y="0"/>
            <a:ext cx="1562100" cy="1611341"/>
            <a:chOff x="207286" y="152400"/>
            <a:chExt cx="1600201" cy="1752600"/>
          </a:xfrm>
        </p:grpSpPr>
        <p:sp>
          <p:nvSpPr>
            <p:cNvPr id="18" name="Rectangle 17">
              <a:extLst>
                <a:ext uri="{FF2B5EF4-FFF2-40B4-BE49-F238E27FC236}">
                  <a16:creationId xmlns:a16="http://schemas.microsoft.com/office/drawing/2014/main" id="{151C6524-343B-9243-A824-BD74F88460C7}"/>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19" name="Picture 18">
              <a:extLst>
                <a:ext uri="{FF2B5EF4-FFF2-40B4-BE49-F238E27FC236}">
                  <a16:creationId xmlns:a16="http://schemas.microsoft.com/office/drawing/2014/main" id="{19D5A1BA-B392-F445-AA25-29CECE4BB934}"/>
                </a:ext>
              </a:extLst>
            </p:cNvPr>
            <p:cNvPicPr>
              <a:picLocks noChangeAspect="1"/>
            </p:cNvPicPr>
            <p:nvPr/>
          </p:nvPicPr>
          <p:blipFill>
            <a:blip r:embed="rId5"/>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39936567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38D74-8264-E047-966E-EAA2D3620431}"/>
              </a:ext>
            </a:extLst>
          </p:cNvPr>
          <p:cNvSpPr>
            <a:spLocks noGrp="1"/>
          </p:cNvSpPr>
          <p:nvPr>
            <p:ph type="title"/>
          </p:nvPr>
        </p:nvSpPr>
        <p:spPr/>
        <p:txBody>
          <a:bodyPr/>
          <a:lstStyle/>
          <a:p>
            <a:r>
              <a:rPr lang="en-US" dirty="0"/>
              <a:t>Focusing Basics</a:t>
            </a:r>
          </a:p>
        </p:txBody>
      </p:sp>
      <p:grpSp>
        <p:nvGrpSpPr>
          <p:cNvPr id="18" name="Group 17">
            <a:extLst>
              <a:ext uri="{FF2B5EF4-FFF2-40B4-BE49-F238E27FC236}">
                <a16:creationId xmlns:a16="http://schemas.microsoft.com/office/drawing/2014/main" id="{8EAAE2BC-ABB6-4E4B-94A2-700487CCAA55}"/>
              </a:ext>
            </a:extLst>
          </p:cNvPr>
          <p:cNvGrpSpPr/>
          <p:nvPr/>
        </p:nvGrpSpPr>
        <p:grpSpPr>
          <a:xfrm>
            <a:off x="3945573" y="1670768"/>
            <a:ext cx="4300855" cy="4062730"/>
            <a:chOff x="2421572" y="1670768"/>
            <a:chExt cx="4300855" cy="4062730"/>
          </a:xfrm>
        </p:grpSpPr>
        <p:pic>
          <p:nvPicPr>
            <p:cNvPr id="3" name="Picture 2">
              <a:extLst>
                <a:ext uri="{FF2B5EF4-FFF2-40B4-BE49-F238E27FC236}">
                  <a16:creationId xmlns:a16="http://schemas.microsoft.com/office/drawing/2014/main" id="{89EB49D7-F741-7842-B6CF-C5203E5EF9F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421572" y="1670768"/>
              <a:ext cx="4300855" cy="4062730"/>
            </a:xfrm>
            <a:prstGeom prst="rect">
              <a:avLst/>
            </a:prstGeom>
            <a:noFill/>
            <a:ln>
              <a:noFill/>
            </a:ln>
          </p:spPr>
        </p:pic>
        <p:sp>
          <p:nvSpPr>
            <p:cNvPr id="5" name="Oval 4">
              <a:extLst>
                <a:ext uri="{FF2B5EF4-FFF2-40B4-BE49-F238E27FC236}">
                  <a16:creationId xmlns:a16="http://schemas.microsoft.com/office/drawing/2014/main" id="{A33574C4-7745-7148-BCB8-63BD4A70FDC8}"/>
                </a:ext>
              </a:extLst>
            </p:cNvPr>
            <p:cNvSpPr/>
            <p:nvPr/>
          </p:nvSpPr>
          <p:spPr>
            <a:xfrm>
              <a:off x="3515097" y="3702133"/>
              <a:ext cx="1603169" cy="460169"/>
            </a:xfrm>
            <a:prstGeom prst="ellipse">
              <a:avLst/>
            </a:prstGeom>
            <a:solidFill>
              <a:srgbClr val="FF0000">
                <a:alpha val="23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7" name="Straight Arrow Connector 6">
              <a:extLst>
                <a:ext uri="{FF2B5EF4-FFF2-40B4-BE49-F238E27FC236}">
                  <a16:creationId xmlns:a16="http://schemas.microsoft.com/office/drawing/2014/main" id="{9FDB0ABC-5255-E641-885C-48C52FBD0C2B}"/>
                </a:ext>
              </a:extLst>
            </p:cNvPr>
            <p:cNvCxnSpPr>
              <a:cxnSpLocks/>
            </p:cNvCxnSpPr>
            <p:nvPr/>
          </p:nvCxnSpPr>
          <p:spPr>
            <a:xfrm flipV="1">
              <a:off x="4340431" y="3515096"/>
              <a:ext cx="0" cy="28500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Straight Arrow Connector 7">
              <a:extLst>
                <a:ext uri="{FF2B5EF4-FFF2-40B4-BE49-F238E27FC236}">
                  <a16:creationId xmlns:a16="http://schemas.microsoft.com/office/drawing/2014/main" id="{ED33BC69-A778-9C46-8AC6-408DB40FB63D}"/>
                </a:ext>
              </a:extLst>
            </p:cNvPr>
            <p:cNvCxnSpPr>
              <a:cxnSpLocks/>
            </p:cNvCxnSpPr>
            <p:nvPr/>
          </p:nvCxnSpPr>
          <p:spPr>
            <a:xfrm>
              <a:off x="4340431" y="4047506"/>
              <a:ext cx="0" cy="301833"/>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CD389FE8-8D6B-F543-976C-F919D30AF956}"/>
                </a:ext>
              </a:extLst>
            </p:cNvPr>
            <p:cNvCxnSpPr>
              <a:cxnSpLocks/>
            </p:cNvCxnSpPr>
            <p:nvPr/>
          </p:nvCxnSpPr>
          <p:spPr>
            <a:xfrm>
              <a:off x="3711040" y="3932217"/>
              <a:ext cx="279069"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 name="Straight Arrow Connector 9">
              <a:extLst>
                <a:ext uri="{FF2B5EF4-FFF2-40B4-BE49-F238E27FC236}">
                  <a16:creationId xmlns:a16="http://schemas.microsoft.com/office/drawing/2014/main" id="{894E31FB-B2B7-B240-8548-03F8C37ACC7D}"/>
                </a:ext>
              </a:extLst>
            </p:cNvPr>
            <p:cNvCxnSpPr>
              <a:cxnSpLocks/>
            </p:cNvCxnSpPr>
            <p:nvPr/>
          </p:nvCxnSpPr>
          <p:spPr>
            <a:xfrm flipH="1">
              <a:off x="4678878" y="3936668"/>
              <a:ext cx="285007"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graphicFrame>
          <p:nvGraphicFramePr>
            <p:cNvPr id="17" name="Object 16">
              <a:extLst>
                <a:ext uri="{FF2B5EF4-FFF2-40B4-BE49-F238E27FC236}">
                  <a16:creationId xmlns:a16="http://schemas.microsoft.com/office/drawing/2014/main" id="{C711F1D4-1C96-AC4E-A1E2-F24A6C999F86}"/>
                </a:ext>
              </a:extLst>
            </p:cNvPr>
            <p:cNvGraphicFramePr>
              <a:graphicFrameLocks noChangeAspect="1"/>
            </p:cNvGraphicFramePr>
            <p:nvPr/>
          </p:nvGraphicFramePr>
          <p:xfrm>
            <a:off x="5047507" y="3559628"/>
            <a:ext cx="1083030" cy="285008"/>
          </p:xfrm>
          <a:graphic>
            <a:graphicData uri="http://schemas.openxmlformats.org/presentationml/2006/ole">
              <mc:AlternateContent xmlns:mc="http://schemas.openxmlformats.org/markup-compatibility/2006">
                <mc:Choice xmlns:v="urn:schemas-microsoft-com:vml" Requires="v">
                  <p:oleObj spid="_x0000_s380221" r:id="rId4" imgW="723900" imgH="190500" progId="Equation.DSMT4">
                    <p:embed/>
                  </p:oleObj>
                </mc:Choice>
                <mc:Fallback>
                  <p:oleObj r:id="rId4" imgW="723900" imgH="190500" progId="Equation.DSMT4">
                    <p:embed/>
                    <p:pic>
                      <p:nvPicPr>
                        <p:cNvPr id="17" name="Object 16">
                          <a:extLst>
                            <a:ext uri="{FF2B5EF4-FFF2-40B4-BE49-F238E27FC236}">
                              <a16:creationId xmlns:a16="http://schemas.microsoft.com/office/drawing/2014/main" id="{C711F1D4-1C96-AC4E-A1E2-F24A6C999F86}"/>
                            </a:ext>
                          </a:extLst>
                        </p:cNvPr>
                        <p:cNvPicPr/>
                        <p:nvPr/>
                      </p:nvPicPr>
                      <p:blipFill>
                        <a:blip r:embed="rId5"/>
                        <a:stretch>
                          <a:fillRect/>
                        </a:stretch>
                      </p:blipFill>
                      <p:spPr>
                        <a:xfrm>
                          <a:off x="5047507" y="3559628"/>
                          <a:ext cx="1083030" cy="285008"/>
                        </a:xfrm>
                        <a:prstGeom prst="rect">
                          <a:avLst/>
                        </a:prstGeom>
                      </p:spPr>
                    </p:pic>
                  </p:oleObj>
                </mc:Fallback>
              </mc:AlternateContent>
            </a:graphicData>
          </a:graphic>
        </p:graphicFrame>
      </p:grpSp>
      <p:sp>
        <p:nvSpPr>
          <p:cNvPr id="4" name="TextBox 3">
            <a:extLst>
              <a:ext uri="{FF2B5EF4-FFF2-40B4-BE49-F238E27FC236}">
                <a16:creationId xmlns:a16="http://schemas.microsoft.com/office/drawing/2014/main" id="{22AF576E-8C81-654B-955D-EA54CA06AD1D}"/>
              </a:ext>
            </a:extLst>
          </p:cNvPr>
          <p:cNvSpPr txBox="1"/>
          <p:nvPr/>
        </p:nvSpPr>
        <p:spPr>
          <a:xfrm>
            <a:off x="7113022" y="1670766"/>
            <a:ext cx="3583032" cy="1569660"/>
          </a:xfrm>
          <a:prstGeom prst="rect">
            <a:avLst/>
          </a:prstGeom>
          <a:noFill/>
        </p:spPr>
        <p:txBody>
          <a:bodyPr wrap="none" rtlCol="0">
            <a:spAutoFit/>
          </a:bodyPr>
          <a:lstStyle/>
          <a:p>
            <a:r>
              <a:rPr lang="en-US" dirty="0"/>
              <a:t>Quadrupole Magnetic Field</a:t>
            </a:r>
          </a:p>
          <a:p>
            <a:endParaRPr lang="en-US" dirty="0"/>
          </a:p>
          <a:p>
            <a:r>
              <a:rPr lang="en-US" dirty="0"/>
              <a:t>Focusing in x-direction</a:t>
            </a:r>
          </a:p>
          <a:p>
            <a:r>
              <a:rPr lang="en-US" dirty="0"/>
              <a:t>Defocusing in y-direction</a:t>
            </a:r>
          </a:p>
        </p:txBody>
      </p:sp>
      <p:sp>
        <p:nvSpPr>
          <p:cNvPr id="6" name="TextBox 5">
            <a:extLst>
              <a:ext uri="{FF2B5EF4-FFF2-40B4-BE49-F238E27FC236}">
                <a16:creationId xmlns:a16="http://schemas.microsoft.com/office/drawing/2014/main" id="{1A12CC5C-AF51-BB41-805D-BDA7AF26216E}"/>
              </a:ext>
            </a:extLst>
          </p:cNvPr>
          <p:cNvSpPr txBox="1"/>
          <p:nvPr/>
        </p:nvSpPr>
        <p:spPr>
          <a:xfrm>
            <a:off x="8388096" y="3429001"/>
            <a:ext cx="2165978" cy="461665"/>
          </a:xfrm>
          <a:prstGeom prst="rect">
            <a:avLst/>
          </a:prstGeom>
          <a:noFill/>
        </p:spPr>
        <p:txBody>
          <a:bodyPr wrap="none" rtlCol="0">
            <a:spAutoFit/>
          </a:bodyPr>
          <a:lstStyle/>
          <a:p>
            <a:r>
              <a:rPr lang="en-US" i="1" dirty="0">
                <a:solidFill>
                  <a:srgbClr val="0070C0"/>
                </a:solidFill>
              </a:rPr>
              <a:t>q</a:t>
            </a:r>
            <a:r>
              <a:rPr lang="en-US" b="1" i="1" dirty="0">
                <a:solidFill>
                  <a:srgbClr val="0070C0"/>
                </a:solidFill>
              </a:rPr>
              <a:t>v</a:t>
            </a:r>
            <a:r>
              <a:rPr lang="en-US" dirty="0">
                <a:solidFill>
                  <a:srgbClr val="0070C0"/>
                </a:solidFill>
              </a:rPr>
              <a:t> – out of page</a:t>
            </a:r>
          </a:p>
        </p:txBody>
      </p:sp>
      <p:pic>
        <p:nvPicPr>
          <p:cNvPr id="13" name="Picture 5">
            <a:extLst>
              <a:ext uri="{FF2B5EF4-FFF2-40B4-BE49-F238E27FC236}">
                <a16:creationId xmlns:a16="http://schemas.microsoft.com/office/drawing/2014/main" id="{14FBAC64-7050-0241-B86E-706889BAE1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76400" y="762000"/>
            <a:ext cx="2557632" cy="2753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1" name="TextBox 10">
            <a:extLst>
              <a:ext uri="{FF2B5EF4-FFF2-40B4-BE49-F238E27FC236}">
                <a16:creationId xmlns:a16="http://schemas.microsoft.com/office/drawing/2014/main" id="{D63600AA-4BCA-264D-92CA-3E9E47C1A1A3}"/>
              </a:ext>
            </a:extLst>
          </p:cNvPr>
          <p:cNvSpPr txBox="1"/>
          <p:nvPr/>
        </p:nvSpPr>
        <p:spPr>
          <a:xfrm>
            <a:off x="1981201" y="4349340"/>
            <a:ext cx="2021707" cy="830997"/>
          </a:xfrm>
          <a:prstGeom prst="rect">
            <a:avLst/>
          </a:prstGeom>
          <a:noFill/>
        </p:spPr>
        <p:txBody>
          <a:bodyPr wrap="none" rtlCol="0">
            <a:spAutoFit/>
          </a:bodyPr>
          <a:lstStyle/>
          <a:p>
            <a:r>
              <a:rPr lang="en-US" dirty="0"/>
              <a:t>32 Quadrupole</a:t>
            </a:r>
          </a:p>
          <a:p>
            <a:r>
              <a:rPr lang="en-US" dirty="0"/>
              <a:t>magnets</a:t>
            </a:r>
          </a:p>
        </p:txBody>
      </p:sp>
      <p:sp>
        <p:nvSpPr>
          <p:cNvPr id="12" name="TextBox 11">
            <a:extLst>
              <a:ext uri="{FF2B5EF4-FFF2-40B4-BE49-F238E27FC236}">
                <a16:creationId xmlns:a16="http://schemas.microsoft.com/office/drawing/2014/main" id="{B50D9F1E-B4A4-D047-82EB-D2C8921EED28}"/>
              </a:ext>
            </a:extLst>
          </p:cNvPr>
          <p:cNvSpPr txBox="1"/>
          <p:nvPr/>
        </p:nvSpPr>
        <p:spPr>
          <a:xfrm>
            <a:off x="7960427" y="4868883"/>
            <a:ext cx="2555173" cy="1569660"/>
          </a:xfrm>
          <a:prstGeom prst="rect">
            <a:avLst/>
          </a:prstGeom>
          <a:noFill/>
        </p:spPr>
        <p:txBody>
          <a:bodyPr wrap="square" rtlCol="0">
            <a:spAutoFit/>
          </a:bodyPr>
          <a:lstStyle/>
          <a:p>
            <a:r>
              <a:rPr lang="en-US" dirty="0"/>
              <a:t>Field strength increases linearly with distance from the axis</a:t>
            </a:r>
          </a:p>
        </p:txBody>
      </p:sp>
      <p:grpSp>
        <p:nvGrpSpPr>
          <p:cNvPr id="19" name="Group 18">
            <a:extLst>
              <a:ext uri="{FF2B5EF4-FFF2-40B4-BE49-F238E27FC236}">
                <a16:creationId xmlns:a16="http://schemas.microsoft.com/office/drawing/2014/main" id="{AD381C96-FF04-424E-9F4D-EB6B5BABE59F}"/>
              </a:ext>
            </a:extLst>
          </p:cNvPr>
          <p:cNvGrpSpPr/>
          <p:nvPr/>
        </p:nvGrpSpPr>
        <p:grpSpPr>
          <a:xfrm>
            <a:off x="38101" y="0"/>
            <a:ext cx="1562100" cy="1611341"/>
            <a:chOff x="207286" y="152400"/>
            <a:chExt cx="1600201" cy="1752600"/>
          </a:xfrm>
        </p:grpSpPr>
        <p:sp>
          <p:nvSpPr>
            <p:cNvPr id="20" name="Rectangle 19">
              <a:extLst>
                <a:ext uri="{FF2B5EF4-FFF2-40B4-BE49-F238E27FC236}">
                  <a16:creationId xmlns:a16="http://schemas.microsoft.com/office/drawing/2014/main" id="{24289B6D-A144-864A-BA21-7E9DD9F44E20}"/>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21" name="Picture 20">
              <a:extLst>
                <a:ext uri="{FF2B5EF4-FFF2-40B4-BE49-F238E27FC236}">
                  <a16:creationId xmlns:a16="http://schemas.microsoft.com/office/drawing/2014/main" id="{D071AB6B-E7FC-9443-9797-5DD1244AF85C}"/>
                </a:ext>
              </a:extLst>
            </p:cNvPr>
            <p:cNvPicPr>
              <a:picLocks noChangeAspect="1"/>
            </p:cNvPicPr>
            <p:nvPr/>
          </p:nvPicPr>
          <p:blipFill>
            <a:blip r:embed="rId7"/>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911164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D8116-531B-084C-9491-4B152032D80E}"/>
              </a:ext>
            </a:extLst>
          </p:cNvPr>
          <p:cNvSpPr>
            <a:spLocks noGrp="1"/>
          </p:cNvSpPr>
          <p:nvPr>
            <p:ph type="title"/>
          </p:nvPr>
        </p:nvSpPr>
        <p:spPr>
          <a:xfrm>
            <a:off x="2236218" y="190763"/>
            <a:ext cx="7772400" cy="1143000"/>
          </a:xfrm>
        </p:spPr>
        <p:txBody>
          <a:bodyPr/>
          <a:lstStyle/>
          <a:p>
            <a:r>
              <a:rPr lang="en-US" dirty="0"/>
              <a:t>FODO Lattice</a:t>
            </a:r>
          </a:p>
        </p:txBody>
      </p:sp>
      <p:pic>
        <p:nvPicPr>
          <p:cNvPr id="3" name="Picture 2">
            <a:extLst>
              <a:ext uri="{FF2B5EF4-FFF2-40B4-BE49-F238E27FC236}">
                <a16:creationId xmlns:a16="http://schemas.microsoft.com/office/drawing/2014/main" id="{6EBA2DA3-C5B7-554F-8E2B-DE12D360F52E}"/>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349302" y="2066695"/>
            <a:ext cx="5486400" cy="2389505"/>
          </a:xfrm>
          <a:prstGeom prst="rect">
            <a:avLst/>
          </a:prstGeom>
          <a:noFill/>
          <a:ln>
            <a:noFill/>
          </a:ln>
        </p:spPr>
      </p:pic>
      <p:sp>
        <p:nvSpPr>
          <p:cNvPr id="4" name="TextBox 3">
            <a:extLst>
              <a:ext uri="{FF2B5EF4-FFF2-40B4-BE49-F238E27FC236}">
                <a16:creationId xmlns:a16="http://schemas.microsoft.com/office/drawing/2014/main" id="{7D7F46DE-DD36-A146-9F03-92D0B21172F0}"/>
              </a:ext>
            </a:extLst>
          </p:cNvPr>
          <p:cNvSpPr txBox="1"/>
          <p:nvPr/>
        </p:nvSpPr>
        <p:spPr>
          <a:xfrm>
            <a:off x="6814156" y="1232462"/>
            <a:ext cx="3194463" cy="830997"/>
          </a:xfrm>
          <a:prstGeom prst="rect">
            <a:avLst/>
          </a:prstGeom>
          <a:noFill/>
        </p:spPr>
        <p:txBody>
          <a:bodyPr wrap="square" rtlCol="0">
            <a:spAutoFit/>
          </a:bodyPr>
          <a:lstStyle/>
          <a:p>
            <a:r>
              <a:rPr lang="en-US" dirty="0"/>
              <a:t>Alternate focusing and defocusing orientations</a:t>
            </a:r>
          </a:p>
        </p:txBody>
      </p:sp>
      <p:sp>
        <p:nvSpPr>
          <p:cNvPr id="5" name="TextBox 4">
            <a:extLst>
              <a:ext uri="{FF2B5EF4-FFF2-40B4-BE49-F238E27FC236}">
                <a16:creationId xmlns:a16="http://schemas.microsoft.com/office/drawing/2014/main" id="{7A9C126D-A802-0A48-90BA-B7C38BFE8BFD}"/>
              </a:ext>
            </a:extLst>
          </p:cNvPr>
          <p:cNvSpPr txBox="1"/>
          <p:nvPr/>
        </p:nvSpPr>
        <p:spPr>
          <a:xfrm>
            <a:off x="1796610" y="4840197"/>
            <a:ext cx="8146996" cy="1015663"/>
          </a:xfrm>
          <a:prstGeom prst="rect">
            <a:avLst/>
          </a:prstGeom>
          <a:noFill/>
        </p:spPr>
        <p:txBody>
          <a:bodyPr wrap="square" rtlCol="0">
            <a:spAutoFit/>
          </a:bodyPr>
          <a:lstStyle/>
          <a:p>
            <a:r>
              <a:rPr lang="en-US" sz="2000" dirty="0"/>
              <a:t>Qualitative explanation: beam passes through focusing quad when it is big (strong fields).  Passes through defocusing quad when it is small (weak fields).  Net effect is focusing.</a:t>
            </a:r>
          </a:p>
        </p:txBody>
      </p:sp>
      <p:pic>
        <p:nvPicPr>
          <p:cNvPr id="6" name="Picture 5">
            <a:extLst>
              <a:ext uri="{FF2B5EF4-FFF2-40B4-BE49-F238E27FC236}">
                <a16:creationId xmlns:a16="http://schemas.microsoft.com/office/drawing/2014/main" id="{2E6F2151-6702-2B4B-AEB8-2C0F3FD0D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762000"/>
            <a:ext cx="2557632" cy="2753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7" name="TextBox 6">
            <a:extLst>
              <a:ext uri="{FF2B5EF4-FFF2-40B4-BE49-F238E27FC236}">
                <a16:creationId xmlns:a16="http://schemas.microsoft.com/office/drawing/2014/main" id="{93875CD0-6741-1F49-B3D8-BA7C40CC9C92}"/>
              </a:ext>
            </a:extLst>
          </p:cNvPr>
          <p:cNvSpPr txBox="1"/>
          <p:nvPr/>
        </p:nvSpPr>
        <p:spPr>
          <a:xfrm>
            <a:off x="1981201" y="3827950"/>
            <a:ext cx="2021707" cy="830997"/>
          </a:xfrm>
          <a:prstGeom prst="rect">
            <a:avLst/>
          </a:prstGeom>
          <a:noFill/>
        </p:spPr>
        <p:txBody>
          <a:bodyPr wrap="none" rtlCol="0">
            <a:spAutoFit/>
          </a:bodyPr>
          <a:lstStyle/>
          <a:p>
            <a:r>
              <a:rPr lang="en-US" dirty="0"/>
              <a:t>32 Quadrupole</a:t>
            </a:r>
          </a:p>
          <a:p>
            <a:r>
              <a:rPr lang="en-US" dirty="0"/>
              <a:t>magnets</a:t>
            </a:r>
          </a:p>
        </p:txBody>
      </p:sp>
      <p:sp>
        <p:nvSpPr>
          <p:cNvPr id="8" name="TextBox 7">
            <a:extLst>
              <a:ext uri="{FF2B5EF4-FFF2-40B4-BE49-F238E27FC236}">
                <a16:creationId xmlns:a16="http://schemas.microsoft.com/office/drawing/2014/main" id="{0BD94E82-6834-AD47-A327-FC51573CF4A8}"/>
              </a:ext>
            </a:extLst>
          </p:cNvPr>
          <p:cNvSpPr txBox="1"/>
          <p:nvPr/>
        </p:nvSpPr>
        <p:spPr>
          <a:xfrm>
            <a:off x="1676400" y="5920439"/>
            <a:ext cx="9058890" cy="830997"/>
          </a:xfrm>
          <a:prstGeom prst="rect">
            <a:avLst/>
          </a:prstGeom>
          <a:noFill/>
        </p:spPr>
        <p:txBody>
          <a:bodyPr wrap="none" rtlCol="0">
            <a:spAutoFit/>
          </a:bodyPr>
          <a:lstStyle/>
          <a:p>
            <a:r>
              <a:rPr lang="en-US" b="1" dirty="0"/>
              <a:t>Beam distribution depends on many parameters   How to optimize?</a:t>
            </a:r>
          </a:p>
          <a:p>
            <a:r>
              <a:rPr lang="en-US" b="1" dirty="0"/>
              <a:t>Can we become Lords of the Ring?</a:t>
            </a:r>
          </a:p>
        </p:txBody>
      </p:sp>
      <p:grpSp>
        <p:nvGrpSpPr>
          <p:cNvPr id="10" name="Group 9">
            <a:extLst>
              <a:ext uri="{FF2B5EF4-FFF2-40B4-BE49-F238E27FC236}">
                <a16:creationId xmlns:a16="http://schemas.microsoft.com/office/drawing/2014/main" id="{4C89BB54-4BB0-1241-83F5-446996471F6C}"/>
              </a:ext>
            </a:extLst>
          </p:cNvPr>
          <p:cNvGrpSpPr/>
          <p:nvPr/>
        </p:nvGrpSpPr>
        <p:grpSpPr>
          <a:xfrm>
            <a:off x="38101" y="0"/>
            <a:ext cx="1562100" cy="1611341"/>
            <a:chOff x="207286" y="152400"/>
            <a:chExt cx="1600201" cy="1752600"/>
          </a:xfrm>
        </p:grpSpPr>
        <p:sp>
          <p:nvSpPr>
            <p:cNvPr id="11" name="Rectangle 10">
              <a:extLst>
                <a:ext uri="{FF2B5EF4-FFF2-40B4-BE49-F238E27FC236}">
                  <a16:creationId xmlns:a16="http://schemas.microsoft.com/office/drawing/2014/main" id="{5B17950F-421C-8B47-A213-B08C60FE2AA0}"/>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12" name="Picture 11">
              <a:extLst>
                <a:ext uri="{FF2B5EF4-FFF2-40B4-BE49-F238E27FC236}">
                  <a16:creationId xmlns:a16="http://schemas.microsoft.com/office/drawing/2014/main" id="{59939C80-7CA8-E44B-9CD4-316F81AC4EC3}"/>
                </a:ext>
              </a:extLst>
            </p:cNvPr>
            <p:cNvPicPr>
              <a:picLocks noChangeAspect="1"/>
            </p:cNvPicPr>
            <p:nvPr/>
          </p:nvPicPr>
          <p:blipFill>
            <a:blip r:embed="rId4"/>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3445382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90568C-E23D-D248-906A-F0E1AF1EE93D}"/>
              </a:ext>
            </a:extLst>
          </p:cNvPr>
          <p:cNvSpPr txBox="1"/>
          <p:nvPr/>
        </p:nvSpPr>
        <p:spPr>
          <a:xfrm>
            <a:off x="1676400" y="3844850"/>
            <a:ext cx="8534400" cy="2554545"/>
          </a:xfrm>
          <a:prstGeom prst="rect">
            <a:avLst/>
          </a:prstGeom>
          <a:noFill/>
        </p:spPr>
        <p:txBody>
          <a:bodyPr wrap="square" rtlCol="0">
            <a:spAutoFit/>
          </a:bodyPr>
          <a:lstStyle/>
          <a:p>
            <a:r>
              <a:rPr lang="en-US" dirty="0"/>
              <a:t>Flat to Round and Round to Flat transformers are proposed for cooling of hadron beams. </a:t>
            </a:r>
            <a:r>
              <a:rPr lang="en-US" sz="1600" dirty="0" err="1"/>
              <a:t>Ya</a:t>
            </a:r>
            <a:r>
              <a:rPr lang="en-US" sz="1600" dirty="0"/>
              <a:t>. </a:t>
            </a:r>
            <a:r>
              <a:rPr lang="en-US" sz="1600" dirty="0" err="1"/>
              <a:t>Derbenev</a:t>
            </a:r>
            <a:r>
              <a:rPr lang="en-US" sz="1600" dirty="0"/>
              <a:t>, Adapting optics for high-energy electron cooling, Tech. Rep. UM-HE-98-04-A (1998).</a:t>
            </a:r>
          </a:p>
          <a:p>
            <a:endParaRPr lang="en-US" dirty="0"/>
          </a:p>
          <a:p>
            <a:r>
              <a:rPr lang="en-US" dirty="0"/>
              <a:t>Cylindrical hadron beam cools via collisions when co-propagated with electron beam. Optimized when beams overlap and transverse energy is minimum.</a:t>
            </a:r>
          </a:p>
        </p:txBody>
      </p:sp>
      <p:sp>
        <p:nvSpPr>
          <p:cNvPr id="8" name="TextBox 7">
            <a:extLst>
              <a:ext uri="{FF2B5EF4-FFF2-40B4-BE49-F238E27FC236}">
                <a16:creationId xmlns:a16="http://schemas.microsoft.com/office/drawing/2014/main" id="{61BF6265-A3BF-5B4C-8DD7-4250FF84A80D}"/>
              </a:ext>
            </a:extLst>
          </p:cNvPr>
          <p:cNvSpPr txBox="1"/>
          <p:nvPr/>
        </p:nvSpPr>
        <p:spPr>
          <a:xfrm>
            <a:off x="1676400" y="578749"/>
            <a:ext cx="8534400" cy="1446550"/>
          </a:xfrm>
          <a:prstGeom prst="rect">
            <a:avLst/>
          </a:prstGeom>
          <a:noFill/>
        </p:spPr>
        <p:txBody>
          <a:bodyPr wrap="square" rtlCol="0">
            <a:spAutoFit/>
          </a:bodyPr>
          <a:lstStyle/>
          <a:p>
            <a:r>
              <a:rPr lang="en-GB" b="1" dirty="0"/>
              <a:t>Optimization of Flat to Round Transformers Using Adjoint Techniques</a:t>
            </a:r>
            <a:endParaRPr lang="en-US" b="1" dirty="0"/>
          </a:p>
          <a:p>
            <a:r>
              <a:rPr lang="en-GB" sz="2000" dirty="0"/>
              <a:t>L. </a:t>
            </a:r>
            <a:r>
              <a:rPr lang="en-GB" sz="2000" dirty="0" err="1"/>
              <a:t>Dovlatyan</a:t>
            </a:r>
            <a:r>
              <a:rPr lang="en-GB" sz="2000" dirty="0"/>
              <a:t>, B. Beaudoin, S. Bernal, I. Haber, D. Sutter and T. M. A. Phys. Rev. Acc. Beams </a:t>
            </a:r>
            <a:r>
              <a:rPr lang="en-US" sz="2000" dirty="0"/>
              <a:t>(2022).</a:t>
            </a:r>
            <a:endParaRPr lang="en-GB" sz="2000" dirty="0"/>
          </a:p>
        </p:txBody>
      </p:sp>
      <p:grpSp>
        <p:nvGrpSpPr>
          <p:cNvPr id="14" name="Group 13">
            <a:extLst>
              <a:ext uri="{FF2B5EF4-FFF2-40B4-BE49-F238E27FC236}">
                <a16:creationId xmlns:a16="http://schemas.microsoft.com/office/drawing/2014/main" id="{0E0FED4F-A121-FA4F-9A3F-297ED5664F3A}"/>
              </a:ext>
            </a:extLst>
          </p:cNvPr>
          <p:cNvGrpSpPr/>
          <p:nvPr/>
        </p:nvGrpSpPr>
        <p:grpSpPr>
          <a:xfrm>
            <a:off x="38101" y="0"/>
            <a:ext cx="1562100" cy="1611341"/>
            <a:chOff x="207286" y="152400"/>
            <a:chExt cx="1600201" cy="1752600"/>
          </a:xfrm>
        </p:grpSpPr>
        <p:sp>
          <p:nvSpPr>
            <p:cNvPr id="15" name="Rectangle 14">
              <a:extLst>
                <a:ext uri="{FF2B5EF4-FFF2-40B4-BE49-F238E27FC236}">
                  <a16:creationId xmlns:a16="http://schemas.microsoft.com/office/drawing/2014/main" id="{18A380A9-8749-3242-B1DB-262D19B0D702}"/>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16" name="Picture 15">
              <a:extLst>
                <a:ext uri="{FF2B5EF4-FFF2-40B4-BE49-F238E27FC236}">
                  <a16:creationId xmlns:a16="http://schemas.microsoft.com/office/drawing/2014/main" id="{DD72116D-9997-024E-BE7F-DCAF06290F65}"/>
                </a:ext>
              </a:extLst>
            </p:cNvPr>
            <p:cNvPicPr>
              <a:picLocks noChangeAspect="1"/>
            </p:cNvPicPr>
            <p:nvPr/>
          </p:nvPicPr>
          <p:blipFill>
            <a:blip r:embed="rId2"/>
            <a:stretch>
              <a:fillRect/>
            </a:stretch>
          </p:blipFill>
          <p:spPr>
            <a:xfrm>
              <a:off x="207286" y="152400"/>
              <a:ext cx="1600201" cy="1620563"/>
            </a:xfrm>
            <a:prstGeom prst="rect">
              <a:avLst/>
            </a:prstGeom>
            <a:ln>
              <a:noFill/>
            </a:ln>
          </p:spPr>
        </p:pic>
      </p:grpSp>
      <p:grpSp>
        <p:nvGrpSpPr>
          <p:cNvPr id="3" name="Group 2">
            <a:extLst>
              <a:ext uri="{FF2B5EF4-FFF2-40B4-BE49-F238E27FC236}">
                <a16:creationId xmlns:a16="http://schemas.microsoft.com/office/drawing/2014/main" id="{AE713D4E-2E87-FD4D-ADD1-4FAC69D42949}"/>
              </a:ext>
            </a:extLst>
          </p:cNvPr>
          <p:cNvGrpSpPr/>
          <p:nvPr/>
        </p:nvGrpSpPr>
        <p:grpSpPr>
          <a:xfrm>
            <a:off x="1676400" y="1802233"/>
            <a:ext cx="10287000" cy="1747303"/>
            <a:chOff x="2046732" y="2450047"/>
            <a:chExt cx="10287000" cy="1747303"/>
          </a:xfrm>
        </p:grpSpPr>
        <p:pic>
          <p:nvPicPr>
            <p:cNvPr id="4" name="Picture 3">
              <a:extLst>
                <a:ext uri="{FF2B5EF4-FFF2-40B4-BE49-F238E27FC236}">
                  <a16:creationId xmlns:a16="http://schemas.microsoft.com/office/drawing/2014/main" id="{6BA3F43F-953C-D949-AC7A-464C175B0D79}"/>
                </a:ext>
              </a:extLst>
            </p:cNvPr>
            <p:cNvPicPr/>
            <p:nvPr/>
          </p:nvPicPr>
          <p:blipFill>
            <a:blip r:embed="rId3"/>
            <a:stretch>
              <a:fillRect/>
            </a:stretch>
          </p:blipFill>
          <p:spPr>
            <a:xfrm>
              <a:off x="4267200" y="2660650"/>
              <a:ext cx="2971800" cy="1536700"/>
            </a:xfrm>
            <a:prstGeom prst="rect">
              <a:avLst/>
            </a:prstGeom>
          </p:spPr>
        </p:pic>
        <p:sp>
          <p:nvSpPr>
            <p:cNvPr id="6" name="Cube 5">
              <a:extLst>
                <a:ext uri="{FF2B5EF4-FFF2-40B4-BE49-F238E27FC236}">
                  <a16:creationId xmlns:a16="http://schemas.microsoft.com/office/drawing/2014/main" id="{0EFCFEE2-5C0B-D44A-8E28-1A066F6FADC5}"/>
                </a:ext>
              </a:extLst>
            </p:cNvPr>
            <p:cNvSpPr/>
            <p:nvPr/>
          </p:nvSpPr>
          <p:spPr>
            <a:xfrm>
              <a:off x="2046732" y="3258312"/>
              <a:ext cx="2072640" cy="341376"/>
            </a:xfrm>
            <a:prstGeom prst="cube">
              <a:avLst>
                <a:gd name="adj" fmla="val 71429"/>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an 6">
              <a:extLst>
                <a:ext uri="{FF2B5EF4-FFF2-40B4-BE49-F238E27FC236}">
                  <a16:creationId xmlns:a16="http://schemas.microsoft.com/office/drawing/2014/main" id="{8716B6E4-634B-3B48-99DA-5DE487EB2DD4}"/>
                </a:ext>
              </a:extLst>
            </p:cNvPr>
            <p:cNvSpPr/>
            <p:nvPr/>
          </p:nvSpPr>
          <p:spPr>
            <a:xfrm rot="5400000">
              <a:off x="7980747" y="2506690"/>
              <a:ext cx="351253" cy="183474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3F2B353B-16F7-E145-A49A-42C91556A2A9}"/>
                </a:ext>
              </a:extLst>
            </p:cNvPr>
            <p:cNvCxnSpPr/>
            <p:nvPr/>
          </p:nvCxnSpPr>
          <p:spPr>
            <a:xfrm>
              <a:off x="7059092" y="3424061"/>
              <a:ext cx="109728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Straight Arrow Connector 9">
              <a:extLst>
                <a:ext uri="{FF2B5EF4-FFF2-40B4-BE49-F238E27FC236}">
                  <a16:creationId xmlns:a16="http://schemas.microsoft.com/office/drawing/2014/main" id="{65E62BB0-2573-4640-9CDE-ADCB56FCB7CA}"/>
                </a:ext>
              </a:extLst>
            </p:cNvPr>
            <p:cNvCxnSpPr/>
            <p:nvPr/>
          </p:nvCxnSpPr>
          <p:spPr>
            <a:xfrm>
              <a:off x="2814828" y="3378341"/>
              <a:ext cx="1097280"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82C545C5-6BB6-CF4F-AC4B-7FC2CB6DA748}"/>
                </a:ext>
              </a:extLst>
            </p:cNvPr>
            <p:cNvSpPr txBox="1"/>
            <p:nvPr/>
          </p:nvSpPr>
          <p:spPr>
            <a:xfrm>
              <a:off x="2524501" y="3727562"/>
              <a:ext cx="1455848" cy="461665"/>
            </a:xfrm>
            <a:prstGeom prst="rect">
              <a:avLst/>
            </a:prstGeom>
            <a:noFill/>
          </p:spPr>
          <p:txBody>
            <a:bodyPr wrap="none" rtlCol="0">
              <a:spAutoFit/>
            </a:bodyPr>
            <a:lstStyle/>
            <a:p>
              <a:r>
                <a:rPr lang="en-US" dirty="0"/>
                <a:t>Flat Beam</a:t>
              </a:r>
            </a:p>
          </p:txBody>
        </p:sp>
        <p:sp>
          <p:nvSpPr>
            <p:cNvPr id="12" name="TextBox 11">
              <a:extLst>
                <a:ext uri="{FF2B5EF4-FFF2-40B4-BE49-F238E27FC236}">
                  <a16:creationId xmlns:a16="http://schemas.microsoft.com/office/drawing/2014/main" id="{EEED216E-1ABB-474C-857B-A4359EC8BD46}"/>
                </a:ext>
              </a:extLst>
            </p:cNvPr>
            <p:cNvSpPr txBox="1"/>
            <p:nvPr/>
          </p:nvSpPr>
          <p:spPr>
            <a:xfrm>
              <a:off x="7607732" y="3727562"/>
              <a:ext cx="1875835" cy="461665"/>
            </a:xfrm>
            <a:prstGeom prst="rect">
              <a:avLst/>
            </a:prstGeom>
            <a:noFill/>
          </p:spPr>
          <p:txBody>
            <a:bodyPr wrap="none" rtlCol="0">
              <a:spAutoFit/>
            </a:bodyPr>
            <a:lstStyle/>
            <a:p>
              <a:r>
                <a:rPr lang="en-US" dirty="0"/>
                <a:t>Round Beam </a:t>
              </a:r>
            </a:p>
          </p:txBody>
        </p:sp>
        <p:sp>
          <p:nvSpPr>
            <p:cNvPr id="2" name="TextBox 1">
              <a:extLst>
                <a:ext uri="{FF2B5EF4-FFF2-40B4-BE49-F238E27FC236}">
                  <a16:creationId xmlns:a16="http://schemas.microsoft.com/office/drawing/2014/main" id="{B282ED7C-35ED-9041-8774-590587D55BC4}"/>
                </a:ext>
              </a:extLst>
            </p:cNvPr>
            <p:cNvSpPr txBox="1"/>
            <p:nvPr/>
          </p:nvSpPr>
          <p:spPr>
            <a:xfrm>
              <a:off x="7386828" y="2450047"/>
              <a:ext cx="4946904" cy="707886"/>
            </a:xfrm>
            <a:prstGeom prst="rect">
              <a:avLst/>
            </a:prstGeom>
            <a:noFill/>
          </p:spPr>
          <p:txBody>
            <a:bodyPr wrap="square" rtlCol="0">
              <a:spAutoFit/>
            </a:bodyPr>
            <a:lstStyle/>
            <a:p>
              <a:r>
                <a:rPr lang="en-US" sz="2000" dirty="0"/>
                <a:t>Locations and strengths of magnets optimized to produce round beam in solenoid</a:t>
              </a:r>
            </a:p>
          </p:txBody>
        </p:sp>
      </p:grpSp>
    </p:spTree>
    <p:extLst>
      <p:ext uri="{BB962C8B-B14F-4D97-AF65-F5344CB8AC3E}">
        <p14:creationId xmlns:p14="http://schemas.microsoft.com/office/powerpoint/2010/main" val="40079388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Circular Accelerators-Periodicity</a:t>
            </a:r>
          </a:p>
        </p:txBody>
      </p:sp>
      <p:sp>
        <p:nvSpPr>
          <p:cNvPr id="3" name="Donut 2"/>
          <p:cNvSpPr/>
          <p:nvPr/>
        </p:nvSpPr>
        <p:spPr>
          <a:xfrm>
            <a:off x="5063153" y="2057056"/>
            <a:ext cx="5273460" cy="2705924"/>
          </a:xfrm>
          <a:prstGeom prst="donut">
            <a:avLst/>
          </a:prstGeom>
          <a:solidFill>
            <a:schemeClr val="tx2">
              <a:lumMod val="20000"/>
              <a:lumOff val="8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Parallelogram 4"/>
          <p:cNvSpPr/>
          <p:nvPr/>
        </p:nvSpPr>
        <p:spPr>
          <a:xfrm rot="20609750">
            <a:off x="4787058" y="3063339"/>
            <a:ext cx="1546145" cy="1352962"/>
          </a:xfrm>
          <a:prstGeom prst="parallelogram">
            <a:avLst/>
          </a:prstGeom>
          <a:solidFill>
            <a:schemeClr val="accent2">
              <a:lumMod val="60000"/>
              <a:lumOff val="40000"/>
              <a:alpha val="4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onut 5"/>
          <p:cNvSpPr/>
          <p:nvPr/>
        </p:nvSpPr>
        <p:spPr>
          <a:xfrm>
            <a:off x="5187398" y="3354795"/>
            <a:ext cx="764598" cy="814539"/>
          </a:xfrm>
          <a:prstGeom prst="donut">
            <a:avLst>
              <a:gd name="adj" fmla="val 6327"/>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16" name="Straight Arrow Connector 15"/>
          <p:cNvCxnSpPr/>
          <p:nvPr/>
        </p:nvCxnSpPr>
        <p:spPr>
          <a:xfrm flipV="1">
            <a:off x="9030482" y="4003665"/>
            <a:ext cx="726328" cy="1656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5951996" y="4003664"/>
            <a:ext cx="726328" cy="33133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H="1">
            <a:off x="5850032" y="2471228"/>
            <a:ext cx="828292" cy="40036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8928518" y="2595476"/>
            <a:ext cx="669602" cy="27611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1742212" y="1953785"/>
            <a:ext cx="3102730" cy="1631216"/>
          </a:xfrm>
          <a:prstGeom prst="rect">
            <a:avLst/>
          </a:prstGeom>
          <a:noFill/>
        </p:spPr>
        <p:txBody>
          <a:bodyPr wrap="square" rtlCol="0">
            <a:spAutoFit/>
          </a:bodyPr>
          <a:lstStyle/>
          <a:p>
            <a:r>
              <a:rPr lang="en-US" sz="2000" dirty="0"/>
              <a:t>Particles return to initial plane.  </a:t>
            </a:r>
          </a:p>
          <a:p>
            <a:r>
              <a:rPr lang="en-US" sz="2000" dirty="0"/>
              <a:t>Need to maintain periodicity of distribution, not individual orbits</a:t>
            </a:r>
          </a:p>
        </p:txBody>
      </p:sp>
      <p:cxnSp>
        <p:nvCxnSpPr>
          <p:cNvPr id="27" name="Straight Arrow Connector 26"/>
          <p:cNvCxnSpPr>
            <a:cxnSpLocks/>
          </p:cNvCxnSpPr>
          <p:nvPr/>
        </p:nvCxnSpPr>
        <p:spPr>
          <a:xfrm flipH="1" flipV="1">
            <a:off x="5815230" y="4014402"/>
            <a:ext cx="378353" cy="107684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cxnSpLocks/>
          </p:cNvCxnSpPr>
          <p:nvPr/>
        </p:nvCxnSpPr>
        <p:spPr>
          <a:xfrm>
            <a:off x="4126221" y="3354794"/>
            <a:ext cx="911762" cy="4665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981200" y="4675751"/>
            <a:ext cx="3102730" cy="1631216"/>
          </a:xfrm>
          <a:prstGeom prst="rect">
            <a:avLst/>
          </a:prstGeom>
          <a:noFill/>
        </p:spPr>
        <p:txBody>
          <a:bodyPr wrap="square" rtlCol="0">
            <a:spAutoFit/>
          </a:bodyPr>
          <a:lstStyle/>
          <a:p>
            <a:r>
              <a:rPr lang="en-US" sz="2000" dirty="0"/>
              <a:t>Big problems: </a:t>
            </a:r>
          </a:p>
          <a:p>
            <a:r>
              <a:rPr lang="en-US" sz="2000" dirty="0"/>
              <a:t>Do periodic distributions exist?  Most likely no.</a:t>
            </a:r>
          </a:p>
          <a:p>
            <a:r>
              <a:rPr lang="en-US" sz="2000" dirty="0"/>
              <a:t>How to relaunch particles to optimize?</a:t>
            </a:r>
          </a:p>
        </p:txBody>
      </p:sp>
      <p:sp>
        <p:nvSpPr>
          <p:cNvPr id="9" name="TextBox 8">
            <a:extLst>
              <a:ext uri="{FF2B5EF4-FFF2-40B4-BE49-F238E27FC236}">
                <a16:creationId xmlns:a16="http://schemas.microsoft.com/office/drawing/2014/main" id="{2C39D749-DFC0-F14D-8AFA-6E340D092EF7}"/>
              </a:ext>
            </a:extLst>
          </p:cNvPr>
          <p:cNvSpPr txBox="1"/>
          <p:nvPr/>
        </p:nvSpPr>
        <p:spPr>
          <a:xfrm>
            <a:off x="6315160" y="4983872"/>
            <a:ext cx="4218142" cy="400110"/>
          </a:xfrm>
          <a:prstGeom prst="rect">
            <a:avLst/>
          </a:prstGeom>
          <a:noFill/>
        </p:spPr>
        <p:txBody>
          <a:bodyPr wrap="none" rtlCol="0">
            <a:spAutoFit/>
          </a:bodyPr>
          <a:lstStyle/>
          <a:p>
            <a:r>
              <a:rPr lang="en-US" sz="2000" dirty="0"/>
              <a:t>Start here with 4D particle coordinates</a:t>
            </a:r>
          </a:p>
        </p:txBody>
      </p:sp>
      <p:sp>
        <p:nvSpPr>
          <p:cNvPr id="20" name="TextBox 19">
            <a:extLst>
              <a:ext uri="{FF2B5EF4-FFF2-40B4-BE49-F238E27FC236}">
                <a16:creationId xmlns:a16="http://schemas.microsoft.com/office/drawing/2014/main" id="{59272CB6-6CB7-034B-A52C-EC76FA69DEF1}"/>
              </a:ext>
            </a:extLst>
          </p:cNvPr>
          <p:cNvSpPr txBox="1"/>
          <p:nvPr/>
        </p:nvSpPr>
        <p:spPr>
          <a:xfrm>
            <a:off x="6449859" y="1610028"/>
            <a:ext cx="3845925" cy="400110"/>
          </a:xfrm>
          <a:prstGeom prst="rect">
            <a:avLst/>
          </a:prstGeom>
          <a:noFill/>
        </p:spPr>
        <p:txBody>
          <a:bodyPr wrap="none" rtlCol="0">
            <a:spAutoFit/>
          </a:bodyPr>
          <a:lstStyle/>
          <a:p>
            <a:r>
              <a:rPr lang="en-US" sz="2000" dirty="0"/>
              <a:t>Solve </a:t>
            </a:r>
            <a:r>
              <a:rPr lang="en-US" sz="2000" dirty="0" err="1"/>
              <a:t>Eqs</a:t>
            </a:r>
            <a:r>
              <a:rPr lang="en-US" sz="2000" dirty="0"/>
              <a:t>. of motion and self fields</a:t>
            </a:r>
          </a:p>
        </p:txBody>
      </p:sp>
      <p:sp>
        <p:nvSpPr>
          <p:cNvPr id="4" name="TextBox 3">
            <a:extLst>
              <a:ext uri="{FF2B5EF4-FFF2-40B4-BE49-F238E27FC236}">
                <a16:creationId xmlns:a16="http://schemas.microsoft.com/office/drawing/2014/main" id="{03DF9332-C096-7C4C-9278-00550F0A3484}"/>
              </a:ext>
            </a:extLst>
          </p:cNvPr>
          <p:cNvSpPr txBox="1"/>
          <p:nvPr/>
        </p:nvSpPr>
        <p:spPr>
          <a:xfrm>
            <a:off x="6025416" y="5619782"/>
            <a:ext cx="3629520" cy="830997"/>
          </a:xfrm>
          <a:prstGeom prst="rect">
            <a:avLst/>
          </a:prstGeom>
          <a:noFill/>
        </p:spPr>
        <p:txBody>
          <a:bodyPr wrap="none" rtlCol="0">
            <a:spAutoFit/>
          </a:bodyPr>
          <a:lstStyle/>
          <a:p>
            <a:r>
              <a:rPr lang="en-US" b="1" dirty="0"/>
              <a:t>Constrained Optimization</a:t>
            </a:r>
          </a:p>
          <a:p>
            <a:r>
              <a:rPr lang="en-US" b="1" dirty="0">
                <a:solidFill>
                  <a:srgbClr val="FF0000"/>
                </a:solidFill>
              </a:rPr>
              <a:t>“Adjoint with a Chaser”</a:t>
            </a:r>
          </a:p>
        </p:txBody>
      </p:sp>
    </p:spTree>
    <p:extLst>
      <p:ext uri="{BB962C8B-B14F-4D97-AF65-F5344CB8AC3E}">
        <p14:creationId xmlns:p14="http://schemas.microsoft.com/office/powerpoint/2010/main" val="41649462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2B677-30DB-804D-866D-7A014908734D}"/>
              </a:ext>
            </a:extLst>
          </p:cNvPr>
          <p:cNvSpPr>
            <a:spLocks noGrp="1"/>
          </p:cNvSpPr>
          <p:nvPr>
            <p:ph type="title"/>
          </p:nvPr>
        </p:nvSpPr>
        <p:spPr>
          <a:xfrm>
            <a:off x="0" y="288565"/>
            <a:ext cx="10363200" cy="1143000"/>
          </a:xfrm>
        </p:spPr>
        <p:txBody>
          <a:bodyPr/>
          <a:lstStyle/>
          <a:p>
            <a:r>
              <a:rPr lang="en-US" dirty="0"/>
              <a:t>Test Problem – 10 Quadrupole lattice</a:t>
            </a:r>
          </a:p>
        </p:txBody>
      </p:sp>
      <p:pic>
        <p:nvPicPr>
          <p:cNvPr id="3" name="Picture 2">
            <a:extLst>
              <a:ext uri="{FF2B5EF4-FFF2-40B4-BE49-F238E27FC236}">
                <a16:creationId xmlns:a16="http://schemas.microsoft.com/office/drawing/2014/main" id="{69D2B25A-3C56-6F4B-AF44-16A0FF287402}"/>
              </a:ext>
            </a:extLst>
          </p:cNvPr>
          <p:cNvPicPr>
            <a:picLocks noChangeAspect="1"/>
          </p:cNvPicPr>
          <p:nvPr/>
        </p:nvPicPr>
        <p:blipFill>
          <a:blip r:embed="rId2"/>
          <a:stretch>
            <a:fillRect/>
          </a:stretch>
        </p:blipFill>
        <p:spPr>
          <a:xfrm>
            <a:off x="7134506" y="1704955"/>
            <a:ext cx="3962400" cy="3478107"/>
          </a:xfrm>
          <a:prstGeom prst="rect">
            <a:avLst/>
          </a:prstGeom>
        </p:spPr>
      </p:pic>
      <p:pic>
        <p:nvPicPr>
          <p:cNvPr id="4" name="Picture 3">
            <a:extLst>
              <a:ext uri="{FF2B5EF4-FFF2-40B4-BE49-F238E27FC236}">
                <a16:creationId xmlns:a16="http://schemas.microsoft.com/office/drawing/2014/main" id="{2F22E2D9-D287-9548-9A3A-2DC3C9B6A7F4}"/>
              </a:ext>
            </a:extLst>
          </p:cNvPr>
          <p:cNvPicPr>
            <a:picLocks noChangeAspect="1"/>
          </p:cNvPicPr>
          <p:nvPr/>
        </p:nvPicPr>
        <p:blipFill>
          <a:blip r:embed="rId3"/>
          <a:stretch>
            <a:fillRect/>
          </a:stretch>
        </p:blipFill>
        <p:spPr>
          <a:xfrm>
            <a:off x="457200" y="1818332"/>
            <a:ext cx="3962400" cy="3522133"/>
          </a:xfrm>
          <a:prstGeom prst="rect">
            <a:avLst/>
          </a:prstGeom>
        </p:spPr>
      </p:pic>
      <p:sp>
        <p:nvSpPr>
          <p:cNvPr id="6" name="TextBox 5">
            <a:extLst>
              <a:ext uri="{FF2B5EF4-FFF2-40B4-BE49-F238E27FC236}">
                <a16:creationId xmlns:a16="http://schemas.microsoft.com/office/drawing/2014/main" id="{08DB1753-F519-B948-8C6D-CB6E14CCEF95}"/>
              </a:ext>
            </a:extLst>
          </p:cNvPr>
          <p:cNvSpPr txBox="1"/>
          <p:nvPr/>
        </p:nvSpPr>
        <p:spPr>
          <a:xfrm>
            <a:off x="851045" y="5556442"/>
            <a:ext cx="3636958" cy="830997"/>
          </a:xfrm>
          <a:prstGeom prst="rect">
            <a:avLst/>
          </a:prstGeom>
          <a:noFill/>
        </p:spPr>
        <p:txBody>
          <a:bodyPr wrap="none" rtlCol="0">
            <a:spAutoFit/>
          </a:bodyPr>
          <a:lstStyle/>
          <a:p>
            <a:r>
              <a:rPr lang="en-US" dirty="0"/>
              <a:t>Beam not in equilibrium</a:t>
            </a:r>
          </a:p>
          <a:p>
            <a:r>
              <a:rPr lang="en-US" dirty="0"/>
              <a:t>Large beam waist excursion</a:t>
            </a:r>
          </a:p>
        </p:txBody>
      </p:sp>
      <p:sp>
        <p:nvSpPr>
          <p:cNvPr id="7" name="TextBox 6">
            <a:extLst>
              <a:ext uri="{FF2B5EF4-FFF2-40B4-BE49-F238E27FC236}">
                <a16:creationId xmlns:a16="http://schemas.microsoft.com/office/drawing/2014/main" id="{2BF1C5A8-42DF-A740-BEA5-25D27488EAD0}"/>
              </a:ext>
            </a:extLst>
          </p:cNvPr>
          <p:cNvSpPr txBox="1"/>
          <p:nvPr/>
        </p:nvSpPr>
        <p:spPr>
          <a:xfrm>
            <a:off x="1858366" y="1231437"/>
            <a:ext cx="917239" cy="461665"/>
          </a:xfrm>
          <a:prstGeom prst="rect">
            <a:avLst/>
          </a:prstGeom>
          <a:noFill/>
        </p:spPr>
        <p:txBody>
          <a:bodyPr wrap="none" rtlCol="0">
            <a:spAutoFit/>
          </a:bodyPr>
          <a:lstStyle/>
          <a:p>
            <a:r>
              <a:rPr lang="en-US" dirty="0"/>
              <a:t>Initial</a:t>
            </a:r>
          </a:p>
        </p:txBody>
      </p:sp>
      <p:sp>
        <p:nvSpPr>
          <p:cNvPr id="8" name="TextBox 7">
            <a:extLst>
              <a:ext uri="{FF2B5EF4-FFF2-40B4-BE49-F238E27FC236}">
                <a16:creationId xmlns:a16="http://schemas.microsoft.com/office/drawing/2014/main" id="{85C2A7CB-D5BF-6843-94A1-73E1FDAC1B51}"/>
              </a:ext>
            </a:extLst>
          </p:cNvPr>
          <p:cNvSpPr txBox="1"/>
          <p:nvPr/>
        </p:nvSpPr>
        <p:spPr>
          <a:xfrm>
            <a:off x="4419600" y="2621356"/>
            <a:ext cx="2727606" cy="461665"/>
          </a:xfrm>
          <a:prstGeom prst="rect">
            <a:avLst/>
          </a:prstGeom>
          <a:noFill/>
        </p:spPr>
        <p:txBody>
          <a:bodyPr wrap="none" rtlCol="0">
            <a:spAutoFit/>
          </a:bodyPr>
          <a:lstStyle/>
          <a:p>
            <a:r>
              <a:rPr lang="en-US" dirty="0"/>
              <a:t>Transverse moments</a:t>
            </a:r>
          </a:p>
        </p:txBody>
      </p:sp>
      <p:sp>
        <p:nvSpPr>
          <p:cNvPr id="9" name="TextBox 8">
            <a:extLst>
              <a:ext uri="{FF2B5EF4-FFF2-40B4-BE49-F238E27FC236}">
                <a16:creationId xmlns:a16="http://schemas.microsoft.com/office/drawing/2014/main" id="{41B8C91A-87E1-444A-AC35-02BBB44369C3}"/>
              </a:ext>
            </a:extLst>
          </p:cNvPr>
          <p:cNvSpPr txBox="1"/>
          <p:nvPr/>
        </p:nvSpPr>
        <p:spPr>
          <a:xfrm>
            <a:off x="6875879" y="5480786"/>
            <a:ext cx="4221027" cy="830997"/>
          </a:xfrm>
          <a:prstGeom prst="rect">
            <a:avLst/>
          </a:prstGeom>
          <a:noFill/>
        </p:spPr>
        <p:txBody>
          <a:bodyPr wrap="none" rtlCol="0">
            <a:spAutoFit/>
          </a:bodyPr>
          <a:lstStyle/>
          <a:p>
            <a:r>
              <a:rPr lang="en-US" dirty="0"/>
              <a:t>Beam moments become periodic</a:t>
            </a:r>
          </a:p>
          <a:p>
            <a:r>
              <a:rPr lang="en-US" dirty="0"/>
              <a:t>Excursions minimized (</a:t>
            </a:r>
            <a:r>
              <a:rPr lang="en-US" dirty="0" err="1"/>
              <a:t>FoM</a:t>
            </a:r>
            <a:r>
              <a:rPr lang="en-US" dirty="0"/>
              <a:t>)</a:t>
            </a:r>
          </a:p>
        </p:txBody>
      </p:sp>
      <p:sp>
        <p:nvSpPr>
          <p:cNvPr id="10" name="TextBox 9">
            <a:extLst>
              <a:ext uri="{FF2B5EF4-FFF2-40B4-BE49-F238E27FC236}">
                <a16:creationId xmlns:a16="http://schemas.microsoft.com/office/drawing/2014/main" id="{771E5D18-DD17-2941-97F6-D72385D8FEA1}"/>
              </a:ext>
            </a:extLst>
          </p:cNvPr>
          <p:cNvSpPr txBox="1"/>
          <p:nvPr/>
        </p:nvSpPr>
        <p:spPr>
          <a:xfrm>
            <a:off x="8657086" y="1231437"/>
            <a:ext cx="816249" cy="461665"/>
          </a:xfrm>
          <a:prstGeom prst="rect">
            <a:avLst/>
          </a:prstGeom>
          <a:noFill/>
        </p:spPr>
        <p:txBody>
          <a:bodyPr wrap="none" rtlCol="0">
            <a:spAutoFit/>
          </a:bodyPr>
          <a:lstStyle/>
          <a:p>
            <a:r>
              <a:rPr lang="en-US" dirty="0"/>
              <a:t>Final</a:t>
            </a:r>
          </a:p>
        </p:txBody>
      </p:sp>
      <p:sp>
        <p:nvSpPr>
          <p:cNvPr id="11" name="TextBox 10">
            <a:extLst>
              <a:ext uri="{FF2B5EF4-FFF2-40B4-BE49-F238E27FC236}">
                <a16:creationId xmlns:a16="http://schemas.microsoft.com/office/drawing/2014/main" id="{5FB13507-4926-0040-9A42-6F763065B703}"/>
              </a:ext>
            </a:extLst>
          </p:cNvPr>
          <p:cNvSpPr txBox="1"/>
          <p:nvPr/>
        </p:nvSpPr>
        <p:spPr>
          <a:xfrm>
            <a:off x="4488003" y="4178376"/>
            <a:ext cx="2824812" cy="461665"/>
          </a:xfrm>
          <a:prstGeom prst="rect">
            <a:avLst/>
          </a:prstGeom>
          <a:noFill/>
        </p:spPr>
        <p:txBody>
          <a:bodyPr wrap="none" rtlCol="0">
            <a:spAutoFit/>
          </a:bodyPr>
          <a:lstStyle/>
          <a:p>
            <a:r>
              <a:rPr lang="en-US" dirty="0"/>
              <a:t>Quadrupole strengths</a:t>
            </a:r>
          </a:p>
        </p:txBody>
      </p:sp>
    </p:spTree>
    <p:extLst>
      <p:ext uri="{BB962C8B-B14F-4D97-AF65-F5344CB8AC3E}">
        <p14:creationId xmlns:p14="http://schemas.microsoft.com/office/powerpoint/2010/main" val="135243337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91275"/>
            <a:ext cx="7772400" cy="1143000"/>
          </a:xfrm>
        </p:spPr>
        <p:txBody>
          <a:bodyPr/>
          <a:lstStyle/>
          <a:p>
            <a:r>
              <a:rPr lang="en-US" dirty="0"/>
              <a:t>Conclusion</a:t>
            </a:r>
          </a:p>
        </p:txBody>
      </p:sp>
      <p:sp>
        <p:nvSpPr>
          <p:cNvPr id="4" name="TextBox 3">
            <a:extLst>
              <a:ext uri="{FF2B5EF4-FFF2-40B4-BE49-F238E27FC236}">
                <a16:creationId xmlns:a16="http://schemas.microsoft.com/office/drawing/2014/main" id="{3D87AC93-281A-BE45-AF41-C5B900FBF109}"/>
              </a:ext>
            </a:extLst>
          </p:cNvPr>
          <p:cNvSpPr txBox="1"/>
          <p:nvPr/>
        </p:nvSpPr>
        <p:spPr>
          <a:xfrm>
            <a:off x="381000" y="1143000"/>
            <a:ext cx="7010400" cy="5632311"/>
          </a:xfrm>
          <a:prstGeom prst="rect">
            <a:avLst/>
          </a:prstGeom>
          <a:noFill/>
        </p:spPr>
        <p:txBody>
          <a:bodyPr wrap="square" rtlCol="0">
            <a:spAutoFit/>
          </a:bodyPr>
          <a:lstStyle/>
          <a:p>
            <a:r>
              <a:rPr lang="en-US" sz="3200" dirty="0"/>
              <a:t>Adjoint methods are a powerful way to evaluate parameter dependences in many systems involving charged particle dynamics.</a:t>
            </a:r>
          </a:p>
          <a:p>
            <a:endParaRPr lang="en-US" sz="3200" dirty="0"/>
          </a:p>
          <a:p>
            <a:r>
              <a:rPr lang="en-US" sz="3200" dirty="0"/>
              <a:t>Issue: coding complexity </a:t>
            </a:r>
          </a:p>
          <a:p>
            <a:r>
              <a:rPr lang="en-US" sz="3200" dirty="0"/>
              <a:t>Adjoint vs Automatic differentiation?</a:t>
            </a:r>
          </a:p>
          <a:p>
            <a:endParaRPr lang="en-US" dirty="0"/>
          </a:p>
          <a:p>
            <a:r>
              <a:rPr lang="en-US" sz="3200" dirty="0"/>
              <a:t>Thank you. </a:t>
            </a:r>
          </a:p>
          <a:p>
            <a:endParaRPr lang="en-US" sz="3200" dirty="0"/>
          </a:p>
          <a:p>
            <a:r>
              <a:rPr lang="en-US" dirty="0"/>
              <a:t>Acknowledge:  ONR, DoE, AFOSR, Simons Foundation</a:t>
            </a:r>
          </a:p>
        </p:txBody>
      </p:sp>
      <p:pic>
        <p:nvPicPr>
          <p:cNvPr id="5" name="Picture 4">
            <a:extLst>
              <a:ext uri="{FF2B5EF4-FFF2-40B4-BE49-F238E27FC236}">
                <a16:creationId xmlns:a16="http://schemas.microsoft.com/office/drawing/2014/main" id="{062404AA-4D3F-8844-888B-46ACC0AA11A9}"/>
              </a:ext>
            </a:extLst>
          </p:cNvPr>
          <p:cNvPicPr>
            <a:picLocks noChangeAspect="1"/>
          </p:cNvPicPr>
          <p:nvPr/>
        </p:nvPicPr>
        <p:blipFill>
          <a:blip r:embed="rId3"/>
          <a:stretch>
            <a:fillRect/>
          </a:stretch>
        </p:blipFill>
        <p:spPr>
          <a:xfrm>
            <a:off x="7239000" y="1661325"/>
            <a:ext cx="4768444" cy="5105400"/>
          </a:xfrm>
          <a:prstGeom prst="rect">
            <a:avLst/>
          </a:prstGeom>
        </p:spPr>
      </p:pic>
      <p:sp>
        <p:nvSpPr>
          <p:cNvPr id="6" name="TextBox 5">
            <a:extLst>
              <a:ext uri="{FF2B5EF4-FFF2-40B4-BE49-F238E27FC236}">
                <a16:creationId xmlns:a16="http://schemas.microsoft.com/office/drawing/2014/main" id="{7DC68E73-9688-7A49-8D2C-17C82598B563}"/>
              </a:ext>
            </a:extLst>
          </p:cNvPr>
          <p:cNvSpPr txBox="1"/>
          <p:nvPr/>
        </p:nvSpPr>
        <p:spPr>
          <a:xfrm>
            <a:off x="8001000" y="1371600"/>
            <a:ext cx="3625444" cy="830997"/>
          </a:xfrm>
          <a:prstGeom prst="rect">
            <a:avLst/>
          </a:prstGeom>
          <a:noFill/>
        </p:spPr>
        <p:txBody>
          <a:bodyPr wrap="square" rtlCol="0">
            <a:spAutoFit/>
          </a:bodyPr>
          <a:lstStyle/>
          <a:p>
            <a:r>
              <a:rPr lang="en-US" dirty="0"/>
              <a:t>Fuel Efficiency 1985 Volvo 240 DL </a:t>
            </a:r>
          </a:p>
        </p:txBody>
      </p:sp>
    </p:spTree>
    <p:extLst>
      <p:ext uri="{BB962C8B-B14F-4D97-AF65-F5344CB8AC3E}">
        <p14:creationId xmlns:p14="http://schemas.microsoft.com/office/powerpoint/2010/main" val="24487537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6020F15D-63A8-6947-A6D7-B41D7D334990}"/>
              </a:ext>
            </a:extLst>
          </p:cNvPr>
          <p:cNvGrpSpPr/>
          <p:nvPr/>
        </p:nvGrpSpPr>
        <p:grpSpPr>
          <a:xfrm>
            <a:off x="61133" y="36890"/>
            <a:ext cx="1386668" cy="1464355"/>
            <a:chOff x="207286" y="152400"/>
            <a:chExt cx="1600201" cy="1752600"/>
          </a:xfrm>
        </p:grpSpPr>
        <p:sp>
          <p:nvSpPr>
            <p:cNvPr id="63" name="Rectangle 62">
              <a:extLst>
                <a:ext uri="{FF2B5EF4-FFF2-40B4-BE49-F238E27FC236}">
                  <a16:creationId xmlns:a16="http://schemas.microsoft.com/office/drawing/2014/main" id="{CF0A28E7-B603-3F4A-AE39-9681AF4BC003}"/>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64" name="Picture 63">
              <a:extLst>
                <a:ext uri="{FF2B5EF4-FFF2-40B4-BE49-F238E27FC236}">
                  <a16:creationId xmlns:a16="http://schemas.microsoft.com/office/drawing/2014/main" id="{F26B243B-41FA-034E-A1D9-BD463DAAFAC9}"/>
                </a:ext>
              </a:extLst>
            </p:cNvPr>
            <p:cNvPicPr>
              <a:picLocks noChangeAspect="1"/>
            </p:cNvPicPr>
            <p:nvPr/>
          </p:nvPicPr>
          <p:blipFill>
            <a:blip r:embed="rId4"/>
            <a:stretch>
              <a:fillRect/>
            </a:stretch>
          </p:blipFill>
          <p:spPr>
            <a:xfrm>
              <a:off x="207286" y="152400"/>
              <a:ext cx="1600201" cy="1620563"/>
            </a:xfrm>
            <a:prstGeom prst="rect">
              <a:avLst/>
            </a:prstGeom>
            <a:ln>
              <a:noFill/>
            </a:ln>
          </p:spPr>
        </p:pic>
      </p:grpSp>
      <p:sp>
        <p:nvSpPr>
          <p:cNvPr id="4098" name="Rectangle 2"/>
          <p:cNvSpPr>
            <a:spLocks noGrp="1" noChangeArrowheads="1"/>
          </p:cNvSpPr>
          <p:nvPr>
            <p:ph type="title"/>
          </p:nvPr>
        </p:nvSpPr>
        <p:spPr>
          <a:xfrm>
            <a:off x="1809405" y="262708"/>
            <a:ext cx="8610600" cy="1143000"/>
          </a:xfrm>
        </p:spPr>
        <p:txBody>
          <a:bodyPr/>
          <a:lstStyle/>
          <a:p>
            <a:pPr eaLnBrk="1" hangingPunct="1">
              <a:defRPr/>
            </a:pPr>
            <a:r>
              <a:rPr lang="en-US" dirty="0">
                <a:cs typeface="+mj-cs"/>
              </a:rPr>
              <a:t>Direct Solution</a:t>
            </a:r>
          </a:p>
        </p:txBody>
      </p:sp>
      <p:grpSp>
        <p:nvGrpSpPr>
          <p:cNvPr id="4" name="Group 3">
            <a:extLst>
              <a:ext uri="{FF2B5EF4-FFF2-40B4-BE49-F238E27FC236}">
                <a16:creationId xmlns:a16="http://schemas.microsoft.com/office/drawing/2014/main" id="{19D54764-EABA-0C4D-B8BD-3544551852F7}"/>
              </a:ext>
            </a:extLst>
          </p:cNvPr>
          <p:cNvGrpSpPr/>
          <p:nvPr/>
        </p:nvGrpSpPr>
        <p:grpSpPr>
          <a:xfrm>
            <a:off x="289609" y="1501254"/>
            <a:ext cx="11612782" cy="1447800"/>
            <a:chOff x="428625" y="1550717"/>
            <a:chExt cx="11612782" cy="1447800"/>
          </a:xfrm>
        </p:grpSpPr>
        <p:sp>
          <p:nvSpPr>
            <p:cNvPr id="3" name="Rectangle 2"/>
            <p:cNvSpPr/>
            <p:nvPr/>
          </p:nvSpPr>
          <p:spPr bwMode="auto">
            <a:xfrm>
              <a:off x="428625" y="1550717"/>
              <a:ext cx="11612782" cy="1447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dirty="0"/>
            </a:p>
          </p:txBody>
        </p:sp>
        <p:sp>
          <p:nvSpPr>
            <p:cNvPr id="4100" name="Text Box 4"/>
            <p:cNvSpPr txBox="1">
              <a:spLocks noChangeArrowheads="1"/>
            </p:cNvSpPr>
            <p:nvPr/>
          </p:nvSpPr>
          <p:spPr bwMode="auto">
            <a:xfrm>
              <a:off x="708439" y="1628453"/>
              <a:ext cx="1219200" cy="1200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u="sng" dirty="0" err="1">
                  <a:cs typeface="+mn-cs"/>
                </a:rPr>
                <a:t>Prob</a:t>
              </a:r>
              <a:r>
                <a:rPr lang="en-US" u="sng" dirty="0">
                  <a:cs typeface="+mn-cs"/>
                </a:rPr>
                <a:t> #1</a:t>
              </a:r>
            </a:p>
            <a:p>
              <a:pPr>
                <a:defRPr/>
              </a:pPr>
              <a:r>
                <a:rPr lang="en-US" dirty="0">
                  <a:cs typeface="+mn-cs"/>
                </a:rPr>
                <a:t>Your Problem</a:t>
              </a:r>
            </a:p>
          </p:txBody>
        </p:sp>
        <p:graphicFrame>
          <p:nvGraphicFramePr>
            <p:cNvPr id="16391" name="Object 5"/>
            <p:cNvGraphicFramePr>
              <a:graphicFrameLocks noChangeAspect="1"/>
            </p:cNvGraphicFramePr>
            <p:nvPr>
              <p:extLst>
                <p:ext uri="{D42A27DB-BD31-4B8C-83A1-F6EECF244321}">
                  <p14:modId xmlns:p14="http://schemas.microsoft.com/office/powerpoint/2010/main" val="1318866681"/>
                </p:ext>
              </p:extLst>
            </p:nvPr>
          </p:nvGraphicFramePr>
          <p:xfrm>
            <a:off x="2320925" y="2143822"/>
            <a:ext cx="2565400" cy="503238"/>
          </p:xfrm>
          <a:graphic>
            <a:graphicData uri="http://schemas.openxmlformats.org/presentationml/2006/ole">
              <mc:AlternateContent xmlns:mc="http://schemas.openxmlformats.org/markup-compatibility/2006">
                <mc:Choice xmlns:v="urn:schemas-microsoft-com:vml" Requires="v">
                  <p:oleObj spid="_x0000_s625277" name="Equation" r:id="rId5" imgW="1168400" imgH="228600" progId="Equation.DSMT4">
                    <p:embed/>
                  </p:oleObj>
                </mc:Choice>
                <mc:Fallback>
                  <p:oleObj name="Equation" r:id="rId5" imgW="1168400" imgH="228600" progId="Equation.DSMT4">
                    <p:embed/>
                    <p:pic>
                      <p:nvPicPr>
                        <p:cNvPr id="16391"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0925" y="2143822"/>
                          <a:ext cx="2565400" cy="503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102" name="Text Box 6"/>
            <p:cNvSpPr txBox="1">
              <a:spLocks noChangeArrowheads="1"/>
            </p:cNvSpPr>
            <p:nvPr/>
          </p:nvSpPr>
          <p:spPr bwMode="auto">
            <a:xfrm>
              <a:off x="5953125" y="1598462"/>
              <a:ext cx="80021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BCs:</a:t>
              </a:r>
            </a:p>
          </p:txBody>
        </p:sp>
        <p:graphicFrame>
          <p:nvGraphicFramePr>
            <p:cNvPr id="16393" name="Object 7"/>
            <p:cNvGraphicFramePr>
              <a:graphicFrameLocks noChangeAspect="1"/>
            </p:cNvGraphicFramePr>
            <p:nvPr>
              <p:extLst>
                <p:ext uri="{D42A27DB-BD31-4B8C-83A1-F6EECF244321}">
                  <p14:modId xmlns:p14="http://schemas.microsoft.com/office/powerpoint/2010/main" val="2206197216"/>
                </p:ext>
              </p:extLst>
            </p:nvPr>
          </p:nvGraphicFramePr>
          <p:xfrm>
            <a:off x="5550394" y="1938726"/>
            <a:ext cx="1731963" cy="927100"/>
          </p:xfrm>
          <a:graphic>
            <a:graphicData uri="http://schemas.openxmlformats.org/presentationml/2006/ole">
              <mc:AlternateContent xmlns:mc="http://schemas.openxmlformats.org/markup-compatibility/2006">
                <mc:Choice xmlns:v="urn:schemas-microsoft-com:vml" Requires="v">
                  <p:oleObj spid="_x0000_s625278" name="Equation" r:id="rId7" imgW="876300" imgH="469900" progId="Equation.DSMT4">
                    <p:embed/>
                  </p:oleObj>
                </mc:Choice>
                <mc:Fallback>
                  <p:oleObj name="Equation" r:id="rId7" imgW="876300" imgH="469900" progId="Equation.DSMT4">
                    <p:embed/>
                    <p:pic>
                      <p:nvPicPr>
                        <p:cNvPr id="16393" name="Object 7"/>
                        <p:cNvPicPr>
                          <a:picLocks noChangeAspect="1" noChangeArrowheads="1"/>
                        </p:cNvPicPr>
                        <p:nvPr/>
                      </p:nvPicPr>
                      <p:blipFill>
                        <a:blip r:embed="rId8"/>
                        <a:srcRect/>
                        <a:stretch>
                          <a:fillRect/>
                        </a:stretch>
                      </p:blipFill>
                      <p:spPr bwMode="auto">
                        <a:xfrm>
                          <a:off x="5550394" y="1938726"/>
                          <a:ext cx="1731963" cy="927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6400" name="Object 1"/>
            <p:cNvGraphicFramePr>
              <a:graphicFrameLocks noChangeAspect="1"/>
            </p:cNvGraphicFramePr>
            <p:nvPr>
              <p:extLst>
                <p:ext uri="{D42A27DB-BD31-4B8C-83A1-F6EECF244321}">
                  <p14:modId xmlns:p14="http://schemas.microsoft.com/office/powerpoint/2010/main" val="1826610512"/>
                </p:ext>
              </p:extLst>
            </p:nvPr>
          </p:nvGraphicFramePr>
          <p:xfrm>
            <a:off x="7667592" y="2187007"/>
            <a:ext cx="2057400" cy="762000"/>
          </p:xfrm>
          <a:graphic>
            <a:graphicData uri="http://schemas.openxmlformats.org/presentationml/2006/ole">
              <mc:AlternateContent xmlns:mc="http://schemas.openxmlformats.org/markup-compatibility/2006">
                <mc:Choice xmlns:v="urn:schemas-microsoft-com:vml" Requires="v">
                  <p:oleObj spid="_x0000_s625279" name="Equation" r:id="rId9" imgW="1028700" imgH="381000" progId="Equation.DSMT4">
                    <p:embed/>
                  </p:oleObj>
                </mc:Choice>
                <mc:Fallback>
                  <p:oleObj name="Equation" r:id="rId9" imgW="1028700" imgH="381000" progId="Equation.DSMT4">
                    <p:embed/>
                    <p:pic>
                      <p:nvPicPr>
                        <p:cNvPr id="1640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67592" y="2187007"/>
                          <a:ext cx="2057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7" name="TextBox 6">
              <a:extLst>
                <a:ext uri="{FF2B5EF4-FFF2-40B4-BE49-F238E27FC236}">
                  <a16:creationId xmlns:a16="http://schemas.microsoft.com/office/drawing/2014/main" id="{970E68F1-EF70-524E-87CC-BED880FEE0E8}"/>
                </a:ext>
              </a:extLst>
            </p:cNvPr>
            <p:cNvSpPr txBox="1"/>
            <p:nvPr/>
          </p:nvSpPr>
          <p:spPr>
            <a:xfrm>
              <a:off x="10241043" y="1979942"/>
              <a:ext cx="1731963" cy="830997"/>
            </a:xfrm>
            <a:prstGeom prst="rect">
              <a:avLst/>
            </a:prstGeom>
            <a:noFill/>
          </p:spPr>
          <p:txBody>
            <a:bodyPr wrap="square" rtlCol="0">
              <a:spAutoFit/>
            </a:bodyPr>
            <a:lstStyle/>
            <a:p>
              <a:r>
                <a:rPr lang="en-US" dirty="0"/>
                <a:t>Repeated for each </a:t>
              </a:r>
              <a:r>
                <a:rPr lang="en-US" b="1" dirty="0"/>
                <a:t>x</a:t>
              </a:r>
              <a:r>
                <a:rPr lang="en-US" baseline="-25000" dirty="0"/>
                <a:t>0</a:t>
              </a:r>
            </a:p>
          </p:txBody>
        </p:sp>
        <p:sp>
          <p:nvSpPr>
            <p:cNvPr id="11" name="TextBox 10">
              <a:extLst>
                <a:ext uri="{FF2B5EF4-FFF2-40B4-BE49-F238E27FC236}">
                  <a16:creationId xmlns:a16="http://schemas.microsoft.com/office/drawing/2014/main" id="{E18F6EDF-E208-9840-8B39-062D7A56E971}"/>
                </a:ext>
              </a:extLst>
            </p:cNvPr>
            <p:cNvSpPr txBox="1"/>
            <p:nvPr/>
          </p:nvSpPr>
          <p:spPr>
            <a:xfrm>
              <a:off x="3055202" y="1611888"/>
              <a:ext cx="885179" cy="461665"/>
            </a:xfrm>
            <a:prstGeom prst="rect">
              <a:avLst/>
            </a:prstGeom>
            <a:noFill/>
          </p:spPr>
          <p:txBody>
            <a:bodyPr wrap="none" rtlCol="0">
              <a:spAutoFit/>
            </a:bodyPr>
            <a:lstStyle/>
            <a:p>
              <a:r>
                <a:rPr lang="en-US" dirty="0"/>
                <a:t>Solve</a:t>
              </a:r>
            </a:p>
          </p:txBody>
        </p:sp>
        <p:sp>
          <p:nvSpPr>
            <p:cNvPr id="31" name="Text Box 6">
              <a:extLst>
                <a:ext uri="{FF2B5EF4-FFF2-40B4-BE49-F238E27FC236}">
                  <a16:creationId xmlns:a16="http://schemas.microsoft.com/office/drawing/2014/main" id="{92D2166F-3439-A74B-9C79-8674D93E02AA}"/>
                </a:ext>
              </a:extLst>
            </p:cNvPr>
            <p:cNvSpPr txBox="1">
              <a:spLocks noChangeArrowheads="1"/>
            </p:cNvSpPr>
            <p:nvPr/>
          </p:nvSpPr>
          <p:spPr bwMode="auto">
            <a:xfrm>
              <a:off x="8236171" y="1611887"/>
              <a:ext cx="10567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answer</a:t>
              </a:r>
            </a:p>
          </p:txBody>
        </p:sp>
      </p:grpSp>
      <p:grpSp>
        <p:nvGrpSpPr>
          <p:cNvPr id="34" name="Group 33">
            <a:extLst>
              <a:ext uri="{FF2B5EF4-FFF2-40B4-BE49-F238E27FC236}">
                <a16:creationId xmlns:a16="http://schemas.microsoft.com/office/drawing/2014/main" id="{0D8FBA39-6E36-964C-B4D1-F7EA71354A9D}"/>
              </a:ext>
            </a:extLst>
          </p:cNvPr>
          <p:cNvGrpSpPr/>
          <p:nvPr/>
        </p:nvGrpSpPr>
        <p:grpSpPr>
          <a:xfrm>
            <a:off x="228600" y="3548533"/>
            <a:ext cx="5867400" cy="2046933"/>
            <a:chOff x="1524000" y="2705100"/>
            <a:chExt cx="5867400" cy="2046933"/>
          </a:xfrm>
        </p:grpSpPr>
        <p:grpSp>
          <p:nvGrpSpPr>
            <p:cNvPr id="35" name="Group 34">
              <a:extLst>
                <a:ext uri="{FF2B5EF4-FFF2-40B4-BE49-F238E27FC236}">
                  <a16:creationId xmlns:a16="http://schemas.microsoft.com/office/drawing/2014/main" id="{E8CDB014-28C2-B249-BD61-F47F73C57540}"/>
                </a:ext>
              </a:extLst>
            </p:cNvPr>
            <p:cNvGrpSpPr/>
            <p:nvPr/>
          </p:nvGrpSpPr>
          <p:grpSpPr>
            <a:xfrm>
              <a:off x="1524000" y="2705100"/>
              <a:ext cx="5867400" cy="2019300"/>
              <a:chOff x="1600200" y="2705100"/>
              <a:chExt cx="5867400" cy="2019300"/>
            </a:xfrm>
          </p:grpSpPr>
          <p:sp>
            <p:nvSpPr>
              <p:cNvPr id="38" name="Text Box 5">
                <a:extLst>
                  <a:ext uri="{FF2B5EF4-FFF2-40B4-BE49-F238E27FC236}">
                    <a16:creationId xmlns:a16="http://schemas.microsoft.com/office/drawing/2014/main" id="{EBA4B3BA-6B41-974F-9138-2E8230377F34}"/>
                  </a:ext>
                </a:extLst>
              </p:cNvPr>
              <p:cNvSpPr txBox="1">
                <a:spLocks noChangeArrowheads="1"/>
              </p:cNvSpPr>
              <p:nvPr/>
            </p:nvSpPr>
            <p:spPr bwMode="auto">
              <a:xfrm>
                <a:off x="4572000" y="3048000"/>
                <a:ext cx="3365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q</a:t>
                </a:r>
              </a:p>
            </p:txBody>
          </p:sp>
          <p:sp>
            <p:nvSpPr>
              <p:cNvPr id="39" name="Text Box 6">
                <a:extLst>
                  <a:ext uri="{FF2B5EF4-FFF2-40B4-BE49-F238E27FC236}">
                    <a16:creationId xmlns:a16="http://schemas.microsoft.com/office/drawing/2014/main" id="{C5C3C290-588B-264B-880B-7CB74C9192A2}"/>
                  </a:ext>
                </a:extLst>
              </p:cNvPr>
              <p:cNvSpPr txBox="1">
                <a:spLocks noChangeArrowheads="1"/>
              </p:cNvSpPr>
              <p:nvPr/>
            </p:nvSpPr>
            <p:spPr bwMode="auto">
              <a:xfrm>
                <a:off x="4267200" y="3429000"/>
                <a:ext cx="438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defRPr/>
                </a:pPr>
                <a:r>
                  <a:rPr lang="en-US" b="1" dirty="0">
                    <a:cs typeface="+mn-cs"/>
                  </a:rPr>
                  <a:t>x</a:t>
                </a:r>
                <a:r>
                  <a:rPr lang="en-US" baseline="-25000" dirty="0">
                    <a:cs typeface="+mn-cs"/>
                  </a:rPr>
                  <a:t>0</a:t>
                </a:r>
                <a:endParaRPr lang="en-US" dirty="0">
                  <a:cs typeface="+mn-cs"/>
                </a:endParaRPr>
              </a:p>
            </p:txBody>
          </p:sp>
          <p:sp>
            <p:nvSpPr>
              <p:cNvPr id="40" name="Oval 8">
                <a:extLst>
                  <a:ext uri="{FF2B5EF4-FFF2-40B4-BE49-F238E27FC236}">
                    <a16:creationId xmlns:a16="http://schemas.microsoft.com/office/drawing/2014/main" id="{BB1267C2-C05A-2E41-BEC1-D29BB9B8882A}"/>
                  </a:ext>
                </a:extLst>
              </p:cNvPr>
              <p:cNvSpPr>
                <a:spLocks noChangeArrowheads="1"/>
              </p:cNvSpPr>
              <p:nvPr/>
            </p:nvSpPr>
            <p:spPr bwMode="auto">
              <a:xfrm>
                <a:off x="2209800" y="2971800"/>
                <a:ext cx="1524000" cy="1447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cs typeface="+mn-cs"/>
                </a:endParaRPr>
              </a:p>
            </p:txBody>
          </p:sp>
          <p:sp>
            <p:nvSpPr>
              <p:cNvPr id="41" name="Oval 9">
                <a:extLst>
                  <a:ext uri="{FF2B5EF4-FFF2-40B4-BE49-F238E27FC236}">
                    <a16:creationId xmlns:a16="http://schemas.microsoft.com/office/drawing/2014/main" id="{EDFA6BED-4218-F044-9C26-68072F1A8319}"/>
                  </a:ext>
                </a:extLst>
              </p:cNvPr>
              <p:cNvSpPr>
                <a:spLocks noChangeArrowheads="1"/>
              </p:cNvSpPr>
              <p:nvPr/>
            </p:nvSpPr>
            <p:spPr bwMode="auto">
              <a:xfrm>
                <a:off x="5943600" y="2705100"/>
                <a:ext cx="1524000" cy="1447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2" name="Text Box 11">
                <a:extLst>
                  <a:ext uri="{FF2B5EF4-FFF2-40B4-BE49-F238E27FC236}">
                    <a16:creationId xmlns:a16="http://schemas.microsoft.com/office/drawing/2014/main" id="{2144BF4A-359A-9146-863C-E278EAEDF8D8}"/>
                  </a:ext>
                </a:extLst>
              </p:cNvPr>
              <p:cNvSpPr txBox="1">
                <a:spLocks noChangeArrowheads="1"/>
              </p:cNvSpPr>
              <p:nvPr/>
            </p:nvSpPr>
            <p:spPr bwMode="auto">
              <a:xfrm>
                <a:off x="3276600" y="3505200"/>
                <a:ext cx="438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q</a:t>
                </a:r>
                <a:r>
                  <a:rPr lang="en-US" baseline="-25000">
                    <a:cs typeface="+mn-cs"/>
                  </a:rPr>
                  <a:t>1</a:t>
                </a:r>
                <a:endParaRPr lang="en-US">
                  <a:cs typeface="+mn-cs"/>
                </a:endParaRPr>
              </a:p>
            </p:txBody>
          </p:sp>
          <p:grpSp>
            <p:nvGrpSpPr>
              <p:cNvPr id="43" name="Group 17">
                <a:extLst>
                  <a:ext uri="{FF2B5EF4-FFF2-40B4-BE49-F238E27FC236}">
                    <a16:creationId xmlns:a16="http://schemas.microsoft.com/office/drawing/2014/main" id="{EDC329CF-899C-F04B-8266-2079D934DA60}"/>
                  </a:ext>
                </a:extLst>
              </p:cNvPr>
              <p:cNvGrpSpPr>
                <a:grpSpLocks/>
              </p:cNvGrpSpPr>
              <p:nvPr/>
            </p:nvGrpSpPr>
            <p:grpSpPr bwMode="auto">
              <a:xfrm>
                <a:off x="1600200" y="3581400"/>
                <a:ext cx="609600" cy="990600"/>
                <a:chOff x="1008" y="2256"/>
                <a:chExt cx="384" cy="624"/>
              </a:xfrm>
            </p:grpSpPr>
            <p:sp>
              <p:nvSpPr>
                <p:cNvPr id="57" name="Line 12">
                  <a:extLst>
                    <a:ext uri="{FF2B5EF4-FFF2-40B4-BE49-F238E27FC236}">
                      <a16:creationId xmlns:a16="http://schemas.microsoft.com/office/drawing/2014/main" id="{A2F70AA9-40C6-5441-94B9-2D97F640DF10}"/>
                    </a:ext>
                  </a:extLst>
                </p:cNvPr>
                <p:cNvSpPr>
                  <a:spLocks noChangeShapeType="1"/>
                </p:cNvSpPr>
                <p:nvPr/>
              </p:nvSpPr>
              <p:spPr bwMode="auto">
                <a:xfrm flipH="1">
                  <a:off x="1152" y="2256"/>
                  <a:ext cx="24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8" name="Line 13">
                  <a:extLst>
                    <a:ext uri="{FF2B5EF4-FFF2-40B4-BE49-F238E27FC236}">
                      <a16:creationId xmlns:a16="http://schemas.microsoft.com/office/drawing/2014/main" id="{426CA22E-DCC6-4C45-849C-812F5B6EBD56}"/>
                    </a:ext>
                  </a:extLst>
                </p:cNvPr>
                <p:cNvSpPr>
                  <a:spLocks noChangeShapeType="1"/>
                </p:cNvSpPr>
                <p:nvPr/>
              </p:nvSpPr>
              <p:spPr bwMode="auto">
                <a:xfrm>
                  <a:off x="1152" y="2256"/>
                  <a:ext cx="0"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9" name="Line 14">
                  <a:extLst>
                    <a:ext uri="{FF2B5EF4-FFF2-40B4-BE49-F238E27FC236}">
                      <a16:creationId xmlns:a16="http://schemas.microsoft.com/office/drawing/2014/main" id="{FDDA38EB-33C9-3149-81E4-EB509FE35589}"/>
                    </a:ext>
                  </a:extLst>
                </p:cNvPr>
                <p:cNvSpPr>
                  <a:spLocks noChangeShapeType="1"/>
                </p:cNvSpPr>
                <p:nvPr/>
              </p:nvSpPr>
              <p:spPr bwMode="auto">
                <a:xfrm flipH="1">
                  <a:off x="1008" y="2640"/>
                  <a:ext cx="24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0" name="AutoShape 16">
                  <a:extLst>
                    <a:ext uri="{FF2B5EF4-FFF2-40B4-BE49-F238E27FC236}">
                      <a16:creationId xmlns:a16="http://schemas.microsoft.com/office/drawing/2014/main" id="{DC16AE98-CBB1-4E42-9606-7C1ADDA9A0FF}"/>
                    </a:ext>
                  </a:extLst>
                </p:cNvPr>
                <p:cNvSpPr>
                  <a:spLocks noChangeArrowheads="1"/>
                </p:cNvSpPr>
                <p:nvPr/>
              </p:nvSpPr>
              <p:spPr bwMode="auto">
                <a:xfrm flipV="1">
                  <a:off x="1056" y="2640"/>
                  <a:ext cx="192" cy="240"/>
                </a:xfrm>
                <a:prstGeom prst="triangle">
                  <a:avLst>
                    <a:gd name="adj" fmla="val 4323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44" name="Group 18">
                <a:extLst>
                  <a:ext uri="{FF2B5EF4-FFF2-40B4-BE49-F238E27FC236}">
                    <a16:creationId xmlns:a16="http://schemas.microsoft.com/office/drawing/2014/main" id="{DCC8CDB1-4FDC-B242-BD0D-2B5D5381E1F9}"/>
                  </a:ext>
                </a:extLst>
              </p:cNvPr>
              <p:cNvGrpSpPr>
                <a:grpSpLocks/>
              </p:cNvGrpSpPr>
              <p:nvPr/>
            </p:nvGrpSpPr>
            <p:grpSpPr bwMode="auto">
              <a:xfrm>
                <a:off x="5410200" y="3733800"/>
                <a:ext cx="609600" cy="990600"/>
                <a:chOff x="1008" y="2256"/>
                <a:chExt cx="384" cy="624"/>
              </a:xfrm>
            </p:grpSpPr>
            <p:sp>
              <p:nvSpPr>
                <p:cNvPr id="53" name="Line 19">
                  <a:extLst>
                    <a:ext uri="{FF2B5EF4-FFF2-40B4-BE49-F238E27FC236}">
                      <a16:creationId xmlns:a16="http://schemas.microsoft.com/office/drawing/2014/main" id="{DAC3C0C3-16CE-FA4F-94E3-83249DD9EEAD}"/>
                    </a:ext>
                  </a:extLst>
                </p:cNvPr>
                <p:cNvSpPr>
                  <a:spLocks noChangeShapeType="1"/>
                </p:cNvSpPr>
                <p:nvPr/>
              </p:nvSpPr>
              <p:spPr bwMode="auto">
                <a:xfrm flipH="1">
                  <a:off x="1152" y="2256"/>
                  <a:ext cx="24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4" name="Line 20">
                  <a:extLst>
                    <a:ext uri="{FF2B5EF4-FFF2-40B4-BE49-F238E27FC236}">
                      <a16:creationId xmlns:a16="http://schemas.microsoft.com/office/drawing/2014/main" id="{500DD381-799A-5844-A8EE-55CEC7C4A150}"/>
                    </a:ext>
                  </a:extLst>
                </p:cNvPr>
                <p:cNvSpPr>
                  <a:spLocks noChangeShapeType="1"/>
                </p:cNvSpPr>
                <p:nvPr/>
              </p:nvSpPr>
              <p:spPr bwMode="auto">
                <a:xfrm>
                  <a:off x="1152" y="2256"/>
                  <a:ext cx="0"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5" name="Line 21">
                  <a:extLst>
                    <a:ext uri="{FF2B5EF4-FFF2-40B4-BE49-F238E27FC236}">
                      <a16:creationId xmlns:a16="http://schemas.microsoft.com/office/drawing/2014/main" id="{AAFB2A37-C321-5B44-9CB3-8D2AC67AA360}"/>
                    </a:ext>
                  </a:extLst>
                </p:cNvPr>
                <p:cNvSpPr>
                  <a:spLocks noChangeShapeType="1"/>
                </p:cNvSpPr>
                <p:nvPr/>
              </p:nvSpPr>
              <p:spPr bwMode="auto">
                <a:xfrm flipH="1">
                  <a:off x="1008" y="2640"/>
                  <a:ext cx="24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6" name="AutoShape 22">
                  <a:extLst>
                    <a:ext uri="{FF2B5EF4-FFF2-40B4-BE49-F238E27FC236}">
                      <a16:creationId xmlns:a16="http://schemas.microsoft.com/office/drawing/2014/main" id="{4AD0D3D1-0752-DA4D-AFE7-3E55BC377E1D}"/>
                    </a:ext>
                  </a:extLst>
                </p:cNvPr>
                <p:cNvSpPr>
                  <a:spLocks noChangeArrowheads="1"/>
                </p:cNvSpPr>
                <p:nvPr/>
              </p:nvSpPr>
              <p:spPr bwMode="auto">
                <a:xfrm flipV="1">
                  <a:off x="1056" y="2640"/>
                  <a:ext cx="192" cy="240"/>
                </a:xfrm>
                <a:prstGeom prst="triangle">
                  <a:avLst>
                    <a:gd name="adj" fmla="val 4323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45" name="Text Box 24">
                <a:extLst>
                  <a:ext uri="{FF2B5EF4-FFF2-40B4-BE49-F238E27FC236}">
                    <a16:creationId xmlns:a16="http://schemas.microsoft.com/office/drawing/2014/main" id="{64332A8A-A4BE-954C-95EA-4BE102BDD0EA}"/>
                  </a:ext>
                </a:extLst>
              </p:cNvPr>
              <p:cNvSpPr txBox="1">
                <a:spLocks noChangeArrowheads="1"/>
              </p:cNvSpPr>
              <p:nvPr/>
            </p:nvSpPr>
            <p:spPr bwMode="auto">
              <a:xfrm>
                <a:off x="6038850" y="3200400"/>
                <a:ext cx="438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q</a:t>
                </a:r>
                <a:r>
                  <a:rPr lang="en-US" baseline="-25000">
                    <a:cs typeface="+mn-cs"/>
                  </a:rPr>
                  <a:t>2</a:t>
                </a:r>
                <a:endParaRPr lang="en-US">
                  <a:cs typeface="+mn-cs"/>
                </a:endParaRPr>
              </a:p>
            </p:txBody>
          </p:sp>
          <p:sp>
            <p:nvSpPr>
              <p:cNvPr id="46" name="Oval 45">
                <a:extLst>
                  <a:ext uri="{FF2B5EF4-FFF2-40B4-BE49-F238E27FC236}">
                    <a16:creationId xmlns:a16="http://schemas.microsoft.com/office/drawing/2014/main" id="{D07DEFB1-8B75-E949-9911-862A041BDCFD}"/>
                  </a:ext>
                </a:extLst>
              </p:cNvPr>
              <p:cNvSpPr/>
              <p:nvPr/>
            </p:nvSpPr>
            <p:spPr bwMode="auto">
              <a:xfrm>
                <a:off x="4419600" y="3124200"/>
                <a:ext cx="228600" cy="228600"/>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7" name="Freeform 46">
                <a:extLst>
                  <a:ext uri="{FF2B5EF4-FFF2-40B4-BE49-F238E27FC236}">
                    <a16:creationId xmlns:a16="http://schemas.microsoft.com/office/drawing/2014/main" id="{A510B330-BC4A-4348-8C6C-724C50201720}"/>
                  </a:ext>
                </a:extLst>
              </p:cNvPr>
              <p:cNvSpPr/>
              <p:nvPr/>
            </p:nvSpPr>
            <p:spPr>
              <a:xfrm>
                <a:off x="3543300" y="2971800"/>
                <a:ext cx="901700" cy="177800"/>
              </a:xfrm>
              <a:custGeom>
                <a:avLst/>
                <a:gdLst>
                  <a:gd name="connsiteX0" fmla="*/ 901700 w 901700"/>
                  <a:gd name="connsiteY0" fmla="*/ 319962 h 319962"/>
                  <a:gd name="connsiteX1" fmla="*/ 431800 w 901700"/>
                  <a:gd name="connsiteY1" fmla="*/ 2462 h 319962"/>
                  <a:gd name="connsiteX2" fmla="*/ 101600 w 901700"/>
                  <a:gd name="connsiteY2" fmla="*/ 180262 h 319962"/>
                  <a:gd name="connsiteX3" fmla="*/ 0 w 901700"/>
                  <a:gd name="connsiteY3" fmla="*/ 319962 h 319962"/>
                </a:gdLst>
                <a:ahLst/>
                <a:cxnLst>
                  <a:cxn ang="0">
                    <a:pos x="connsiteX0" y="connsiteY0"/>
                  </a:cxn>
                  <a:cxn ang="0">
                    <a:pos x="connsiteX1" y="connsiteY1"/>
                  </a:cxn>
                  <a:cxn ang="0">
                    <a:pos x="connsiteX2" y="connsiteY2"/>
                  </a:cxn>
                  <a:cxn ang="0">
                    <a:pos x="connsiteX3" y="connsiteY3"/>
                  </a:cxn>
                </a:cxnLst>
                <a:rect l="l" t="t" r="r" b="b"/>
                <a:pathLst>
                  <a:path w="901700" h="319962">
                    <a:moveTo>
                      <a:pt x="901700" y="319962"/>
                    </a:moveTo>
                    <a:cubicBezTo>
                      <a:pt x="733425" y="172853"/>
                      <a:pt x="565150" y="25745"/>
                      <a:pt x="431800" y="2462"/>
                    </a:cubicBezTo>
                    <a:cubicBezTo>
                      <a:pt x="298450" y="-20821"/>
                      <a:pt x="173567" y="127345"/>
                      <a:pt x="101600" y="180262"/>
                    </a:cubicBezTo>
                    <a:cubicBezTo>
                      <a:pt x="29633" y="233179"/>
                      <a:pt x="0" y="319962"/>
                      <a:pt x="0" y="319962"/>
                    </a:cubicBezTo>
                  </a:path>
                </a:pathLst>
              </a:custGeom>
              <a:ln>
                <a:solidFill>
                  <a:schemeClr val="tx1"/>
                </a:solidFill>
              </a:ln>
            </p:spPr>
            <p:txBody>
              <a:bodyPr vert="horz" wrap="square" lIns="91440" tIns="45720" rIns="91440" bIns="45720" numCol="1" rtlCol="0" anchor="t" anchorCtr="0" compatLnSpc="1">
                <a:prstTxWarp prst="textNoShape">
                  <a:avLst/>
                </a:prstTxWarp>
              </a:bodyPr>
              <a:lstStyle/>
              <a:p>
                <a:endParaRPr lang="en-US"/>
              </a:p>
            </p:txBody>
          </p:sp>
          <p:sp>
            <p:nvSpPr>
              <p:cNvPr id="48" name="Freeform 47">
                <a:extLst>
                  <a:ext uri="{FF2B5EF4-FFF2-40B4-BE49-F238E27FC236}">
                    <a16:creationId xmlns:a16="http://schemas.microsoft.com/office/drawing/2014/main" id="{B5265958-3CF3-CE48-9BA6-C3B86AF051EC}"/>
                  </a:ext>
                </a:extLst>
              </p:cNvPr>
              <p:cNvSpPr/>
              <p:nvPr/>
            </p:nvSpPr>
            <p:spPr>
              <a:xfrm>
                <a:off x="4648200" y="2971800"/>
                <a:ext cx="1295400" cy="152400"/>
              </a:xfrm>
              <a:custGeom>
                <a:avLst/>
                <a:gdLst>
                  <a:gd name="connsiteX0" fmla="*/ 901700 w 901700"/>
                  <a:gd name="connsiteY0" fmla="*/ 319962 h 319962"/>
                  <a:gd name="connsiteX1" fmla="*/ 431800 w 901700"/>
                  <a:gd name="connsiteY1" fmla="*/ 2462 h 319962"/>
                  <a:gd name="connsiteX2" fmla="*/ 101600 w 901700"/>
                  <a:gd name="connsiteY2" fmla="*/ 180262 h 319962"/>
                  <a:gd name="connsiteX3" fmla="*/ 0 w 901700"/>
                  <a:gd name="connsiteY3" fmla="*/ 319962 h 319962"/>
                </a:gdLst>
                <a:ahLst/>
                <a:cxnLst>
                  <a:cxn ang="0">
                    <a:pos x="connsiteX0" y="connsiteY0"/>
                  </a:cxn>
                  <a:cxn ang="0">
                    <a:pos x="connsiteX1" y="connsiteY1"/>
                  </a:cxn>
                  <a:cxn ang="0">
                    <a:pos x="connsiteX2" y="connsiteY2"/>
                  </a:cxn>
                  <a:cxn ang="0">
                    <a:pos x="connsiteX3" y="connsiteY3"/>
                  </a:cxn>
                </a:cxnLst>
                <a:rect l="l" t="t" r="r" b="b"/>
                <a:pathLst>
                  <a:path w="901700" h="319962">
                    <a:moveTo>
                      <a:pt x="901700" y="319962"/>
                    </a:moveTo>
                    <a:cubicBezTo>
                      <a:pt x="733425" y="172853"/>
                      <a:pt x="565150" y="25745"/>
                      <a:pt x="431800" y="2462"/>
                    </a:cubicBezTo>
                    <a:cubicBezTo>
                      <a:pt x="298450" y="-20821"/>
                      <a:pt x="173567" y="127345"/>
                      <a:pt x="101600" y="180262"/>
                    </a:cubicBezTo>
                    <a:cubicBezTo>
                      <a:pt x="29633" y="233179"/>
                      <a:pt x="0" y="319962"/>
                      <a:pt x="0" y="319962"/>
                    </a:cubicBezTo>
                  </a:path>
                </a:pathLst>
              </a:custGeom>
              <a:ln>
                <a:solidFill>
                  <a:schemeClr val="tx1"/>
                </a:solidFill>
              </a:ln>
            </p:spPr>
            <p:txBody>
              <a:bodyPr vert="horz" wrap="square" lIns="91440" tIns="45720" rIns="91440" bIns="45720" numCol="1" rtlCol="0" anchor="t" anchorCtr="0" compatLnSpc="1">
                <a:prstTxWarp prst="textNoShape">
                  <a:avLst/>
                </a:prstTxWarp>
              </a:bodyPr>
              <a:lstStyle/>
              <a:p>
                <a:endParaRPr lang="en-US"/>
              </a:p>
            </p:txBody>
          </p:sp>
          <p:sp>
            <p:nvSpPr>
              <p:cNvPr id="49" name="Freeform 48">
                <a:extLst>
                  <a:ext uri="{FF2B5EF4-FFF2-40B4-BE49-F238E27FC236}">
                    <a16:creationId xmlns:a16="http://schemas.microsoft.com/office/drawing/2014/main" id="{D70E736F-FCEF-6441-A02B-5B7C3C0B34FB}"/>
                  </a:ext>
                </a:extLst>
              </p:cNvPr>
              <p:cNvSpPr/>
              <p:nvPr/>
            </p:nvSpPr>
            <p:spPr>
              <a:xfrm rot="613740" flipV="1">
                <a:off x="4648200" y="3505200"/>
                <a:ext cx="1295400" cy="228600"/>
              </a:xfrm>
              <a:custGeom>
                <a:avLst/>
                <a:gdLst>
                  <a:gd name="connsiteX0" fmla="*/ 901700 w 901700"/>
                  <a:gd name="connsiteY0" fmla="*/ 319962 h 319962"/>
                  <a:gd name="connsiteX1" fmla="*/ 431800 w 901700"/>
                  <a:gd name="connsiteY1" fmla="*/ 2462 h 319962"/>
                  <a:gd name="connsiteX2" fmla="*/ 101600 w 901700"/>
                  <a:gd name="connsiteY2" fmla="*/ 180262 h 319962"/>
                  <a:gd name="connsiteX3" fmla="*/ 0 w 901700"/>
                  <a:gd name="connsiteY3" fmla="*/ 319962 h 319962"/>
                </a:gdLst>
                <a:ahLst/>
                <a:cxnLst>
                  <a:cxn ang="0">
                    <a:pos x="connsiteX0" y="connsiteY0"/>
                  </a:cxn>
                  <a:cxn ang="0">
                    <a:pos x="connsiteX1" y="connsiteY1"/>
                  </a:cxn>
                  <a:cxn ang="0">
                    <a:pos x="connsiteX2" y="connsiteY2"/>
                  </a:cxn>
                  <a:cxn ang="0">
                    <a:pos x="connsiteX3" y="connsiteY3"/>
                  </a:cxn>
                </a:cxnLst>
                <a:rect l="l" t="t" r="r" b="b"/>
                <a:pathLst>
                  <a:path w="901700" h="319962">
                    <a:moveTo>
                      <a:pt x="901700" y="319962"/>
                    </a:moveTo>
                    <a:cubicBezTo>
                      <a:pt x="733425" y="172853"/>
                      <a:pt x="565150" y="25745"/>
                      <a:pt x="431800" y="2462"/>
                    </a:cubicBezTo>
                    <a:cubicBezTo>
                      <a:pt x="298450" y="-20821"/>
                      <a:pt x="173567" y="127345"/>
                      <a:pt x="101600" y="180262"/>
                    </a:cubicBezTo>
                    <a:cubicBezTo>
                      <a:pt x="29633" y="233179"/>
                      <a:pt x="0" y="319962"/>
                      <a:pt x="0" y="319962"/>
                    </a:cubicBezTo>
                  </a:path>
                </a:pathLst>
              </a:custGeom>
              <a:ln>
                <a:solidFill>
                  <a:schemeClr val="tx1"/>
                </a:solidFill>
              </a:ln>
            </p:spPr>
            <p:txBody>
              <a:bodyPr vert="horz" wrap="square" lIns="91440" tIns="45720" rIns="91440" bIns="45720" numCol="1" rtlCol="0" anchor="t" anchorCtr="0" compatLnSpc="1">
                <a:prstTxWarp prst="textNoShape">
                  <a:avLst/>
                </a:prstTxWarp>
              </a:bodyPr>
              <a:lstStyle/>
              <a:p>
                <a:endParaRPr lang="en-US"/>
              </a:p>
            </p:txBody>
          </p:sp>
          <p:cxnSp>
            <p:nvCxnSpPr>
              <p:cNvPr id="50" name="Straight Arrow Connector 49">
                <a:extLst>
                  <a:ext uri="{FF2B5EF4-FFF2-40B4-BE49-F238E27FC236}">
                    <a16:creationId xmlns:a16="http://schemas.microsoft.com/office/drawing/2014/main" id="{71C35865-0BB1-DD4F-B717-8292A40BFE79}"/>
                  </a:ext>
                </a:extLst>
              </p:cNvPr>
              <p:cNvCxnSpPr/>
              <p:nvPr/>
            </p:nvCxnSpPr>
            <p:spPr bwMode="auto">
              <a:xfrm>
                <a:off x="5562600" y="3048000"/>
                <a:ext cx="15240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1" name="Straight Arrow Connector 50">
                <a:extLst>
                  <a:ext uri="{FF2B5EF4-FFF2-40B4-BE49-F238E27FC236}">
                    <a16:creationId xmlns:a16="http://schemas.microsoft.com/office/drawing/2014/main" id="{7E5D94DB-D87C-FC40-B56C-C45B31BFFEE7}"/>
                  </a:ext>
                </a:extLst>
              </p:cNvPr>
              <p:cNvCxnSpPr/>
              <p:nvPr/>
            </p:nvCxnSpPr>
            <p:spPr bwMode="auto">
              <a:xfrm>
                <a:off x="5257800" y="3733800"/>
                <a:ext cx="15240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2" name="Straight Arrow Connector 51">
                <a:extLst>
                  <a:ext uri="{FF2B5EF4-FFF2-40B4-BE49-F238E27FC236}">
                    <a16:creationId xmlns:a16="http://schemas.microsoft.com/office/drawing/2014/main" id="{3C70BAB9-EAC9-EF4D-AE7A-977F2474FD09}"/>
                  </a:ext>
                </a:extLst>
              </p:cNvPr>
              <p:cNvCxnSpPr>
                <a:stCxn id="47" idx="1"/>
              </p:cNvCxnSpPr>
              <p:nvPr/>
            </p:nvCxnSpPr>
            <p:spPr bwMode="auto">
              <a:xfrm flipH="1" flipV="1">
                <a:off x="3810000" y="2971800"/>
                <a:ext cx="165100" cy="136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6" name="TextBox 35">
              <a:extLst>
                <a:ext uri="{FF2B5EF4-FFF2-40B4-BE49-F238E27FC236}">
                  <a16:creationId xmlns:a16="http://schemas.microsoft.com/office/drawing/2014/main" id="{16DCA2AF-D3D2-6B42-9E2E-8B04BC5880B3}"/>
                </a:ext>
              </a:extLst>
            </p:cNvPr>
            <p:cNvSpPr txBox="1"/>
            <p:nvPr/>
          </p:nvSpPr>
          <p:spPr>
            <a:xfrm>
              <a:off x="3482657" y="4290368"/>
              <a:ext cx="492443" cy="461665"/>
            </a:xfrm>
            <a:prstGeom prst="rect">
              <a:avLst/>
            </a:prstGeom>
            <a:noFill/>
          </p:spPr>
          <p:txBody>
            <a:bodyPr wrap="none" rtlCol="0">
              <a:spAutoFit/>
            </a:bodyPr>
            <a:lstStyle/>
            <a:p>
              <a:r>
                <a:rPr lang="en-US" dirty="0"/>
                <a:t>B</a:t>
              </a:r>
              <a:r>
                <a:rPr lang="en-US" baseline="-25000" dirty="0"/>
                <a:t>1</a:t>
              </a:r>
            </a:p>
          </p:txBody>
        </p:sp>
        <p:sp>
          <p:nvSpPr>
            <p:cNvPr id="37" name="TextBox 36">
              <a:extLst>
                <a:ext uri="{FF2B5EF4-FFF2-40B4-BE49-F238E27FC236}">
                  <a16:creationId xmlns:a16="http://schemas.microsoft.com/office/drawing/2014/main" id="{7BD12448-B67D-E74C-94BF-64991F6777CE}"/>
                </a:ext>
              </a:extLst>
            </p:cNvPr>
            <p:cNvSpPr txBox="1"/>
            <p:nvPr/>
          </p:nvSpPr>
          <p:spPr>
            <a:xfrm>
              <a:off x="6194354" y="4166418"/>
              <a:ext cx="492443" cy="461665"/>
            </a:xfrm>
            <a:prstGeom prst="rect">
              <a:avLst/>
            </a:prstGeom>
            <a:noFill/>
          </p:spPr>
          <p:txBody>
            <a:bodyPr wrap="none" rtlCol="0">
              <a:spAutoFit/>
            </a:bodyPr>
            <a:lstStyle/>
            <a:p>
              <a:r>
                <a:rPr lang="en-US" dirty="0"/>
                <a:t>B</a:t>
              </a:r>
              <a:r>
                <a:rPr lang="en-US" baseline="-25000" dirty="0"/>
                <a:t>2</a:t>
              </a:r>
            </a:p>
          </p:txBody>
        </p:sp>
      </p:grpSp>
      <p:sp>
        <p:nvSpPr>
          <p:cNvPr id="2" name="TextBox 1">
            <a:extLst>
              <a:ext uri="{FF2B5EF4-FFF2-40B4-BE49-F238E27FC236}">
                <a16:creationId xmlns:a16="http://schemas.microsoft.com/office/drawing/2014/main" id="{A420A623-BBC7-9643-B8E3-5B85E6A4331A}"/>
              </a:ext>
            </a:extLst>
          </p:cNvPr>
          <p:cNvSpPr txBox="1"/>
          <p:nvPr/>
        </p:nvSpPr>
        <p:spPr>
          <a:xfrm>
            <a:off x="7181851" y="3408833"/>
            <a:ext cx="3672303" cy="2308324"/>
          </a:xfrm>
          <a:prstGeom prst="rect">
            <a:avLst/>
          </a:prstGeom>
          <a:noFill/>
        </p:spPr>
        <p:txBody>
          <a:bodyPr wrap="square" rtlCol="0">
            <a:spAutoFit/>
          </a:bodyPr>
          <a:lstStyle/>
          <a:p>
            <a:pPr marL="234950" indent="-222250"/>
            <a:r>
              <a:rPr lang="en-US" dirty="0"/>
              <a:t>* Must first find potential throughout space.</a:t>
            </a:r>
          </a:p>
          <a:p>
            <a:pPr marL="234950" indent="-222250"/>
            <a:r>
              <a:rPr lang="en-US" dirty="0"/>
              <a:t>* Then evaluate E-field on surface of B</a:t>
            </a:r>
            <a:r>
              <a:rPr lang="en-US" baseline="-25000" dirty="0"/>
              <a:t>1</a:t>
            </a:r>
            <a:r>
              <a:rPr lang="en-US" dirty="0"/>
              <a:t>.</a:t>
            </a:r>
          </a:p>
          <a:p>
            <a:pPr marL="234950" indent="-222250"/>
            <a:r>
              <a:rPr lang="en-US" dirty="0"/>
              <a:t>* If </a:t>
            </a:r>
            <a:r>
              <a:rPr lang="en-US" b="1" dirty="0"/>
              <a:t>x</a:t>
            </a:r>
            <a:r>
              <a:rPr lang="en-US" baseline="-25000" dirty="0"/>
              <a:t>0</a:t>
            </a:r>
            <a:r>
              <a:rPr lang="en-US" dirty="0"/>
              <a:t> changes everything must be redone.</a:t>
            </a:r>
          </a:p>
        </p:txBody>
      </p:sp>
    </p:spTree>
    <p:extLst>
      <p:ext uri="{BB962C8B-B14F-4D97-AF65-F5344CB8AC3E}">
        <p14:creationId xmlns:p14="http://schemas.microsoft.com/office/powerpoint/2010/main" val="3434766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CD62E005-6724-1746-9A32-5076A7CB4627}"/>
              </a:ext>
            </a:extLst>
          </p:cNvPr>
          <p:cNvGrpSpPr/>
          <p:nvPr/>
        </p:nvGrpSpPr>
        <p:grpSpPr>
          <a:xfrm>
            <a:off x="38101" y="0"/>
            <a:ext cx="1562100" cy="1611341"/>
            <a:chOff x="207286" y="152400"/>
            <a:chExt cx="1600201" cy="1752600"/>
          </a:xfrm>
        </p:grpSpPr>
        <p:sp>
          <p:nvSpPr>
            <p:cNvPr id="29" name="Rectangle 28">
              <a:extLst>
                <a:ext uri="{FF2B5EF4-FFF2-40B4-BE49-F238E27FC236}">
                  <a16:creationId xmlns:a16="http://schemas.microsoft.com/office/drawing/2014/main" id="{11D4E8BB-3478-3E4A-86A6-250083E4C785}"/>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30" name="Picture 29">
              <a:extLst>
                <a:ext uri="{FF2B5EF4-FFF2-40B4-BE49-F238E27FC236}">
                  <a16:creationId xmlns:a16="http://schemas.microsoft.com/office/drawing/2014/main" id="{012B498A-80E3-DC4F-A40B-5E088716C8F8}"/>
                </a:ext>
              </a:extLst>
            </p:cNvPr>
            <p:cNvPicPr>
              <a:picLocks noChangeAspect="1"/>
            </p:cNvPicPr>
            <p:nvPr/>
          </p:nvPicPr>
          <p:blipFill>
            <a:blip r:embed="rId4"/>
            <a:stretch>
              <a:fillRect/>
            </a:stretch>
          </p:blipFill>
          <p:spPr>
            <a:xfrm>
              <a:off x="207286" y="152400"/>
              <a:ext cx="1600201" cy="1620563"/>
            </a:xfrm>
            <a:prstGeom prst="rect">
              <a:avLst/>
            </a:prstGeom>
            <a:ln>
              <a:noFill/>
            </a:ln>
          </p:spPr>
        </p:pic>
      </p:grpSp>
      <p:sp>
        <p:nvSpPr>
          <p:cNvPr id="20" name="Rectangle 19"/>
          <p:cNvSpPr/>
          <p:nvPr/>
        </p:nvSpPr>
        <p:spPr bwMode="auto">
          <a:xfrm>
            <a:off x="5388552" y="5407201"/>
            <a:ext cx="2667000" cy="6858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p>
        </p:txBody>
      </p:sp>
      <p:sp>
        <p:nvSpPr>
          <p:cNvPr id="4098" name="Rectangle 2"/>
          <p:cNvSpPr>
            <a:spLocks noGrp="1" noChangeArrowheads="1"/>
          </p:cNvSpPr>
          <p:nvPr>
            <p:ph type="title"/>
          </p:nvPr>
        </p:nvSpPr>
        <p:spPr>
          <a:xfrm>
            <a:off x="1143000" y="304800"/>
            <a:ext cx="10515600" cy="1143000"/>
          </a:xfrm>
        </p:spPr>
        <p:txBody>
          <a:bodyPr/>
          <a:lstStyle/>
          <a:p>
            <a:pPr eaLnBrk="1" hangingPunct="1">
              <a:defRPr/>
            </a:pPr>
            <a:r>
              <a:rPr lang="en-US" dirty="0">
                <a:cs typeface="+mj-cs"/>
              </a:rPr>
              <a:t>Adjoint Solution – Green</a:t>
            </a:r>
            <a:r>
              <a:rPr lang="en-US" dirty="0">
                <a:latin typeface="Arial"/>
                <a:cs typeface="+mj-cs"/>
              </a:rPr>
              <a:t>’</a:t>
            </a:r>
            <a:r>
              <a:rPr lang="en-US" dirty="0">
                <a:cs typeface="+mj-cs"/>
              </a:rPr>
              <a:t>s Reciprocation Theorem</a:t>
            </a:r>
          </a:p>
        </p:txBody>
      </p:sp>
      <p:grpSp>
        <p:nvGrpSpPr>
          <p:cNvPr id="5" name="Group 4"/>
          <p:cNvGrpSpPr/>
          <p:nvPr/>
        </p:nvGrpSpPr>
        <p:grpSpPr>
          <a:xfrm>
            <a:off x="513256" y="3795674"/>
            <a:ext cx="3242636" cy="914400"/>
            <a:chOff x="1219200" y="4419600"/>
            <a:chExt cx="2210118" cy="914400"/>
          </a:xfrm>
        </p:grpSpPr>
        <p:sp>
          <p:nvSpPr>
            <p:cNvPr id="4113" name="Rectangle 17"/>
            <p:cNvSpPr>
              <a:spLocks noChangeArrowheads="1"/>
            </p:cNvSpPr>
            <p:nvPr/>
          </p:nvSpPr>
          <p:spPr bwMode="auto">
            <a:xfrm>
              <a:off x="1219200" y="4419600"/>
              <a:ext cx="1447800" cy="9144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108" name="Text Box 12"/>
            <p:cNvSpPr txBox="1">
              <a:spLocks noChangeArrowheads="1"/>
            </p:cNvSpPr>
            <p:nvPr/>
          </p:nvSpPr>
          <p:spPr bwMode="auto">
            <a:xfrm>
              <a:off x="1295400" y="4495800"/>
              <a:ext cx="2133918"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Apply Green</a:t>
              </a:r>
              <a:r>
                <a:rPr lang="ja-JP" altLang="en-US" dirty="0">
                  <a:latin typeface="Arial"/>
                  <a:cs typeface="+mn-cs"/>
                </a:rPr>
                <a:t>’</a:t>
              </a:r>
              <a:r>
                <a:rPr lang="en-US" dirty="0">
                  <a:cs typeface="+mn-cs"/>
                </a:rPr>
                <a:t>s </a:t>
              </a:r>
            </a:p>
            <a:p>
              <a:pPr>
                <a:defRPr/>
              </a:pPr>
              <a:r>
                <a:rPr lang="en-US" dirty="0">
                  <a:cs typeface="+mn-cs"/>
                </a:rPr>
                <a:t>Theorem</a:t>
              </a:r>
            </a:p>
          </p:txBody>
        </p:sp>
      </p:grpSp>
      <p:graphicFrame>
        <p:nvGraphicFramePr>
          <p:cNvPr id="16398" name="Object 13"/>
          <p:cNvGraphicFramePr>
            <a:graphicFrameLocks noChangeAspect="1"/>
          </p:cNvGraphicFramePr>
          <p:nvPr>
            <p:extLst>
              <p:ext uri="{D42A27DB-BD31-4B8C-83A1-F6EECF244321}">
                <p14:modId xmlns:p14="http://schemas.microsoft.com/office/powerpoint/2010/main" val="2526025436"/>
              </p:ext>
            </p:extLst>
          </p:nvPr>
        </p:nvGraphicFramePr>
        <p:xfrm>
          <a:off x="3403829" y="3809788"/>
          <a:ext cx="6310862" cy="876561"/>
        </p:xfrm>
        <a:graphic>
          <a:graphicData uri="http://schemas.openxmlformats.org/presentationml/2006/ole">
            <mc:AlternateContent xmlns:mc="http://schemas.openxmlformats.org/markup-compatibility/2006">
              <mc:Choice xmlns:v="urn:schemas-microsoft-com:vml" Requires="v">
                <p:oleObj spid="_x0000_s825876" name="Equation" r:id="rId5" imgW="2755900" imgH="381000" progId="Equation.DSMT4">
                  <p:embed/>
                </p:oleObj>
              </mc:Choice>
              <mc:Fallback>
                <p:oleObj name="Equation" r:id="rId5" imgW="2755900" imgH="381000" progId="Equation.DSMT4">
                  <p:embed/>
                  <p:pic>
                    <p:nvPicPr>
                      <p:cNvPr id="0" name="Object 13"/>
                      <p:cNvPicPr>
                        <a:picLocks noChangeAspect="1" noChangeArrowheads="1"/>
                      </p:cNvPicPr>
                      <p:nvPr/>
                    </p:nvPicPr>
                    <p:blipFill>
                      <a:blip r:embed="rId6"/>
                      <a:srcRect/>
                      <a:stretch>
                        <a:fillRect/>
                      </a:stretch>
                    </p:blipFill>
                    <p:spPr bwMode="auto">
                      <a:xfrm>
                        <a:off x="3403829" y="3809788"/>
                        <a:ext cx="6310862" cy="876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oleObj>
              </mc:Fallback>
            </mc:AlternateContent>
          </a:graphicData>
        </a:graphic>
      </p:graphicFrame>
      <p:sp>
        <p:nvSpPr>
          <p:cNvPr id="19" name="Rectangle 18"/>
          <p:cNvSpPr/>
          <p:nvPr/>
        </p:nvSpPr>
        <p:spPr bwMode="auto">
          <a:xfrm>
            <a:off x="179388" y="1583413"/>
            <a:ext cx="10515600" cy="1544798"/>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solidFill>
                <a:srgbClr val="FF0000"/>
              </a:solidFill>
            </a:endParaRPr>
          </a:p>
        </p:txBody>
      </p:sp>
      <p:sp>
        <p:nvSpPr>
          <p:cNvPr id="4104" name="Text Box 8"/>
          <p:cNvSpPr txBox="1">
            <a:spLocks noChangeArrowheads="1"/>
          </p:cNvSpPr>
          <p:nvPr/>
        </p:nvSpPr>
        <p:spPr bwMode="auto">
          <a:xfrm>
            <a:off x="679760" y="1655904"/>
            <a:ext cx="3941763"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u="sng" dirty="0" err="1">
                <a:cs typeface="+mn-cs"/>
              </a:rPr>
              <a:t>Prob</a:t>
            </a:r>
            <a:r>
              <a:rPr lang="en-US" u="sng" dirty="0">
                <a:cs typeface="+mn-cs"/>
              </a:rPr>
              <a:t> #2</a:t>
            </a:r>
          </a:p>
          <a:p>
            <a:pPr>
              <a:defRPr/>
            </a:pPr>
            <a:r>
              <a:rPr lang="en-US" dirty="0">
                <a:cs typeface="+mn-cs"/>
              </a:rPr>
              <a:t>Adjoint Problem</a:t>
            </a:r>
          </a:p>
          <a:p>
            <a:pPr>
              <a:defRPr/>
            </a:pPr>
            <a:r>
              <a:rPr lang="en-US" dirty="0"/>
              <a:t>(Not your problem)</a:t>
            </a:r>
            <a:endParaRPr lang="en-US" dirty="0">
              <a:cs typeface="+mn-cs"/>
            </a:endParaRPr>
          </a:p>
        </p:txBody>
      </p:sp>
      <p:graphicFrame>
        <p:nvGraphicFramePr>
          <p:cNvPr id="16395" name="Object 9"/>
          <p:cNvGraphicFramePr>
            <a:graphicFrameLocks noChangeAspect="1"/>
          </p:cNvGraphicFramePr>
          <p:nvPr>
            <p:extLst>
              <p:ext uri="{D42A27DB-BD31-4B8C-83A1-F6EECF244321}">
                <p14:modId xmlns:p14="http://schemas.microsoft.com/office/powerpoint/2010/main" val="2542317072"/>
              </p:ext>
            </p:extLst>
          </p:nvPr>
        </p:nvGraphicFramePr>
        <p:xfrm>
          <a:off x="3994460" y="2189002"/>
          <a:ext cx="1254125" cy="503238"/>
        </p:xfrm>
        <a:graphic>
          <a:graphicData uri="http://schemas.openxmlformats.org/presentationml/2006/ole">
            <mc:AlternateContent xmlns:mc="http://schemas.openxmlformats.org/markup-compatibility/2006">
              <mc:Choice xmlns:v="urn:schemas-microsoft-com:vml" Requires="v">
                <p:oleObj spid="_x0000_s825877" name="Equation" r:id="rId7" imgW="571500" imgH="228600" progId="Equation.DSMT4">
                  <p:embed/>
                </p:oleObj>
              </mc:Choice>
              <mc:Fallback>
                <p:oleObj name="Equation" r:id="rId7" imgW="571500" imgH="228600"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94460" y="2189002"/>
                        <a:ext cx="1254125" cy="5032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106" name="Text Box 10"/>
          <p:cNvSpPr txBox="1">
            <a:spLocks noChangeArrowheads="1"/>
          </p:cNvSpPr>
          <p:nvPr/>
        </p:nvSpPr>
        <p:spPr bwMode="auto">
          <a:xfrm>
            <a:off x="6559260" y="1680031"/>
            <a:ext cx="800219"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BCs:</a:t>
            </a:r>
          </a:p>
        </p:txBody>
      </p:sp>
      <p:graphicFrame>
        <p:nvGraphicFramePr>
          <p:cNvPr id="16399" name="Object 18"/>
          <p:cNvGraphicFramePr>
            <a:graphicFrameLocks noChangeAspect="1"/>
          </p:cNvGraphicFramePr>
          <p:nvPr>
            <p:extLst>
              <p:ext uri="{D42A27DB-BD31-4B8C-83A1-F6EECF244321}">
                <p14:modId xmlns:p14="http://schemas.microsoft.com/office/powerpoint/2010/main" val="3873608031"/>
              </p:ext>
            </p:extLst>
          </p:nvPr>
        </p:nvGraphicFramePr>
        <p:xfrm>
          <a:off x="5599695" y="2081858"/>
          <a:ext cx="2586037" cy="1003300"/>
        </p:xfrm>
        <a:graphic>
          <a:graphicData uri="http://schemas.openxmlformats.org/presentationml/2006/ole">
            <mc:AlternateContent xmlns:mc="http://schemas.openxmlformats.org/markup-compatibility/2006">
              <mc:Choice xmlns:v="urn:schemas-microsoft-com:vml" Requires="v">
                <p:oleObj spid="_x0000_s825878" name="Equation" r:id="rId9" imgW="1308100" imgH="508000" progId="Equation.DSMT4">
                  <p:embed/>
                </p:oleObj>
              </mc:Choice>
              <mc:Fallback>
                <p:oleObj name="Equation" r:id="rId9" imgW="1308100" imgH="508000" progId="Equation.DSMT4">
                  <p:embed/>
                  <p:pic>
                    <p:nvPicPr>
                      <p:cNvPr id="0" name="Object 18"/>
                      <p:cNvPicPr>
                        <a:picLocks noChangeAspect="1" noChangeArrowheads="1"/>
                      </p:cNvPicPr>
                      <p:nvPr/>
                    </p:nvPicPr>
                    <p:blipFill>
                      <a:blip r:embed="rId10"/>
                      <a:srcRect/>
                      <a:stretch>
                        <a:fillRect/>
                      </a:stretch>
                    </p:blipFill>
                    <p:spPr bwMode="auto">
                      <a:xfrm>
                        <a:off x="5599695" y="2081858"/>
                        <a:ext cx="2586037" cy="1003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107155309"/>
              </p:ext>
            </p:extLst>
          </p:nvPr>
        </p:nvGraphicFramePr>
        <p:xfrm>
          <a:off x="5628459" y="5480439"/>
          <a:ext cx="2001804" cy="477838"/>
        </p:xfrm>
        <a:graphic>
          <a:graphicData uri="http://schemas.openxmlformats.org/presentationml/2006/ole">
            <mc:AlternateContent xmlns:mc="http://schemas.openxmlformats.org/markup-compatibility/2006">
              <mc:Choice xmlns:v="urn:schemas-microsoft-com:vml" Requires="v">
                <p:oleObj spid="_x0000_s825879" name="Equation" r:id="rId11" imgW="850900" imgH="203200" progId="Equation.DSMT4">
                  <p:embed/>
                </p:oleObj>
              </mc:Choice>
              <mc:Fallback>
                <p:oleObj name="Equation" r:id="rId11" imgW="850900" imgH="203200" progId="Equation.DSMT4">
                  <p:embed/>
                  <p:pic>
                    <p:nvPicPr>
                      <p:cNvPr id="0" name=""/>
                      <p:cNvPicPr/>
                      <p:nvPr/>
                    </p:nvPicPr>
                    <p:blipFill>
                      <a:blip r:embed="rId12"/>
                      <a:stretch>
                        <a:fillRect/>
                      </a:stretch>
                    </p:blipFill>
                    <p:spPr>
                      <a:xfrm>
                        <a:off x="5628459" y="5480439"/>
                        <a:ext cx="2001804" cy="477838"/>
                      </a:xfrm>
                      <a:prstGeom prst="rect">
                        <a:avLst/>
                      </a:prstGeom>
                    </p:spPr>
                  </p:pic>
                </p:oleObj>
              </mc:Fallback>
            </mc:AlternateContent>
          </a:graphicData>
        </a:graphic>
      </p:graphicFrame>
      <p:sp>
        <p:nvSpPr>
          <p:cNvPr id="4" name="TextBox 3"/>
          <p:cNvSpPr txBox="1"/>
          <p:nvPr/>
        </p:nvSpPr>
        <p:spPr>
          <a:xfrm>
            <a:off x="2040279" y="5472018"/>
            <a:ext cx="2894242" cy="461665"/>
          </a:xfrm>
          <a:prstGeom prst="rect">
            <a:avLst/>
          </a:prstGeom>
          <a:noFill/>
        </p:spPr>
        <p:txBody>
          <a:bodyPr wrap="none" rtlCol="0">
            <a:spAutoFit/>
          </a:bodyPr>
          <a:lstStyle/>
          <a:p>
            <a:r>
              <a:rPr lang="en-US" dirty="0"/>
              <a:t>When the dust settles:</a:t>
            </a:r>
          </a:p>
        </p:txBody>
      </p:sp>
      <p:cxnSp>
        <p:nvCxnSpPr>
          <p:cNvPr id="8" name="Straight Arrow Connector 7">
            <a:extLst>
              <a:ext uri="{FF2B5EF4-FFF2-40B4-BE49-F238E27FC236}">
                <a16:creationId xmlns:a16="http://schemas.microsoft.com/office/drawing/2014/main" id="{173BBFD0-3351-B74E-B86B-04377897168C}"/>
              </a:ext>
            </a:extLst>
          </p:cNvPr>
          <p:cNvCxnSpPr>
            <a:cxnSpLocks/>
          </p:cNvCxnSpPr>
          <p:nvPr/>
        </p:nvCxnSpPr>
        <p:spPr bwMode="auto">
          <a:xfrm>
            <a:off x="5856790" y="4335257"/>
            <a:ext cx="239210" cy="337100"/>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a:extLst>
              <a:ext uri="{FF2B5EF4-FFF2-40B4-BE49-F238E27FC236}">
                <a16:creationId xmlns:a16="http://schemas.microsoft.com/office/drawing/2014/main" id="{60395A85-9EA2-4B46-B957-823AC23A2C0E}"/>
              </a:ext>
            </a:extLst>
          </p:cNvPr>
          <p:cNvSpPr txBox="1"/>
          <p:nvPr/>
        </p:nvSpPr>
        <p:spPr>
          <a:xfrm>
            <a:off x="9321187" y="4729902"/>
            <a:ext cx="338554" cy="461665"/>
          </a:xfrm>
          <a:prstGeom prst="rect">
            <a:avLst/>
          </a:prstGeom>
          <a:noFill/>
        </p:spPr>
        <p:txBody>
          <a:bodyPr wrap="none" rtlCol="0">
            <a:spAutoFit/>
          </a:bodyPr>
          <a:lstStyle/>
          <a:p>
            <a:r>
              <a:rPr lang="en-US" dirty="0"/>
              <a:t>0</a:t>
            </a:r>
          </a:p>
        </p:txBody>
      </p:sp>
      <p:cxnSp>
        <p:nvCxnSpPr>
          <p:cNvPr id="25" name="Straight Arrow Connector 24">
            <a:extLst>
              <a:ext uri="{FF2B5EF4-FFF2-40B4-BE49-F238E27FC236}">
                <a16:creationId xmlns:a16="http://schemas.microsoft.com/office/drawing/2014/main" id="{5881AA76-CEC0-FC44-9FD0-A837589ACFCB}"/>
              </a:ext>
            </a:extLst>
          </p:cNvPr>
          <p:cNvCxnSpPr>
            <a:cxnSpLocks/>
          </p:cNvCxnSpPr>
          <p:nvPr/>
        </p:nvCxnSpPr>
        <p:spPr bwMode="auto">
          <a:xfrm>
            <a:off x="8935391" y="4392501"/>
            <a:ext cx="330846" cy="396704"/>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6" name="TextBox 25">
            <a:extLst>
              <a:ext uri="{FF2B5EF4-FFF2-40B4-BE49-F238E27FC236}">
                <a16:creationId xmlns:a16="http://schemas.microsoft.com/office/drawing/2014/main" id="{6AC4FAD3-0BB9-3A41-B8A4-83BB62073785}"/>
              </a:ext>
            </a:extLst>
          </p:cNvPr>
          <p:cNvSpPr txBox="1"/>
          <p:nvPr/>
        </p:nvSpPr>
        <p:spPr>
          <a:xfrm>
            <a:off x="6129083" y="4590853"/>
            <a:ext cx="338554" cy="461665"/>
          </a:xfrm>
          <a:prstGeom prst="rect">
            <a:avLst/>
          </a:prstGeom>
          <a:noFill/>
        </p:spPr>
        <p:txBody>
          <a:bodyPr wrap="none" rtlCol="0">
            <a:spAutoFit/>
          </a:bodyPr>
          <a:lstStyle/>
          <a:p>
            <a:r>
              <a:rPr lang="en-US" dirty="0"/>
              <a:t>0</a:t>
            </a:r>
          </a:p>
        </p:txBody>
      </p:sp>
      <p:cxnSp>
        <p:nvCxnSpPr>
          <p:cNvPr id="32" name="Straight Arrow Connector 31">
            <a:extLst>
              <a:ext uri="{FF2B5EF4-FFF2-40B4-BE49-F238E27FC236}">
                <a16:creationId xmlns:a16="http://schemas.microsoft.com/office/drawing/2014/main" id="{315CCD64-E02B-4C4E-B7AD-2566228EA7CB}"/>
              </a:ext>
            </a:extLst>
          </p:cNvPr>
          <p:cNvCxnSpPr>
            <a:cxnSpLocks/>
          </p:cNvCxnSpPr>
          <p:nvPr/>
        </p:nvCxnSpPr>
        <p:spPr bwMode="auto">
          <a:xfrm>
            <a:off x="4936719" y="4590853"/>
            <a:ext cx="902599" cy="889586"/>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Arrow Connector 32">
            <a:extLst>
              <a:ext uri="{FF2B5EF4-FFF2-40B4-BE49-F238E27FC236}">
                <a16:creationId xmlns:a16="http://schemas.microsoft.com/office/drawing/2014/main" id="{CB1BC56D-4564-1D42-9C03-4287BA4F893C}"/>
              </a:ext>
            </a:extLst>
          </p:cNvPr>
          <p:cNvCxnSpPr>
            <a:cxnSpLocks/>
          </p:cNvCxnSpPr>
          <p:nvPr/>
        </p:nvCxnSpPr>
        <p:spPr bwMode="auto">
          <a:xfrm flipH="1">
            <a:off x="7484988" y="4465393"/>
            <a:ext cx="588036" cy="1015046"/>
          </a:xfrm>
          <a:prstGeom prst="straightConnector1">
            <a:avLst/>
          </a:prstGeom>
          <a:solidFill>
            <a:schemeClr val="accent1"/>
          </a:solidFill>
          <a:ln w="38100" cap="flat" cmpd="sng" algn="ctr">
            <a:solidFill>
              <a:schemeClr val="tx1"/>
            </a:solidFill>
            <a:prstDash val="solid"/>
            <a:round/>
            <a:headEnd type="none" w="med" len="med"/>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a:extLst>
              <a:ext uri="{FF2B5EF4-FFF2-40B4-BE49-F238E27FC236}">
                <a16:creationId xmlns:a16="http://schemas.microsoft.com/office/drawing/2014/main" id="{FB3CACF7-D1FF-DA4D-9751-D3AE61A17B5C}"/>
              </a:ext>
            </a:extLst>
          </p:cNvPr>
          <p:cNvSpPr txBox="1"/>
          <p:nvPr/>
        </p:nvSpPr>
        <p:spPr>
          <a:xfrm>
            <a:off x="8579155" y="2209788"/>
            <a:ext cx="1688283" cy="461665"/>
          </a:xfrm>
          <a:prstGeom prst="rect">
            <a:avLst/>
          </a:prstGeom>
          <a:noFill/>
        </p:spPr>
        <p:txBody>
          <a:bodyPr wrap="none" rtlCol="0">
            <a:spAutoFit/>
          </a:bodyPr>
          <a:lstStyle/>
          <a:p>
            <a:r>
              <a:rPr lang="en-US" u="sng" dirty="0"/>
              <a:t>Done once</a:t>
            </a:r>
            <a:r>
              <a:rPr lang="en-US" dirty="0"/>
              <a:t> !</a:t>
            </a:r>
          </a:p>
        </p:txBody>
      </p:sp>
      <p:sp>
        <p:nvSpPr>
          <p:cNvPr id="12" name="TextBox 11">
            <a:extLst>
              <a:ext uri="{FF2B5EF4-FFF2-40B4-BE49-F238E27FC236}">
                <a16:creationId xmlns:a16="http://schemas.microsoft.com/office/drawing/2014/main" id="{48BAA383-917A-B342-A6F0-3B1F2BBF37A0}"/>
              </a:ext>
            </a:extLst>
          </p:cNvPr>
          <p:cNvSpPr txBox="1"/>
          <p:nvPr/>
        </p:nvSpPr>
        <p:spPr>
          <a:xfrm>
            <a:off x="4072875" y="1680649"/>
            <a:ext cx="885179" cy="461665"/>
          </a:xfrm>
          <a:prstGeom prst="rect">
            <a:avLst/>
          </a:prstGeom>
          <a:noFill/>
        </p:spPr>
        <p:txBody>
          <a:bodyPr wrap="none" rtlCol="0">
            <a:spAutoFit/>
          </a:bodyPr>
          <a:lstStyle/>
          <a:p>
            <a:r>
              <a:rPr lang="en-US" dirty="0"/>
              <a:t>Solve</a:t>
            </a:r>
          </a:p>
        </p:txBody>
      </p:sp>
      <p:sp>
        <p:nvSpPr>
          <p:cNvPr id="35" name="TextBox 34">
            <a:extLst>
              <a:ext uri="{FF2B5EF4-FFF2-40B4-BE49-F238E27FC236}">
                <a16:creationId xmlns:a16="http://schemas.microsoft.com/office/drawing/2014/main" id="{41EFABC3-DC85-9A41-B58A-E9C5DBB09B83}"/>
              </a:ext>
            </a:extLst>
          </p:cNvPr>
          <p:cNvSpPr txBox="1"/>
          <p:nvPr/>
        </p:nvSpPr>
        <p:spPr>
          <a:xfrm>
            <a:off x="6177872" y="6172459"/>
            <a:ext cx="1143262" cy="461665"/>
          </a:xfrm>
          <a:prstGeom prst="rect">
            <a:avLst/>
          </a:prstGeom>
          <a:noFill/>
        </p:spPr>
        <p:txBody>
          <a:bodyPr wrap="none" rtlCol="0">
            <a:spAutoFit/>
          </a:bodyPr>
          <a:lstStyle/>
          <a:p>
            <a:r>
              <a:rPr lang="en-US" dirty="0"/>
              <a:t>Answer</a:t>
            </a:r>
          </a:p>
        </p:txBody>
      </p:sp>
      <p:graphicFrame>
        <p:nvGraphicFramePr>
          <p:cNvPr id="27" name="Object 5">
            <a:extLst>
              <a:ext uri="{FF2B5EF4-FFF2-40B4-BE49-F238E27FC236}">
                <a16:creationId xmlns:a16="http://schemas.microsoft.com/office/drawing/2014/main" id="{CE5A8D9A-8BA3-7A41-8C7B-B82E29EF85A2}"/>
              </a:ext>
            </a:extLst>
          </p:cNvPr>
          <p:cNvGraphicFramePr>
            <a:graphicFrameLocks noChangeAspect="1"/>
          </p:cNvGraphicFramePr>
          <p:nvPr>
            <p:extLst>
              <p:ext uri="{D42A27DB-BD31-4B8C-83A1-F6EECF244321}">
                <p14:modId xmlns:p14="http://schemas.microsoft.com/office/powerpoint/2010/main" val="521902829"/>
              </p:ext>
            </p:extLst>
          </p:nvPr>
        </p:nvGraphicFramePr>
        <p:xfrm>
          <a:off x="2758262" y="4763347"/>
          <a:ext cx="2353470" cy="461665"/>
        </p:xfrm>
        <a:graphic>
          <a:graphicData uri="http://schemas.openxmlformats.org/presentationml/2006/ole">
            <mc:AlternateContent xmlns:mc="http://schemas.openxmlformats.org/markup-compatibility/2006">
              <mc:Choice xmlns:v="urn:schemas-microsoft-com:vml" Requires="v">
                <p:oleObj spid="_x0000_s825880" name="Equation" r:id="rId13" imgW="1168400" imgH="228600" progId="Equation.DSMT4">
                  <p:embed/>
                </p:oleObj>
              </mc:Choice>
              <mc:Fallback>
                <p:oleObj name="Equation" r:id="rId13" imgW="1168400" imgH="228600" progId="Equation.DSMT4">
                  <p:embed/>
                  <p:pic>
                    <p:nvPicPr>
                      <p:cNvPr id="16391" name="Object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58262" y="4763347"/>
                        <a:ext cx="235347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A993D11-3BC4-7847-8544-778C13D111F4}"/>
              </a:ext>
            </a:extLst>
          </p:cNvPr>
          <p:cNvGrpSpPr/>
          <p:nvPr/>
        </p:nvGrpSpPr>
        <p:grpSpPr>
          <a:xfrm>
            <a:off x="38101" y="0"/>
            <a:ext cx="1562100" cy="1611341"/>
            <a:chOff x="207286" y="152400"/>
            <a:chExt cx="1600201" cy="1752600"/>
          </a:xfrm>
        </p:grpSpPr>
        <p:sp>
          <p:nvSpPr>
            <p:cNvPr id="8" name="Rectangle 7">
              <a:extLst>
                <a:ext uri="{FF2B5EF4-FFF2-40B4-BE49-F238E27FC236}">
                  <a16:creationId xmlns:a16="http://schemas.microsoft.com/office/drawing/2014/main" id="{492EF920-F57A-2F4E-B076-F4D7396127D4}"/>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9" name="Picture 8">
              <a:extLst>
                <a:ext uri="{FF2B5EF4-FFF2-40B4-BE49-F238E27FC236}">
                  <a16:creationId xmlns:a16="http://schemas.microsoft.com/office/drawing/2014/main" id="{B35F69B5-4B91-1E42-B1AB-876E2146D20B}"/>
                </a:ext>
              </a:extLst>
            </p:cNvPr>
            <p:cNvPicPr>
              <a:picLocks noChangeAspect="1"/>
            </p:cNvPicPr>
            <p:nvPr/>
          </p:nvPicPr>
          <p:blipFill>
            <a:blip r:embed="rId2"/>
            <a:stretch>
              <a:fillRect/>
            </a:stretch>
          </p:blipFill>
          <p:spPr>
            <a:xfrm>
              <a:off x="207286" y="152400"/>
              <a:ext cx="1600201" cy="1620563"/>
            </a:xfrm>
            <a:prstGeom prst="rect">
              <a:avLst/>
            </a:prstGeom>
            <a:ln>
              <a:noFill/>
            </a:ln>
          </p:spPr>
        </p:pic>
      </p:grpSp>
      <p:sp>
        <p:nvSpPr>
          <p:cNvPr id="2" name="Title 1"/>
          <p:cNvSpPr>
            <a:spLocks noGrp="1"/>
          </p:cNvSpPr>
          <p:nvPr>
            <p:ph type="title"/>
          </p:nvPr>
        </p:nvSpPr>
        <p:spPr>
          <a:xfrm>
            <a:off x="2209800" y="304800"/>
            <a:ext cx="7772400" cy="1143000"/>
          </a:xfrm>
        </p:spPr>
        <p:txBody>
          <a:bodyPr/>
          <a:lstStyle/>
          <a:p>
            <a:r>
              <a:rPr lang="en-US" dirty="0"/>
              <a:t>George Green	1793-1841</a:t>
            </a:r>
          </a:p>
        </p:txBody>
      </p:sp>
      <p:pic>
        <p:nvPicPr>
          <p:cNvPr id="3" name="Picture 2" descr="GofGF.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219201"/>
            <a:ext cx="9144000" cy="3082363"/>
          </a:xfrm>
          <a:prstGeom prst="rect">
            <a:avLst/>
          </a:prstGeom>
        </p:spPr>
      </p:pic>
      <p:sp>
        <p:nvSpPr>
          <p:cNvPr id="4" name="TextBox 3"/>
          <p:cNvSpPr txBox="1"/>
          <p:nvPr/>
        </p:nvSpPr>
        <p:spPr>
          <a:xfrm>
            <a:off x="4572000" y="3733801"/>
            <a:ext cx="3303458" cy="461665"/>
          </a:xfrm>
          <a:prstGeom prst="rect">
            <a:avLst/>
          </a:prstGeom>
          <a:noFill/>
        </p:spPr>
        <p:txBody>
          <a:bodyPr wrap="none" rtlCol="0">
            <a:spAutoFit/>
          </a:bodyPr>
          <a:lstStyle/>
          <a:p>
            <a:r>
              <a:rPr lang="en-US" dirty="0"/>
              <a:t>Physics Today Dec. 2003</a:t>
            </a:r>
          </a:p>
        </p:txBody>
      </p:sp>
      <p:sp>
        <p:nvSpPr>
          <p:cNvPr id="5" name="TextBox 4"/>
          <p:cNvSpPr txBox="1"/>
          <p:nvPr/>
        </p:nvSpPr>
        <p:spPr>
          <a:xfrm>
            <a:off x="2286000" y="4419600"/>
            <a:ext cx="7939994" cy="2308324"/>
          </a:xfrm>
          <a:prstGeom prst="rect">
            <a:avLst/>
          </a:prstGeom>
          <a:noFill/>
        </p:spPr>
        <p:txBody>
          <a:bodyPr wrap="none" rtlCol="0">
            <a:spAutoFit/>
          </a:bodyPr>
          <a:lstStyle/>
          <a:p>
            <a:pPr marL="342900" indent="-342900">
              <a:buFont typeface="Arial"/>
              <a:buChar char="•"/>
            </a:pPr>
            <a:r>
              <a:rPr lang="en-US" dirty="0"/>
              <a:t>Born in Nottingham  (Home of Robin Hood)</a:t>
            </a:r>
          </a:p>
          <a:p>
            <a:pPr marL="342900" indent="-342900">
              <a:buFont typeface="Arial"/>
              <a:buChar char="•"/>
            </a:pPr>
            <a:r>
              <a:rPr lang="en-US" dirty="0"/>
              <a:t>Father was a baker</a:t>
            </a:r>
          </a:p>
          <a:p>
            <a:pPr marL="342900" indent="-342900">
              <a:buFont typeface="Arial"/>
              <a:buChar char="•"/>
            </a:pPr>
            <a:r>
              <a:rPr lang="en-US" dirty="0"/>
              <a:t>At age 8 enrolled in Robert </a:t>
            </a:r>
            <a:r>
              <a:rPr lang="en-US" dirty="0" err="1"/>
              <a:t>Goodacre’s</a:t>
            </a:r>
            <a:r>
              <a:rPr lang="en-US" dirty="0"/>
              <a:t> Academy</a:t>
            </a:r>
          </a:p>
          <a:p>
            <a:pPr marL="342900" indent="-342900">
              <a:buFont typeface="Arial"/>
              <a:buChar char="•"/>
            </a:pPr>
            <a:r>
              <a:rPr lang="en-US" dirty="0"/>
              <a:t>Left after 18 months (extent of formal education pre age 40)</a:t>
            </a:r>
          </a:p>
          <a:p>
            <a:pPr marL="342900" indent="-342900">
              <a:buFont typeface="Arial"/>
              <a:buChar char="•"/>
            </a:pPr>
            <a:r>
              <a:rPr lang="en-US" dirty="0"/>
              <a:t>Worked in bakery for 5 years</a:t>
            </a:r>
          </a:p>
          <a:p>
            <a:pPr marL="342900" indent="-342900">
              <a:buFont typeface="Arial"/>
              <a:buChar char="•"/>
            </a:pPr>
            <a:r>
              <a:rPr lang="en-US" dirty="0"/>
              <a:t>Sent by father to town mill to learn to be a miller</a:t>
            </a:r>
          </a:p>
        </p:txBody>
      </p:sp>
    </p:spTree>
    <p:extLst>
      <p:ext uri="{BB962C8B-B14F-4D97-AF65-F5344CB8AC3E}">
        <p14:creationId xmlns:p14="http://schemas.microsoft.com/office/powerpoint/2010/main" val="1713371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49344" y="612844"/>
            <a:ext cx="4724400" cy="5632311"/>
          </a:xfrm>
          <a:prstGeom prst="rect">
            <a:avLst/>
          </a:prstGeom>
          <a:noFill/>
        </p:spPr>
        <p:txBody>
          <a:bodyPr wrap="square" rtlCol="0">
            <a:spAutoFit/>
          </a:bodyPr>
          <a:lstStyle/>
          <a:p>
            <a:pPr marL="342900" indent="-342900">
              <a:buFont typeface="Arial"/>
              <a:buChar char="•"/>
            </a:pPr>
            <a:r>
              <a:rPr lang="en-US" dirty="0"/>
              <a:t>Fell in love with Jane, the miller’s daughter.</a:t>
            </a:r>
          </a:p>
          <a:p>
            <a:pPr marL="342900" indent="-342900">
              <a:buFont typeface="Arial"/>
              <a:buChar char="•"/>
            </a:pPr>
            <a:r>
              <a:rPr lang="en-US" dirty="0"/>
              <a:t>Green’s father forbade marriage.</a:t>
            </a:r>
          </a:p>
          <a:p>
            <a:pPr marL="342900" indent="-342900">
              <a:buFont typeface="Arial"/>
              <a:buChar char="•"/>
            </a:pPr>
            <a:r>
              <a:rPr lang="en-US" dirty="0"/>
              <a:t>Green had 7 children with Jane.</a:t>
            </a:r>
          </a:p>
          <a:p>
            <a:pPr marL="342900" indent="-342900">
              <a:buFont typeface="Arial"/>
              <a:buChar char="•"/>
            </a:pPr>
            <a:r>
              <a:rPr lang="en-US" dirty="0"/>
              <a:t>Took up mathematics.</a:t>
            </a:r>
          </a:p>
          <a:p>
            <a:pPr marL="342900" indent="-342900">
              <a:buFont typeface="Arial"/>
              <a:buChar char="•"/>
            </a:pPr>
            <a:r>
              <a:rPr lang="en-US" dirty="0"/>
              <a:t>Self published work in 1828</a:t>
            </a:r>
          </a:p>
          <a:p>
            <a:pPr marL="342900" indent="-342900">
              <a:buFont typeface="Arial"/>
              <a:buChar char="•"/>
            </a:pPr>
            <a:r>
              <a:rPr lang="en-US" dirty="0"/>
              <a:t>With help, entered Cambridge 1833, graduated 1837.</a:t>
            </a:r>
          </a:p>
          <a:p>
            <a:pPr marL="342900" indent="-342900">
              <a:buFont typeface="Arial"/>
              <a:buChar char="•"/>
            </a:pPr>
            <a:r>
              <a:rPr lang="en-US" dirty="0"/>
              <a:t>Theory of elasticity, refraction, evanescence</a:t>
            </a:r>
          </a:p>
          <a:p>
            <a:pPr marL="342900" indent="-342900">
              <a:buFont typeface="Arial"/>
              <a:buChar char="•"/>
            </a:pPr>
            <a:r>
              <a:rPr lang="en-US" dirty="0"/>
              <a:t>“Discovered” by Lord Kelvin in 1840.</a:t>
            </a:r>
          </a:p>
          <a:p>
            <a:pPr marL="342900" indent="-342900">
              <a:buFont typeface="Arial"/>
              <a:buChar char="•"/>
            </a:pPr>
            <a:r>
              <a:rPr lang="en-US" dirty="0"/>
              <a:t>Died of influenza, 1841</a:t>
            </a:r>
          </a:p>
          <a:p>
            <a:pPr marL="342900" indent="-342900"/>
            <a:endParaRPr lang="en-US" dirty="0"/>
          </a:p>
          <a:p>
            <a:pPr marL="342900" indent="-342900"/>
            <a:endParaRPr lang="en-US" dirty="0"/>
          </a:p>
        </p:txBody>
      </p:sp>
      <p:sp>
        <p:nvSpPr>
          <p:cNvPr id="5" name="TextBox 4"/>
          <p:cNvSpPr txBox="1"/>
          <p:nvPr/>
        </p:nvSpPr>
        <p:spPr>
          <a:xfrm>
            <a:off x="6934200" y="5943601"/>
            <a:ext cx="3595756" cy="461665"/>
          </a:xfrm>
          <a:prstGeom prst="rect">
            <a:avLst/>
          </a:prstGeom>
          <a:noFill/>
        </p:spPr>
        <p:txBody>
          <a:bodyPr wrap="none" rtlCol="0">
            <a:spAutoFit/>
          </a:bodyPr>
          <a:lstStyle/>
          <a:p>
            <a:r>
              <a:rPr lang="en-US" u="sng" dirty="0"/>
              <a:t>Green’s</a:t>
            </a:r>
            <a:r>
              <a:rPr lang="en-US" dirty="0"/>
              <a:t> Mill: still </a:t>
            </a:r>
            <a:r>
              <a:rPr lang="en-US" u="sng" dirty="0"/>
              <a:t>functions</a:t>
            </a:r>
          </a:p>
        </p:txBody>
      </p:sp>
      <p:pic>
        <p:nvPicPr>
          <p:cNvPr id="3" name="Picture 2" descr="IMG_158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762000"/>
            <a:ext cx="3771900" cy="5029200"/>
          </a:xfrm>
          <a:prstGeom prst="rect">
            <a:avLst/>
          </a:prstGeom>
        </p:spPr>
      </p:pic>
      <p:grpSp>
        <p:nvGrpSpPr>
          <p:cNvPr id="7" name="Group 6">
            <a:extLst>
              <a:ext uri="{FF2B5EF4-FFF2-40B4-BE49-F238E27FC236}">
                <a16:creationId xmlns:a16="http://schemas.microsoft.com/office/drawing/2014/main" id="{651C1F1A-F4F6-464E-B342-4BD6238D1F7E}"/>
              </a:ext>
            </a:extLst>
          </p:cNvPr>
          <p:cNvGrpSpPr/>
          <p:nvPr/>
        </p:nvGrpSpPr>
        <p:grpSpPr>
          <a:xfrm>
            <a:off x="38101" y="0"/>
            <a:ext cx="1562100" cy="1611341"/>
            <a:chOff x="207286" y="152400"/>
            <a:chExt cx="1600201" cy="1752600"/>
          </a:xfrm>
        </p:grpSpPr>
        <p:sp>
          <p:nvSpPr>
            <p:cNvPr id="8" name="Rectangle 7">
              <a:extLst>
                <a:ext uri="{FF2B5EF4-FFF2-40B4-BE49-F238E27FC236}">
                  <a16:creationId xmlns:a16="http://schemas.microsoft.com/office/drawing/2014/main" id="{0C25EE87-7474-0B4E-A7F0-0E2574B032DA}"/>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9" name="Picture 8">
              <a:extLst>
                <a:ext uri="{FF2B5EF4-FFF2-40B4-BE49-F238E27FC236}">
                  <a16:creationId xmlns:a16="http://schemas.microsoft.com/office/drawing/2014/main" id="{FD7342B5-C6D3-914B-8F5C-55460C174AAB}"/>
                </a:ext>
              </a:extLst>
            </p:cNvPr>
            <p:cNvPicPr>
              <a:picLocks noChangeAspect="1"/>
            </p:cNvPicPr>
            <p:nvPr/>
          </p:nvPicPr>
          <p:blipFill>
            <a:blip r:embed="rId3"/>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2851601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19870"/>
            <a:ext cx="10363200" cy="1143000"/>
          </a:xfrm>
        </p:spPr>
        <p:txBody>
          <a:bodyPr/>
          <a:lstStyle/>
          <a:p>
            <a:r>
              <a:rPr lang="en-US" dirty="0"/>
              <a:t>Features of Problems Suited to an Adjoint Approach</a:t>
            </a:r>
          </a:p>
        </p:txBody>
      </p:sp>
      <p:sp>
        <p:nvSpPr>
          <p:cNvPr id="3" name="TextBox 2"/>
          <p:cNvSpPr txBox="1"/>
          <p:nvPr/>
        </p:nvSpPr>
        <p:spPr>
          <a:xfrm>
            <a:off x="2043243" y="1934697"/>
            <a:ext cx="7096064" cy="2677656"/>
          </a:xfrm>
          <a:prstGeom prst="rect">
            <a:avLst/>
          </a:prstGeom>
          <a:noFill/>
        </p:spPr>
        <p:txBody>
          <a:bodyPr wrap="square" rtlCol="0">
            <a:spAutoFit/>
          </a:bodyPr>
          <a:lstStyle/>
          <a:p>
            <a:pPr marL="514350" indent="-514350">
              <a:buAutoNum type="arabicPeriod"/>
              <a:tabLst>
                <a:tab pos="457200" algn="l"/>
              </a:tabLst>
            </a:pPr>
            <a:r>
              <a:rPr lang="en-US" sz="2800" dirty="0"/>
              <a:t>Many computations need to be repeated.   </a:t>
            </a:r>
          </a:p>
          <a:p>
            <a:pPr>
              <a:tabLst>
                <a:tab pos="457200" algn="l"/>
              </a:tabLst>
            </a:pPr>
            <a:r>
              <a:rPr lang="en-US" sz="2800" dirty="0"/>
              <a:t>	(many different locations of charge, q)</a:t>
            </a:r>
          </a:p>
          <a:p>
            <a:endParaRPr lang="en-US" sz="2800" dirty="0"/>
          </a:p>
          <a:p>
            <a:pPr marL="520700" indent="-520700">
              <a:buAutoNum type="arabicPeriod" startAt="2"/>
              <a:tabLst>
                <a:tab pos="520700" algn="l"/>
              </a:tabLst>
            </a:pPr>
            <a:r>
              <a:rPr lang="en-US" sz="2800" dirty="0"/>
              <a:t>Only a limited amount of information about the solution is required. </a:t>
            </a:r>
          </a:p>
          <a:p>
            <a:pPr>
              <a:tabLst>
                <a:tab pos="520700" algn="l"/>
              </a:tabLst>
            </a:pPr>
            <a:r>
              <a:rPr lang="en-US" sz="2800" dirty="0"/>
              <a:t>	(only want to know charge on electrode #1)</a:t>
            </a:r>
          </a:p>
        </p:txBody>
      </p:sp>
      <p:grpSp>
        <p:nvGrpSpPr>
          <p:cNvPr id="4" name="Group 3">
            <a:extLst>
              <a:ext uri="{FF2B5EF4-FFF2-40B4-BE49-F238E27FC236}">
                <a16:creationId xmlns:a16="http://schemas.microsoft.com/office/drawing/2014/main" id="{6F99B762-428A-1A45-9FEF-E3713DEBF8E3}"/>
              </a:ext>
            </a:extLst>
          </p:cNvPr>
          <p:cNvGrpSpPr/>
          <p:nvPr/>
        </p:nvGrpSpPr>
        <p:grpSpPr>
          <a:xfrm>
            <a:off x="5834166" y="4660144"/>
            <a:ext cx="4163532" cy="1425520"/>
            <a:chOff x="1600200" y="2705100"/>
            <a:chExt cx="5867400" cy="2019300"/>
          </a:xfrm>
        </p:grpSpPr>
        <p:sp>
          <p:nvSpPr>
            <p:cNvPr id="5" name="Text Box 5">
              <a:extLst>
                <a:ext uri="{FF2B5EF4-FFF2-40B4-BE49-F238E27FC236}">
                  <a16:creationId xmlns:a16="http://schemas.microsoft.com/office/drawing/2014/main" id="{85FC0EFD-2983-4F44-BBE7-B1FAFF329666}"/>
                </a:ext>
              </a:extLst>
            </p:cNvPr>
            <p:cNvSpPr txBox="1">
              <a:spLocks noChangeArrowheads="1"/>
            </p:cNvSpPr>
            <p:nvPr/>
          </p:nvSpPr>
          <p:spPr bwMode="auto">
            <a:xfrm>
              <a:off x="4572000" y="3047999"/>
              <a:ext cx="477103" cy="6539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q</a:t>
              </a:r>
            </a:p>
          </p:txBody>
        </p:sp>
        <p:sp>
          <p:nvSpPr>
            <p:cNvPr id="6" name="Text Box 6">
              <a:extLst>
                <a:ext uri="{FF2B5EF4-FFF2-40B4-BE49-F238E27FC236}">
                  <a16:creationId xmlns:a16="http://schemas.microsoft.com/office/drawing/2014/main" id="{5329D6B7-CB89-CC4F-B42A-3C8B4EC6CDD8}"/>
                </a:ext>
              </a:extLst>
            </p:cNvPr>
            <p:cNvSpPr txBox="1">
              <a:spLocks noChangeArrowheads="1"/>
            </p:cNvSpPr>
            <p:nvPr/>
          </p:nvSpPr>
          <p:spPr bwMode="auto">
            <a:xfrm>
              <a:off x="4267201" y="3428999"/>
              <a:ext cx="501649" cy="4795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en-US" sz="1600" b="1" dirty="0">
                  <a:cs typeface="+mn-cs"/>
                </a:rPr>
                <a:t>x</a:t>
              </a:r>
              <a:r>
                <a:rPr lang="en-US" sz="1600" baseline="-25000" dirty="0">
                  <a:cs typeface="+mn-cs"/>
                </a:rPr>
                <a:t>0</a:t>
              </a:r>
              <a:endParaRPr lang="en-US" sz="1600" dirty="0">
                <a:cs typeface="+mn-cs"/>
              </a:endParaRPr>
            </a:p>
          </p:txBody>
        </p:sp>
        <p:sp>
          <p:nvSpPr>
            <p:cNvPr id="7" name="Oval 8">
              <a:extLst>
                <a:ext uri="{FF2B5EF4-FFF2-40B4-BE49-F238E27FC236}">
                  <a16:creationId xmlns:a16="http://schemas.microsoft.com/office/drawing/2014/main" id="{BF457890-1036-7341-811B-2B3B6790A1DE}"/>
                </a:ext>
              </a:extLst>
            </p:cNvPr>
            <p:cNvSpPr>
              <a:spLocks noChangeArrowheads="1"/>
            </p:cNvSpPr>
            <p:nvPr/>
          </p:nvSpPr>
          <p:spPr bwMode="auto">
            <a:xfrm>
              <a:off x="2209800" y="2971800"/>
              <a:ext cx="1524000" cy="1447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defRPr/>
              </a:pPr>
              <a:endParaRPr lang="en-US">
                <a:cs typeface="+mn-cs"/>
              </a:endParaRPr>
            </a:p>
          </p:txBody>
        </p:sp>
        <p:sp>
          <p:nvSpPr>
            <p:cNvPr id="8" name="Oval 9">
              <a:extLst>
                <a:ext uri="{FF2B5EF4-FFF2-40B4-BE49-F238E27FC236}">
                  <a16:creationId xmlns:a16="http://schemas.microsoft.com/office/drawing/2014/main" id="{E5A4C9BC-DD83-6E47-8CBC-A59DCEBE34C6}"/>
                </a:ext>
              </a:extLst>
            </p:cNvPr>
            <p:cNvSpPr>
              <a:spLocks noChangeArrowheads="1"/>
            </p:cNvSpPr>
            <p:nvPr/>
          </p:nvSpPr>
          <p:spPr bwMode="auto">
            <a:xfrm>
              <a:off x="5943600" y="2705100"/>
              <a:ext cx="1524000" cy="1447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9" name="Text Box 11">
              <a:extLst>
                <a:ext uri="{FF2B5EF4-FFF2-40B4-BE49-F238E27FC236}">
                  <a16:creationId xmlns:a16="http://schemas.microsoft.com/office/drawing/2014/main" id="{3FFE49E1-8CFA-8A42-AEBF-ABB8650953F1}"/>
                </a:ext>
              </a:extLst>
            </p:cNvPr>
            <p:cNvSpPr txBox="1">
              <a:spLocks noChangeArrowheads="1"/>
            </p:cNvSpPr>
            <p:nvPr/>
          </p:nvSpPr>
          <p:spPr bwMode="auto">
            <a:xfrm>
              <a:off x="3276601" y="3505200"/>
              <a:ext cx="621679" cy="6539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q</a:t>
              </a:r>
              <a:r>
                <a:rPr lang="en-US" baseline="-25000">
                  <a:cs typeface="+mn-cs"/>
                </a:rPr>
                <a:t>1</a:t>
              </a:r>
              <a:endParaRPr lang="en-US">
                <a:cs typeface="+mn-cs"/>
              </a:endParaRPr>
            </a:p>
          </p:txBody>
        </p:sp>
        <p:grpSp>
          <p:nvGrpSpPr>
            <p:cNvPr id="10" name="Group 17">
              <a:extLst>
                <a:ext uri="{FF2B5EF4-FFF2-40B4-BE49-F238E27FC236}">
                  <a16:creationId xmlns:a16="http://schemas.microsoft.com/office/drawing/2014/main" id="{A624D462-2DAC-FA48-88B0-CB385B0CDF75}"/>
                </a:ext>
              </a:extLst>
            </p:cNvPr>
            <p:cNvGrpSpPr>
              <a:grpSpLocks/>
            </p:cNvGrpSpPr>
            <p:nvPr/>
          </p:nvGrpSpPr>
          <p:grpSpPr bwMode="auto">
            <a:xfrm>
              <a:off x="1600200" y="3581400"/>
              <a:ext cx="609600" cy="990600"/>
              <a:chOff x="1008" y="2256"/>
              <a:chExt cx="384" cy="624"/>
            </a:xfrm>
          </p:grpSpPr>
          <p:sp>
            <p:nvSpPr>
              <p:cNvPr id="24" name="Line 12">
                <a:extLst>
                  <a:ext uri="{FF2B5EF4-FFF2-40B4-BE49-F238E27FC236}">
                    <a16:creationId xmlns:a16="http://schemas.microsoft.com/office/drawing/2014/main" id="{CD3CA592-A153-E946-A67B-4F2C77279609}"/>
                  </a:ext>
                </a:extLst>
              </p:cNvPr>
              <p:cNvSpPr>
                <a:spLocks noChangeShapeType="1"/>
              </p:cNvSpPr>
              <p:nvPr/>
            </p:nvSpPr>
            <p:spPr bwMode="auto">
              <a:xfrm flipH="1">
                <a:off x="1152" y="2256"/>
                <a:ext cx="24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5" name="Line 13">
                <a:extLst>
                  <a:ext uri="{FF2B5EF4-FFF2-40B4-BE49-F238E27FC236}">
                    <a16:creationId xmlns:a16="http://schemas.microsoft.com/office/drawing/2014/main" id="{2ECEADF0-D0D8-0443-AE1E-EBEFF38E567E}"/>
                  </a:ext>
                </a:extLst>
              </p:cNvPr>
              <p:cNvSpPr>
                <a:spLocks noChangeShapeType="1"/>
              </p:cNvSpPr>
              <p:nvPr/>
            </p:nvSpPr>
            <p:spPr bwMode="auto">
              <a:xfrm>
                <a:off x="1152" y="2256"/>
                <a:ext cx="0"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6" name="Line 14">
                <a:extLst>
                  <a:ext uri="{FF2B5EF4-FFF2-40B4-BE49-F238E27FC236}">
                    <a16:creationId xmlns:a16="http://schemas.microsoft.com/office/drawing/2014/main" id="{A8EFB81E-16EE-6546-ABD0-6005618B2859}"/>
                  </a:ext>
                </a:extLst>
              </p:cNvPr>
              <p:cNvSpPr>
                <a:spLocks noChangeShapeType="1"/>
              </p:cNvSpPr>
              <p:nvPr/>
            </p:nvSpPr>
            <p:spPr bwMode="auto">
              <a:xfrm flipH="1">
                <a:off x="1008" y="2640"/>
                <a:ext cx="24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7" name="AutoShape 16">
                <a:extLst>
                  <a:ext uri="{FF2B5EF4-FFF2-40B4-BE49-F238E27FC236}">
                    <a16:creationId xmlns:a16="http://schemas.microsoft.com/office/drawing/2014/main" id="{8C5E5927-BEEC-8E43-BB74-18051F918BAA}"/>
                  </a:ext>
                </a:extLst>
              </p:cNvPr>
              <p:cNvSpPr>
                <a:spLocks noChangeArrowheads="1"/>
              </p:cNvSpPr>
              <p:nvPr/>
            </p:nvSpPr>
            <p:spPr bwMode="auto">
              <a:xfrm flipV="1">
                <a:off x="1056" y="2640"/>
                <a:ext cx="192" cy="240"/>
              </a:xfrm>
              <a:prstGeom prst="triangle">
                <a:avLst>
                  <a:gd name="adj" fmla="val 4323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grpSp>
          <p:nvGrpSpPr>
            <p:cNvPr id="11" name="Group 18">
              <a:extLst>
                <a:ext uri="{FF2B5EF4-FFF2-40B4-BE49-F238E27FC236}">
                  <a16:creationId xmlns:a16="http://schemas.microsoft.com/office/drawing/2014/main" id="{847C1900-BB20-E740-85D6-C7679080427F}"/>
                </a:ext>
              </a:extLst>
            </p:cNvPr>
            <p:cNvGrpSpPr>
              <a:grpSpLocks/>
            </p:cNvGrpSpPr>
            <p:nvPr/>
          </p:nvGrpSpPr>
          <p:grpSpPr bwMode="auto">
            <a:xfrm>
              <a:off x="5410200" y="3733800"/>
              <a:ext cx="609600" cy="990600"/>
              <a:chOff x="1008" y="2256"/>
              <a:chExt cx="384" cy="624"/>
            </a:xfrm>
          </p:grpSpPr>
          <p:sp>
            <p:nvSpPr>
              <p:cNvPr id="20" name="Line 19">
                <a:extLst>
                  <a:ext uri="{FF2B5EF4-FFF2-40B4-BE49-F238E27FC236}">
                    <a16:creationId xmlns:a16="http://schemas.microsoft.com/office/drawing/2014/main" id="{841BF634-0AC4-8749-A634-293E9155829C}"/>
                  </a:ext>
                </a:extLst>
              </p:cNvPr>
              <p:cNvSpPr>
                <a:spLocks noChangeShapeType="1"/>
              </p:cNvSpPr>
              <p:nvPr/>
            </p:nvSpPr>
            <p:spPr bwMode="auto">
              <a:xfrm flipH="1">
                <a:off x="1152" y="2256"/>
                <a:ext cx="24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1" name="Line 20">
                <a:extLst>
                  <a:ext uri="{FF2B5EF4-FFF2-40B4-BE49-F238E27FC236}">
                    <a16:creationId xmlns:a16="http://schemas.microsoft.com/office/drawing/2014/main" id="{0F48D193-7133-F940-AD78-80CB5F24B4A1}"/>
                  </a:ext>
                </a:extLst>
              </p:cNvPr>
              <p:cNvSpPr>
                <a:spLocks noChangeShapeType="1"/>
              </p:cNvSpPr>
              <p:nvPr/>
            </p:nvSpPr>
            <p:spPr bwMode="auto">
              <a:xfrm>
                <a:off x="1152" y="2256"/>
                <a:ext cx="0" cy="384"/>
              </a:xfrm>
              <a:prstGeom prst="line">
                <a:avLst/>
              </a:prstGeom>
              <a:noFill/>
              <a:ln w="952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 name="Line 21">
                <a:extLst>
                  <a:ext uri="{FF2B5EF4-FFF2-40B4-BE49-F238E27FC236}">
                    <a16:creationId xmlns:a16="http://schemas.microsoft.com/office/drawing/2014/main" id="{ED2836AF-6C1C-0C4F-B8A4-6447C32BCD03}"/>
                  </a:ext>
                </a:extLst>
              </p:cNvPr>
              <p:cNvSpPr>
                <a:spLocks noChangeShapeType="1"/>
              </p:cNvSpPr>
              <p:nvPr/>
            </p:nvSpPr>
            <p:spPr bwMode="auto">
              <a:xfrm flipH="1">
                <a:off x="1008" y="2640"/>
                <a:ext cx="240" cy="0"/>
              </a:xfrm>
              <a:prstGeom prst="line">
                <a:avLst/>
              </a:prstGeom>
              <a:noFill/>
              <a:ln w="28575">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 name="AutoShape 22">
                <a:extLst>
                  <a:ext uri="{FF2B5EF4-FFF2-40B4-BE49-F238E27FC236}">
                    <a16:creationId xmlns:a16="http://schemas.microsoft.com/office/drawing/2014/main" id="{2DAB5975-A238-824F-B4AE-DC668B644051}"/>
                  </a:ext>
                </a:extLst>
              </p:cNvPr>
              <p:cNvSpPr>
                <a:spLocks noChangeArrowheads="1"/>
              </p:cNvSpPr>
              <p:nvPr/>
            </p:nvSpPr>
            <p:spPr bwMode="auto">
              <a:xfrm flipV="1">
                <a:off x="1056" y="2640"/>
                <a:ext cx="192" cy="240"/>
              </a:xfrm>
              <a:prstGeom prst="triangle">
                <a:avLst>
                  <a:gd name="adj" fmla="val 4323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sp>
          <p:nvSpPr>
            <p:cNvPr id="12" name="Text Box 24">
              <a:extLst>
                <a:ext uri="{FF2B5EF4-FFF2-40B4-BE49-F238E27FC236}">
                  <a16:creationId xmlns:a16="http://schemas.microsoft.com/office/drawing/2014/main" id="{00BD71E3-5542-4F43-926D-5B4A274031D0}"/>
                </a:ext>
              </a:extLst>
            </p:cNvPr>
            <p:cNvSpPr txBox="1">
              <a:spLocks noChangeArrowheads="1"/>
            </p:cNvSpPr>
            <p:nvPr/>
          </p:nvSpPr>
          <p:spPr bwMode="auto">
            <a:xfrm>
              <a:off x="6038850" y="3200400"/>
              <a:ext cx="621679" cy="6539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q</a:t>
              </a:r>
              <a:r>
                <a:rPr lang="en-US" baseline="-25000">
                  <a:cs typeface="+mn-cs"/>
                </a:rPr>
                <a:t>2</a:t>
              </a:r>
              <a:endParaRPr lang="en-US">
                <a:cs typeface="+mn-cs"/>
              </a:endParaRPr>
            </a:p>
          </p:txBody>
        </p:sp>
        <p:sp>
          <p:nvSpPr>
            <p:cNvPr id="13" name="Oval 12">
              <a:extLst>
                <a:ext uri="{FF2B5EF4-FFF2-40B4-BE49-F238E27FC236}">
                  <a16:creationId xmlns:a16="http://schemas.microsoft.com/office/drawing/2014/main" id="{68F04432-9139-5B4A-9DFC-E332753411F1}"/>
                </a:ext>
              </a:extLst>
            </p:cNvPr>
            <p:cNvSpPr/>
            <p:nvPr/>
          </p:nvSpPr>
          <p:spPr bwMode="auto">
            <a:xfrm>
              <a:off x="4419600" y="3124200"/>
              <a:ext cx="228600" cy="228600"/>
            </a:xfrm>
            <a:prstGeom prst="ellipse">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14" name="Freeform 13">
              <a:extLst>
                <a:ext uri="{FF2B5EF4-FFF2-40B4-BE49-F238E27FC236}">
                  <a16:creationId xmlns:a16="http://schemas.microsoft.com/office/drawing/2014/main" id="{FC714DFC-8063-8548-A51A-150D8BC36A66}"/>
                </a:ext>
              </a:extLst>
            </p:cNvPr>
            <p:cNvSpPr/>
            <p:nvPr/>
          </p:nvSpPr>
          <p:spPr>
            <a:xfrm>
              <a:off x="3543300" y="2971800"/>
              <a:ext cx="901700" cy="177800"/>
            </a:xfrm>
            <a:custGeom>
              <a:avLst/>
              <a:gdLst>
                <a:gd name="connsiteX0" fmla="*/ 901700 w 901700"/>
                <a:gd name="connsiteY0" fmla="*/ 319962 h 319962"/>
                <a:gd name="connsiteX1" fmla="*/ 431800 w 901700"/>
                <a:gd name="connsiteY1" fmla="*/ 2462 h 319962"/>
                <a:gd name="connsiteX2" fmla="*/ 101600 w 901700"/>
                <a:gd name="connsiteY2" fmla="*/ 180262 h 319962"/>
                <a:gd name="connsiteX3" fmla="*/ 0 w 901700"/>
                <a:gd name="connsiteY3" fmla="*/ 319962 h 319962"/>
              </a:gdLst>
              <a:ahLst/>
              <a:cxnLst>
                <a:cxn ang="0">
                  <a:pos x="connsiteX0" y="connsiteY0"/>
                </a:cxn>
                <a:cxn ang="0">
                  <a:pos x="connsiteX1" y="connsiteY1"/>
                </a:cxn>
                <a:cxn ang="0">
                  <a:pos x="connsiteX2" y="connsiteY2"/>
                </a:cxn>
                <a:cxn ang="0">
                  <a:pos x="connsiteX3" y="connsiteY3"/>
                </a:cxn>
              </a:cxnLst>
              <a:rect l="l" t="t" r="r" b="b"/>
              <a:pathLst>
                <a:path w="901700" h="319962">
                  <a:moveTo>
                    <a:pt x="901700" y="319962"/>
                  </a:moveTo>
                  <a:cubicBezTo>
                    <a:pt x="733425" y="172853"/>
                    <a:pt x="565150" y="25745"/>
                    <a:pt x="431800" y="2462"/>
                  </a:cubicBezTo>
                  <a:cubicBezTo>
                    <a:pt x="298450" y="-20821"/>
                    <a:pt x="173567" y="127345"/>
                    <a:pt x="101600" y="180262"/>
                  </a:cubicBezTo>
                  <a:cubicBezTo>
                    <a:pt x="29633" y="233179"/>
                    <a:pt x="0" y="319962"/>
                    <a:pt x="0" y="319962"/>
                  </a:cubicBezTo>
                </a:path>
              </a:pathLst>
            </a:custGeom>
            <a:ln>
              <a:solidFill>
                <a:schemeClr val="tx1"/>
              </a:solidFill>
            </a:ln>
          </p:spPr>
          <p:txBody>
            <a:bodyPr vert="horz" wrap="square" lIns="91440" tIns="45720" rIns="91440" bIns="45720" numCol="1" rtlCol="0" anchor="t" anchorCtr="0" compatLnSpc="1">
              <a:prstTxWarp prst="textNoShape">
                <a:avLst/>
              </a:prstTxWarp>
            </a:bodyPr>
            <a:lstStyle/>
            <a:p>
              <a:endParaRPr lang="en-US"/>
            </a:p>
          </p:txBody>
        </p:sp>
        <p:sp>
          <p:nvSpPr>
            <p:cNvPr id="15" name="Freeform 14">
              <a:extLst>
                <a:ext uri="{FF2B5EF4-FFF2-40B4-BE49-F238E27FC236}">
                  <a16:creationId xmlns:a16="http://schemas.microsoft.com/office/drawing/2014/main" id="{E5C68C11-D44E-634C-A26E-4B73072E2572}"/>
                </a:ext>
              </a:extLst>
            </p:cNvPr>
            <p:cNvSpPr/>
            <p:nvPr/>
          </p:nvSpPr>
          <p:spPr>
            <a:xfrm>
              <a:off x="4648200" y="2971800"/>
              <a:ext cx="1295400" cy="152400"/>
            </a:xfrm>
            <a:custGeom>
              <a:avLst/>
              <a:gdLst>
                <a:gd name="connsiteX0" fmla="*/ 901700 w 901700"/>
                <a:gd name="connsiteY0" fmla="*/ 319962 h 319962"/>
                <a:gd name="connsiteX1" fmla="*/ 431800 w 901700"/>
                <a:gd name="connsiteY1" fmla="*/ 2462 h 319962"/>
                <a:gd name="connsiteX2" fmla="*/ 101600 w 901700"/>
                <a:gd name="connsiteY2" fmla="*/ 180262 h 319962"/>
                <a:gd name="connsiteX3" fmla="*/ 0 w 901700"/>
                <a:gd name="connsiteY3" fmla="*/ 319962 h 319962"/>
              </a:gdLst>
              <a:ahLst/>
              <a:cxnLst>
                <a:cxn ang="0">
                  <a:pos x="connsiteX0" y="connsiteY0"/>
                </a:cxn>
                <a:cxn ang="0">
                  <a:pos x="connsiteX1" y="connsiteY1"/>
                </a:cxn>
                <a:cxn ang="0">
                  <a:pos x="connsiteX2" y="connsiteY2"/>
                </a:cxn>
                <a:cxn ang="0">
                  <a:pos x="connsiteX3" y="connsiteY3"/>
                </a:cxn>
              </a:cxnLst>
              <a:rect l="l" t="t" r="r" b="b"/>
              <a:pathLst>
                <a:path w="901700" h="319962">
                  <a:moveTo>
                    <a:pt x="901700" y="319962"/>
                  </a:moveTo>
                  <a:cubicBezTo>
                    <a:pt x="733425" y="172853"/>
                    <a:pt x="565150" y="25745"/>
                    <a:pt x="431800" y="2462"/>
                  </a:cubicBezTo>
                  <a:cubicBezTo>
                    <a:pt x="298450" y="-20821"/>
                    <a:pt x="173567" y="127345"/>
                    <a:pt x="101600" y="180262"/>
                  </a:cubicBezTo>
                  <a:cubicBezTo>
                    <a:pt x="29633" y="233179"/>
                    <a:pt x="0" y="319962"/>
                    <a:pt x="0" y="319962"/>
                  </a:cubicBezTo>
                </a:path>
              </a:pathLst>
            </a:custGeom>
            <a:ln>
              <a:solidFill>
                <a:schemeClr val="tx1"/>
              </a:solidFill>
            </a:ln>
          </p:spPr>
          <p:txBody>
            <a:bodyPr vert="horz" wrap="square" lIns="91440" tIns="45720" rIns="91440" bIns="45720" numCol="1" rtlCol="0" anchor="t" anchorCtr="0" compatLnSpc="1">
              <a:prstTxWarp prst="textNoShape">
                <a:avLst/>
              </a:prstTxWarp>
            </a:bodyPr>
            <a:lstStyle/>
            <a:p>
              <a:endParaRPr lang="en-US"/>
            </a:p>
          </p:txBody>
        </p:sp>
        <p:sp>
          <p:nvSpPr>
            <p:cNvPr id="16" name="Freeform 15">
              <a:extLst>
                <a:ext uri="{FF2B5EF4-FFF2-40B4-BE49-F238E27FC236}">
                  <a16:creationId xmlns:a16="http://schemas.microsoft.com/office/drawing/2014/main" id="{09482C2C-270F-434E-B1B1-0F07598D4D81}"/>
                </a:ext>
              </a:extLst>
            </p:cNvPr>
            <p:cNvSpPr/>
            <p:nvPr/>
          </p:nvSpPr>
          <p:spPr>
            <a:xfrm rot="613740" flipV="1">
              <a:off x="4648200" y="3505200"/>
              <a:ext cx="1295400" cy="228600"/>
            </a:xfrm>
            <a:custGeom>
              <a:avLst/>
              <a:gdLst>
                <a:gd name="connsiteX0" fmla="*/ 901700 w 901700"/>
                <a:gd name="connsiteY0" fmla="*/ 319962 h 319962"/>
                <a:gd name="connsiteX1" fmla="*/ 431800 w 901700"/>
                <a:gd name="connsiteY1" fmla="*/ 2462 h 319962"/>
                <a:gd name="connsiteX2" fmla="*/ 101600 w 901700"/>
                <a:gd name="connsiteY2" fmla="*/ 180262 h 319962"/>
                <a:gd name="connsiteX3" fmla="*/ 0 w 901700"/>
                <a:gd name="connsiteY3" fmla="*/ 319962 h 319962"/>
              </a:gdLst>
              <a:ahLst/>
              <a:cxnLst>
                <a:cxn ang="0">
                  <a:pos x="connsiteX0" y="connsiteY0"/>
                </a:cxn>
                <a:cxn ang="0">
                  <a:pos x="connsiteX1" y="connsiteY1"/>
                </a:cxn>
                <a:cxn ang="0">
                  <a:pos x="connsiteX2" y="connsiteY2"/>
                </a:cxn>
                <a:cxn ang="0">
                  <a:pos x="connsiteX3" y="connsiteY3"/>
                </a:cxn>
              </a:cxnLst>
              <a:rect l="l" t="t" r="r" b="b"/>
              <a:pathLst>
                <a:path w="901700" h="319962">
                  <a:moveTo>
                    <a:pt x="901700" y="319962"/>
                  </a:moveTo>
                  <a:cubicBezTo>
                    <a:pt x="733425" y="172853"/>
                    <a:pt x="565150" y="25745"/>
                    <a:pt x="431800" y="2462"/>
                  </a:cubicBezTo>
                  <a:cubicBezTo>
                    <a:pt x="298450" y="-20821"/>
                    <a:pt x="173567" y="127345"/>
                    <a:pt x="101600" y="180262"/>
                  </a:cubicBezTo>
                  <a:cubicBezTo>
                    <a:pt x="29633" y="233179"/>
                    <a:pt x="0" y="319962"/>
                    <a:pt x="0" y="319962"/>
                  </a:cubicBezTo>
                </a:path>
              </a:pathLst>
            </a:custGeom>
            <a:ln>
              <a:solidFill>
                <a:schemeClr val="tx1"/>
              </a:solidFill>
            </a:ln>
          </p:spPr>
          <p:txBody>
            <a:bodyPr vert="horz" wrap="square" lIns="91440" tIns="45720" rIns="91440" bIns="45720" numCol="1" rtlCol="0" anchor="t" anchorCtr="0" compatLnSpc="1">
              <a:prstTxWarp prst="textNoShape">
                <a:avLst/>
              </a:prstTxWarp>
            </a:bodyPr>
            <a:lstStyle/>
            <a:p>
              <a:endParaRPr lang="en-US"/>
            </a:p>
          </p:txBody>
        </p:sp>
        <p:cxnSp>
          <p:nvCxnSpPr>
            <p:cNvPr id="17" name="Straight Arrow Connector 16">
              <a:extLst>
                <a:ext uri="{FF2B5EF4-FFF2-40B4-BE49-F238E27FC236}">
                  <a16:creationId xmlns:a16="http://schemas.microsoft.com/office/drawing/2014/main" id="{1710AFAA-D473-444F-83B4-0D141F084ACE}"/>
                </a:ext>
              </a:extLst>
            </p:cNvPr>
            <p:cNvCxnSpPr/>
            <p:nvPr/>
          </p:nvCxnSpPr>
          <p:spPr bwMode="auto">
            <a:xfrm>
              <a:off x="5562600" y="3048000"/>
              <a:ext cx="15240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8" name="Straight Arrow Connector 17">
              <a:extLst>
                <a:ext uri="{FF2B5EF4-FFF2-40B4-BE49-F238E27FC236}">
                  <a16:creationId xmlns:a16="http://schemas.microsoft.com/office/drawing/2014/main" id="{0C964C16-8ED8-9241-ADA6-B085CC542991}"/>
                </a:ext>
              </a:extLst>
            </p:cNvPr>
            <p:cNvCxnSpPr/>
            <p:nvPr/>
          </p:nvCxnSpPr>
          <p:spPr bwMode="auto">
            <a:xfrm>
              <a:off x="5257800" y="3733800"/>
              <a:ext cx="152400" cy="0"/>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9" name="Straight Arrow Connector 18">
              <a:extLst>
                <a:ext uri="{FF2B5EF4-FFF2-40B4-BE49-F238E27FC236}">
                  <a16:creationId xmlns:a16="http://schemas.microsoft.com/office/drawing/2014/main" id="{994AA622-AEB1-294E-8364-583473ADC4AB}"/>
                </a:ext>
              </a:extLst>
            </p:cNvPr>
            <p:cNvCxnSpPr>
              <a:stCxn id="14" idx="1"/>
            </p:cNvCxnSpPr>
            <p:nvPr/>
          </p:nvCxnSpPr>
          <p:spPr bwMode="auto">
            <a:xfrm flipH="1" flipV="1">
              <a:off x="3810000" y="2971800"/>
              <a:ext cx="165100" cy="1368"/>
            </a:xfrm>
            <a:prstGeom prst="straightConnector1">
              <a:avLst/>
            </a:prstGeom>
            <a:solidFill>
              <a:schemeClr val="accent1"/>
            </a:solidFill>
            <a:ln w="9525" cap="flat" cmpd="sng" algn="ctr">
              <a:solidFill>
                <a:schemeClr val="tx1"/>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8" name="TextBox 27">
            <a:extLst>
              <a:ext uri="{FF2B5EF4-FFF2-40B4-BE49-F238E27FC236}">
                <a16:creationId xmlns:a16="http://schemas.microsoft.com/office/drawing/2014/main" id="{A63C6396-E11A-404A-8192-5F07102F5CA6}"/>
              </a:ext>
            </a:extLst>
          </p:cNvPr>
          <p:cNvSpPr txBox="1"/>
          <p:nvPr/>
        </p:nvSpPr>
        <p:spPr>
          <a:xfrm>
            <a:off x="6748824" y="5980214"/>
            <a:ext cx="464174" cy="338554"/>
          </a:xfrm>
          <a:prstGeom prst="rect">
            <a:avLst/>
          </a:prstGeom>
          <a:noFill/>
        </p:spPr>
        <p:txBody>
          <a:bodyPr wrap="square" rtlCol="0">
            <a:spAutoFit/>
          </a:bodyPr>
          <a:lstStyle/>
          <a:p>
            <a:r>
              <a:rPr lang="en-US" sz="1600" dirty="0"/>
              <a:t>B</a:t>
            </a:r>
            <a:r>
              <a:rPr lang="en-US" sz="1600" baseline="-25000" dirty="0"/>
              <a:t>1</a:t>
            </a:r>
          </a:p>
        </p:txBody>
      </p:sp>
      <p:sp>
        <p:nvSpPr>
          <p:cNvPr id="29" name="TextBox 28">
            <a:extLst>
              <a:ext uri="{FF2B5EF4-FFF2-40B4-BE49-F238E27FC236}">
                <a16:creationId xmlns:a16="http://schemas.microsoft.com/office/drawing/2014/main" id="{8D46C5F1-77A6-0D40-9065-A228D4C389B2}"/>
              </a:ext>
            </a:extLst>
          </p:cNvPr>
          <p:cNvSpPr txBox="1"/>
          <p:nvPr/>
        </p:nvSpPr>
        <p:spPr>
          <a:xfrm>
            <a:off x="9222913" y="6079123"/>
            <a:ext cx="464171" cy="338554"/>
          </a:xfrm>
          <a:prstGeom prst="rect">
            <a:avLst/>
          </a:prstGeom>
          <a:noFill/>
        </p:spPr>
        <p:txBody>
          <a:bodyPr wrap="square" rtlCol="0">
            <a:spAutoFit/>
          </a:bodyPr>
          <a:lstStyle/>
          <a:p>
            <a:r>
              <a:rPr lang="en-US" sz="1600" dirty="0"/>
              <a:t>B</a:t>
            </a:r>
            <a:r>
              <a:rPr lang="en-US" sz="1600" baseline="-25000" dirty="0"/>
              <a:t>2</a:t>
            </a:r>
          </a:p>
        </p:txBody>
      </p:sp>
      <p:sp>
        <p:nvSpPr>
          <p:cNvPr id="30" name="TextBox 29">
            <a:extLst>
              <a:ext uri="{FF2B5EF4-FFF2-40B4-BE49-F238E27FC236}">
                <a16:creationId xmlns:a16="http://schemas.microsoft.com/office/drawing/2014/main" id="{59AAECBF-923B-F847-B9F0-C57E3590DFD9}"/>
              </a:ext>
            </a:extLst>
          </p:cNvPr>
          <p:cNvSpPr txBox="1"/>
          <p:nvPr/>
        </p:nvSpPr>
        <p:spPr>
          <a:xfrm>
            <a:off x="838203" y="4848420"/>
            <a:ext cx="4653509" cy="1200329"/>
          </a:xfrm>
          <a:prstGeom prst="rect">
            <a:avLst/>
          </a:prstGeom>
          <a:noFill/>
        </p:spPr>
        <p:txBody>
          <a:bodyPr wrap="square" rtlCol="0">
            <a:spAutoFit/>
          </a:bodyPr>
          <a:lstStyle/>
          <a:p>
            <a:r>
              <a:rPr lang="en-US" dirty="0"/>
              <a:t>Trick is to find the right combination of conditions on problem 2 to solve problem 1.</a:t>
            </a:r>
          </a:p>
        </p:txBody>
      </p:sp>
      <p:graphicFrame>
        <p:nvGraphicFramePr>
          <p:cNvPr id="31" name="Object 30">
            <a:extLst>
              <a:ext uri="{FF2B5EF4-FFF2-40B4-BE49-F238E27FC236}">
                <a16:creationId xmlns:a16="http://schemas.microsoft.com/office/drawing/2014/main" id="{5923EEC2-4C85-324F-BBF8-07BF00505680}"/>
              </a:ext>
            </a:extLst>
          </p:cNvPr>
          <p:cNvGraphicFramePr>
            <a:graphicFrameLocks noChangeAspect="1"/>
          </p:cNvGraphicFramePr>
          <p:nvPr>
            <p:extLst>
              <p:ext uri="{D42A27DB-BD31-4B8C-83A1-F6EECF244321}">
                <p14:modId xmlns:p14="http://schemas.microsoft.com/office/powerpoint/2010/main" val="3447799893"/>
              </p:ext>
            </p:extLst>
          </p:nvPr>
        </p:nvGraphicFramePr>
        <p:xfrm>
          <a:off x="7210161" y="5816299"/>
          <a:ext cx="654538" cy="338554"/>
        </p:xfrm>
        <a:graphic>
          <a:graphicData uri="http://schemas.openxmlformats.org/presentationml/2006/ole">
            <mc:AlternateContent xmlns:mc="http://schemas.openxmlformats.org/markup-compatibility/2006">
              <mc:Choice xmlns:v="urn:schemas-microsoft-com:vml" Requires="v">
                <p:oleObj spid="_x0000_s485969" r:id="rId4" imgW="368300" imgH="190500" progId="Equation.DSMT4">
                  <p:embed/>
                </p:oleObj>
              </mc:Choice>
              <mc:Fallback>
                <p:oleObj r:id="rId4" imgW="368300" imgH="190500" progId="Equation.DSMT4">
                  <p:embed/>
                  <p:pic>
                    <p:nvPicPr>
                      <p:cNvPr id="0" name=""/>
                      <p:cNvPicPr/>
                      <p:nvPr/>
                    </p:nvPicPr>
                    <p:blipFill>
                      <a:blip r:embed="rId5"/>
                      <a:stretch>
                        <a:fillRect/>
                      </a:stretch>
                    </p:blipFill>
                    <p:spPr>
                      <a:xfrm>
                        <a:off x="7210161" y="5816299"/>
                        <a:ext cx="654538" cy="338554"/>
                      </a:xfrm>
                      <a:prstGeom prst="rect">
                        <a:avLst/>
                      </a:prstGeom>
                    </p:spPr>
                  </p:pic>
                </p:oleObj>
              </mc:Fallback>
            </mc:AlternateContent>
          </a:graphicData>
        </a:graphic>
      </p:graphicFrame>
      <p:graphicFrame>
        <p:nvGraphicFramePr>
          <p:cNvPr id="32" name="Object 31">
            <a:extLst>
              <a:ext uri="{FF2B5EF4-FFF2-40B4-BE49-F238E27FC236}">
                <a16:creationId xmlns:a16="http://schemas.microsoft.com/office/drawing/2014/main" id="{FEAD97E4-B11C-8344-9B93-8D04C12DA960}"/>
              </a:ext>
            </a:extLst>
          </p:cNvPr>
          <p:cNvGraphicFramePr>
            <a:graphicFrameLocks noChangeAspect="1"/>
          </p:cNvGraphicFramePr>
          <p:nvPr>
            <p:extLst>
              <p:ext uri="{D42A27DB-BD31-4B8C-83A1-F6EECF244321}">
                <p14:modId xmlns:p14="http://schemas.microsoft.com/office/powerpoint/2010/main" val="3337946298"/>
              </p:ext>
            </p:extLst>
          </p:nvPr>
        </p:nvGraphicFramePr>
        <p:xfrm>
          <a:off x="9713914" y="5738814"/>
          <a:ext cx="676275" cy="338137"/>
        </p:xfrm>
        <a:graphic>
          <a:graphicData uri="http://schemas.openxmlformats.org/presentationml/2006/ole">
            <mc:AlternateContent xmlns:mc="http://schemas.openxmlformats.org/markup-compatibility/2006">
              <mc:Choice xmlns:v="urn:schemas-microsoft-com:vml" Requires="v">
                <p:oleObj spid="_x0000_s485970" r:id="rId6" imgW="381000" imgH="190500" progId="Equation.DSMT4">
                  <p:embed/>
                </p:oleObj>
              </mc:Choice>
              <mc:Fallback>
                <p:oleObj r:id="rId6" imgW="381000" imgH="190500" progId="Equation.DSMT4">
                  <p:embed/>
                  <p:pic>
                    <p:nvPicPr>
                      <p:cNvPr id="31" name="Object 30">
                        <a:extLst>
                          <a:ext uri="{FF2B5EF4-FFF2-40B4-BE49-F238E27FC236}">
                            <a16:creationId xmlns:a16="http://schemas.microsoft.com/office/drawing/2014/main" id="{5923EEC2-4C85-324F-BBF8-07BF00505680}"/>
                          </a:ext>
                        </a:extLst>
                      </p:cNvPr>
                      <p:cNvPicPr/>
                      <p:nvPr/>
                    </p:nvPicPr>
                    <p:blipFill>
                      <a:blip r:embed="rId7"/>
                      <a:stretch>
                        <a:fillRect/>
                      </a:stretch>
                    </p:blipFill>
                    <p:spPr>
                      <a:xfrm>
                        <a:off x="9713914" y="5738814"/>
                        <a:ext cx="676275" cy="338137"/>
                      </a:xfrm>
                      <a:prstGeom prst="rect">
                        <a:avLst/>
                      </a:prstGeom>
                    </p:spPr>
                  </p:pic>
                </p:oleObj>
              </mc:Fallback>
            </mc:AlternateContent>
          </a:graphicData>
        </a:graphic>
      </p:graphicFrame>
      <p:grpSp>
        <p:nvGrpSpPr>
          <p:cNvPr id="34" name="Group 33">
            <a:extLst>
              <a:ext uri="{FF2B5EF4-FFF2-40B4-BE49-F238E27FC236}">
                <a16:creationId xmlns:a16="http://schemas.microsoft.com/office/drawing/2014/main" id="{E731F33E-15EA-C547-8141-AAB473804F30}"/>
              </a:ext>
            </a:extLst>
          </p:cNvPr>
          <p:cNvGrpSpPr/>
          <p:nvPr/>
        </p:nvGrpSpPr>
        <p:grpSpPr>
          <a:xfrm>
            <a:off x="38101" y="0"/>
            <a:ext cx="1562100" cy="1611341"/>
            <a:chOff x="207286" y="152400"/>
            <a:chExt cx="1600201" cy="1752600"/>
          </a:xfrm>
        </p:grpSpPr>
        <p:sp>
          <p:nvSpPr>
            <p:cNvPr id="35" name="Rectangle 34">
              <a:extLst>
                <a:ext uri="{FF2B5EF4-FFF2-40B4-BE49-F238E27FC236}">
                  <a16:creationId xmlns:a16="http://schemas.microsoft.com/office/drawing/2014/main" id="{834969E9-2D26-CA4A-AA88-36BD1F70CA47}"/>
                </a:ext>
              </a:extLst>
            </p:cNvPr>
            <p:cNvSpPr/>
            <p:nvPr/>
          </p:nvSpPr>
          <p:spPr bwMode="auto">
            <a:xfrm>
              <a:off x="207288" y="153473"/>
              <a:ext cx="1600199" cy="17515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pic>
          <p:nvPicPr>
            <p:cNvPr id="36" name="Picture 35">
              <a:extLst>
                <a:ext uri="{FF2B5EF4-FFF2-40B4-BE49-F238E27FC236}">
                  <a16:creationId xmlns:a16="http://schemas.microsoft.com/office/drawing/2014/main" id="{3455000A-0AC1-4849-8873-898FB1646062}"/>
                </a:ext>
              </a:extLst>
            </p:cNvPr>
            <p:cNvPicPr>
              <a:picLocks noChangeAspect="1"/>
            </p:cNvPicPr>
            <p:nvPr/>
          </p:nvPicPr>
          <p:blipFill>
            <a:blip r:embed="rId8"/>
            <a:stretch>
              <a:fillRect/>
            </a:stretch>
          </p:blipFill>
          <p:spPr>
            <a:xfrm>
              <a:off x="207286" y="152400"/>
              <a:ext cx="1600201" cy="1620563"/>
            </a:xfrm>
            <a:prstGeom prst="rect">
              <a:avLst/>
            </a:prstGeom>
            <a:ln>
              <a:noFill/>
            </a:ln>
          </p:spPr>
        </p:pic>
      </p:grpSp>
    </p:spTree>
    <p:extLst>
      <p:ext uri="{BB962C8B-B14F-4D97-AF65-F5344CB8AC3E}">
        <p14:creationId xmlns:p14="http://schemas.microsoft.com/office/powerpoint/2010/main" val="3357504134"/>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7351</TotalTime>
  <Words>3097</Words>
  <Application>Microsoft Macintosh PowerPoint</Application>
  <PresentationFormat>Widescreen</PresentationFormat>
  <Paragraphs>506</Paragraphs>
  <Slides>49</Slides>
  <Notes>11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49</vt:i4>
      </vt:variant>
    </vt:vector>
  </HeadingPairs>
  <TitlesOfParts>
    <vt:vector size="60" baseType="lpstr">
      <vt:lpstr>Arial</vt:lpstr>
      <vt:lpstr>Arial Narrow</vt:lpstr>
      <vt:lpstr>Calibri</vt:lpstr>
      <vt:lpstr>Tahoma</vt:lpstr>
      <vt:lpstr>Times</vt:lpstr>
      <vt:lpstr>Times New Roman</vt:lpstr>
      <vt:lpstr>Wingdings</vt:lpstr>
      <vt:lpstr>Blank Presentation</vt:lpstr>
      <vt:lpstr>Equation</vt:lpstr>
      <vt:lpstr>Equation.DSMT4</vt:lpstr>
      <vt:lpstr>KGPlot</vt:lpstr>
      <vt:lpstr>Adjoint Methods in Plasma Physics and Charged Particle Dynamics    or When the solution to your problem  is not your problem.  Thomas M. Antonsen Jr. Department of Electrical and Computer Engineering Department of Physics Institute for Research in Electronics and Applied Physics University of Maryland, College Park  </vt:lpstr>
      <vt:lpstr>First, Some Nostalgia – TMA-DPP 50th</vt:lpstr>
      <vt:lpstr>Adjoint Method: What it does</vt:lpstr>
      <vt:lpstr>Basic Adjoint Example (More Nostalgia) Jackson, Classical Electrodynamics Problems 1.12 and 1.13</vt:lpstr>
      <vt:lpstr>Direct Solution</vt:lpstr>
      <vt:lpstr>Adjoint Solution – Green’s Reciprocation Theorem</vt:lpstr>
      <vt:lpstr>George Green 1793-1841</vt:lpstr>
      <vt:lpstr>PowerPoint Presentation</vt:lpstr>
      <vt:lpstr>Features of Problems Suited to an Adjoint Approach</vt:lpstr>
      <vt:lpstr>Adjoint Methods in Science and Engineering</vt:lpstr>
      <vt:lpstr>PowerPoint Presentation</vt:lpstr>
      <vt:lpstr>PowerPoint Presentation</vt:lpstr>
      <vt:lpstr>Relation to Reciprocity</vt:lpstr>
      <vt:lpstr>Other Examples of Reciprocity</vt:lpstr>
      <vt:lpstr>RF Current Drive in Fusion Plasmas</vt:lpstr>
      <vt:lpstr>RF Current Drive Efficiency</vt:lpstr>
      <vt:lpstr>RF Current Drive Efficiency</vt:lpstr>
      <vt:lpstr>PowerPoint Presentation</vt:lpstr>
      <vt:lpstr>Toroidal Geometry Makes a Difference, </vt:lpstr>
      <vt:lpstr>Extensions to Energetic Particles– Fisch and Karney </vt:lpstr>
      <vt:lpstr>Recent Adjoint Approaches</vt:lpstr>
      <vt:lpstr>Signal to Noise Ratio in Klystrons &amp; Gyro-Klystrons</vt:lpstr>
      <vt:lpstr>Shielding Cloud</vt:lpstr>
      <vt:lpstr>Global Beam Sensitivity Function for Electron Guns</vt:lpstr>
      <vt:lpstr>PowerPoint Presentation</vt:lpstr>
      <vt:lpstr>Beam Sensitivity Function</vt:lpstr>
      <vt:lpstr>We need an adjoint problem</vt:lpstr>
      <vt:lpstr>Why does it work?  Hamilton’s Equations Conserve Symplectic Area</vt:lpstr>
      <vt:lpstr>PowerPoint Presentation</vt:lpstr>
      <vt:lpstr>PowerPoint Presentation</vt:lpstr>
      <vt:lpstr>Vertical Displacement of the Beam</vt:lpstr>
      <vt:lpstr>Optimization of TWT Design Using Adjoint Approach  A. Vlasov, TMA, D. Chernin, I. Chernyavskiy, IEEE Trans Plasma Science 2023.</vt:lpstr>
      <vt:lpstr>3D MHD Equilibria</vt:lpstr>
      <vt:lpstr>3D MHD Toroidal Equilibrium</vt:lpstr>
      <vt:lpstr>Adjoint Equations for Stellarator Equilibria </vt:lpstr>
      <vt:lpstr>Linear Perturbations to Equilibrium Similar to MHD stability  - </vt:lpstr>
      <vt:lpstr>Generalized Forces and Responses</vt:lpstr>
      <vt:lpstr>Example Adjoint Relation</vt:lpstr>
      <vt:lpstr>Surface and Coil Sensitivity</vt:lpstr>
      <vt:lpstr>PowerPoint Presentation</vt:lpstr>
      <vt:lpstr>Challenges</vt:lpstr>
      <vt:lpstr>Optimization of Focusing Magnets in Accelerator Lattices </vt:lpstr>
      <vt:lpstr>UMER Systems and Layout</vt:lpstr>
      <vt:lpstr>Focusing Basics</vt:lpstr>
      <vt:lpstr>FODO Lattice</vt:lpstr>
      <vt:lpstr>PowerPoint Presentation</vt:lpstr>
      <vt:lpstr>Circular Accelerators-Periodicity</vt:lpstr>
      <vt:lpstr>Test Problem – 10 Quadrupole lattice</vt:lpstr>
      <vt:lpstr>Conclusion</vt:lpstr>
    </vt:vector>
  </TitlesOfParts>
  <Company>University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Reciprocity and Adjoint Methods  How the solution to one problem can answer many s TMAJr</dc:title>
  <dc:creator>Thomas Antonsen</dc:creator>
  <cp:lastModifiedBy>Microsoft Office User</cp:lastModifiedBy>
  <cp:revision>538</cp:revision>
  <cp:lastPrinted>2023-10-31T16:52:54Z</cp:lastPrinted>
  <dcterms:created xsi:type="dcterms:W3CDTF">2016-12-03T13:00:39Z</dcterms:created>
  <dcterms:modified xsi:type="dcterms:W3CDTF">2023-11-02T12:00:06Z</dcterms:modified>
</cp:coreProperties>
</file>