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Layouts/slideLayout8.xml" ContentType="application/vnd.openxmlformats-officedocument.presentationml.slideLayout+xml"/>
  <Override PartName="/ppt/slides/slide92.xml" ContentType="application/vnd.openxmlformats-officedocument.presentationml.slide+xml"/>
  <Override PartName="/ppt/slides/slide100.xml" ContentType="application/vnd.openxmlformats-officedocument.presentationml.slide+xml"/>
  <Default Extension="wmf" ContentType="image/x-wmf"/>
  <Override PartName="/ppt/notesSlides/notesSlide13.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slides/slide98.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7.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slides/slide72.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Layouts/slideLayout9.xml" ContentType="application/vnd.openxmlformats-officedocument.presentationml.slideLayout+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01.xml" ContentType="application/vnd.openxmlformats-officedocument.presentationml.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9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slides/slide90.xml" ContentType="application/vnd.openxmlformats-officedocument.presentationml.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s/slide104.xml" ContentType="application/vnd.openxmlformats-officedocument.presentationml.slide+xml"/>
  <Override PartName="/ppt/slideLayouts/slideLayout3.xml" ContentType="application/vnd.openxmlformats-officedocument.presentationml.slideLayout+xml"/>
  <Override PartName="/ppt/slides/slide44.xml" ContentType="application/vnd.openxmlformats-officedocument.presentationml.slide+xml"/>
  <Override PartName="/ppt/slides/slide25.xml" ContentType="application/vnd.openxmlformats-officedocument.presentationml.slide+xml"/>
  <Override PartName="/ppt/slides/slide82.xml" ContentType="application/vnd.openxmlformats-officedocument.presentationml.slide+xml"/>
  <Override PartName="/ppt/slides/slide96.xml" ContentType="application/vnd.openxmlformats-officedocument.presentationml.slide+xml"/>
  <Override PartName="/ppt/slides/slide63.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91.xml" ContentType="application/vnd.openxmlformats-officedocument.presentationml.slide+xml"/>
  <Override PartName="/ppt/notesMasters/notesMaster1.xml" ContentType="application/vnd.openxmlformats-officedocument.presentationml.notesMaster+xml"/>
  <Override PartName="/docProps/app.xml" ContentType="application/vnd.openxmlformats-officedocument.extended-properties+xml"/>
  <Override PartName="/ppt/notesSlides/notesSlide12.xml" ContentType="application/vnd.openxmlformats-officedocument.presentationml.notesSlide+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97.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6.xml" ContentType="application/vnd.openxmlformats-officedocument.presentationml.slide+xml"/>
  <Default Extension="pict" ContentType="image/pi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6"/>
  </p:notesMasterIdLst>
  <p:sldIdLst>
    <p:sldId id="307" r:id="rId2"/>
    <p:sldId id="359" r:id="rId3"/>
    <p:sldId id="448" r:id="rId4"/>
    <p:sldId id="367" r:id="rId5"/>
    <p:sldId id="368" r:id="rId6"/>
    <p:sldId id="446" r:id="rId7"/>
    <p:sldId id="320" r:id="rId8"/>
    <p:sldId id="377" r:id="rId9"/>
    <p:sldId id="312" r:id="rId10"/>
    <p:sldId id="372" r:id="rId11"/>
    <p:sldId id="451" r:id="rId12"/>
    <p:sldId id="375" r:id="rId13"/>
    <p:sldId id="452" r:id="rId14"/>
    <p:sldId id="360" r:id="rId15"/>
    <p:sldId id="381" r:id="rId16"/>
    <p:sldId id="429" r:id="rId17"/>
    <p:sldId id="430" r:id="rId18"/>
    <p:sldId id="382" r:id="rId19"/>
    <p:sldId id="385" r:id="rId20"/>
    <p:sldId id="445" r:id="rId21"/>
    <p:sldId id="414" r:id="rId22"/>
    <p:sldId id="431" r:id="rId23"/>
    <p:sldId id="387" r:id="rId24"/>
    <p:sldId id="388" r:id="rId25"/>
    <p:sldId id="378" r:id="rId26"/>
    <p:sldId id="309" r:id="rId27"/>
    <p:sldId id="391" r:id="rId28"/>
    <p:sldId id="390" r:id="rId29"/>
    <p:sldId id="389" r:id="rId30"/>
    <p:sldId id="392" r:id="rId31"/>
    <p:sldId id="395" r:id="rId32"/>
    <p:sldId id="470" r:id="rId33"/>
    <p:sldId id="398" r:id="rId34"/>
    <p:sldId id="399" r:id="rId35"/>
    <p:sldId id="453" r:id="rId36"/>
    <p:sldId id="402" r:id="rId37"/>
    <p:sldId id="454" r:id="rId38"/>
    <p:sldId id="455" r:id="rId39"/>
    <p:sldId id="449" r:id="rId40"/>
    <p:sldId id="406" r:id="rId41"/>
    <p:sldId id="264" r:id="rId42"/>
    <p:sldId id="265" r:id="rId43"/>
    <p:sldId id="407" r:id="rId44"/>
    <p:sldId id="460" r:id="rId45"/>
    <p:sldId id="457" r:id="rId46"/>
    <p:sldId id="458" r:id="rId47"/>
    <p:sldId id="459" r:id="rId48"/>
    <p:sldId id="274" r:id="rId49"/>
    <p:sldId id="275" r:id="rId50"/>
    <p:sldId id="277" r:id="rId51"/>
    <p:sldId id="276" r:id="rId52"/>
    <p:sldId id="278" r:id="rId53"/>
    <p:sldId id="279" r:id="rId54"/>
    <p:sldId id="280" r:id="rId55"/>
    <p:sldId id="281" r:id="rId56"/>
    <p:sldId id="282" r:id="rId57"/>
    <p:sldId id="283" r:id="rId58"/>
    <p:sldId id="284" r:id="rId59"/>
    <p:sldId id="285" r:id="rId60"/>
    <p:sldId id="462" r:id="rId61"/>
    <p:sldId id="286" r:id="rId62"/>
    <p:sldId id="425" r:id="rId63"/>
    <p:sldId id="287" r:id="rId64"/>
    <p:sldId id="288" r:id="rId65"/>
    <p:sldId id="471" r:id="rId66"/>
    <p:sldId id="464" r:id="rId67"/>
    <p:sldId id="290" r:id="rId68"/>
    <p:sldId id="291" r:id="rId69"/>
    <p:sldId id="292" r:id="rId70"/>
    <p:sldId id="293" r:id="rId71"/>
    <p:sldId id="294" r:id="rId72"/>
    <p:sldId id="295" r:id="rId73"/>
    <p:sldId id="296" r:id="rId74"/>
    <p:sldId id="297" r:id="rId75"/>
    <p:sldId id="472" r:id="rId76"/>
    <p:sldId id="465" r:id="rId77"/>
    <p:sldId id="300" r:id="rId78"/>
    <p:sldId id="301" r:id="rId79"/>
    <p:sldId id="302" r:id="rId80"/>
    <p:sldId id="303" r:id="rId81"/>
    <p:sldId id="304" r:id="rId82"/>
    <p:sldId id="305" r:id="rId83"/>
    <p:sldId id="338" r:id="rId84"/>
    <p:sldId id="339" r:id="rId85"/>
    <p:sldId id="340" r:id="rId86"/>
    <p:sldId id="466" r:id="rId87"/>
    <p:sldId id="410" r:id="rId88"/>
    <p:sldId id="469" r:id="rId89"/>
    <p:sldId id="416" r:id="rId90"/>
    <p:sldId id="468" r:id="rId91"/>
    <p:sldId id="450" r:id="rId92"/>
    <p:sldId id="439" r:id="rId93"/>
    <p:sldId id="440" r:id="rId94"/>
    <p:sldId id="441" r:id="rId95"/>
    <p:sldId id="442" r:id="rId96"/>
    <p:sldId id="443" r:id="rId97"/>
    <p:sldId id="432" r:id="rId98"/>
    <p:sldId id="433" r:id="rId99"/>
    <p:sldId id="434" r:id="rId100"/>
    <p:sldId id="435" r:id="rId101"/>
    <p:sldId id="436" r:id="rId102"/>
    <p:sldId id="437" r:id="rId103"/>
    <p:sldId id="438" r:id="rId104"/>
    <p:sldId id="444"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C7D76"/>
    <a:srgbClr val="464642"/>
    <a:srgbClr val="1313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317" autoAdjust="0"/>
    <p:restoredTop sz="94636" autoAdjust="0"/>
  </p:normalViewPr>
  <p:slideViewPr>
    <p:cSldViewPr snapToGrid="0" snapToObjects="1">
      <p:cViewPr>
        <p:scale>
          <a:sx n="100" d="100"/>
          <a:sy n="100" d="100"/>
        </p:scale>
        <p:origin x="-133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notesMaster" Target="notesMasters/notes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pict"/><Relationship Id="rId4" Type="http://schemas.openxmlformats.org/officeDocument/2006/relationships/image" Target="../media/image21.pict"/><Relationship Id="rId1" Type="http://schemas.openxmlformats.org/officeDocument/2006/relationships/image" Target="../media/image18.pict"/><Relationship Id="rId2" Type="http://schemas.openxmlformats.org/officeDocument/2006/relationships/image" Target="../media/image1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pict"/></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pict"/><Relationship Id="rId4" Type="http://schemas.openxmlformats.org/officeDocument/2006/relationships/image" Target="../media/image21.pict"/><Relationship Id="rId1" Type="http://schemas.openxmlformats.org/officeDocument/2006/relationships/image" Target="../media/image18.pict"/><Relationship Id="rId2" Type="http://schemas.openxmlformats.org/officeDocument/2006/relationships/image" Target="../media/image1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057EF-7B30-FE4E-8A76-CD102CF5B900}" type="datetimeFigureOut">
              <a:rPr lang="en-US" smtClean="0"/>
              <a:pPr/>
              <a:t>3/23/12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1342C-975C-AA4E-AC80-A12927E431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to 5</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53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to 10</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54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59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a:t>
            </a:r>
            <a:r>
              <a:rPr lang="en-US" baseline="0" dirty="0" smtClean="0"/>
              <a:t> 90 for thanks</a:t>
            </a:r>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76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79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SLIDES</a:t>
            </a:r>
            <a:r>
              <a:rPr lang="en-US" baseline="0" dirty="0" smtClean="0"/>
              <a:t> 17-21 OPTIONAL</a:t>
            </a:r>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92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 ON</a:t>
            </a:r>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93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p:spPr>
      </p:sp>
      <p:sp>
        <p:nvSpPr>
          <p:cNvPr id="337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SLIDES</a:t>
            </a:r>
            <a:r>
              <a:rPr lang="en-US" baseline="0" dirty="0" smtClean="0"/>
              <a:t> 17-21 OPTIONAL</a:t>
            </a:r>
            <a:endParaRPr lang="en-US" dirty="0"/>
          </a:p>
        </p:txBody>
      </p:sp>
      <p:sp>
        <p:nvSpPr>
          <p:cNvPr id="4" name="Slide Number Placeholder 3"/>
          <p:cNvSpPr>
            <a:spLocks noGrp="1"/>
          </p:cNvSpPr>
          <p:nvPr>
            <p:ph type="sldNum" sz="quarter" idx="10"/>
          </p:nvPr>
        </p:nvSpPr>
        <p:spPr/>
        <p:txBody>
          <a:bodyPr/>
          <a:lstStyle/>
          <a:p>
            <a:fld id="{3781342C-975C-AA4E-AC80-A12927E4318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to 5</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46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a:t>
            </a:r>
            <a:r>
              <a:rPr lang="en-US" dirty="0" err="1" smtClean="0"/>
              <a:t>tp</a:t>
            </a:r>
            <a:r>
              <a:rPr lang="en-US" dirty="0" smtClean="0"/>
              <a:t> 10</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47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 to 5</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48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to 2 SUPER EASY</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49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 </a:t>
            </a:r>
            <a:r>
              <a:rPr lang="en-US" dirty="0" err="1" smtClean="0"/>
              <a:t>tp</a:t>
            </a:r>
            <a:r>
              <a:rPr lang="en-US" dirty="0" smtClean="0"/>
              <a:t> 10</a:t>
            </a:r>
            <a:endParaRPr lang="en-US" dirty="0"/>
          </a:p>
        </p:txBody>
      </p:sp>
      <p:sp>
        <p:nvSpPr>
          <p:cNvPr id="4" name="Slide Number Placeholder 3"/>
          <p:cNvSpPr>
            <a:spLocks noGrp="1"/>
          </p:cNvSpPr>
          <p:nvPr>
            <p:ph type="sldNum" sz="quarter" idx="10"/>
          </p:nvPr>
        </p:nvSpPr>
        <p:spPr/>
        <p:txBody>
          <a:bodyPr/>
          <a:lstStyle/>
          <a:p>
            <a:pPr>
              <a:defRPr/>
            </a:pPr>
            <a:fld id="{9D9C60AE-59C4-4BA4-B409-D3C1D96AFCA9}" type="slidenum">
              <a:rPr lang="en-US" smtClean="0"/>
              <a:pPr>
                <a:defRPr/>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BB5C90-8327-1447-9756-21174EFCC274}" type="datetimeFigureOut">
              <a:rPr lang="en-US" smtClean="0"/>
              <a:pPr/>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5C90-8327-1447-9756-21174EFCC274}" type="datetimeFigureOut">
              <a:rPr lang="en-US" smtClean="0"/>
              <a:pPr/>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5C90-8327-1447-9756-21174EFCC274}" type="datetimeFigureOut">
              <a:rPr lang="en-US" smtClean="0"/>
              <a:pPr/>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BB5C90-8327-1447-9756-21174EFCC274}" type="datetimeFigureOut">
              <a:rPr lang="en-US" smtClean="0"/>
              <a:pPr/>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B5C90-8327-1447-9756-21174EFCC274}" type="datetimeFigureOut">
              <a:rPr lang="en-US" smtClean="0"/>
              <a:pPr/>
              <a:t>3/23/12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BB5C90-8327-1447-9756-21174EFCC274}" type="datetimeFigureOut">
              <a:rPr lang="en-US" smtClean="0"/>
              <a:pPr/>
              <a:t>3/23/12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BB5C90-8327-1447-9756-21174EFCC274}" type="datetimeFigureOut">
              <a:rPr lang="en-US" smtClean="0"/>
              <a:pPr/>
              <a:t>3/23/12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BB5C90-8327-1447-9756-21174EFCC274}" type="datetimeFigureOut">
              <a:rPr lang="en-US" smtClean="0"/>
              <a:pPr/>
              <a:t>3/23/12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B5C90-8327-1447-9756-21174EFCC274}" type="datetimeFigureOut">
              <a:rPr lang="en-US" smtClean="0"/>
              <a:pPr/>
              <a:t>3/23/12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B5C90-8327-1447-9756-21174EFCC274}" type="datetimeFigureOut">
              <a:rPr lang="en-US" smtClean="0"/>
              <a:pPr/>
              <a:t>3/23/12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B5C90-8327-1447-9756-21174EFCC274}" type="datetimeFigureOut">
              <a:rPr lang="en-US" smtClean="0"/>
              <a:pPr/>
              <a:t>3/23/12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4396D-4768-E94D-A524-EBC4E1C469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BB5C90-8327-1447-9756-21174EFCC274}" type="datetimeFigureOut">
              <a:rPr lang="en-US" smtClean="0"/>
              <a:pPr/>
              <a:t>3/23/12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4396D-4768-E94D-A524-EBC4E1C469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5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 TargetMode="External"/><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73.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74.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7.xml"/><Relationship Id="rId3" Type="http://schemas.openxmlformats.org/officeDocument/2006/relationships/oleObject" Target="???"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762000" y="533401"/>
            <a:ext cx="7924800" cy="1077214"/>
          </a:xfrm>
          <a:prstGeom prst="rect">
            <a:avLst/>
          </a:prstGeom>
          <a:noFill/>
          <a:ln w="9525">
            <a:noFill/>
            <a:miter lim="800000"/>
            <a:headEnd/>
            <a:tailEnd/>
          </a:ln>
        </p:spPr>
        <p:txBody>
          <a:bodyPr lIns="91435" tIns="45718" rIns="91435" bIns="45718">
            <a:spAutoFit/>
          </a:bodyPr>
          <a:lstStyle/>
          <a:p>
            <a:pPr algn="ctr">
              <a:spcBef>
                <a:spcPct val="25000"/>
              </a:spcBef>
            </a:pPr>
            <a:r>
              <a:rPr lang="en-US" sz="3200" dirty="0">
                <a:solidFill>
                  <a:srgbClr val="0000FF"/>
                </a:solidFill>
              </a:rPr>
              <a:t>'I' Before 'E</a:t>
            </a:r>
            <a:r>
              <a:rPr lang="en-US" sz="3200" dirty="0" smtClean="0">
                <a:solidFill>
                  <a:srgbClr val="0000FF"/>
                </a:solidFill>
              </a:rPr>
              <a:t>’ (</a:t>
            </a:r>
            <a:r>
              <a:rPr lang="en-US" sz="3200" i="1" dirty="0" smtClean="0">
                <a:solidFill>
                  <a:srgbClr val="0000FF"/>
                </a:solidFill>
              </a:rPr>
              <a:t>especially after ‘C’</a:t>
            </a:r>
            <a:r>
              <a:rPr lang="en-US" sz="3200" dirty="0" smtClean="0">
                <a:solidFill>
                  <a:srgbClr val="0000FF"/>
                </a:solidFill>
              </a:rPr>
              <a:t>) in Semantics: </a:t>
            </a:r>
            <a:br>
              <a:rPr lang="en-US" sz="3200" dirty="0" smtClean="0">
                <a:solidFill>
                  <a:srgbClr val="0000FF"/>
                </a:solidFill>
              </a:rPr>
            </a:br>
            <a:r>
              <a:rPr lang="en-US" sz="3200" i="1" dirty="0" smtClean="0">
                <a:solidFill>
                  <a:srgbClr val="0000FF"/>
                </a:solidFill>
              </a:rPr>
              <a:t>Church</a:t>
            </a:r>
            <a:r>
              <a:rPr lang="en-US" sz="3200" i="1" dirty="0">
                <a:solidFill>
                  <a:srgbClr val="0000FF"/>
                </a:solidFill>
              </a:rPr>
              <a:t>, Chomsky,</a:t>
            </a:r>
            <a:r>
              <a:rPr lang="en-US" sz="3200" i="1" dirty="0" smtClean="0">
                <a:solidFill>
                  <a:srgbClr val="0000FF"/>
                </a:solidFill>
              </a:rPr>
              <a:t> </a:t>
            </a:r>
            <a:r>
              <a:rPr lang="en-US" sz="3200" i="1" dirty="0">
                <a:solidFill>
                  <a:srgbClr val="0000FF"/>
                </a:solidFill>
              </a:rPr>
              <a:t>&amp;</a:t>
            </a:r>
            <a:r>
              <a:rPr lang="en-US" sz="3200" i="1" dirty="0" smtClean="0">
                <a:solidFill>
                  <a:srgbClr val="0000FF"/>
                </a:solidFill>
              </a:rPr>
              <a:t> Constrained Composition</a:t>
            </a:r>
            <a:endParaRPr lang="en-US" sz="3200" i="1" dirty="0">
              <a:solidFill>
                <a:srgbClr val="0000FF"/>
              </a:solidFill>
            </a:endParaRPr>
          </a:p>
        </p:txBody>
      </p:sp>
      <p:sp>
        <p:nvSpPr>
          <p:cNvPr id="2051" name="Text Box 3"/>
          <p:cNvSpPr txBox="1">
            <a:spLocks noChangeArrowheads="1"/>
          </p:cNvSpPr>
          <p:nvPr/>
        </p:nvSpPr>
        <p:spPr bwMode="auto">
          <a:xfrm>
            <a:off x="767953" y="4919012"/>
            <a:ext cx="7620000" cy="1938988"/>
          </a:xfrm>
          <a:prstGeom prst="rect">
            <a:avLst/>
          </a:prstGeom>
          <a:noFill/>
          <a:ln w="9525">
            <a:noFill/>
            <a:miter lim="800000"/>
            <a:headEnd/>
            <a:tailEnd/>
          </a:ln>
        </p:spPr>
        <p:txBody>
          <a:bodyPr lIns="91435" tIns="45718" rIns="91435" bIns="45718">
            <a:spAutoFit/>
          </a:bodyPr>
          <a:lstStyle/>
          <a:p>
            <a:pPr algn="ctr"/>
            <a:r>
              <a:rPr lang="en-US" sz="2400" dirty="0">
                <a:solidFill>
                  <a:schemeClr val="accent4"/>
                </a:solidFill>
              </a:rPr>
              <a:t>Paul M. Pietroski</a:t>
            </a:r>
          </a:p>
          <a:p>
            <a:pPr algn="ctr"/>
            <a:r>
              <a:rPr lang="en-US" sz="2400" dirty="0">
                <a:solidFill>
                  <a:schemeClr val="accent4"/>
                </a:solidFill>
              </a:rPr>
              <a:t>University of Maryland</a:t>
            </a:r>
          </a:p>
          <a:p>
            <a:pPr algn="ctr"/>
            <a:r>
              <a:rPr lang="en-US" sz="2400" dirty="0">
                <a:solidFill>
                  <a:schemeClr val="accent4"/>
                </a:solidFill>
              </a:rPr>
              <a:t>Dept. of Linguistics, Dept. of Philosophy</a:t>
            </a:r>
          </a:p>
          <a:p>
            <a:pPr algn="ctr"/>
            <a:r>
              <a:rPr lang="en-US" sz="2400" dirty="0">
                <a:solidFill>
                  <a:srgbClr val="0000FF"/>
                </a:solidFill>
              </a:rPr>
              <a:t>http://</a:t>
            </a:r>
            <a:r>
              <a:rPr lang="en-US" sz="2400" dirty="0" err="1">
                <a:solidFill>
                  <a:srgbClr val="0000FF"/>
                </a:solidFill>
              </a:rPr>
              <a:t>www.terpconnect.umd.edu/~pietro</a:t>
            </a:r>
            <a:endParaRPr lang="en-US" sz="2400" dirty="0">
              <a:solidFill>
                <a:srgbClr val="0000FF"/>
              </a:solidFill>
            </a:endParaRPr>
          </a:p>
          <a:p>
            <a:pPr algn="ctr"/>
            <a:endParaRPr lang="en-US" sz="2400" dirty="0">
              <a:solidFill>
                <a:schemeClr val="accent4"/>
              </a:solidFill>
            </a:endParaRPr>
          </a:p>
        </p:txBody>
      </p:sp>
      <p:pic>
        <p:nvPicPr>
          <p:cNvPr id="2052" name="Picture 4" descr="BegriffsschriftChunk"/>
          <p:cNvPicPr>
            <a:picLocks noChangeAspect="1" noChangeArrowheads="1"/>
          </p:cNvPicPr>
          <p:nvPr/>
        </p:nvPicPr>
        <p:blipFill>
          <a:blip r:embed="rId3"/>
          <a:srcRect/>
          <a:stretch>
            <a:fillRect/>
          </a:stretch>
        </p:blipFill>
        <p:spPr bwMode="auto">
          <a:xfrm>
            <a:off x="-6715125" y="-6705600"/>
            <a:ext cx="2286000" cy="2052637"/>
          </a:xfrm>
          <a:prstGeom prst="rect">
            <a:avLst/>
          </a:prstGeom>
          <a:noFill/>
          <a:ln w="9525">
            <a:noFill/>
            <a:miter lim="800000"/>
            <a:headEnd/>
            <a:tailEnd/>
          </a:ln>
        </p:spPr>
      </p:pic>
      <p:pic>
        <p:nvPicPr>
          <p:cNvPr id="2053" name="Picture 5" descr="BegriffsschriftChunk"/>
          <p:cNvPicPr>
            <a:picLocks noChangeAspect="1" noChangeArrowheads="1"/>
          </p:cNvPicPr>
          <p:nvPr/>
        </p:nvPicPr>
        <p:blipFill>
          <a:blip r:embed="rId3"/>
          <a:srcRect/>
          <a:stretch>
            <a:fillRect/>
          </a:stretch>
        </p:blipFill>
        <p:spPr bwMode="auto">
          <a:xfrm>
            <a:off x="-6715125" y="-6705600"/>
            <a:ext cx="2541587" cy="2281237"/>
          </a:xfrm>
          <a:prstGeom prst="rect">
            <a:avLst/>
          </a:prstGeom>
          <a:noFill/>
          <a:ln w="9525">
            <a:noFill/>
            <a:miter lim="800000"/>
            <a:headEnd/>
            <a:tailEnd/>
          </a:ln>
        </p:spPr>
      </p:pic>
      <p:pic>
        <p:nvPicPr>
          <p:cNvPr id="7" name="Picture 6" descr="chomsky.jpg"/>
          <p:cNvPicPr>
            <a:picLocks noChangeAspect="1"/>
          </p:cNvPicPr>
          <p:nvPr/>
        </p:nvPicPr>
        <p:blipFill>
          <a:blip r:embed="rId4"/>
          <a:stretch>
            <a:fillRect/>
          </a:stretch>
        </p:blipFill>
        <p:spPr>
          <a:xfrm>
            <a:off x="5750719" y="2215836"/>
            <a:ext cx="2438400" cy="2438400"/>
          </a:xfrm>
          <a:prstGeom prst="rect">
            <a:avLst/>
          </a:prstGeom>
        </p:spPr>
      </p:pic>
      <p:pic>
        <p:nvPicPr>
          <p:cNvPr id="9" name="Picture 8"/>
          <p:cNvPicPr>
            <a:picLocks noChangeAspect="1"/>
          </p:cNvPicPr>
          <p:nvPr/>
        </p:nvPicPr>
        <p:blipFill>
          <a:blip r:embed="rId5"/>
          <a:stretch>
            <a:fillRect/>
          </a:stretch>
        </p:blipFill>
        <p:spPr>
          <a:xfrm>
            <a:off x="928688" y="2162258"/>
            <a:ext cx="2625328" cy="2438400"/>
          </a:xfrm>
          <a:prstGeom prst="rect">
            <a:avLst/>
          </a:prstGeom>
        </p:spPr>
      </p:pic>
      <p:pic>
        <p:nvPicPr>
          <p:cNvPr id="10" name="Picture 9" descr="AndGate.jpg"/>
          <p:cNvPicPr>
            <a:picLocks noChangeAspect="1"/>
          </p:cNvPicPr>
          <p:nvPr/>
        </p:nvPicPr>
        <p:blipFill>
          <a:blip r:embed="rId6"/>
          <a:stretch>
            <a:fillRect/>
          </a:stretch>
        </p:blipFill>
        <p:spPr>
          <a:xfrm>
            <a:off x="3584384" y="2185099"/>
            <a:ext cx="2166335" cy="2415559"/>
          </a:xfrm>
          <a:prstGeom prst="rect">
            <a:avLst/>
          </a:prstGeom>
        </p:spPr>
      </p:pic>
      <p:sp>
        <p:nvSpPr>
          <p:cNvPr id="12" name="TextBox 11"/>
          <p:cNvSpPr txBox="1"/>
          <p:nvPr/>
        </p:nvSpPr>
        <p:spPr>
          <a:xfrm>
            <a:off x="-1616273" y="6009680"/>
            <a:ext cx="129838" cy="341919"/>
          </a:xfrm>
          <a:prstGeom prst="rect">
            <a:avLst/>
          </a:prstGeom>
          <a:noFill/>
        </p:spPr>
        <p:txBody>
          <a:bodyPr wrap="none" lIns="64291" tIns="32146" rIns="64291" bIns="32146" rtlCol="0">
            <a:spAutoFit/>
          </a:bodyPr>
          <a:lstStyle/>
          <a:p>
            <a:endParaRPr lang="en-US" dirty="0"/>
          </a:p>
        </p:txBody>
      </p:sp>
    </p:spTree>
  </p:cSld>
  <p:clrMapOvr>
    <a:masterClrMapping/>
  </p:clrMapOvr>
  <p:transition spd="slow" advClick="0" advTm="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07219" y="535781"/>
            <a:ext cx="7358063" cy="803672"/>
          </a:xfrm>
        </p:spPr>
        <p:txBody>
          <a:bodyPr>
            <a:noAutofit/>
          </a:bodyPr>
          <a:lstStyle/>
          <a:p>
            <a:pPr eaLnBrk="1"/>
            <a:r>
              <a:rPr lang="en-US" dirty="0"/>
              <a:t/>
            </a:r>
            <a:br>
              <a:rPr lang="en-US" dirty="0"/>
            </a:br>
            <a:r>
              <a:rPr lang="en-US" dirty="0"/>
              <a:t>‘</a:t>
            </a:r>
            <a:r>
              <a:rPr lang="en-US" dirty="0">
                <a:solidFill>
                  <a:srgbClr val="0000FF"/>
                </a:solidFill>
              </a:rPr>
              <a:t>I</a:t>
            </a:r>
            <a:r>
              <a:rPr lang="en-US" dirty="0"/>
              <a:t>’ Before ‘</a:t>
            </a:r>
            <a:r>
              <a:rPr lang="en-US" dirty="0">
                <a:solidFill>
                  <a:srgbClr val="FF0000"/>
                </a:solidFill>
              </a:rPr>
              <a:t>E</a:t>
            </a:r>
            <a:r>
              <a:rPr lang="en-US" dirty="0"/>
              <a:t>’ </a:t>
            </a:r>
            <a:br>
              <a:rPr lang="en-US" dirty="0"/>
            </a:br>
            <a:endParaRPr lang="en-US" dirty="0"/>
          </a:p>
        </p:txBody>
      </p:sp>
      <p:sp>
        <p:nvSpPr>
          <p:cNvPr id="28675" name="Rectangle 2"/>
          <p:cNvSpPr>
            <a:spLocks noGrp="1" noChangeArrowheads="1"/>
          </p:cNvSpPr>
          <p:nvPr>
            <p:ph type="body" idx="1"/>
          </p:nvPr>
        </p:nvSpPr>
        <p:spPr>
          <a:xfrm>
            <a:off x="607219" y="1500187"/>
            <a:ext cx="8275449" cy="5098363"/>
          </a:xfrm>
        </p:spPr>
        <p:txBody>
          <a:bodyPr>
            <a:noAutofit/>
          </a:bodyPr>
          <a:lstStyle/>
          <a:p>
            <a:pPr eaLnBrk="1">
              <a:spcBef>
                <a:spcPts val="1176"/>
              </a:spcBef>
            </a:pPr>
            <a:r>
              <a:rPr lang="en-US" dirty="0" smtClean="0"/>
              <a:t>Church</a:t>
            </a:r>
            <a:r>
              <a:rPr lang="en-US" dirty="0"/>
              <a:t>: </a:t>
            </a:r>
            <a:r>
              <a:rPr lang="en-US" dirty="0">
                <a:solidFill>
                  <a:srgbClr val="0000FF"/>
                </a:solidFill>
              </a:rPr>
              <a:t>function-in-intension</a:t>
            </a:r>
            <a:r>
              <a:rPr lang="en-US" dirty="0"/>
              <a:t> vs. </a:t>
            </a:r>
            <a:r>
              <a:rPr lang="en-US" dirty="0">
                <a:solidFill>
                  <a:srgbClr val="FF0000"/>
                </a:solidFill>
              </a:rPr>
              <a:t>function-in-</a:t>
            </a:r>
            <a:r>
              <a:rPr lang="en-US" dirty="0" smtClean="0">
                <a:solidFill>
                  <a:srgbClr val="FF0000"/>
                </a:solidFill>
              </a:rPr>
              <a:t>extension</a:t>
            </a:r>
          </a:p>
          <a:p>
            <a:pPr eaLnBrk="1">
              <a:spcBef>
                <a:spcPts val="2400"/>
              </a:spcBef>
            </a:pPr>
            <a:r>
              <a:rPr lang="en-US" dirty="0" smtClean="0"/>
              <a:t>Chomsky: </a:t>
            </a:r>
            <a:r>
              <a:rPr lang="en-US" dirty="0" smtClean="0">
                <a:solidFill>
                  <a:srgbClr val="0000FF"/>
                </a:solidFill>
              </a:rPr>
              <a:t>I-language</a:t>
            </a:r>
            <a:r>
              <a:rPr lang="en-US" dirty="0" smtClean="0"/>
              <a:t> vs. </a:t>
            </a:r>
            <a:r>
              <a:rPr lang="en-US" dirty="0" smtClean="0">
                <a:solidFill>
                  <a:srgbClr val="FF0000"/>
                </a:solidFill>
              </a:rPr>
              <a:t>E-language</a:t>
            </a:r>
          </a:p>
          <a:p>
            <a:pPr>
              <a:spcBef>
                <a:spcPts val="844"/>
              </a:spcBef>
              <a:buNone/>
            </a:pPr>
            <a:r>
              <a:rPr lang="en-US" dirty="0" smtClean="0"/>
              <a:t>    </a:t>
            </a:r>
            <a:r>
              <a:rPr lang="en-US" dirty="0"/>
              <a:t>--</a:t>
            </a:r>
            <a:r>
              <a:rPr lang="en-US" dirty="0" smtClean="0">
                <a:solidFill>
                  <a:srgbClr val="0000FF"/>
                </a:solidFill>
              </a:rPr>
              <a:t>an implementable procedure that generates expressions: 			</a:t>
            </a:r>
            <a:r>
              <a:rPr lang="en-US" dirty="0" err="1" smtClean="0"/>
              <a:t>π-λ</a:t>
            </a:r>
            <a:r>
              <a:rPr lang="en-US" dirty="0" smtClean="0"/>
              <a:t>		DS-SS-PF		DS-SS-PF-LF		PHON-SEM </a:t>
            </a:r>
          </a:p>
          <a:p>
            <a:pPr>
              <a:spcBef>
                <a:spcPts val="1800"/>
              </a:spcBef>
              <a:buNone/>
            </a:pPr>
            <a:r>
              <a:rPr lang="en-US" dirty="0" smtClean="0">
                <a:solidFill>
                  <a:srgbClr val="0000FF"/>
                </a:solidFill>
              </a:rPr>
              <a:t>(a)  ‘generate’ as in ‘These axioms generate the natural numbers’</a:t>
            </a:r>
          </a:p>
          <a:p>
            <a:pPr>
              <a:spcBef>
                <a:spcPts val="1200"/>
              </a:spcBef>
              <a:buNone/>
            </a:pPr>
            <a:r>
              <a:rPr lang="en-US" dirty="0" smtClean="0">
                <a:solidFill>
                  <a:srgbClr val="0000FF"/>
                </a:solidFill>
              </a:rPr>
              <a:t>(</a:t>
            </a:r>
            <a:r>
              <a:rPr lang="en-US" dirty="0" err="1" smtClean="0">
                <a:solidFill>
                  <a:srgbClr val="0000FF"/>
                </a:solidFill>
              </a:rPr>
              <a:t>b</a:t>
            </a:r>
            <a:r>
              <a:rPr lang="en-US" dirty="0" smtClean="0">
                <a:solidFill>
                  <a:srgbClr val="0000FF"/>
                </a:solidFill>
              </a:rPr>
              <a:t>)  procedure...a LEXICON plus a COMBINATORICS</a:t>
            </a:r>
          </a:p>
          <a:p>
            <a:pPr>
              <a:spcBef>
                <a:spcPts val="844"/>
              </a:spcBef>
              <a:buNone/>
            </a:pPr>
            <a:r>
              <a:rPr lang="en-US" dirty="0" smtClean="0">
                <a:solidFill>
                  <a:srgbClr val="0000FF"/>
                </a:solidFill>
              </a:rPr>
              <a:t>(</a:t>
            </a:r>
            <a:r>
              <a:rPr lang="en-US" dirty="0" err="1" smtClean="0">
                <a:solidFill>
                  <a:srgbClr val="0000FF"/>
                </a:solidFill>
              </a:rPr>
              <a:t>c</a:t>
            </a:r>
            <a:r>
              <a:rPr lang="en-US" dirty="0" smtClean="0">
                <a:solidFill>
                  <a:srgbClr val="0000FF"/>
                </a:solidFill>
              </a:rPr>
              <a:t>)  open question </a:t>
            </a:r>
            <a:r>
              <a:rPr lang="en-US" i="1" u="sng" dirty="0" smtClean="0">
                <a:solidFill>
                  <a:srgbClr val="0000FF"/>
                </a:solidFill>
              </a:rPr>
              <a:t>how</a:t>
            </a:r>
            <a:r>
              <a:rPr lang="en-US" dirty="0" smtClean="0">
                <a:solidFill>
                  <a:srgbClr val="0000FF"/>
                </a:solidFill>
              </a:rPr>
              <a:t> such procedures are </a:t>
            </a:r>
            <a:r>
              <a:rPr lang="en-US" i="1" u="sng" dirty="0" smtClean="0">
                <a:solidFill>
                  <a:srgbClr val="0000FF"/>
                </a:solidFill>
              </a:rPr>
              <a:t>used</a:t>
            </a:r>
            <a:r>
              <a:rPr lang="en-US" dirty="0" smtClean="0">
                <a:solidFill>
                  <a:srgbClr val="0000FF"/>
                </a:solidFill>
              </a:rPr>
              <a:t> in </a:t>
            </a:r>
            <a:r>
              <a:rPr lang="en-US" i="1" u="sng" dirty="0" smtClean="0">
                <a:solidFill>
                  <a:srgbClr val="0000FF"/>
                </a:solidFill>
              </a:rPr>
              <a:t>events</a:t>
            </a:r>
            <a:r>
              <a:rPr lang="en-US" dirty="0" smtClean="0">
                <a:solidFill>
                  <a:srgbClr val="0000FF"/>
                </a:solidFill>
              </a:rPr>
              <a:t> of    	comprehension/production/thinking/judging-acceptability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Maybe: Word Meanings </a:t>
            </a:r>
            <a:r>
              <a:rPr lang="en-US" i="1" u="sng" dirty="0" smtClean="0">
                <a:solidFill>
                  <a:srgbClr val="0000FF"/>
                </a:solidFill>
              </a:rPr>
              <a:t>Combine Simply</a:t>
            </a:r>
            <a:r>
              <a:rPr lang="en-US" dirty="0" smtClean="0">
                <a:solidFill>
                  <a:srgbClr val="0000FF"/>
                </a:solidFill>
              </a:rPr>
              <a:t>, but</a:t>
            </a:r>
            <a:br>
              <a:rPr lang="en-US" dirty="0" smtClean="0">
                <a:solidFill>
                  <a:srgbClr val="0000FF"/>
                </a:solidFill>
              </a:rPr>
            </a:br>
            <a:r>
              <a:rPr lang="en-US" dirty="0" smtClean="0">
                <a:solidFill>
                  <a:srgbClr val="0000FF"/>
                </a:solidFill>
              </a:rPr>
              <a:t>Some are </a:t>
            </a:r>
            <a:r>
              <a:rPr lang="en-US" i="1" u="sng" dirty="0" smtClean="0">
                <a:solidFill>
                  <a:srgbClr val="0000FF"/>
                </a:solidFill>
              </a:rPr>
              <a:t>Introduced via Basic Operations</a:t>
            </a:r>
            <a:endParaRPr lang="en-US" i="1" u="sng" dirty="0">
              <a:solidFill>
                <a:srgbClr val="0000FF"/>
              </a:solidFill>
            </a:endParaRPr>
          </a:p>
        </p:txBody>
      </p:sp>
      <p:sp>
        <p:nvSpPr>
          <p:cNvPr id="3" name="Content Placeholder 2"/>
          <p:cNvSpPr>
            <a:spLocks noGrp="1"/>
          </p:cNvSpPr>
          <p:nvPr>
            <p:ph idx="1"/>
          </p:nvPr>
        </p:nvSpPr>
        <p:spPr>
          <a:xfrm>
            <a:off x="457200" y="1600200"/>
            <a:ext cx="8686800" cy="4525963"/>
          </a:xfrm>
        </p:spPr>
        <p:txBody>
          <a:bodyPr>
            <a:noAutofit/>
          </a:bodyPr>
          <a:lstStyle/>
          <a:p>
            <a:pPr>
              <a:spcBef>
                <a:spcPts val="600"/>
              </a:spcBef>
              <a:buNone/>
            </a:pPr>
            <a:r>
              <a:rPr lang="en-US" i="1" dirty="0" smtClean="0"/>
              <a:t>Fido chased Bessie into a barn</a:t>
            </a:r>
            <a:r>
              <a:rPr lang="en-US" dirty="0" smtClean="0"/>
              <a:t>		</a:t>
            </a:r>
            <a:r>
              <a:rPr lang="en-US" i="1" dirty="0" smtClean="0"/>
              <a:t>Most of the blob is blue</a:t>
            </a:r>
            <a:endParaRPr lang="en-US" i="1" dirty="0" smtClean="0">
              <a:solidFill>
                <a:srgbClr val="0000FF"/>
              </a:solidFill>
              <a:sym typeface="Symbol"/>
            </a:endParaRPr>
          </a:p>
          <a:p>
            <a:pPr>
              <a:spcBef>
                <a:spcPts val="600"/>
              </a:spcBef>
              <a:buNone/>
            </a:pPr>
            <a:r>
              <a:rPr lang="en-US" dirty="0" err="1" smtClean="0">
                <a:solidFill>
                  <a:srgbClr val="0000FF"/>
                </a:solidFill>
                <a:sym typeface="Symbol"/>
              </a:rPr>
              <a:t></a:t>
            </a:r>
            <a:r>
              <a:rPr lang="en-US" dirty="0" smtClean="0">
                <a:solidFill>
                  <a:srgbClr val="0000FF"/>
                </a:solidFill>
                <a:sym typeface="Symbol"/>
              </a:rPr>
              <a:t> {  </a:t>
            </a:r>
            <a:r>
              <a:rPr lang="en-US" dirty="0" err="1" smtClean="0">
                <a:solidFill>
                  <a:srgbClr val="0000FF"/>
                </a:solidFill>
                <a:sym typeface="Symbol"/>
              </a:rPr>
              <a:t>[Before</a:t>
            </a:r>
            <a:r>
              <a:rPr lang="en-US" dirty="0" smtClean="0">
                <a:solidFill>
                  <a:srgbClr val="0000FF"/>
                </a:solidFill>
              </a:rPr>
              <a:t>(_, _)</a:t>
            </a:r>
            <a:r>
              <a:rPr lang="en-US" sz="3200" dirty="0" smtClean="0">
                <a:solidFill>
                  <a:srgbClr val="0000FF"/>
                </a:solidFill>
              </a:rPr>
              <a:t>^</a:t>
            </a:r>
            <a:r>
              <a:rPr lang="en-US" dirty="0" smtClean="0">
                <a:solidFill>
                  <a:srgbClr val="0000FF"/>
                </a:solidFill>
              </a:rPr>
              <a:t>Now(_)]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a:t>
            </a:r>
            <a:r>
              <a:rPr lang="en-US" dirty="0" smtClean="0">
                <a:solidFill>
                  <a:srgbClr val="0000FF"/>
                </a:solidFill>
                <a:sym typeface="Symbol"/>
              </a:rPr>
              <a:t> {</a:t>
            </a:r>
            <a:r>
              <a:rPr lang="en-US" dirty="0" smtClean="0">
                <a:solidFill>
                  <a:srgbClr val="0000FF"/>
                </a:solidFill>
              </a:rPr>
              <a:t> MOST(_)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[Agent</a:t>
            </a:r>
            <a:r>
              <a:rPr lang="en-US" dirty="0" smtClean="0">
                <a:solidFill>
                  <a:srgbClr val="0000FF"/>
                </a:solidFill>
              </a:rPr>
              <a:t>(_, _)</a:t>
            </a:r>
            <a:r>
              <a:rPr lang="en-US" sz="3200" dirty="0" smtClean="0">
                <a:solidFill>
                  <a:srgbClr val="0000FF"/>
                </a:solidFill>
              </a:rPr>
              <a:t>^</a:t>
            </a:r>
            <a:r>
              <a:rPr lang="en-US" dirty="0" smtClean="0">
                <a:solidFill>
                  <a:srgbClr val="0000FF"/>
                </a:solidFill>
              </a:rPr>
              <a:t>Fido(_)]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[Restrictor</a:t>
            </a:r>
            <a:r>
              <a:rPr lang="en-US" dirty="0" smtClean="0">
                <a:solidFill>
                  <a:srgbClr val="0000FF"/>
                </a:solidFill>
              </a:rPr>
              <a:t>(_, _)</a:t>
            </a:r>
            <a:r>
              <a:rPr lang="en-US" sz="3200" dirty="0" smtClean="0">
                <a:solidFill>
                  <a:srgbClr val="0000FF"/>
                </a:solidFill>
              </a:rPr>
              <a:t>^</a:t>
            </a:r>
            <a:r>
              <a:rPr lang="en-US" dirty="0" err="1" smtClean="0">
                <a:solidFill>
                  <a:srgbClr val="0000FF"/>
                </a:solidFill>
              </a:rPr>
              <a:t>TheBlob</a:t>
            </a:r>
            <a:r>
              <a:rPr lang="en-US" dirty="0" smtClean="0">
                <a:solidFill>
                  <a:srgbClr val="0000FF"/>
                </a:solidFill>
              </a:rPr>
              <a: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[ChaseOf</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[Scope</a:t>
            </a:r>
            <a:r>
              <a:rPr lang="en-US" dirty="0" smtClean="0">
                <a:solidFill>
                  <a:srgbClr val="0000FF"/>
                </a:solidFill>
              </a:rPr>
              <a:t>(_, _)</a:t>
            </a:r>
            <a:r>
              <a:rPr lang="en-US" sz="3200" dirty="0" smtClean="0">
                <a:solidFill>
                  <a:srgbClr val="0000FF"/>
                </a:solidFill>
              </a:rPr>
              <a:t>^</a:t>
            </a:r>
            <a:r>
              <a:rPr lang="en-US" dirty="0" smtClean="0">
                <a:solidFill>
                  <a:srgbClr val="0000FF"/>
                </a:solidFill>
              </a:rPr>
              <a:t>Blue(_)]	</a:t>
            </a:r>
          </a:p>
          <a:p>
            <a:pPr>
              <a:spcBef>
                <a:spcPts val="600"/>
              </a:spcBef>
              <a:buNone/>
            </a:pPr>
            <a:r>
              <a:rPr lang="en-US" dirty="0" smtClean="0">
                <a:solidFill>
                  <a:srgbClr val="0000FF"/>
                </a:solidFill>
                <a:sym typeface="Symbol"/>
              </a:rPr>
              <a:t>	  </a:t>
            </a:r>
            <a:r>
              <a:rPr lang="en-US" dirty="0" err="1" smtClean="0">
                <a:solidFill>
                  <a:srgbClr val="0000FF"/>
                </a:solidFill>
                <a:sym typeface="Symbol"/>
              </a:rPr>
              <a:t>[Into</a:t>
            </a:r>
            <a:r>
              <a:rPr lang="en-US" dirty="0" smtClean="0">
                <a:solidFill>
                  <a:srgbClr val="0000FF"/>
                </a:solidFill>
                <a:sym typeface="Symbol"/>
              </a:rPr>
              <a:t>(_, _)</a:t>
            </a:r>
            <a:r>
              <a:rPr lang="en-US" sz="3200" dirty="0" smtClean="0">
                <a:solidFill>
                  <a:srgbClr val="0000FF"/>
                </a:solidFill>
              </a:rPr>
              <a:t>^</a:t>
            </a:r>
            <a:r>
              <a:rPr lang="en-US" dirty="0" smtClean="0">
                <a:solidFill>
                  <a:srgbClr val="0000FF"/>
                </a:solidFill>
                <a:sym typeface="Symbol"/>
              </a:rPr>
              <a:t>Barn(_)] 				 } </a:t>
            </a:r>
          </a:p>
          <a:p>
            <a:pPr>
              <a:spcBef>
                <a:spcPts val="600"/>
              </a:spcBef>
              <a:buNone/>
            </a:pPr>
            <a:r>
              <a:rPr lang="en-US" dirty="0" smtClean="0">
                <a:solidFill>
                  <a:srgbClr val="0000FF"/>
                </a:solidFill>
                <a:sym typeface="Symbol"/>
              </a:rPr>
              <a:t>    } 	 								  </a:t>
            </a:r>
            <a:r>
              <a:rPr lang="en-US" baseline="30000" dirty="0" smtClean="0">
                <a:solidFill>
                  <a:srgbClr val="0000FF"/>
                </a:solidFill>
                <a:sym typeface="Symbol"/>
              </a:rPr>
              <a:t>-</a:t>
            </a:r>
            <a:r>
              <a:rPr lang="en-US" baseline="30000" dirty="0" err="1" smtClean="0">
                <a:solidFill>
                  <a:srgbClr val="0000FF"/>
                </a:solidFill>
                <a:sym typeface="Symbol"/>
              </a:rPr>
              <a:t>count</a:t>
            </a:r>
            <a:r>
              <a:rPr lang="en-US" dirty="0" err="1" smtClean="0">
                <a:sym typeface="Symbol"/>
              </a:rPr>
              <a:t>MOST</a:t>
            </a:r>
            <a:r>
              <a:rPr lang="en-US" dirty="0" smtClean="0">
                <a:sym typeface="Symbol"/>
              </a:rPr>
              <a:t>(</a:t>
            </a:r>
            <a:r>
              <a:rPr lang="en-US" i="1" dirty="0" smtClean="0">
                <a:sym typeface="Symbol"/>
              </a:rPr>
              <a:t>&lt;Restrictor</a:t>
            </a:r>
            <a:r>
              <a:rPr lang="en-US" dirty="0" smtClean="0">
                <a:sym typeface="Symbol"/>
              </a:rPr>
              <a:t>, </a:t>
            </a:r>
            <a:r>
              <a:rPr lang="en-US" i="1" dirty="0" smtClean="0">
                <a:sym typeface="Symbol"/>
              </a:rPr>
              <a:t>Scope</a:t>
            </a:r>
            <a:r>
              <a:rPr lang="en-US" dirty="0" smtClean="0">
                <a:sym typeface="Symbol"/>
              </a:rPr>
              <a:t>&gt;) </a:t>
            </a:r>
            <a:r>
              <a:rPr lang="en-US" dirty="0" err="1" smtClean="0">
                <a:sym typeface="Symbol"/>
              </a:rPr>
              <a:t>iff</a:t>
            </a:r>
            <a:r>
              <a:rPr lang="en-US" dirty="0" smtClean="0">
                <a:sym typeface="Symbol"/>
              </a:rPr>
              <a:t> </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smtClean="0">
                <a:latin typeface="Wingdings"/>
                <a:ea typeface="Wingdings"/>
                <a:cs typeface="Wingdings"/>
              </a:rPr>
              <a:t></a:t>
            </a:r>
            <a:r>
              <a:rPr lang="en-US" dirty="0" smtClean="0"/>
              <a:t>[R(_)</a:t>
            </a:r>
            <a:r>
              <a:rPr lang="en-US" sz="3200" dirty="0" smtClean="0"/>
              <a:t>^</a:t>
            </a:r>
            <a:r>
              <a:rPr lang="en-US" dirty="0" smtClean="0"/>
              <a:t>S(_)] &gt; </a:t>
            </a:r>
          </a:p>
          <a:p>
            <a:pPr>
              <a:spcBef>
                <a:spcPts val="600"/>
              </a:spcBef>
              <a:buNone/>
            </a:pPr>
            <a:r>
              <a:rPr lang="en-US" dirty="0" smtClean="0"/>
              <a:t>										       </a:t>
            </a:r>
            <a:r>
              <a:rPr lang="en-US" dirty="0" smtClean="0">
                <a:latin typeface="Wingdings"/>
                <a:ea typeface="Wingdings"/>
                <a:cs typeface="Wingdings"/>
              </a:rPr>
              <a:t></a:t>
            </a:r>
            <a:r>
              <a:rPr lang="en-US" dirty="0" smtClean="0"/>
              <a:t>R(_)</a:t>
            </a:r>
            <a:r>
              <a:rPr lang="en-US" dirty="0" smtClean="0">
                <a:sym typeface="Symbol" charset="2"/>
              </a:rPr>
              <a:t> − </a:t>
            </a:r>
            <a:r>
              <a:rPr lang="en-US" dirty="0" smtClean="0">
                <a:latin typeface="Wingdings"/>
                <a:ea typeface="Wingdings"/>
                <a:cs typeface="Wingdings"/>
                <a:sym typeface="Symbol" charset="2"/>
              </a:rPr>
              <a:t></a:t>
            </a:r>
            <a:r>
              <a:rPr lang="en-US" dirty="0" smtClean="0"/>
              <a:t>[R(_)</a:t>
            </a:r>
            <a:r>
              <a:rPr lang="en-US" sz="3200" dirty="0" smtClean="0"/>
              <a:t>^</a:t>
            </a:r>
            <a:r>
              <a:rPr lang="en-US" dirty="0" smtClean="0"/>
              <a:t>S(_)]</a:t>
            </a:r>
          </a:p>
          <a:p>
            <a:pPr>
              <a:spcBef>
                <a:spcPts val="600"/>
              </a:spcBef>
              <a:buNone/>
            </a:pPr>
            <a:endParaRPr lang="en-US" dirty="0" smtClean="0">
              <a:sym typeface="Symbol"/>
            </a:endParaRPr>
          </a:p>
          <a:p>
            <a:pPr>
              <a:spcBef>
                <a:spcPts val="600"/>
              </a:spcBef>
              <a:buNone/>
            </a:pPr>
            <a:r>
              <a:rPr lang="en-US" dirty="0" smtClean="0"/>
              <a:t>											</a:t>
            </a:r>
          </a:p>
          <a:p>
            <a:pPr>
              <a:spcBef>
                <a:spcPts val="600"/>
              </a:spcBef>
              <a:buNone/>
            </a:pPr>
            <a:r>
              <a:rPr lang="en-US" dirty="0" smtClean="0"/>
              <a:t>										</a:t>
            </a:r>
          </a:p>
          <a:p>
            <a:pPr>
              <a:spcBef>
                <a:spcPts val="600"/>
              </a:spcBef>
              <a:buNone/>
            </a:pPr>
            <a:endParaRPr lang="en-US" dirty="0" smtClean="0"/>
          </a:p>
          <a:p>
            <a:pPr>
              <a:spcBef>
                <a:spcPts val="600"/>
              </a:spcBef>
            </a:pPr>
            <a:endParaRPr lang="en-US" dirty="0"/>
          </a:p>
        </p:txBody>
      </p:sp>
      <p:cxnSp>
        <p:nvCxnSpPr>
          <p:cNvPr id="5" name="Straight Connector 4"/>
          <p:cNvCxnSpPr/>
          <p:nvPr/>
        </p:nvCxnSpPr>
        <p:spPr>
          <a:xfrm rot="5400000">
            <a:off x="2495063" y="3960021"/>
            <a:ext cx="4332279"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Maybe: Word Meanings </a:t>
            </a:r>
            <a:r>
              <a:rPr lang="en-US" i="1" u="sng" dirty="0" smtClean="0">
                <a:solidFill>
                  <a:srgbClr val="0000FF"/>
                </a:solidFill>
              </a:rPr>
              <a:t>Combine Simply</a:t>
            </a:r>
            <a:r>
              <a:rPr lang="en-US" dirty="0" smtClean="0">
                <a:solidFill>
                  <a:srgbClr val="0000FF"/>
                </a:solidFill>
              </a:rPr>
              <a:t>, but</a:t>
            </a:r>
            <a:br>
              <a:rPr lang="en-US" dirty="0" smtClean="0">
                <a:solidFill>
                  <a:srgbClr val="0000FF"/>
                </a:solidFill>
              </a:rPr>
            </a:br>
            <a:r>
              <a:rPr lang="en-US" dirty="0" smtClean="0">
                <a:solidFill>
                  <a:srgbClr val="0000FF"/>
                </a:solidFill>
              </a:rPr>
              <a:t>Some are </a:t>
            </a:r>
            <a:r>
              <a:rPr lang="en-US" i="1" u="sng" dirty="0" smtClean="0">
                <a:solidFill>
                  <a:srgbClr val="0000FF"/>
                </a:solidFill>
              </a:rPr>
              <a:t>Introduced via Basic Operations</a:t>
            </a:r>
            <a:endParaRPr lang="en-US" i="1" u="sng" dirty="0">
              <a:solidFill>
                <a:srgbClr val="0000FF"/>
              </a:solidFill>
            </a:endParaRPr>
          </a:p>
        </p:txBody>
      </p:sp>
      <p:sp>
        <p:nvSpPr>
          <p:cNvPr id="3" name="Content Placeholder 2"/>
          <p:cNvSpPr>
            <a:spLocks noGrp="1"/>
          </p:cNvSpPr>
          <p:nvPr>
            <p:ph idx="1"/>
          </p:nvPr>
        </p:nvSpPr>
        <p:spPr>
          <a:xfrm>
            <a:off x="457200" y="1600200"/>
            <a:ext cx="8686800" cy="4525963"/>
          </a:xfrm>
        </p:spPr>
        <p:txBody>
          <a:bodyPr>
            <a:noAutofit/>
          </a:bodyPr>
          <a:lstStyle/>
          <a:p>
            <a:pPr>
              <a:spcBef>
                <a:spcPts val="600"/>
              </a:spcBef>
              <a:buNone/>
            </a:pPr>
            <a:r>
              <a:rPr lang="en-US" i="1" dirty="0" smtClean="0"/>
              <a:t>Fido chased Bessie into a barn</a:t>
            </a:r>
            <a:r>
              <a:rPr lang="en-US" dirty="0" smtClean="0"/>
              <a:t>		</a:t>
            </a:r>
            <a:r>
              <a:rPr lang="en-US" i="1" dirty="0" smtClean="0"/>
              <a:t>Most of the blobs are blue</a:t>
            </a:r>
            <a:endParaRPr lang="en-US" i="1" dirty="0" smtClean="0">
              <a:solidFill>
                <a:srgbClr val="0000FF"/>
              </a:solidFill>
              <a:sym typeface="Symbol"/>
            </a:endParaRPr>
          </a:p>
          <a:p>
            <a:pPr>
              <a:spcBef>
                <a:spcPts val="600"/>
              </a:spcBef>
              <a:buNone/>
            </a:pPr>
            <a:r>
              <a:rPr lang="en-US" dirty="0" err="1" smtClean="0">
                <a:solidFill>
                  <a:srgbClr val="0000FF"/>
                </a:solidFill>
                <a:sym typeface="Symbol"/>
              </a:rPr>
              <a:t></a:t>
            </a:r>
            <a:r>
              <a:rPr lang="en-US" dirty="0" smtClean="0">
                <a:solidFill>
                  <a:srgbClr val="0000FF"/>
                </a:solidFill>
                <a:sym typeface="Symbol"/>
              </a:rPr>
              <a:t> {  </a:t>
            </a:r>
            <a:r>
              <a:rPr lang="en-US" dirty="0" err="1" smtClean="0">
                <a:solidFill>
                  <a:srgbClr val="0000FF"/>
                </a:solidFill>
                <a:sym typeface="Symbol"/>
              </a:rPr>
              <a:t>[Before</a:t>
            </a:r>
            <a:r>
              <a:rPr lang="en-US" dirty="0" smtClean="0">
                <a:solidFill>
                  <a:srgbClr val="0000FF"/>
                </a:solidFill>
              </a:rPr>
              <a:t>(_, _)</a:t>
            </a:r>
            <a:r>
              <a:rPr lang="en-US" sz="3200" dirty="0" smtClean="0">
                <a:solidFill>
                  <a:srgbClr val="0000FF"/>
                </a:solidFill>
              </a:rPr>
              <a:t>^</a:t>
            </a:r>
            <a:r>
              <a:rPr lang="en-US" dirty="0" smtClean="0">
                <a:solidFill>
                  <a:srgbClr val="0000FF"/>
                </a:solidFill>
              </a:rPr>
              <a:t>Now(_)]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a:t>
            </a:r>
            <a:r>
              <a:rPr lang="en-US" dirty="0" smtClean="0">
                <a:solidFill>
                  <a:srgbClr val="0000FF"/>
                </a:solidFill>
                <a:sym typeface="Symbol"/>
              </a:rPr>
              <a:t> {</a:t>
            </a:r>
            <a:r>
              <a:rPr lang="en-US" dirty="0" smtClean="0">
                <a:solidFill>
                  <a:srgbClr val="0000FF"/>
                </a:solidFill>
              </a:rPr>
              <a:t> MOST(_)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[Agent</a:t>
            </a:r>
            <a:r>
              <a:rPr lang="en-US" dirty="0" smtClean="0">
                <a:solidFill>
                  <a:srgbClr val="0000FF"/>
                </a:solidFill>
              </a:rPr>
              <a:t>(_, _)</a:t>
            </a:r>
            <a:r>
              <a:rPr lang="en-US" sz="3200" dirty="0" smtClean="0">
                <a:solidFill>
                  <a:srgbClr val="0000FF"/>
                </a:solidFill>
              </a:rPr>
              <a:t>^</a:t>
            </a:r>
            <a:r>
              <a:rPr lang="en-US" dirty="0" smtClean="0">
                <a:solidFill>
                  <a:srgbClr val="0000FF"/>
                </a:solidFill>
              </a:rPr>
              <a:t>Fido(_)]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[Restrictor</a:t>
            </a:r>
            <a:r>
              <a:rPr lang="en-US" dirty="0" smtClean="0">
                <a:solidFill>
                  <a:srgbClr val="0000FF"/>
                </a:solidFill>
              </a:rPr>
              <a:t>(_, _)</a:t>
            </a:r>
            <a:r>
              <a:rPr lang="en-US" sz="3200" dirty="0" smtClean="0">
                <a:solidFill>
                  <a:srgbClr val="0000FF"/>
                </a:solidFill>
              </a:rPr>
              <a:t>^</a:t>
            </a:r>
            <a:r>
              <a:rPr lang="en-US" dirty="0" err="1" smtClean="0">
                <a:solidFill>
                  <a:srgbClr val="0000FF"/>
                </a:solidFill>
              </a:rPr>
              <a:t>TheBlobs</a:t>
            </a:r>
            <a:r>
              <a:rPr lang="en-US" dirty="0" smtClean="0">
                <a:solidFill>
                  <a:srgbClr val="0000FF"/>
                </a:solidFill>
              </a:rPr>
              <a: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[ChaseOf</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[Scope</a:t>
            </a:r>
            <a:r>
              <a:rPr lang="en-US" dirty="0" smtClean="0">
                <a:solidFill>
                  <a:srgbClr val="0000FF"/>
                </a:solidFill>
              </a:rPr>
              <a:t>(_, _)</a:t>
            </a:r>
            <a:r>
              <a:rPr lang="en-US" sz="3200" dirty="0" smtClean="0">
                <a:solidFill>
                  <a:srgbClr val="0000FF"/>
                </a:solidFill>
              </a:rPr>
              <a:t>^</a:t>
            </a:r>
            <a:r>
              <a:rPr lang="en-US" dirty="0" smtClean="0">
                <a:solidFill>
                  <a:srgbClr val="0000FF"/>
                </a:solidFill>
              </a:rPr>
              <a:t>Blue(_)]	</a:t>
            </a:r>
          </a:p>
          <a:p>
            <a:pPr>
              <a:spcBef>
                <a:spcPts val="600"/>
              </a:spcBef>
              <a:buNone/>
            </a:pPr>
            <a:r>
              <a:rPr lang="en-US" dirty="0" smtClean="0">
                <a:solidFill>
                  <a:srgbClr val="0000FF"/>
                </a:solidFill>
                <a:sym typeface="Symbol"/>
              </a:rPr>
              <a:t>	  </a:t>
            </a:r>
            <a:r>
              <a:rPr lang="en-US" dirty="0" err="1" smtClean="0">
                <a:solidFill>
                  <a:srgbClr val="0000FF"/>
                </a:solidFill>
                <a:sym typeface="Symbol"/>
              </a:rPr>
              <a:t>[Into</a:t>
            </a:r>
            <a:r>
              <a:rPr lang="en-US" dirty="0" smtClean="0">
                <a:solidFill>
                  <a:srgbClr val="0000FF"/>
                </a:solidFill>
                <a:sym typeface="Symbol"/>
              </a:rPr>
              <a:t>(_, _)</a:t>
            </a:r>
            <a:r>
              <a:rPr lang="en-US" sz="3200" dirty="0" smtClean="0">
                <a:solidFill>
                  <a:srgbClr val="0000FF"/>
                </a:solidFill>
              </a:rPr>
              <a:t>^</a:t>
            </a:r>
            <a:r>
              <a:rPr lang="en-US" dirty="0" smtClean="0">
                <a:solidFill>
                  <a:srgbClr val="0000FF"/>
                </a:solidFill>
                <a:sym typeface="Symbol"/>
              </a:rPr>
              <a:t>Barn(_)] 				 } </a:t>
            </a:r>
          </a:p>
          <a:p>
            <a:pPr>
              <a:spcBef>
                <a:spcPts val="600"/>
              </a:spcBef>
              <a:buNone/>
            </a:pPr>
            <a:r>
              <a:rPr lang="en-US" dirty="0" smtClean="0">
                <a:solidFill>
                  <a:srgbClr val="0000FF"/>
                </a:solidFill>
                <a:sym typeface="Symbol"/>
              </a:rPr>
              <a:t>    } 	 								  </a:t>
            </a:r>
            <a:r>
              <a:rPr lang="en-US" baseline="30000" dirty="0" smtClean="0">
                <a:solidFill>
                  <a:srgbClr val="0000FF"/>
                </a:solidFill>
                <a:sym typeface="Symbol"/>
              </a:rPr>
              <a:t>+</a:t>
            </a:r>
            <a:r>
              <a:rPr lang="en-US" baseline="30000" dirty="0" err="1" smtClean="0">
                <a:solidFill>
                  <a:srgbClr val="0000FF"/>
                </a:solidFill>
                <a:sym typeface="Symbol"/>
              </a:rPr>
              <a:t>count</a:t>
            </a:r>
            <a:r>
              <a:rPr lang="en-US" dirty="0" err="1" smtClean="0">
                <a:sym typeface="Symbol"/>
              </a:rPr>
              <a:t>MOST</a:t>
            </a:r>
            <a:r>
              <a:rPr lang="en-US" dirty="0" smtClean="0">
                <a:sym typeface="Symbol"/>
              </a:rPr>
              <a:t>(</a:t>
            </a:r>
            <a:r>
              <a:rPr lang="en-US" i="1" dirty="0" smtClean="0">
                <a:sym typeface="Symbol"/>
              </a:rPr>
              <a:t>&lt;Restrictor</a:t>
            </a:r>
            <a:r>
              <a:rPr lang="en-US" dirty="0" smtClean="0">
                <a:sym typeface="Symbol"/>
              </a:rPr>
              <a:t>, </a:t>
            </a:r>
            <a:r>
              <a:rPr lang="en-US" i="1" dirty="0" smtClean="0">
                <a:sym typeface="Symbol"/>
              </a:rPr>
              <a:t>Scope</a:t>
            </a:r>
            <a:r>
              <a:rPr lang="en-US" dirty="0" smtClean="0">
                <a:sym typeface="Symbol"/>
              </a:rPr>
              <a:t>&gt;) </a:t>
            </a:r>
            <a:r>
              <a:rPr lang="en-US" dirty="0" err="1" smtClean="0">
                <a:sym typeface="Symbol"/>
              </a:rPr>
              <a:t>iff</a:t>
            </a:r>
            <a:r>
              <a:rPr lang="en-US" dirty="0" smtClean="0">
                <a:sym typeface="Symbol"/>
              </a:rPr>
              <a:t> </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smtClean="0"/>
              <a:t>#[R(_)</a:t>
            </a:r>
            <a:r>
              <a:rPr lang="en-US" sz="3200" dirty="0" smtClean="0"/>
              <a:t>^</a:t>
            </a:r>
            <a:r>
              <a:rPr lang="en-US" dirty="0" smtClean="0"/>
              <a:t>S(_)] &gt; </a:t>
            </a:r>
          </a:p>
          <a:p>
            <a:pPr>
              <a:spcBef>
                <a:spcPts val="600"/>
              </a:spcBef>
              <a:buNone/>
            </a:pPr>
            <a:r>
              <a:rPr lang="en-US" dirty="0" smtClean="0"/>
              <a:t>										       #R(_)</a:t>
            </a:r>
            <a:r>
              <a:rPr lang="en-US" dirty="0" smtClean="0">
                <a:sym typeface="Symbol" charset="2"/>
              </a:rPr>
              <a:t> − </a:t>
            </a:r>
            <a:r>
              <a:rPr lang="en-US" dirty="0" smtClean="0"/>
              <a:t>[#R(_)</a:t>
            </a:r>
            <a:r>
              <a:rPr lang="en-US" sz="3200" dirty="0" smtClean="0"/>
              <a:t>^</a:t>
            </a:r>
            <a:r>
              <a:rPr lang="en-US" dirty="0" smtClean="0"/>
              <a:t>S(_)]</a:t>
            </a:r>
          </a:p>
          <a:p>
            <a:pPr>
              <a:spcBef>
                <a:spcPts val="600"/>
              </a:spcBef>
              <a:buNone/>
            </a:pPr>
            <a:endParaRPr lang="en-US" dirty="0" smtClean="0">
              <a:sym typeface="Symbol"/>
            </a:endParaRPr>
          </a:p>
          <a:p>
            <a:pPr>
              <a:spcBef>
                <a:spcPts val="600"/>
              </a:spcBef>
              <a:buNone/>
            </a:pPr>
            <a:r>
              <a:rPr lang="en-US" dirty="0" smtClean="0"/>
              <a:t>											</a:t>
            </a:r>
          </a:p>
          <a:p>
            <a:pPr>
              <a:spcBef>
                <a:spcPts val="600"/>
              </a:spcBef>
              <a:buNone/>
            </a:pPr>
            <a:r>
              <a:rPr lang="en-US" dirty="0" smtClean="0"/>
              <a:t>										</a:t>
            </a:r>
          </a:p>
          <a:p>
            <a:pPr>
              <a:spcBef>
                <a:spcPts val="600"/>
              </a:spcBef>
              <a:buNone/>
            </a:pPr>
            <a:endParaRPr lang="en-US" dirty="0" smtClean="0"/>
          </a:p>
          <a:p>
            <a:pPr>
              <a:spcBef>
                <a:spcPts val="600"/>
              </a:spcBef>
            </a:pPr>
            <a:endParaRPr lang="en-US" dirty="0"/>
          </a:p>
        </p:txBody>
      </p:sp>
      <p:cxnSp>
        <p:nvCxnSpPr>
          <p:cNvPr id="5" name="Straight Connector 4"/>
          <p:cNvCxnSpPr/>
          <p:nvPr/>
        </p:nvCxnSpPr>
        <p:spPr>
          <a:xfrm rot="5400000">
            <a:off x="2495063" y="3960021"/>
            <a:ext cx="4332279"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Maybe: Word Meanings </a:t>
            </a:r>
            <a:r>
              <a:rPr lang="en-US" i="1" u="sng" dirty="0" smtClean="0">
                <a:solidFill>
                  <a:srgbClr val="0000FF"/>
                </a:solidFill>
              </a:rPr>
              <a:t>Combine Simply</a:t>
            </a:r>
            <a:r>
              <a:rPr lang="en-US" dirty="0" smtClean="0">
                <a:solidFill>
                  <a:srgbClr val="0000FF"/>
                </a:solidFill>
              </a:rPr>
              <a:t>, but</a:t>
            </a:r>
            <a:br>
              <a:rPr lang="en-US" dirty="0" smtClean="0">
                <a:solidFill>
                  <a:srgbClr val="0000FF"/>
                </a:solidFill>
              </a:rPr>
            </a:br>
            <a:r>
              <a:rPr lang="en-US" dirty="0" smtClean="0">
                <a:solidFill>
                  <a:srgbClr val="0000FF"/>
                </a:solidFill>
              </a:rPr>
              <a:t>Some are </a:t>
            </a:r>
            <a:r>
              <a:rPr lang="en-US" i="1" u="sng" dirty="0" smtClean="0">
                <a:solidFill>
                  <a:srgbClr val="0000FF"/>
                </a:solidFill>
              </a:rPr>
              <a:t>Introduced via Basic Operations</a:t>
            </a:r>
            <a:endParaRPr lang="en-US" i="1" u="sng" dirty="0">
              <a:solidFill>
                <a:srgbClr val="0000FF"/>
              </a:solidFill>
            </a:endParaRPr>
          </a:p>
        </p:txBody>
      </p:sp>
      <p:sp>
        <p:nvSpPr>
          <p:cNvPr id="3" name="Content Placeholder 2"/>
          <p:cNvSpPr>
            <a:spLocks noGrp="1"/>
          </p:cNvSpPr>
          <p:nvPr>
            <p:ph idx="1"/>
          </p:nvPr>
        </p:nvSpPr>
        <p:spPr>
          <a:xfrm>
            <a:off x="457200" y="1600200"/>
            <a:ext cx="8686800" cy="4525963"/>
          </a:xfrm>
        </p:spPr>
        <p:txBody>
          <a:bodyPr>
            <a:noAutofit/>
          </a:bodyPr>
          <a:lstStyle/>
          <a:p>
            <a:pPr>
              <a:spcBef>
                <a:spcPts val="600"/>
              </a:spcBef>
              <a:buNone/>
            </a:pPr>
            <a:r>
              <a:rPr lang="en-US" i="1" dirty="0" smtClean="0"/>
              <a:t>Fido chased Bessie into a barn</a:t>
            </a:r>
            <a:r>
              <a:rPr lang="en-US" dirty="0" smtClean="0"/>
              <a:t>		</a:t>
            </a:r>
            <a:r>
              <a:rPr lang="en-US" i="1" dirty="0" smtClean="0"/>
              <a:t>Most of the blobs are blue</a:t>
            </a:r>
            <a:endParaRPr lang="en-US" i="1" dirty="0" smtClean="0">
              <a:solidFill>
                <a:srgbClr val="0000FF"/>
              </a:solidFill>
              <a:sym typeface="Symbol"/>
            </a:endParaRPr>
          </a:p>
          <a:p>
            <a:pPr>
              <a:spcBef>
                <a:spcPts val="600"/>
              </a:spcBef>
              <a:buNone/>
            </a:pPr>
            <a:r>
              <a:rPr lang="en-US" dirty="0" err="1" smtClean="0">
                <a:solidFill>
                  <a:srgbClr val="0000FF"/>
                </a:solidFill>
                <a:sym typeface="Symbol"/>
              </a:rPr>
              <a:t></a:t>
            </a:r>
            <a:r>
              <a:rPr lang="en-US" dirty="0" smtClean="0">
                <a:solidFill>
                  <a:srgbClr val="0000FF"/>
                </a:solidFill>
                <a:sym typeface="Symbol"/>
              </a:rPr>
              <a:t> {  </a:t>
            </a:r>
            <a:r>
              <a:rPr lang="en-US" dirty="0" err="1" smtClean="0">
                <a:solidFill>
                  <a:srgbClr val="0000FF"/>
                </a:solidFill>
                <a:sym typeface="Symbol"/>
              </a:rPr>
              <a:t>[Before</a:t>
            </a:r>
            <a:r>
              <a:rPr lang="en-US" dirty="0" smtClean="0">
                <a:solidFill>
                  <a:srgbClr val="0000FF"/>
                </a:solidFill>
              </a:rPr>
              <a:t>(_, _)</a:t>
            </a:r>
            <a:r>
              <a:rPr lang="en-US" sz="3200" dirty="0" smtClean="0">
                <a:solidFill>
                  <a:srgbClr val="0000FF"/>
                </a:solidFill>
              </a:rPr>
              <a:t>^</a:t>
            </a:r>
            <a:r>
              <a:rPr lang="en-US" dirty="0" smtClean="0">
                <a:solidFill>
                  <a:srgbClr val="0000FF"/>
                </a:solidFill>
              </a:rPr>
              <a:t>Now(_)]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a:t>
            </a:r>
            <a:r>
              <a:rPr lang="en-US" dirty="0" smtClean="0">
                <a:solidFill>
                  <a:srgbClr val="0000FF"/>
                </a:solidFill>
                <a:sym typeface="Symbol"/>
              </a:rPr>
              <a:t> {</a:t>
            </a:r>
            <a:r>
              <a:rPr lang="en-US" dirty="0" smtClean="0">
                <a:solidFill>
                  <a:srgbClr val="0000FF"/>
                </a:solidFill>
              </a:rPr>
              <a:t> MOST(_)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[Agent</a:t>
            </a:r>
            <a:r>
              <a:rPr lang="en-US" dirty="0" smtClean="0">
                <a:solidFill>
                  <a:srgbClr val="0000FF"/>
                </a:solidFill>
              </a:rPr>
              <a:t>(_, _)</a:t>
            </a:r>
            <a:r>
              <a:rPr lang="en-US" sz="3200" dirty="0" smtClean="0">
                <a:solidFill>
                  <a:srgbClr val="0000FF"/>
                </a:solidFill>
              </a:rPr>
              <a:t>^</a:t>
            </a:r>
            <a:r>
              <a:rPr lang="en-US" dirty="0" smtClean="0">
                <a:solidFill>
                  <a:srgbClr val="0000FF"/>
                </a:solidFill>
              </a:rPr>
              <a:t>Fido(_)]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[Restrictor</a:t>
            </a:r>
            <a:r>
              <a:rPr lang="en-US" dirty="0" smtClean="0">
                <a:solidFill>
                  <a:srgbClr val="0000FF"/>
                </a:solidFill>
              </a:rPr>
              <a:t>(_, _)</a:t>
            </a:r>
            <a:r>
              <a:rPr lang="en-US" sz="3200" dirty="0" smtClean="0">
                <a:solidFill>
                  <a:srgbClr val="0000FF"/>
                </a:solidFill>
              </a:rPr>
              <a:t>^</a:t>
            </a:r>
            <a:r>
              <a:rPr lang="en-US" dirty="0" err="1" smtClean="0">
                <a:solidFill>
                  <a:srgbClr val="0000FF"/>
                </a:solidFill>
              </a:rPr>
              <a:t>TheBlobs</a:t>
            </a:r>
            <a:r>
              <a:rPr lang="en-US" dirty="0" smtClean="0">
                <a:solidFill>
                  <a:srgbClr val="0000FF"/>
                </a:solidFill>
              </a:rPr>
              <a: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[ChaseOf</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[Scope</a:t>
            </a:r>
            <a:r>
              <a:rPr lang="en-US" dirty="0" smtClean="0">
                <a:solidFill>
                  <a:srgbClr val="0000FF"/>
                </a:solidFill>
              </a:rPr>
              <a:t>(_, _)</a:t>
            </a:r>
            <a:r>
              <a:rPr lang="en-US" sz="3200" dirty="0" smtClean="0">
                <a:solidFill>
                  <a:srgbClr val="0000FF"/>
                </a:solidFill>
              </a:rPr>
              <a:t>^</a:t>
            </a:r>
            <a:r>
              <a:rPr lang="en-US" dirty="0" smtClean="0">
                <a:solidFill>
                  <a:srgbClr val="0000FF"/>
                </a:solidFill>
              </a:rPr>
              <a:t>Blue(_)]	</a:t>
            </a:r>
          </a:p>
          <a:p>
            <a:pPr>
              <a:spcBef>
                <a:spcPts val="600"/>
              </a:spcBef>
              <a:buNone/>
            </a:pPr>
            <a:r>
              <a:rPr lang="en-US" dirty="0" smtClean="0">
                <a:solidFill>
                  <a:srgbClr val="0000FF"/>
                </a:solidFill>
                <a:sym typeface="Symbol"/>
              </a:rPr>
              <a:t>	  </a:t>
            </a:r>
            <a:r>
              <a:rPr lang="en-US" dirty="0" err="1" smtClean="0">
                <a:solidFill>
                  <a:srgbClr val="0000FF"/>
                </a:solidFill>
                <a:sym typeface="Symbol"/>
              </a:rPr>
              <a:t>[Into</a:t>
            </a:r>
            <a:r>
              <a:rPr lang="en-US" dirty="0" smtClean="0">
                <a:solidFill>
                  <a:srgbClr val="0000FF"/>
                </a:solidFill>
                <a:sym typeface="Symbol"/>
              </a:rPr>
              <a:t>(_, _)</a:t>
            </a:r>
            <a:r>
              <a:rPr lang="en-US" sz="3200" dirty="0" smtClean="0">
                <a:solidFill>
                  <a:srgbClr val="0000FF"/>
                </a:solidFill>
              </a:rPr>
              <a:t>^</a:t>
            </a:r>
            <a:r>
              <a:rPr lang="en-US" dirty="0" smtClean="0">
                <a:solidFill>
                  <a:srgbClr val="0000FF"/>
                </a:solidFill>
                <a:sym typeface="Symbol"/>
              </a:rPr>
              <a:t>Barn(_)] 				 } </a:t>
            </a:r>
          </a:p>
          <a:p>
            <a:pPr>
              <a:spcBef>
                <a:spcPts val="600"/>
              </a:spcBef>
              <a:buNone/>
            </a:pPr>
            <a:r>
              <a:rPr lang="en-US" dirty="0" smtClean="0">
                <a:solidFill>
                  <a:srgbClr val="0000FF"/>
                </a:solidFill>
                <a:sym typeface="Symbol"/>
              </a:rPr>
              <a:t>    } 	 								  </a:t>
            </a:r>
            <a:r>
              <a:rPr lang="en-US" baseline="30000" dirty="0" smtClean="0">
                <a:solidFill>
                  <a:srgbClr val="0000FF"/>
                </a:solidFill>
                <a:sym typeface="Symbol"/>
              </a:rPr>
              <a:t>+</a:t>
            </a:r>
            <a:r>
              <a:rPr lang="en-US" baseline="30000" dirty="0" err="1" smtClean="0">
                <a:solidFill>
                  <a:srgbClr val="0000FF"/>
                </a:solidFill>
                <a:sym typeface="Symbol"/>
              </a:rPr>
              <a:t>count</a:t>
            </a:r>
            <a:r>
              <a:rPr lang="en-US" dirty="0" err="1" smtClean="0">
                <a:sym typeface="Symbol"/>
              </a:rPr>
              <a:t>MOST</a:t>
            </a:r>
            <a:r>
              <a:rPr lang="en-US" dirty="0" smtClean="0">
                <a:sym typeface="Symbol"/>
              </a:rPr>
              <a:t>(</a:t>
            </a:r>
            <a:r>
              <a:rPr lang="en-US" i="1" dirty="0" smtClean="0">
                <a:sym typeface="Symbol"/>
              </a:rPr>
              <a:t>&lt;Restrictor</a:t>
            </a:r>
            <a:r>
              <a:rPr lang="en-US" dirty="0" smtClean="0">
                <a:sym typeface="Symbol"/>
              </a:rPr>
              <a:t>, </a:t>
            </a:r>
            <a:r>
              <a:rPr lang="en-US" i="1" dirty="0" smtClean="0">
                <a:sym typeface="Symbol"/>
              </a:rPr>
              <a:t>Scope</a:t>
            </a:r>
            <a:r>
              <a:rPr lang="en-US" dirty="0" smtClean="0">
                <a:sym typeface="Symbol"/>
              </a:rPr>
              <a:t>&gt;) </a:t>
            </a:r>
            <a:r>
              <a:rPr lang="en-US" dirty="0" err="1" smtClean="0">
                <a:sym typeface="Symbol"/>
              </a:rPr>
              <a:t>iff</a:t>
            </a:r>
            <a:r>
              <a:rPr lang="en-US" dirty="0" smtClean="0">
                <a:sym typeface="Symbol"/>
              </a:rPr>
              <a:t> </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smtClean="0">
                <a:solidFill>
                  <a:srgbClr val="0000FF"/>
                </a:solidFill>
              </a:rPr>
              <a:t>#</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p>
          <a:p>
            <a:pPr>
              <a:spcBef>
                <a:spcPts val="600"/>
              </a:spcBef>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sym typeface="Symbol" charset="2"/>
              </a:rPr>
              <a:t>−</a:t>
            </a:r>
            <a:r>
              <a:rPr lang="en-US" dirty="0" smtClean="0">
                <a:sym typeface="Symbol" charset="2"/>
              </a:rPr>
              <a:t>  </a:t>
            </a:r>
            <a:r>
              <a:rPr lang="en-US" dirty="0" err="1" smtClean="0">
                <a:sym typeface="Symbol" pitchFamily="1" charset="2"/>
              </a:rPr>
              <a:t>BLUE(x</a:t>
            </a:r>
            <a:r>
              <a:rPr lang="en-US" dirty="0" smtClean="0">
                <a:sym typeface="Symbol" pitchFamily="1" charset="2"/>
              </a:rPr>
              <a:t>)}</a:t>
            </a:r>
            <a:endParaRPr lang="en-US" dirty="0" smtClean="0">
              <a:sym typeface="Symbol"/>
            </a:endParaRPr>
          </a:p>
          <a:p>
            <a:pPr>
              <a:spcBef>
                <a:spcPts val="600"/>
              </a:spcBef>
              <a:buNone/>
            </a:pPr>
            <a:r>
              <a:rPr lang="en-US" dirty="0" smtClean="0"/>
              <a:t>											</a:t>
            </a:r>
          </a:p>
          <a:p>
            <a:pPr>
              <a:spcBef>
                <a:spcPts val="600"/>
              </a:spcBef>
              <a:buNone/>
            </a:pPr>
            <a:r>
              <a:rPr lang="en-US" dirty="0" smtClean="0"/>
              <a:t>										</a:t>
            </a:r>
          </a:p>
          <a:p>
            <a:pPr>
              <a:spcBef>
                <a:spcPts val="600"/>
              </a:spcBef>
              <a:buNone/>
            </a:pPr>
            <a:endParaRPr lang="en-US" dirty="0" smtClean="0"/>
          </a:p>
          <a:p>
            <a:pPr>
              <a:spcBef>
                <a:spcPts val="600"/>
              </a:spcBef>
            </a:pPr>
            <a:endParaRPr lang="en-US" dirty="0"/>
          </a:p>
        </p:txBody>
      </p:sp>
      <p:cxnSp>
        <p:nvCxnSpPr>
          <p:cNvPr id="5" name="Straight Connector 4"/>
          <p:cNvCxnSpPr/>
          <p:nvPr/>
        </p:nvCxnSpPr>
        <p:spPr>
          <a:xfrm rot="5400000">
            <a:off x="2495063" y="3960021"/>
            <a:ext cx="4332279"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Maybe: Word Meanings </a:t>
            </a:r>
            <a:r>
              <a:rPr lang="en-US" i="1" u="sng" dirty="0" smtClean="0">
                <a:solidFill>
                  <a:srgbClr val="0000FF"/>
                </a:solidFill>
              </a:rPr>
              <a:t>Combine Simply</a:t>
            </a:r>
            <a:r>
              <a:rPr lang="en-US" dirty="0" smtClean="0">
                <a:solidFill>
                  <a:srgbClr val="0000FF"/>
                </a:solidFill>
              </a:rPr>
              <a:t>, but</a:t>
            </a:r>
            <a:br>
              <a:rPr lang="en-US" dirty="0" smtClean="0">
                <a:solidFill>
                  <a:srgbClr val="0000FF"/>
                </a:solidFill>
              </a:rPr>
            </a:br>
            <a:r>
              <a:rPr lang="en-US" dirty="0" smtClean="0">
                <a:solidFill>
                  <a:srgbClr val="0000FF"/>
                </a:solidFill>
              </a:rPr>
              <a:t>Some are </a:t>
            </a:r>
            <a:r>
              <a:rPr lang="en-US" i="1" u="sng" dirty="0" smtClean="0">
                <a:solidFill>
                  <a:srgbClr val="0000FF"/>
                </a:solidFill>
              </a:rPr>
              <a:t>Introduced via Basic Operations</a:t>
            </a:r>
            <a:endParaRPr lang="en-US" i="1" u="sng" dirty="0">
              <a:solidFill>
                <a:srgbClr val="0000FF"/>
              </a:solidFill>
            </a:endParaRPr>
          </a:p>
        </p:txBody>
      </p:sp>
      <p:sp>
        <p:nvSpPr>
          <p:cNvPr id="3" name="Content Placeholder 2"/>
          <p:cNvSpPr>
            <a:spLocks noGrp="1"/>
          </p:cNvSpPr>
          <p:nvPr>
            <p:ph idx="1"/>
          </p:nvPr>
        </p:nvSpPr>
        <p:spPr>
          <a:xfrm>
            <a:off x="457200" y="1600200"/>
            <a:ext cx="8686800" cy="4525963"/>
          </a:xfrm>
        </p:spPr>
        <p:txBody>
          <a:bodyPr>
            <a:noAutofit/>
          </a:bodyPr>
          <a:lstStyle/>
          <a:p>
            <a:pPr>
              <a:spcBef>
                <a:spcPts val="600"/>
              </a:spcBef>
              <a:buNone/>
            </a:pPr>
            <a:r>
              <a:rPr lang="en-US" i="1" dirty="0" smtClean="0"/>
              <a:t>Fido chased Bessie into a barn</a:t>
            </a:r>
            <a:r>
              <a:rPr lang="en-US" dirty="0" smtClean="0"/>
              <a:t>		</a:t>
            </a:r>
            <a:r>
              <a:rPr lang="en-US" i="1" dirty="0" smtClean="0"/>
              <a:t>Most of the blobs are blue</a:t>
            </a:r>
            <a:endParaRPr lang="en-US" i="1" dirty="0" smtClean="0">
              <a:solidFill>
                <a:srgbClr val="0000FF"/>
              </a:solidFill>
              <a:sym typeface="Symbol"/>
            </a:endParaRPr>
          </a:p>
          <a:p>
            <a:pPr>
              <a:spcBef>
                <a:spcPts val="600"/>
              </a:spcBef>
              <a:buNone/>
            </a:pPr>
            <a:r>
              <a:rPr lang="en-US" dirty="0" err="1" smtClean="0">
                <a:solidFill>
                  <a:srgbClr val="0000FF"/>
                </a:solidFill>
                <a:sym typeface="Symbol"/>
              </a:rPr>
              <a:t></a:t>
            </a:r>
            <a:r>
              <a:rPr lang="en-US" dirty="0" smtClean="0">
                <a:solidFill>
                  <a:srgbClr val="0000FF"/>
                </a:solidFill>
                <a:sym typeface="Symbol"/>
              </a:rPr>
              <a:t> {  </a:t>
            </a:r>
            <a:r>
              <a:rPr lang="en-US" dirty="0" err="1" smtClean="0">
                <a:solidFill>
                  <a:srgbClr val="0000FF"/>
                </a:solidFill>
                <a:sym typeface="Symbol"/>
              </a:rPr>
              <a:t>[Before</a:t>
            </a:r>
            <a:r>
              <a:rPr lang="en-US" dirty="0" smtClean="0">
                <a:solidFill>
                  <a:srgbClr val="0000FF"/>
                </a:solidFill>
              </a:rPr>
              <a:t>(_, _)</a:t>
            </a:r>
            <a:r>
              <a:rPr lang="en-US" sz="3200" dirty="0" smtClean="0">
                <a:solidFill>
                  <a:srgbClr val="0000FF"/>
                </a:solidFill>
              </a:rPr>
              <a:t>^</a:t>
            </a:r>
            <a:r>
              <a:rPr lang="en-US" dirty="0" smtClean="0">
                <a:solidFill>
                  <a:srgbClr val="0000FF"/>
                </a:solidFill>
              </a:rPr>
              <a:t>Now(_)]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a:t>
            </a:r>
            <a:r>
              <a:rPr lang="en-US" dirty="0" smtClean="0">
                <a:solidFill>
                  <a:srgbClr val="0000FF"/>
                </a:solidFill>
                <a:sym typeface="Symbol"/>
              </a:rPr>
              <a:t> {</a:t>
            </a:r>
            <a:r>
              <a:rPr lang="en-US" dirty="0" smtClean="0">
                <a:solidFill>
                  <a:srgbClr val="0000FF"/>
                </a:solidFill>
              </a:rPr>
              <a:t> MOST(_)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[Agent</a:t>
            </a:r>
            <a:r>
              <a:rPr lang="en-US" dirty="0" smtClean="0">
                <a:solidFill>
                  <a:srgbClr val="0000FF"/>
                </a:solidFill>
              </a:rPr>
              <a:t>(_, _)</a:t>
            </a:r>
            <a:r>
              <a:rPr lang="en-US" sz="3200" dirty="0" smtClean="0">
                <a:solidFill>
                  <a:srgbClr val="0000FF"/>
                </a:solidFill>
              </a:rPr>
              <a:t>^</a:t>
            </a:r>
            <a:r>
              <a:rPr lang="en-US" dirty="0" smtClean="0">
                <a:solidFill>
                  <a:srgbClr val="0000FF"/>
                </a:solidFill>
              </a:rPr>
              <a:t>Fido(_)]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[Restrictor</a:t>
            </a:r>
            <a:r>
              <a:rPr lang="en-US" dirty="0" smtClean="0">
                <a:solidFill>
                  <a:srgbClr val="0000FF"/>
                </a:solidFill>
              </a:rPr>
              <a:t>(_, _)</a:t>
            </a:r>
            <a:r>
              <a:rPr lang="en-US" sz="3200" dirty="0" smtClean="0">
                <a:solidFill>
                  <a:srgbClr val="0000FF"/>
                </a:solidFill>
              </a:rPr>
              <a:t>^</a:t>
            </a:r>
            <a:r>
              <a:rPr lang="en-US" dirty="0" err="1" smtClean="0">
                <a:solidFill>
                  <a:srgbClr val="0000FF"/>
                </a:solidFill>
              </a:rPr>
              <a:t>TheBlobs</a:t>
            </a:r>
            <a:r>
              <a:rPr lang="en-US" dirty="0" smtClean="0">
                <a:solidFill>
                  <a:srgbClr val="0000FF"/>
                </a:solidFill>
              </a:rPr>
              <a: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[ChaseOf</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[Scope</a:t>
            </a:r>
            <a:r>
              <a:rPr lang="en-US" dirty="0" smtClean="0">
                <a:solidFill>
                  <a:srgbClr val="0000FF"/>
                </a:solidFill>
              </a:rPr>
              <a:t>(_, _)</a:t>
            </a:r>
            <a:r>
              <a:rPr lang="en-US" sz="3200" dirty="0" smtClean="0">
                <a:solidFill>
                  <a:srgbClr val="0000FF"/>
                </a:solidFill>
              </a:rPr>
              <a:t>^</a:t>
            </a:r>
            <a:r>
              <a:rPr lang="en-US" dirty="0" smtClean="0">
                <a:solidFill>
                  <a:srgbClr val="0000FF"/>
                </a:solidFill>
              </a:rPr>
              <a:t>Blue(_)]	</a:t>
            </a:r>
          </a:p>
          <a:p>
            <a:pPr>
              <a:spcBef>
                <a:spcPts val="600"/>
              </a:spcBef>
              <a:buNone/>
            </a:pPr>
            <a:r>
              <a:rPr lang="en-US" dirty="0" smtClean="0">
                <a:solidFill>
                  <a:srgbClr val="0000FF"/>
                </a:solidFill>
                <a:sym typeface="Symbol"/>
              </a:rPr>
              <a:t>	  </a:t>
            </a:r>
            <a:r>
              <a:rPr lang="en-US" dirty="0" err="1" smtClean="0">
                <a:solidFill>
                  <a:srgbClr val="0000FF"/>
                </a:solidFill>
                <a:sym typeface="Symbol"/>
              </a:rPr>
              <a:t>[Into</a:t>
            </a:r>
            <a:r>
              <a:rPr lang="en-US" dirty="0" smtClean="0">
                <a:solidFill>
                  <a:srgbClr val="0000FF"/>
                </a:solidFill>
                <a:sym typeface="Symbol"/>
              </a:rPr>
              <a:t>(_, _)</a:t>
            </a:r>
            <a:r>
              <a:rPr lang="en-US" sz="3200" dirty="0" smtClean="0">
                <a:solidFill>
                  <a:srgbClr val="0000FF"/>
                </a:solidFill>
              </a:rPr>
              <a:t>^</a:t>
            </a:r>
            <a:r>
              <a:rPr lang="en-US" dirty="0" smtClean="0">
                <a:solidFill>
                  <a:srgbClr val="0000FF"/>
                </a:solidFill>
                <a:sym typeface="Symbol"/>
              </a:rPr>
              <a:t>Barn(_)] 				 } </a:t>
            </a:r>
          </a:p>
          <a:p>
            <a:pPr>
              <a:spcBef>
                <a:spcPts val="600"/>
              </a:spcBef>
              <a:buNone/>
            </a:pPr>
            <a:r>
              <a:rPr lang="en-US" dirty="0" smtClean="0">
                <a:solidFill>
                  <a:srgbClr val="0000FF"/>
                </a:solidFill>
                <a:sym typeface="Symbol"/>
              </a:rPr>
              <a:t>    } 	 								 </a:t>
            </a:r>
            <a:r>
              <a:rPr lang="en-US" baseline="30000" dirty="0" smtClean="0">
                <a:solidFill>
                  <a:srgbClr val="0000FF"/>
                </a:solidFill>
                <a:sym typeface="Symbol"/>
              </a:rPr>
              <a:t>+/-</a:t>
            </a:r>
            <a:r>
              <a:rPr lang="en-US" baseline="30000" dirty="0" err="1" smtClean="0">
                <a:solidFill>
                  <a:srgbClr val="0000FF"/>
                </a:solidFill>
                <a:sym typeface="Symbol"/>
              </a:rPr>
              <a:t>count</a:t>
            </a:r>
            <a:r>
              <a:rPr lang="en-US" dirty="0" err="1" smtClean="0">
                <a:sym typeface="Symbol"/>
              </a:rPr>
              <a:t>MOST</a:t>
            </a:r>
            <a:r>
              <a:rPr lang="en-US" dirty="0" smtClean="0">
                <a:sym typeface="Symbol"/>
              </a:rPr>
              <a:t>(</a:t>
            </a:r>
            <a:r>
              <a:rPr lang="en-US" i="1" dirty="0" smtClean="0">
                <a:sym typeface="Symbol"/>
              </a:rPr>
              <a:t>&lt;Restrictor</a:t>
            </a:r>
            <a:r>
              <a:rPr lang="en-US" dirty="0" smtClean="0">
                <a:sym typeface="Symbol"/>
              </a:rPr>
              <a:t>, </a:t>
            </a:r>
            <a:r>
              <a:rPr lang="en-US" i="1" dirty="0" smtClean="0">
                <a:sym typeface="Symbol"/>
              </a:rPr>
              <a:t>Scope</a:t>
            </a:r>
            <a:r>
              <a:rPr lang="en-US" dirty="0" smtClean="0">
                <a:sym typeface="Symbol"/>
              </a:rPr>
              <a:t>&gt;) </a:t>
            </a:r>
            <a:r>
              <a:rPr lang="en-US" dirty="0" err="1" smtClean="0">
                <a:sym typeface="Symbol"/>
              </a:rPr>
              <a:t>iff</a:t>
            </a:r>
            <a:r>
              <a:rPr lang="en-US" dirty="0" smtClean="0">
                <a:sym typeface="Symbol"/>
              </a:rPr>
              <a:t> </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smtClean="0">
                <a:latin typeface="Wingdings"/>
                <a:ea typeface="Wingdings"/>
                <a:cs typeface="Wingdings"/>
              </a:rPr>
              <a:t></a:t>
            </a:r>
            <a:r>
              <a:rPr lang="en-US" dirty="0" smtClean="0"/>
              <a:t>[R(_)</a:t>
            </a:r>
            <a:r>
              <a:rPr lang="en-US" sz="3200" dirty="0" smtClean="0"/>
              <a:t>^</a:t>
            </a:r>
            <a:r>
              <a:rPr lang="en-US" dirty="0" smtClean="0"/>
              <a:t>S(_)] &gt; </a:t>
            </a:r>
          </a:p>
          <a:p>
            <a:pPr>
              <a:spcBef>
                <a:spcPts val="600"/>
              </a:spcBef>
              <a:buNone/>
            </a:pPr>
            <a:r>
              <a:rPr lang="en-US" dirty="0" smtClean="0"/>
              <a:t>										       </a:t>
            </a:r>
            <a:r>
              <a:rPr lang="en-US" dirty="0" smtClean="0">
                <a:latin typeface="Wingdings"/>
                <a:ea typeface="Wingdings"/>
                <a:cs typeface="Wingdings"/>
              </a:rPr>
              <a:t></a:t>
            </a:r>
            <a:r>
              <a:rPr lang="en-US" dirty="0" smtClean="0"/>
              <a:t>R(_)</a:t>
            </a:r>
            <a:r>
              <a:rPr lang="en-US" dirty="0" smtClean="0">
                <a:sym typeface="Symbol" charset="2"/>
              </a:rPr>
              <a:t> − </a:t>
            </a:r>
            <a:r>
              <a:rPr lang="en-US" dirty="0" smtClean="0"/>
              <a:t>[</a:t>
            </a:r>
            <a:r>
              <a:rPr lang="en-US" dirty="0" smtClean="0">
                <a:latin typeface="Wingdings"/>
                <a:ea typeface="Wingdings"/>
                <a:cs typeface="Wingdings"/>
              </a:rPr>
              <a:t></a:t>
            </a:r>
            <a:r>
              <a:rPr lang="en-US" dirty="0" smtClean="0"/>
              <a:t>R(_)</a:t>
            </a:r>
            <a:r>
              <a:rPr lang="en-US" sz="3200" dirty="0" smtClean="0"/>
              <a:t>^</a:t>
            </a:r>
            <a:r>
              <a:rPr lang="en-US" dirty="0" smtClean="0"/>
              <a:t>S(_)]</a:t>
            </a:r>
          </a:p>
          <a:p>
            <a:pPr>
              <a:spcBef>
                <a:spcPts val="600"/>
              </a:spcBef>
              <a:buNone/>
            </a:pPr>
            <a:endParaRPr lang="en-US" dirty="0" smtClean="0">
              <a:sym typeface="Symbol"/>
            </a:endParaRPr>
          </a:p>
          <a:p>
            <a:pPr>
              <a:spcBef>
                <a:spcPts val="600"/>
              </a:spcBef>
              <a:buNone/>
            </a:pPr>
            <a:r>
              <a:rPr lang="en-US" dirty="0" smtClean="0"/>
              <a:t>											</a:t>
            </a:r>
          </a:p>
          <a:p>
            <a:pPr>
              <a:spcBef>
                <a:spcPts val="600"/>
              </a:spcBef>
              <a:buNone/>
            </a:pPr>
            <a:r>
              <a:rPr lang="en-US" dirty="0" smtClean="0"/>
              <a:t>										</a:t>
            </a:r>
          </a:p>
          <a:p>
            <a:pPr>
              <a:spcBef>
                <a:spcPts val="600"/>
              </a:spcBef>
              <a:buNone/>
            </a:pPr>
            <a:endParaRPr lang="en-US" dirty="0" smtClean="0"/>
          </a:p>
          <a:p>
            <a:pPr>
              <a:spcBef>
                <a:spcPts val="600"/>
              </a:spcBef>
            </a:pPr>
            <a:endParaRPr lang="en-US" dirty="0"/>
          </a:p>
        </p:txBody>
      </p:sp>
      <p:cxnSp>
        <p:nvCxnSpPr>
          <p:cNvPr id="5" name="Straight Connector 4"/>
          <p:cNvCxnSpPr/>
          <p:nvPr/>
        </p:nvCxnSpPr>
        <p:spPr>
          <a:xfrm rot="5400000">
            <a:off x="2495063" y="3960021"/>
            <a:ext cx="4332279"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898331" y="889843"/>
            <a:ext cx="7527392" cy="5262979"/>
          </a:xfrm>
          <a:prstGeom prst="rect">
            <a:avLst/>
          </a:prstGeom>
        </p:spPr>
        <p:txBody>
          <a:bodyPr wrap="square">
            <a:spAutoFit/>
          </a:bodyPr>
          <a:lstStyle/>
          <a:p>
            <a:r>
              <a:rPr lang="en-US" sz="2400" dirty="0" smtClean="0"/>
              <a:t>What is it for words to mean what they do? In the essays collected here, I explore the idea that we would have an answer to this question if we knew how to construct a theory satisfying two demands: it would provide an interpretation of all utterances, actual and potential, of a speaker or group of speakers; and it would be verifiable without knowledge of the detailed propositional attitudes of the speaker. The first condition acknowledges the holistic nature of linguistic understanding. The second condition aims to prevent smuggling into the foundations of the theory concepts too closely allied to the concept of meaning. A theory that does not satisfy both conditions cannot be said to answer our opening question in a philosophically instructive way (Davidson [1984], </a:t>
            </a:r>
            <a:r>
              <a:rPr lang="en-US" sz="2400" dirty="0" err="1" smtClean="0"/>
              <a:t>p</a:t>
            </a:r>
            <a:r>
              <a:rPr lang="en-US" sz="2400" dirty="0" smtClean="0"/>
              <a:t>. xiii).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07219" y="535781"/>
            <a:ext cx="7358063" cy="803672"/>
          </a:xfrm>
        </p:spPr>
        <p:txBody>
          <a:bodyPr>
            <a:noAutofit/>
          </a:bodyPr>
          <a:lstStyle/>
          <a:p>
            <a:pPr eaLnBrk="1"/>
            <a:r>
              <a:rPr lang="en-US" dirty="0"/>
              <a:t/>
            </a:r>
            <a:br>
              <a:rPr lang="en-US" dirty="0"/>
            </a:br>
            <a:r>
              <a:rPr lang="en-US" dirty="0"/>
              <a:t>‘</a:t>
            </a:r>
            <a:r>
              <a:rPr lang="en-US" dirty="0">
                <a:solidFill>
                  <a:srgbClr val="0000FF"/>
                </a:solidFill>
              </a:rPr>
              <a:t>I</a:t>
            </a:r>
            <a:r>
              <a:rPr lang="en-US" dirty="0"/>
              <a:t>’ Before ‘</a:t>
            </a:r>
            <a:r>
              <a:rPr lang="en-US" dirty="0">
                <a:solidFill>
                  <a:srgbClr val="FF0000"/>
                </a:solidFill>
              </a:rPr>
              <a:t>E</a:t>
            </a:r>
            <a:r>
              <a:rPr lang="en-US" dirty="0"/>
              <a:t>’ </a:t>
            </a:r>
            <a:br>
              <a:rPr lang="en-US" dirty="0"/>
            </a:br>
            <a:endParaRPr lang="en-US" dirty="0"/>
          </a:p>
        </p:txBody>
      </p:sp>
      <p:sp>
        <p:nvSpPr>
          <p:cNvPr id="28675" name="Rectangle 2"/>
          <p:cNvSpPr>
            <a:spLocks noGrp="1" noChangeArrowheads="1"/>
          </p:cNvSpPr>
          <p:nvPr>
            <p:ph type="body" idx="1"/>
          </p:nvPr>
        </p:nvSpPr>
        <p:spPr>
          <a:xfrm>
            <a:off x="607219" y="1500187"/>
            <a:ext cx="8275449" cy="5098363"/>
          </a:xfrm>
        </p:spPr>
        <p:txBody>
          <a:bodyPr>
            <a:noAutofit/>
          </a:bodyPr>
          <a:lstStyle/>
          <a:p>
            <a:pPr eaLnBrk="1">
              <a:spcBef>
                <a:spcPts val="1176"/>
              </a:spcBef>
            </a:pPr>
            <a:r>
              <a:rPr lang="en-US" dirty="0" smtClean="0"/>
              <a:t>Church</a:t>
            </a:r>
            <a:r>
              <a:rPr lang="en-US" dirty="0"/>
              <a:t>: </a:t>
            </a:r>
            <a:r>
              <a:rPr lang="en-US" dirty="0">
                <a:solidFill>
                  <a:srgbClr val="0000FF"/>
                </a:solidFill>
              </a:rPr>
              <a:t>function-in-intension</a:t>
            </a:r>
            <a:r>
              <a:rPr lang="en-US" dirty="0"/>
              <a:t> vs. </a:t>
            </a:r>
            <a:r>
              <a:rPr lang="en-US" dirty="0">
                <a:solidFill>
                  <a:srgbClr val="FF0000"/>
                </a:solidFill>
              </a:rPr>
              <a:t>function-in-</a:t>
            </a:r>
            <a:r>
              <a:rPr lang="en-US" dirty="0" smtClean="0">
                <a:solidFill>
                  <a:srgbClr val="FF0000"/>
                </a:solidFill>
              </a:rPr>
              <a:t>extension</a:t>
            </a:r>
          </a:p>
          <a:p>
            <a:pPr eaLnBrk="1">
              <a:spcBef>
                <a:spcPts val="2400"/>
              </a:spcBef>
            </a:pPr>
            <a:r>
              <a:rPr lang="en-US" dirty="0" smtClean="0"/>
              <a:t>Chomsky: </a:t>
            </a:r>
            <a:r>
              <a:rPr lang="en-US" dirty="0" smtClean="0">
                <a:solidFill>
                  <a:srgbClr val="0000FF"/>
                </a:solidFill>
              </a:rPr>
              <a:t>I-language</a:t>
            </a:r>
            <a:r>
              <a:rPr lang="en-US" dirty="0" smtClean="0"/>
              <a:t> vs. </a:t>
            </a:r>
            <a:r>
              <a:rPr lang="en-US" dirty="0" smtClean="0">
                <a:solidFill>
                  <a:srgbClr val="FF0000"/>
                </a:solidFill>
              </a:rPr>
              <a:t>E-language</a:t>
            </a:r>
          </a:p>
          <a:p>
            <a:pPr>
              <a:spcBef>
                <a:spcPts val="844"/>
              </a:spcBef>
              <a:buNone/>
            </a:pPr>
            <a:r>
              <a:rPr lang="en-US" dirty="0" smtClean="0"/>
              <a:t>    </a:t>
            </a:r>
            <a:r>
              <a:rPr lang="en-US" dirty="0"/>
              <a:t>--</a:t>
            </a:r>
            <a:r>
              <a:rPr lang="en-US" dirty="0" smtClean="0">
                <a:solidFill>
                  <a:srgbClr val="0000FF"/>
                </a:solidFill>
              </a:rPr>
              <a:t>an implementable procedure that generates expressions: 			</a:t>
            </a:r>
            <a:r>
              <a:rPr lang="en-US" dirty="0" err="1" smtClean="0"/>
              <a:t>π-λ</a:t>
            </a:r>
            <a:r>
              <a:rPr lang="en-US" dirty="0" smtClean="0"/>
              <a:t>		DS-SS-PF		DS-SS-PF-LF		PHON-SEM </a:t>
            </a:r>
          </a:p>
          <a:p>
            <a:pPr>
              <a:spcBef>
                <a:spcPts val="1800"/>
              </a:spcBef>
              <a:buNone/>
            </a:pPr>
            <a:r>
              <a:rPr lang="en-US" dirty="0" smtClean="0"/>
              <a:t>    --</a:t>
            </a:r>
            <a:r>
              <a:rPr lang="en-US" dirty="0" smtClean="0">
                <a:solidFill>
                  <a:srgbClr val="FF0000"/>
                </a:solidFill>
              </a:rPr>
              <a:t>other notions of language, e.g. sets of &lt;PHON, SEM&gt; pairs </a:t>
            </a:r>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In a Longer Version of the Talk...</a:t>
            </a:r>
            <a:endParaRPr lang="en-US" sz="3200" dirty="0"/>
          </a:p>
        </p:txBody>
      </p:sp>
      <p:sp>
        <p:nvSpPr>
          <p:cNvPr id="3" name="Content Placeholder 2"/>
          <p:cNvSpPr>
            <a:spLocks noGrp="1"/>
          </p:cNvSpPr>
          <p:nvPr>
            <p:ph idx="1"/>
          </p:nvPr>
        </p:nvSpPr>
        <p:spPr>
          <a:xfrm>
            <a:off x="457200" y="1143000"/>
            <a:ext cx="8229600" cy="5295900"/>
          </a:xfrm>
        </p:spPr>
        <p:txBody>
          <a:bodyPr>
            <a:noAutofit/>
          </a:bodyPr>
          <a:lstStyle/>
          <a:p>
            <a:pPr>
              <a:spcBef>
                <a:spcPts val="500"/>
              </a:spcBef>
            </a:pPr>
            <a:r>
              <a:rPr lang="en-US" i="1" dirty="0" smtClean="0"/>
              <a:t>Church’s Invention of the Lambda Calculus</a:t>
            </a:r>
          </a:p>
          <a:p>
            <a:pPr lvl="1">
              <a:spcBef>
                <a:spcPts val="500"/>
              </a:spcBef>
            </a:pPr>
            <a:r>
              <a:rPr lang="en-US" dirty="0" smtClean="0"/>
              <a:t>takes the I-perspective to be fundamental</a:t>
            </a:r>
          </a:p>
          <a:p>
            <a:pPr lvl="1">
              <a:spcBef>
                <a:spcPts val="500"/>
              </a:spcBef>
            </a:pPr>
            <a:endParaRPr lang="en-US" dirty="0" smtClean="0"/>
          </a:p>
          <a:p>
            <a:pPr>
              <a:spcBef>
                <a:spcPts val="500"/>
              </a:spcBef>
            </a:pPr>
            <a:r>
              <a:rPr lang="en-US" i="1" dirty="0" smtClean="0"/>
              <a:t>Lewis, “Languages and Language” </a:t>
            </a:r>
          </a:p>
          <a:p>
            <a:pPr lvl="1">
              <a:spcBef>
                <a:spcPts val="500"/>
              </a:spcBef>
            </a:pPr>
            <a:r>
              <a:rPr lang="en-US" dirty="0" smtClean="0"/>
              <a:t>takes the E-perspective to be fundamental</a:t>
            </a:r>
          </a:p>
          <a:p>
            <a:pPr lvl="1">
              <a:spcBef>
                <a:spcPts val="500"/>
              </a:spcBef>
              <a:buNone/>
            </a:pPr>
            <a:r>
              <a:rPr lang="en-US" dirty="0" smtClean="0"/>
              <a:t>    		languages as </a:t>
            </a:r>
            <a:r>
              <a:rPr lang="en-US" i="1" u="sng" dirty="0" smtClean="0"/>
              <a:t>sets</a:t>
            </a:r>
            <a:r>
              <a:rPr lang="en-US" dirty="0" smtClean="0"/>
              <a:t> of “ordered pairs of strings and meanings.”</a:t>
            </a:r>
          </a:p>
          <a:p>
            <a:pPr lvl="1">
              <a:spcBef>
                <a:spcPts val="500"/>
              </a:spcBef>
            </a:pPr>
            <a:r>
              <a:rPr lang="en-US" dirty="0" smtClean="0"/>
              <a:t>mixes the question of what languages </a:t>
            </a:r>
            <a:r>
              <a:rPr lang="en-US" i="1" dirty="0" smtClean="0"/>
              <a:t>are</a:t>
            </a:r>
            <a:r>
              <a:rPr lang="en-US" dirty="0" smtClean="0"/>
              <a:t> with questions about </a:t>
            </a:r>
          </a:p>
          <a:p>
            <a:pPr lvl="1">
              <a:spcBef>
                <a:spcPts val="500"/>
              </a:spcBef>
              <a:buNone/>
            </a:pPr>
            <a:r>
              <a:rPr lang="en-US" dirty="0" smtClean="0"/>
              <a:t>		our (pre-theoretic) </a:t>
            </a:r>
            <a:r>
              <a:rPr lang="en-US" i="1" dirty="0" smtClean="0"/>
              <a:t>concept</a:t>
            </a:r>
            <a:r>
              <a:rPr lang="en-US" dirty="0" smtClean="0"/>
              <a:t> of a language</a:t>
            </a:r>
          </a:p>
          <a:p>
            <a:pPr lvl="1">
              <a:spcBef>
                <a:spcPts val="500"/>
              </a:spcBef>
              <a:buNone/>
            </a:pPr>
            <a:endParaRPr lang="en-US" dirty="0" smtClean="0"/>
          </a:p>
          <a:p>
            <a:pPr>
              <a:spcBef>
                <a:spcPts val="1200"/>
              </a:spcBef>
            </a:pPr>
            <a:r>
              <a:rPr lang="en-US" i="1" dirty="0" smtClean="0"/>
              <a:t>Two Perspectives on Marr’s </a:t>
            </a:r>
            <a:r>
              <a:rPr lang="en-US" i="1" dirty="0" err="1" smtClean="0"/>
              <a:t>LevelOne/LevelTwo</a:t>
            </a:r>
            <a:r>
              <a:rPr lang="en-US" i="1" dirty="0" smtClean="0"/>
              <a:t> distinction</a:t>
            </a:r>
          </a:p>
          <a:p>
            <a:pPr lvl="1">
              <a:spcBef>
                <a:spcPts val="1200"/>
              </a:spcBef>
            </a:pPr>
            <a:r>
              <a:rPr lang="en-US" i="1" dirty="0" smtClean="0"/>
              <a:t>distinct targets of inquiry</a:t>
            </a:r>
          </a:p>
          <a:p>
            <a:pPr lvl="1">
              <a:spcBef>
                <a:spcPts val="1200"/>
              </a:spcBef>
            </a:pPr>
            <a:r>
              <a:rPr lang="en-US" i="1" dirty="0" smtClean="0"/>
              <a:t>a suggested discovery procedure for getting a Level Two theory</a:t>
            </a:r>
          </a:p>
          <a:p>
            <a:pPr>
              <a:spcBef>
                <a:spcPts val="500"/>
              </a:spcBef>
              <a:buNone/>
            </a:pPr>
            <a:r>
              <a:rPr lang="en-US" sz="2000" dirty="0" smtClean="0"/>
              <a:t>	</a:t>
            </a:r>
            <a:endParaRPr lang="en-US" sz="2000" i="1"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t>Plan</a:t>
            </a:r>
            <a:endParaRPr lang="en-US" sz="3600" u="sng" dirty="0"/>
          </a:p>
        </p:txBody>
      </p:sp>
      <p:sp>
        <p:nvSpPr>
          <p:cNvPr id="3" name="Content Placeholder 2"/>
          <p:cNvSpPr>
            <a:spLocks noGrp="1"/>
          </p:cNvSpPr>
          <p:nvPr>
            <p:ph idx="1"/>
          </p:nvPr>
        </p:nvSpPr>
        <p:spPr>
          <a:xfrm>
            <a:off x="457200" y="1320800"/>
            <a:ext cx="8229600" cy="4807977"/>
          </a:xfrm>
        </p:spPr>
        <p:txBody>
          <a:bodyPr>
            <a:noAutofit/>
          </a:bodyPr>
          <a:lstStyle/>
          <a:p>
            <a:pPr>
              <a:spcBef>
                <a:spcPts val="0"/>
              </a:spcBef>
              <a:buNone/>
            </a:pPr>
            <a:r>
              <a:rPr lang="en-US" dirty="0" smtClean="0">
                <a:latin typeface="Zapf Dingbats"/>
                <a:ea typeface="Zapf Dingbats"/>
                <a:cs typeface="Zapf Dingbats"/>
              </a:rPr>
              <a:t>✔ </a:t>
            </a:r>
            <a:r>
              <a:rPr lang="en-US" dirty="0" smtClean="0"/>
              <a:t>Warm up on the </a:t>
            </a:r>
            <a:r>
              <a:rPr lang="en-US" dirty="0" smtClean="0">
                <a:solidFill>
                  <a:srgbClr val="0000FF"/>
                </a:solidFill>
              </a:rPr>
              <a:t>I-language</a:t>
            </a:r>
            <a:r>
              <a:rPr lang="en-US" dirty="0" smtClean="0"/>
              <a:t>/</a:t>
            </a:r>
            <a:r>
              <a:rPr lang="en-US" dirty="0" smtClean="0">
                <a:solidFill>
                  <a:srgbClr val="FF0000"/>
                </a:solidFill>
              </a:rPr>
              <a:t>E-language</a:t>
            </a:r>
            <a:r>
              <a:rPr lang="en-US" dirty="0" smtClean="0"/>
              <a:t> distinction</a:t>
            </a:r>
          </a:p>
          <a:p>
            <a:pPr>
              <a:spcBef>
                <a:spcPts val="0"/>
              </a:spcBef>
              <a:buNone/>
            </a:pPr>
            <a:endParaRPr lang="en-US" dirty="0" smtClean="0"/>
          </a:p>
          <a:p>
            <a:pPr>
              <a:spcBef>
                <a:spcPts val="0"/>
              </a:spcBef>
            </a:pPr>
            <a:r>
              <a:rPr lang="en-US" dirty="0" smtClean="0"/>
              <a:t>Examples of why focusing on </a:t>
            </a:r>
            <a:r>
              <a:rPr lang="en-US" dirty="0" smtClean="0">
                <a:solidFill>
                  <a:srgbClr val="0000FF"/>
                </a:solidFill>
              </a:rPr>
              <a:t>I-languages </a:t>
            </a:r>
            <a:r>
              <a:rPr lang="en-US" dirty="0" smtClean="0"/>
              <a:t>matters in </a:t>
            </a:r>
            <a:r>
              <a:rPr lang="en-US" u="sng" dirty="0" smtClean="0"/>
              <a:t>semantics</a:t>
            </a:r>
          </a:p>
          <a:p>
            <a:pPr>
              <a:spcBef>
                <a:spcPts val="0"/>
              </a:spcBef>
              <a:buNone/>
            </a:pPr>
            <a:endParaRPr lang="en-US" i="1" u="sng" dirty="0" smtClean="0"/>
          </a:p>
          <a:p>
            <a:pPr lvl="1">
              <a:spcBef>
                <a:spcPts val="0"/>
              </a:spcBef>
            </a:pPr>
            <a:r>
              <a:rPr lang="en-US" sz="2400" i="1" dirty="0" smtClean="0"/>
              <a:t>semantic composition</a:t>
            </a:r>
            <a:r>
              <a:rPr lang="en-US" sz="2400" dirty="0" smtClean="0"/>
              <a:t>:</a:t>
            </a:r>
            <a:r>
              <a:rPr lang="en-US" sz="2400" dirty="0" smtClean="0">
                <a:solidFill>
                  <a:srgbClr val="0000FF"/>
                </a:solidFill>
              </a:rPr>
              <a:t> &amp;</a:t>
            </a:r>
            <a:r>
              <a:rPr lang="en-US" sz="2400" dirty="0" smtClean="0">
                <a:solidFill>
                  <a:srgbClr val="000000"/>
                </a:solidFill>
              </a:rPr>
              <a:t> and</a:t>
            </a:r>
            <a:r>
              <a:rPr lang="en-US" sz="2400" dirty="0" smtClean="0">
                <a:solidFill>
                  <a:srgbClr val="0000FF"/>
                </a:solidFill>
              </a:rPr>
              <a:t> </a:t>
            </a:r>
            <a:r>
              <a:rPr lang="en-US" sz="2400" dirty="0" err="1" smtClean="0">
                <a:solidFill>
                  <a:srgbClr val="0000FF"/>
                </a:solidFill>
                <a:sym typeface="Symbol"/>
              </a:rPr>
              <a:t></a:t>
            </a:r>
            <a:r>
              <a:rPr lang="en-US" sz="2400" dirty="0" smtClean="0">
                <a:solidFill>
                  <a:srgbClr val="0000FF"/>
                </a:solidFill>
              </a:rPr>
              <a:t> </a:t>
            </a:r>
            <a:r>
              <a:rPr lang="en-US" sz="2400" dirty="0" smtClean="0">
                <a:solidFill>
                  <a:srgbClr val="000000"/>
                </a:solidFill>
              </a:rPr>
              <a:t>in logical forms</a:t>
            </a:r>
          </a:p>
          <a:p>
            <a:pPr lvl="1">
              <a:spcBef>
                <a:spcPts val="0"/>
              </a:spcBef>
              <a:buNone/>
            </a:pPr>
            <a:r>
              <a:rPr lang="en-US" sz="2400" dirty="0" smtClean="0">
                <a:solidFill>
                  <a:srgbClr val="000000"/>
                </a:solidFill>
              </a:rPr>
              <a:t>	</a:t>
            </a:r>
            <a:r>
              <a:rPr lang="en-US" dirty="0" smtClean="0">
                <a:solidFill>
                  <a:srgbClr val="000000"/>
                </a:solidFill>
              </a:rPr>
              <a:t>(</a:t>
            </a:r>
            <a:r>
              <a:rPr lang="en-US" dirty="0" smtClean="0">
                <a:solidFill>
                  <a:srgbClr val="0000FF"/>
                </a:solidFill>
              </a:rPr>
              <a:t>which logical concepts </a:t>
            </a:r>
            <a:r>
              <a:rPr lang="en-US" dirty="0" smtClean="0">
                <a:solidFill>
                  <a:srgbClr val="000000"/>
                </a:solidFill>
              </a:rPr>
              <a:t>get expressed via grammatical combination?)</a:t>
            </a:r>
          </a:p>
          <a:p>
            <a:pPr lvl="1">
              <a:spcBef>
                <a:spcPts val="0"/>
              </a:spcBef>
              <a:buNone/>
            </a:pPr>
            <a:endParaRPr lang="en-US" sz="2400" dirty="0" smtClean="0">
              <a:solidFill>
                <a:srgbClr val="000000"/>
              </a:solidFill>
            </a:endParaRPr>
          </a:p>
          <a:p>
            <a:pPr lvl="1">
              <a:spcBef>
                <a:spcPts val="0"/>
              </a:spcBef>
            </a:pPr>
            <a:r>
              <a:rPr lang="en-US" sz="2400" i="1" dirty="0" smtClean="0">
                <a:solidFill>
                  <a:srgbClr val="000000"/>
                </a:solidFill>
              </a:rPr>
              <a:t>lexical meaning</a:t>
            </a:r>
            <a:r>
              <a:rPr lang="en-US" sz="2400" dirty="0" smtClean="0">
                <a:solidFill>
                  <a:srgbClr val="000000"/>
                </a:solidFill>
              </a:rPr>
              <a:t>: </a:t>
            </a:r>
            <a:r>
              <a:rPr lang="en-US" sz="2400" dirty="0" smtClean="0">
                <a:solidFill>
                  <a:srgbClr val="0000FF"/>
                </a:solidFill>
              </a:rPr>
              <a:t>‘Most’</a:t>
            </a:r>
            <a:r>
              <a:rPr lang="en-US" sz="2400" dirty="0" smtClean="0">
                <a:solidFill>
                  <a:srgbClr val="000000"/>
                </a:solidFill>
              </a:rPr>
              <a:t> and its relation to human concepts</a:t>
            </a:r>
          </a:p>
          <a:p>
            <a:pPr lvl="1">
              <a:spcBef>
                <a:spcPts val="0"/>
              </a:spcBef>
              <a:buNone/>
            </a:pPr>
            <a:r>
              <a:rPr lang="en-US" dirty="0" smtClean="0">
                <a:solidFill>
                  <a:srgbClr val="000000"/>
                </a:solidFill>
              </a:rPr>
              <a:t>     (</a:t>
            </a:r>
            <a:r>
              <a:rPr lang="en-US" dirty="0" smtClean="0">
                <a:solidFill>
                  <a:srgbClr val="0000FF"/>
                </a:solidFill>
              </a:rPr>
              <a:t>which logical concepts </a:t>
            </a:r>
            <a:r>
              <a:rPr lang="en-US" dirty="0" smtClean="0">
                <a:solidFill>
                  <a:srgbClr val="000000"/>
                </a:solidFill>
              </a:rPr>
              <a:t>are used to encode word meanings?)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Event Variables</a:t>
            </a:r>
            <a:endParaRPr lang="en-US" sz="3600" dirty="0">
              <a:solidFill>
                <a:srgbClr val="0000FF"/>
              </a:solidFill>
            </a:endParaRPr>
          </a:p>
        </p:txBody>
      </p:sp>
      <p:sp>
        <p:nvSpPr>
          <p:cNvPr id="3" name="Content Placeholder 2"/>
          <p:cNvSpPr>
            <a:spLocks noGrp="1"/>
          </p:cNvSpPr>
          <p:nvPr>
            <p:ph idx="1"/>
          </p:nvPr>
        </p:nvSpPr>
        <p:spPr>
          <a:xfrm>
            <a:off x="457200" y="1600200"/>
            <a:ext cx="8229600" cy="5029044"/>
          </a:xfrm>
        </p:spPr>
        <p:txBody>
          <a:bodyPr>
            <a:normAutofit fontScale="92500" lnSpcReduction="20000"/>
          </a:bodyPr>
          <a:lstStyle/>
          <a:p>
            <a:pPr>
              <a:buNone/>
            </a:pPr>
            <a:r>
              <a:rPr lang="en-US" sz="2800" dirty="0" smtClean="0"/>
              <a:t>(1)  Fido </a:t>
            </a:r>
            <a:r>
              <a:rPr lang="en-US" sz="2800" dirty="0"/>
              <a:t>chased</a:t>
            </a:r>
            <a:r>
              <a:rPr lang="en-US" sz="2800" dirty="0" smtClean="0"/>
              <a:t> Bessie.</a:t>
            </a:r>
          </a:p>
          <a:p>
            <a:pPr>
              <a:buNone/>
            </a:pPr>
            <a:r>
              <a:rPr lang="en-US" sz="2800" dirty="0" smtClean="0">
                <a:solidFill>
                  <a:srgbClr val="FF0000"/>
                </a:solidFill>
              </a:rPr>
              <a:t>       </a:t>
            </a:r>
            <a:r>
              <a:rPr lang="en-US" sz="2800" dirty="0" err="1" smtClean="0">
                <a:solidFill>
                  <a:srgbClr val="FF0000"/>
                </a:solidFill>
              </a:rPr>
              <a:t>Chased(Fido</a:t>
            </a:r>
            <a:r>
              <a:rPr lang="en-US" sz="2800" dirty="0" smtClean="0">
                <a:solidFill>
                  <a:srgbClr val="FF0000"/>
                </a:solidFill>
              </a:rPr>
              <a:t>, Bessie)</a:t>
            </a:r>
          </a:p>
          <a:p>
            <a:pPr>
              <a:buNone/>
            </a:pPr>
            <a:endParaRPr lang="en-US" sz="2800" dirty="0" smtClean="0"/>
          </a:p>
          <a:p>
            <a:pPr>
              <a:buNone/>
            </a:pPr>
            <a:r>
              <a:rPr lang="en-US" sz="2800" dirty="0" smtClean="0"/>
              <a:t>(2)  Fido chased Bessie </a:t>
            </a:r>
            <a:r>
              <a:rPr lang="en-US" sz="2800" i="1" dirty="0" smtClean="0"/>
              <a:t>into a barn</a:t>
            </a:r>
            <a:r>
              <a:rPr lang="en-US" sz="2800" dirty="0" smtClean="0"/>
              <a:t>.</a:t>
            </a:r>
          </a:p>
          <a:p>
            <a:pPr>
              <a:buNone/>
            </a:pPr>
            <a:r>
              <a:rPr lang="en-US" sz="2800" dirty="0" smtClean="0"/>
              <a:t>(3)  Fido chased Bessie </a:t>
            </a:r>
            <a:r>
              <a:rPr lang="en-US" sz="2800" i="1" dirty="0" smtClean="0"/>
              <a:t>today</a:t>
            </a:r>
            <a:r>
              <a:rPr lang="en-US" sz="2800" dirty="0" smtClean="0"/>
              <a:t>.</a:t>
            </a:r>
          </a:p>
          <a:p>
            <a:pPr>
              <a:buNone/>
            </a:pPr>
            <a:r>
              <a:rPr lang="en-US" sz="2800" dirty="0" smtClean="0"/>
              <a:t>(4)  Fido chased Bessie </a:t>
            </a:r>
            <a:r>
              <a:rPr lang="en-US" sz="2800" i="1" dirty="0" smtClean="0"/>
              <a:t>into a barn today</a:t>
            </a:r>
            <a:r>
              <a:rPr lang="en-US" sz="2800" dirty="0" smtClean="0"/>
              <a:t>.</a:t>
            </a:r>
          </a:p>
          <a:p>
            <a:pPr>
              <a:buNone/>
            </a:pPr>
            <a:r>
              <a:rPr lang="en-US" sz="2800" dirty="0" smtClean="0"/>
              <a:t>(5)  </a:t>
            </a:r>
            <a:r>
              <a:rPr lang="en-US" sz="2800" i="1" dirty="0" smtClean="0"/>
              <a:t>Today</a:t>
            </a:r>
            <a:r>
              <a:rPr lang="en-US" sz="2800" dirty="0" smtClean="0"/>
              <a:t>, Fido chased Bessie </a:t>
            </a:r>
            <a:r>
              <a:rPr lang="en-US" sz="2800" i="1" dirty="0" smtClean="0"/>
              <a:t>into a barn</a:t>
            </a:r>
            <a:r>
              <a:rPr lang="en-US" sz="2800" dirty="0" smtClean="0"/>
              <a:t>.</a:t>
            </a:r>
          </a:p>
          <a:p>
            <a:pPr>
              <a:buNone/>
            </a:pPr>
            <a:endParaRPr lang="en-US" sz="2800" dirty="0" smtClean="0"/>
          </a:p>
          <a:p>
            <a:pPr>
              <a:spcBef>
                <a:spcPts val="0"/>
              </a:spcBef>
              <a:buNone/>
            </a:pPr>
            <a:r>
              <a:rPr lang="en-US" sz="2800" dirty="0" smtClean="0"/>
              <a:t>						  (4)    </a:t>
            </a:r>
            <a:r>
              <a:rPr lang="en-US" sz="2800" dirty="0" err="1" smtClean="0">
                <a:latin typeface="Wingdings"/>
                <a:ea typeface="Wingdings"/>
                <a:cs typeface="Wingdings"/>
                <a:sym typeface="Wingdings"/>
              </a:rPr>
              <a:t></a:t>
            </a:r>
            <a:r>
              <a:rPr lang="en-US" sz="2800" dirty="0" smtClean="0">
                <a:sym typeface="Wingdings"/>
              </a:rPr>
              <a:t>     (5)</a:t>
            </a:r>
          </a:p>
          <a:p>
            <a:pPr>
              <a:spcBef>
                <a:spcPts val="0"/>
              </a:spcBef>
              <a:buNone/>
            </a:pPr>
            <a:r>
              <a:rPr lang="en-US" sz="2800" dirty="0" smtClean="0">
                <a:sym typeface="Wingdings"/>
              </a:rPr>
              <a:t>						    </a:t>
            </a:r>
            <a:r>
              <a:rPr lang="en-US" sz="2800" dirty="0" err="1" smtClean="0">
                <a:latin typeface="Wingdings"/>
                <a:ea typeface="Wingdings"/>
                <a:cs typeface="Wingdings"/>
                <a:sym typeface="Wingdings"/>
              </a:rPr>
              <a:t></a:t>
            </a:r>
            <a:r>
              <a:rPr lang="en-US" sz="2800" dirty="0" smtClean="0">
                <a:sym typeface="Wingdings"/>
              </a:rPr>
              <a:t>               </a:t>
            </a:r>
            <a:r>
              <a:rPr lang="en-US" sz="2800" dirty="0" err="1" smtClean="0">
                <a:latin typeface="Wingdings"/>
                <a:ea typeface="Wingdings"/>
                <a:cs typeface="Wingdings"/>
                <a:sym typeface="Wingdings"/>
              </a:rPr>
              <a:t></a:t>
            </a:r>
            <a:endParaRPr lang="en-US" sz="2800" dirty="0" smtClean="0">
              <a:sym typeface="Wingdings"/>
            </a:endParaRPr>
          </a:p>
          <a:p>
            <a:pPr>
              <a:spcBef>
                <a:spcPts val="0"/>
              </a:spcBef>
              <a:buNone/>
            </a:pPr>
            <a:r>
              <a:rPr lang="en-US" sz="2800" dirty="0" smtClean="0">
                <a:sym typeface="Wingdings"/>
              </a:rPr>
              <a:t>						     (3)          (2)</a:t>
            </a:r>
          </a:p>
          <a:p>
            <a:pPr>
              <a:spcBef>
                <a:spcPts val="0"/>
              </a:spcBef>
              <a:buNone/>
            </a:pPr>
            <a:r>
              <a:rPr lang="en-US" sz="2800" dirty="0" smtClean="0">
                <a:sym typeface="Wingdings"/>
              </a:rPr>
              <a:t>							   </a:t>
            </a:r>
            <a:r>
              <a:rPr lang="en-US" sz="2800" dirty="0" err="1" smtClean="0">
                <a:latin typeface="Wingdings"/>
                <a:ea typeface="Wingdings"/>
                <a:cs typeface="Wingdings"/>
                <a:sym typeface="Wingdings"/>
              </a:rPr>
              <a:t></a:t>
            </a:r>
            <a:r>
              <a:rPr lang="en-US" sz="2800" dirty="0" smtClean="0">
                <a:sym typeface="Wingdings"/>
              </a:rPr>
              <a:t>     </a:t>
            </a:r>
            <a:r>
              <a:rPr lang="en-US" sz="2800" dirty="0" err="1" smtClean="0">
                <a:latin typeface="Wingdings"/>
                <a:ea typeface="Wingdings"/>
                <a:cs typeface="Wingdings"/>
                <a:sym typeface="Wingdings"/>
              </a:rPr>
              <a:t></a:t>
            </a:r>
            <a:endParaRPr lang="en-US" sz="2800" dirty="0" smtClean="0">
              <a:sym typeface="Wingdings"/>
            </a:endParaRPr>
          </a:p>
          <a:p>
            <a:pPr>
              <a:spcBef>
                <a:spcPts val="0"/>
              </a:spcBef>
              <a:buNone/>
            </a:pPr>
            <a:r>
              <a:rPr lang="en-US" sz="2800" dirty="0" smtClean="0">
                <a:sym typeface="Wingdings"/>
              </a:rPr>
              <a:t>								 (1)</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Event Variables</a:t>
            </a:r>
            <a:endParaRPr lang="en-US" sz="3600" dirty="0">
              <a:solidFill>
                <a:srgbClr val="0000FF"/>
              </a:solidFill>
            </a:endParaRPr>
          </a:p>
        </p:txBody>
      </p:sp>
      <p:sp>
        <p:nvSpPr>
          <p:cNvPr id="3" name="Content Placeholder 2"/>
          <p:cNvSpPr>
            <a:spLocks noGrp="1"/>
          </p:cNvSpPr>
          <p:nvPr>
            <p:ph idx="1"/>
          </p:nvPr>
        </p:nvSpPr>
        <p:spPr>
          <a:xfrm>
            <a:off x="457200" y="1417638"/>
            <a:ext cx="8229600" cy="4860979"/>
          </a:xfrm>
        </p:spPr>
        <p:txBody>
          <a:bodyPr>
            <a:normAutofit fontScale="85000" lnSpcReduction="20000"/>
          </a:bodyPr>
          <a:lstStyle/>
          <a:p>
            <a:pPr>
              <a:buNone/>
            </a:pPr>
            <a:r>
              <a:rPr lang="en-US" sz="2800" i="1" dirty="0" smtClean="0"/>
              <a:t>Fido chased Bessie.</a:t>
            </a:r>
          </a:p>
          <a:p>
            <a:pPr>
              <a:spcAft>
                <a:spcPts val="1200"/>
              </a:spcAft>
              <a:buNone/>
            </a:pPr>
            <a:r>
              <a:rPr lang="en-US" sz="2800" dirty="0" err="1" smtClean="0">
                <a:solidFill>
                  <a:srgbClr val="000000"/>
                </a:solidFill>
                <a:sym typeface="Symbol"/>
              </a:rPr>
              <a:t></a:t>
            </a:r>
            <a:r>
              <a:rPr lang="en-US" sz="2800" dirty="0" err="1" smtClean="0">
                <a:solidFill>
                  <a:srgbClr val="000000"/>
                </a:solidFill>
              </a:rPr>
              <a:t>e{Chased(e</a:t>
            </a:r>
            <a:r>
              <a:rPr lang="en-US" sz="2800" dirty="0" smtClean="0">
                <a:solidFill>
                  <a:srgbClr val="000000"/>
                </a:solidFill>
              </a:rPr>
              <a:t>, Fido, Bessie)}</a:t>
            </a:r>
          </a:p>
          <a:p>
            <a:pPr>
              <a:spcBef>
                <a:spcPts val="1200"/>
              </a:spcBef>
              <a:buNone/>
            </a:pPr>
            <a:r>
              <a:rPr lang="en-US" sz="2800" i="1" dirty="0" smtClean="0"/>
              <a:t>Fido chased Bessie into a barn.</a:t>
            </a:r>
          </a:p>
          <a:p>
            <a:pPr>
              <a:spcAft>
                <a:spcPts val="600"/>
              </a:spcAft>
              <a:buNone/>
            </a:pPr>
            <a:r>
              <a:rPr lang="en-US" sz="2800" dirty="0" err="1" smtClean="0">
                <a:solidFill>
                  <a:srgbClr val="000000"/>
                </a:solidFill>
                <a:sym typeface="Symbol"/>
              </a:rPr>
              <a:t></a:t>
            </a:r>
            <a:r>
              <a:rPr lang="en-US" sz="2800" dirty="0" err="1" smtClean="0">
                <a:solidFill>
                  <a:srgbClr val="000000"/>
                </a:solidFill>
              </a:rPr>
              <a:t>e{Chased(e</a:t>
            </a:r>
            <a:r>
              <a:rPr lang="en-US" sz="2800" dirty="0" smtClean="0">
                <a:solidFill>
                  <a:srgbClr val="000000"/>
                </a:solidFill>
              </a:rPr>
              <a:t>, Fido, Bessie) &amp; </a:t>
            </a:r>
            <a:r>
              <a:rPr lang="en-US" sz="2800" dirty="0" smtClean="0">
                <a:solidFill>
                  <a:srgbClr val="0000FF"/>
                </a:solidFill>
              </a:rPr>
              <a:t>Into-a-</a:t>
            </a:r>
            <a:r>
              <a:rPr lang="en-US" sz="2800" dirty="0" err="1" smtClean="0">
                <a:solidFill>
                  <a:srgbClr val="0000FF"/>
                </a:solidFill>
              </a:rPr>
              <a:t>Barn(e</a:t>
            </a:r>
            <a:r>
              <a:rPr lang="en-US" sz="2800" dirty="0" smtClean="0">
                <a:solidFill>
                  <a:srgbClr val="0000FF"/>
                </a:solidFill>
              </a:rPr>
              <a:t>)</a:t>
            </a:r>
            <a:r>
              <a:rPr lang="en-US" sz="2800" dirty="0" smtClean="0">
                <a:solidFill>
                  <a:srgbClr val="000000"/>
                </a:solidFill>
              </a:rPr>
              <a:t>}</a:t>
            </a:r>
          </a:p>
          <a:p>
            <a:pPr>
              <a:spcBef>
                <a:spcPts val="0"/>
              </a:spcBef>
              <a:spcAft>
                <a:spcPts val="1200"/>
              </a:spcAft>
              <a:buNone/>
            </a:pPr>
            <a:r>
              <a:rPr lang="en-US" sz="2800" dirty="0" err="1" smtClean="0">
                <a:solidFill>
                  <a:srgbClr val="000000"/>
                </a:solidFill>
                <a:sym typeface="Symbol"/>
              </a:rPr>
              <a:t></a:t>
            </a:r>
            <a:r>
              <a:rPr lang="en-US" sz="2800" dirty="0" err="1" smtClean="0">
                <a:solidFill>
                  <a:srgbClr val="000000"/>
                </a:solidFill>
              </a:rPr>
              <a:t>e{Chased(e</a:t>
            </a:r>
            <a:r>
              <a:rPr lang="en-US" sz="2800" dirty="0" smtClean="0">
                <a:solidFill>
                  <a:srgbClr val="000000"/>
                </a:solidFill>
              </a:rPr>
              <a:t>, Fido, Bessie) &amp; </a:t>
            </a:r>
            <a:r>
              <a:rPr lang="en-US" sz="2800" dirty="0" err="1" smtClean="0">
                <a:solidFill>
                  <a:srgbClr val="0000FF"/>
                </a:solidFill>
                <a:sym typeface="Symbol"/>
              </a:rPr>
              <a:t>x[Into(e</a:t>
            </a:r>
            <a:r>
              <a:rPr lang="en-US" sz="2800" dirty="0" smtClean="0">
                <a:solidFill>
                  <a:srgbClr val="0000FF"/>
                </a:solidFill>
                <a:sym typeface="Symbol"/>
              </a:rPr>
              <a:t>, </a:t>
            </a:r>
            <a:r>
              <a:rPr lang="en-US" sz="2800" dirty="0" err="1" smtClean="0">
                <a:solidFill>
                  <a:srgbClr val="0000FF"/>
                </a:solidFill>
                <a:sym typeface="Symbol"/>
              </a:rPr>
              <a:t>x</a:t>
            </a:r>
            <a:r>
              <a:rPr lang="en-US" sz="2800" dirty="0" smtClean="0">
                <a:solidFill>
                  <a:srgbClr val="0000FF"/>
                </a:solidFill>
                <a:sym typeface="Symbol"/>
              </a:rPr>
              <a:t>) &amp; </a:t>
            </a:r>
            <a:r>
              <a:rPr lang="en-US" sz="2800" dirty="0" err="1" smtClean="0">
                <a:solidFill>
                  <a:srgbClr val="0000FF"/>
                </a:solidFill>
                <a:sym typeface="Symbol"/>
              </a:rPr>
              <a:t>Barn(x</a:t>
            </a:r>
            <a:r>
              <a:rPr lang="en-US" sz="2800" dirty="0" smtClean="0">
                <a:solidFill>
                  <a:srgbClr val="0000FF"/>
                </a:solidFill>
                <a:sym typeface="Symbol"/>
              </a:rPr>
              <a:t>)]</a:t>
            </a:r>
            <a:r>
              <a:rPr lang="en-US" sz="2800" dirty="0" smtClean="0">
                <a:solidFill>
                  <a:srgbClr val="000000"/>
                </a:solidFill>
                <a:sym typeface="Symbol"/>
              </a:rPr>
              <a:t>}</a:t>
            </a:r>
            <a:endParaRPr lang="en-US" sz="2800" dirty="0" smtClean="0">
              <a:solidFill>
                <a:srgbClr val="000000"/>
              </a:solidFill>
            </a:endParaRPr>
          </a:p>
          <a:p>
            <a:pPr>
              <a:spcBef>
                <a:spcPts val="1200"/>
              </a:spcBef>
              <a:buNone/>
            </a:pPr>
            <a:r>
              <a:rPr lang="en-US" sz="2800" i="1" dirty="0" smtClean="0"/>
              <a:t>Fido chased Bessie today.</a:t>
            </a:r>
          </a:p>
          <a:p>
            <a:pPr>
              <a:spcBef>
                <a:spcPts val="600"/>
              </a:spcBef>
              <a:spcAft>
                <a:spcPts val="600"/>
              </a:spcAft>
              <a:buNone/>
            </a:pPr>
            <a:r>
              <a:rPr lang="en-US" sz="2800" dirty="0" err="1" smtClean="0">
                <a:solidFill>
                  <a:srgbClr val="000000"/>
                </a:solidFill>
                <a:sym typeface="Symbol"/>
              </a:rPr>
              <a:t>e{</a:t>
            </a:r>
            <a:r>
              <a:rPr lang="en-US" sz="2800" dirty="0" err="1" smtClean="0">
                <a:solidFill>
                  <a:srgbClr val="0000FF"/>
                </a:solidFill>
              </a:rPr>
              <a:t>Chased(e</a:t>
            </a:r>
            <a:r>
              <a:rPr lang="en-US" sz="2800" dirty="0" smtClean="0">
                <a:solidFill>
                  <a:srgbClr val="0000FF"/>
                </a:solidFill>
              </a:rPr>
              <a:t>, Fido, Bessie)                              &amp; </a:t>
            </a:r>
            <a:r>
              <a:rPr lang="en-US" sz="2800" dirty="0" err="1" smtClean="0">
                <a:solidFill>
                  <a:srgbClr val="0000FF"/>
                </a:solidFill>
              </a:rPr>
              <a:t>Today(e</a:t>
            </a:r>
            <a:r>
              <a:rPr lang="en-US" sz="2800" dirty="0" smtClean="0">
                <a:solidFill>
                  <a:srgbClr val="0000FF"/>
                </a:solidFill>
              </a:rPr>
              <a:t>)}</a:t>
            </a:r>
            <a:endParaRPr lang="en-US" sz="2800" dirty="0" smtClean="0"/>
          </a:p>
          <a:p>
            <a:pPr>
              <a:spcBef>
                <a:spcPts val="0"/>
              </a:spcBef>
              <a:spcAft>
                <a:spcPts val="1200"/>
              </a:spcAft>
              <a:buNone/>
            </a:pPr>
            <a:r>
              <a:rPr lang="en-US" sz="2800" dirty="0" err="1" smtClean="0">
                <a:solidFill>
                  <a:srgbClr val="000000"/>
                </a:solidFill>
                <a:sym typeface="Symbol"/>
              </a:rPr>
              <a:t></a:t>
            </a:r>
            <a:r>
              <a:rPr lang="en-US" sz="2800" dirty="0" err="1" smtClean="0">
                <a:solidFill>
                  <a:srgbClr val="000000"/>
                </a:solidFill>
              </a:rPr>
              <a:t>e{</a:t>
            </a:r>
            <a:r>
              <a:rPr lang="en-US" sz="2800" dirty="0" err="1" smtClean="0">
                <a:solidFill>
                  <a:srgbClr val="0000FF"/>
                </a:solidFill>
              </a:rPr>
              <a:t>Before(e</a:t>
            </a:r>
            <a:r>
              <a:rPr lang="en-US" sz="2800" dirty="0" smtClean="0">
                <a:solidFill>
                  <a:srgbClr val="0000FF"/>
                </a:solidFill>
              </a:rPr>
              <a:t>, </a:t>
            </a:r>
            <a:r>
              <a:rPr lang="en-US" sz="2800" i="1" dirty="0" smtClean="0">
                <a:solidFill>
                  <a:srgbClr val="0000FF"/>
                </a:solidFill>
              </a:rPr>
              <a:t>now</a:t>
            </a:r>
            <a:r>
              <a:rPr lang="en-US" sz="2800" dirty="0" smtClean="0">
                <a:solidFill>
                  <a:srgbClr val="0000FF"/>
                </a:solidFill>
              </a:rPr>
              <a:t>) &amp; </a:t>
            </a:r>
            <a:r>
              <a:rPr lang="en-US" sz="2800" dirty="0" err="1" smtClean="0">
                <a:solidFill>
                  <a:srgbClr val="0000FF"/>
                </a:solidFill>
              </a:rPr>
              <a:t>Chase(e</a:t>
            </a:r>
            <a:r>
              <a:rPr lang="en-US" sz="2800" dirty="0" smtClean="0">
                <a:solidFill>
                  <a:srgbClr val="0000FF"/>
                </a:solidFill>
              </a:rPr>
              <a:t>, Fido, Bessie) &amp; </a:t>
            </a:r>
            <a:r>
              <a:rPr lang="en-US" sz="2800" dirty="0" err="1" smtClean="0">
                <a:solidFill>
                  <a:srgbClr val="0000FF"/>
                </a:solidFill>
                <a:sym typeface="Symbol"/>
              </a:rPr>
              <a:t>OnDayOf(e</a:t>
            </a:r>
            <a:r>
              <a:rPr lang="en-US" sz="2800" dirty="0" smtClean="0">
                <a:solidFill>
                  <a:srgbClr val="0000FF"/>
                </a:solidFill>
                <a:sym typeface="Symbol"/>
              </a:rPr>
              <a:t>, </a:t>
            </a:r>
            <a:r>
              <a:rPr lang="en-US" sz="2800" i="1" dirty="0" smtClean="0">
                <a:solidFill>
                  <a:srgbClr val="0000FF"/>
                </a:solidFill>
                <a:sym typeface="Symbol"/>
              </a:rPr>
              <a:t>now</a:t>
            </a:r>
            <a:r>
              <a:rPr lang="en-US" sz="2800" dirty="0" smtClean="0">
                <a:solidFill>
                  <a:srgbClr val="0000FF"/>
                </a:solidFill>
                <a:sym typeface="Symbol"/>
              </a:rPr>
              <a:t>)</a:t>
            </a:r>
            <a:r>
              <a:rPr lang="en-US" sz="2800" dirty="0" smtClean="0">
                <a:solidFill>
                  <a:srgbClr val="000000"/>
                </a:solidFill>
                <a:sym typeface="Symbol"/>
              </a:rPr>
              <a:t>}</a:t>
            </a:r>
          </a:p>
          <a:p>
            <a:pPr>
              <a:spcBef>
                <a:spcPts val="1800"/>
              </a:spcBef>
              <a:buNone/>
            </a:pPr>
            <a:r>
              <a:rPr lang="en-US" sz="2800" i="1" dirty="0" smtClean="0"/>
              <a:t>Chris saw Fido chase Bessie from the barn.</a:t>
            </a:r>
            <a:r>
              <a:rPr lang="en-US" sz="2800" dirty="0" smtClean="0"/>
              <a:t>	             (</a:t>
            </a:r>
            <a:r>
              <a:rPr lang="en-US" sz="2800" i="1" dirty="0" smtClean="0"/>
              <a:t>ambiguous</a:t>
            </a:r>
            <a:r>
              <a:rPr lang="en-US" sz="2800" dirty="0" smtClean="0"/>
              <a:t>)</a:t>
            </a:r>
          </a:p>
          <a:p>
            <a:pPr>
              <a:buNone/>
            </a:pPr>
            <a:r>
              <a:rPr lang="en-US" sz="2800" dirty="0" err="1" smtClean="0">
                <a:solidFill>
                  <a:srgbClr val="0000FF"/>
                </a:solidFill>
                <a:sym typeface="Symbol"/>
              </a:rPr>
              <a:t></a:t>
            </a:r>
            <a:r>
              <a:rPr lang="en-US" sz="2800" dirty="0" err="1" smtClean="0">
                <a:solidFill>
                  <a:srgbClr val="0000FF"/>
                </a:solidFill>
              </a:rPr>
              <a:t>e{Before(e</a:t>
            </a:r>
            <a:r>
              <a:rPr lang="en-US" sz="2800" dirty="0" smtClean="0">
                <a:solidFill>
                  <a:srgbClr val="0000FF"/>
                </a:solidFill>
              </a:rPr>
              <a:t>, </a:t>
            </a:r>
            <a:r>
              <a:rPr lang="en-US" sz="2800" i="1" dirty="0" smtClean="0">
                <a:solidFill>
                  <a:srgbClr val="0000FF"/>
                </a:solidFill>
              </a:rPr>
              <a:t>now</a:t>
            </a:r>
            <a:r>
              <a:rPr lang="en-US" sz="2800" dirty="0" smtClean="0">
                <a:solidFill>
                  <a:srgbClr val="0000FF"/>
                </a:solidFill>
              </a:rPr>
              <a:t>) &amp; </a:t>
            </a:r>
            <a:r>
              <a:rPr lang="en-US" sz="2800" dirty="0" err="1" smtClean="0">
                <a:solidFill>
                  <a:srgbClr val="0000FF"/>
                </a:solidFill>
                <a:sym typeface="Symbol"/>
              </a:rPr>
              <a:t></a:t>
            </a:r>
            <a:r>
              <a:rPr lang="en-US" sz="2800" dirty="0" err="1" smtClean="0">
                <a:solidFill>
                  <a:srgbClr val="0000FF"/>
                </a:solidFill>
              </a:rPr>
              <a:t>e’[See(e</a:t>
            </a:r>
            <a:r>
              <a:rPr lang="en-US" sz="2800" dirty="0" smtClean="0">
                <a:solidFill>
                  <a:srgbClr val="0000FF"/>
                </a:solidFill>
              </a:rPr>
              <a:t>, Chris, </a:t>
            </a:r>
            <a:r>
              <a:rPr lang="en-US" sz="2800" dirty="0" err="1" smtClean="0">
                <a:solidFill>
                  <a:srgbClr val="0000FF"/>
                </a:solidFill>
              </a:rPr>
              <a:t>e</a:t>
            </a:r>
            <a:r>
              <a:rPr lang="en-US" sz="2800" dirty="0" smtClean="0">
                <a:solidFill>
                  <a:srgbClr val="0000FF"/>
                </a:solidFill>
              </a:rPr>
              <a:t>’) &amp; </a:t>
            </a:r>
          </a:p>
          <a:p>
            <a:pPr>
              <a:buNone/>
            </a:pPr>
            <a:r>
              <a:rPr lang="en-US" sz="2800" dirty="0" smtClean="0">
                <a:solidFill>
                  <a:srgbClr val="0000FF"/>
                </a:solidFill>
                <a:sym typeface="Symbol"/>
              </a:rPr>
              <a:t>       </a:t>
            </a:r>
            <a:r>
              <a:rPr lang="en-US" sz="2800" dirty="0" err="1" smtClean="0">
                <a:solidFill>
                  <a:srgbClr val="0000FF"/>
                </a:solidFill>
              </a:rPr>
              <a:t>Chase(e</a:t>
            </a:r>
            <a:r>
              <a:rPr lang="en-US" sz="2800" dirty="0" smtClean="0">
                <a:solidFill>
                  <a:srgbClr val="0000FF"/>
                </a:solidFill>
              </a:rPr>
              <a:t>’, Fido, Bessie) &amp; </a:t>
            </a:r>
            <a:r>
              <a:rPr lang="en-US" sz="2800" dirty="0" err="1" smtClean="0">
                <a:solidFill>
                  <a:srgbClr val="0000FF"/>
                </a:solidFill>
              </a:rPr>
              <a:t>From(e/e</a:t>
            </a:r>
            <a:r>
              <a:rPr lang="en-US" sz="2800" dirty="0" smtClean="0">
                <a:solidFill>
                  <a:srgbClr val="0000FF"/>
                </a:solidFill>
              </a:rPr>
              <a:t>’, the barn)]}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Event Variables</a:t>
            </a:r>
            <a:endParaRPr lang="en-US" sz="3600" dirty="0">
              <a:solidFill>
                <a:srgbClr val="0000FF"/>
              </a:solidFill>
            </a:endParaRPr>
          </a:p>
        </p:txBody>
      </p:sp>
      <p:sp>
        <p:nvSpPr>
          <p:cNvPr id="3" name="Content Placeholder 2"/>
          <p:cNvSpPr>
            <a:spLocks noGrp="1"/>
          </p:cNvSpPr>
          <p:nvPr>
            <p:ph idx="1"/>
          </p:nvPr>
        </p:nvSpPr>
        <p:spPr>
          <a:xfrm>
            <a:off x="457200" y="1417638"/>
            <a:ext cx="8229600" cy="4860979"/>
          </a:xfrm>
        </p:spPr>
        <p:txBody>
          <a:bodyPr>
            <a:normAutofit fontScale="70000" lnSpcReduction="20000"/>
          </a:bodyPr>
          <a:lstStyle/>
          <a:p>
            <a:pPr>
              <a:buNone/>
            </a:pPr>
            <a:r>
              <a:rPr lang="en-US" sz="3429" i="1" dirty="0" smtClean="0"/>
              <a:t>Fido chased Bessie.</a:t>
            </a:r>
          </a:p>
          <a:p>
            <a:pPr>
              <a:spcAft>
                <a:spcPts val="1200"/>
              </a:spcAft>
              <a:buNone/>
            </a:pPr>
            <a:r>
              <a:rPr lang="en-US" sz="3429" dirty="0" err="1" smtClean="0">
                <a:solidFill>
                  <a:srgbClr val="000000"/>
                </a:solidFill>
                <a:sym typeface="Symbol"/>
              </a:rPr>
              <a:t></a:t>
            </a:r>
            <a:r>
              <a:rPr lang="en-US" sz="3429" dirty="0" err="1" smtClean="0">
                <a:solidFill>
                  <a:srgbClr val="000000"/>
                </a:solidFill>
              </a:rPr>
              <a:t>e{Chased(e</a:t>
            </a:r>
            <a:r>
              <a:rPr lang="en-US" sz="3429" dirty="0" smtClean="0">
                <a:solidFill>
                  <a:srgbClr val="000000"/>
                </a:solidFill>
              </a:rPr>
              <a:t>, Fido, Bessie)}</a:t>
            </a:r>
          </a:p>
          <a:p>
            <a:pPr>
              <a:spcBef>
                <a:spcPts val="1200"/>
              </a:spcBef>
              <a:buNone/>
            </a:pPr>
            <a:r>
              <a:rPr lang="en-US" sz="3429" i="1" dirty="0" smtClean="0"/>
              <a:t>Fido chased Bessie into a barn.</a:t>
            </a:r>
          </a:p>
          <a:p>
            <a:pPr>
              <a:spcAft>
                <a:spcPts val="600"/>
              </a:spcAft>
              <a:buNone/>
            </a:pPr>
            <a:r>
              <a:rPr lang="en-US" sz="3429" dirty="0" err="1" smtClean="0">
                <a:solidFill>
                  <a:srgbClr val="000000"/>
                </a:solidFill>
                <a:sym typeface="Symbol"/>
              </a:rPr>
              <a:t></a:t>
            </a:r>
            <a:r>
              <a:rPr lang="en-US" sz="3429" dirty="0" err="1" smtClean="0">
                <a:solidFill>
                  <a:srgbClr val="000000"/>
                </a:solidFill>
              </a:rPr>
              <a:t>e{Chased(e</a:t>
            </a:r>
            <a:r>
              <a:rPr lang="en-US" sz="3429" dirty="0" smtClean="0">
                <a:solidFill>
                  <a:srgbClr val="000000"/>
                </a:solidFill>
              </a:rPr>
              <a:t>, Fido, Bessie) &amp; </a:t>
            </a:r>
            <a:r>
              <a:rPr lang="en-US" sz="3429" dirty="0" smtClean="0">
                <a:solidFill>
                  <a:srgbClr val="0000FF"/>
                </a:solidFill>
              </a:rPr>
              <a:t>Into-a-</a:t>
            </a:r>
            <a:r>
              <a:rPr lang="en-US" sz="3429" dirty="0" err="1" smtClean="0">
                <a:solidFill>
                  <a:srgbClr val="0000FF"/>
                </a:solidFill>
              </a:rPr>
              <a:t>Barn(e</a:t>
            </a:r>
            <a:r>
              <a:rPr lang="en-US" sz="3429" dirty="0" smtClean="0">
                <a:solidFill>
                  <a:srgbClr val="0000FF"/>
                </a:solidFill>
              </a:rPr>
              <a:t>)</a:t>
            </a:r>
            <a:r>
              <a:rPr lang="en-US" sz="3429" dirty="0" smtClean="0">
                <a:solidFill>
                  <a:srgbClr val="000000"/>
                </a:solidFill>
              </a:rPr>
              <a:t>}</a:t>
            </a:r>
          </a:p>
          <a:p>
            <a:pPr>
              <a:spcBef>
                <a:spcPts val="0"/>
              </a:spcBef>
              <a:spcAft>
                <a:spcPts val="1200"/>
              </a:spcAft>
              <a:buNone/>
            </a:pPr>
            <a:r>
              <a:rPr lang="en-US" sz="3429" dirty="0" err="1" smtClean="0">
                <a:solidFill>
                  <a:srgbClr val="000000"/>
                </a:solidFill>
                <a:sym typeface="Symbol"/>
              </a:rPr>
              <a:t></a:t>
            </a:r>
            <a:r>
              <a:rPr lang="en-US" sz="3429" dirty="0" err="1" smtClean="0">
                <a:solidFill>
                  <a:srgbClr val="000000"/>
                </a:solidFill>
              </a:rPr>
              <a:t>e{Chased(e</a:t>
            </a:r>
            <a:r>
              <a:rPr lang="en-US" sz="3429" dirty="0" smtClean="0">
                <a:solidFill>
                  <a:srgbClr val="000000"/>
                </a:solidFill>
              </a:rPr>
              <a:t>, Fido, Bessie) &amp; </a:t>
            </a:r>
            <a:r>
              <a:rPr lang="en-US" sz="3429" dirty="0" err="1" smtClean="0">
                <a:solidFill>
                  <a:srgbClr val="0000FF"/>
                </a:solidFill>
                <a:sym typeface="Symbol"/>
              </a:rPr>
              <a:t>x[Into(e</a:t>
            </a:r>
            <a:r>
              <a:rPr lang="en-US" sz="3429" dirty="0" smtClean="0">
                <a:solidFill>
                  <a:srgbClr val="0000FF"/>
                </a:solidFill>
                <a:sym typeface="Symbol"/>
              </a:rPr>
              <a:t>, </a:t>
            </a:r>
            <a:r>
              <a:rPr lang="en-US" sz="3429" dirty="0" err="1" smtClean="0">
                <a:solidFill>
                  <a:srgbClr val="0000FF"/>
                </a:solidFill>
                <a:sym typeface="Symbol"/>
              </a:rPr>
              <a:t>x</a:t>
            </a:r>
            <a:r>
              <a:rPr lang="en-US" sz="3429" dirty="0" smtClean="0">
                <a:solidFill>
                  <a:srgbClr val="0000FF"/>
                </a:solidFill>
                <a:sym typeface="Symbol"/>
              </a:rPr>
              <a:t>) &amp; </a:t>
            </a:r>
            <a:r>
              <a:rPr lang="en-US" sz="3429" dirty="0" err="1" smtClean="0">
                <a:solidFill>
                  <a:srgbClr val="0000FF"/>
                </a:solidFill>
                <a:sym typeface="Symbol"/>
              </a:rPr>
              <a:t>Barn(x</a:t>
            </a:r>
            <a:r>
              <a:rPr lang="en-US" sz="3429" dirty="0" smtClean="0">
                <a:solidFill>
                  <a:srgbClr val="0000FF"/>
                </a:solidFill>
                <a:sym typeface="Symbol"/>
              </a:rPr>
              <a:t>)]</a:t>
            </a:r>
            <a:r>
              <a:rPr lang="en-US" sz="3429" dirty="0" smtClean="0">
                <a:solidFill>
                  <a:srgbClr val="000000"/>
                </a:solidFill>
                <a:sym typeface="Symbol"/>
              </a:rPr>
              <a:t>}</a:t>
            </a:r>
            <a:endParaRPr lang="en-US" sz="3429" dirty="0" smtClean="0">
              <a:solidFill>
                <a:srgbClr val="000000"/>
              </a:solidFill>
            </a:endParaRPr>
          </a:p>
          <a:p>
            <a:pPr>
              <a:spcBef>
                <a:spcPts val="1200"/>
              </a:spcBef>
              <a:buNone/>
            </a:pPr>
            <a:r>
              <a:rPr lang="en-US" sz="3429" i="1" dirty="0" smtClean="0"/>
              <a:t>Fido chased Bessie today.</a:t>
            </a:r>
          </a:p>
          <a:p>
            <a:pPr>
              <a:spcBef>
                <a:spcPts val="600"/>
              </a:spcBef>
              <a:spcAft>
                <a:spcPts val="600"/>
              </a:spcAft>
              <a:buNone/>
            </a:pPr>
            <a:r>
              <a:rPr lang="en-US" sz="3429" dirty="0" err="1" smtClean="0">
                <a:solidFill>
                  <a:srgbClr val="000000"/>
                </a:solidFill>
                <a:sym typeface="Symbol"/>
              </a:rPr>
              <a:t>e{</a:t>
            </a:r>
            <a:r>
              <a:rPr lang="en-US" sz="3429" dirty="0" err="1" smtClean="0">
                <a:solidFill>
                  <a:srgbClr val="0000FF"/>
                </a:solidFill>
              </a:rPr>
              <a:t>Chased(e</a:t>
            </a:r>
            <a:r>
              <a:rPr lang="en-US" sz="3429" dirty="0" smtClean="0">
                <a:solidFill>
                  <a:srgbClr val="0000FF"/>
                </a:solidFill>
              </a:rPr>
              <a:t>, Fido, Bessie)                              &amp; </a:t>
            </a:r>
            <a:r>
              <a:rPr lang="en-US" sz="3429" dirty="0" err="1" smtClean="0">
                <a:solidFill>
                  <a:srgbClr val="0000FF"/>
                </a:solidFill>
              </a:rPr>
              <a:t>Today(e</a:t>
            </a:r>
            <a:r>
              <a:rPr lang="en-US" sz="3429" dirty="0" smtClean="0">
                <a:solidFill>
                  <a:srgbClr val="0000FF"/>
                </a:solidFill>
              </a:rPr>
              <a:t>)}</a:t>
            </a:r>
            <a:endParaRPr lang="en-US" sz="3429" dirty="0" smtClean="0"/>
          </a:p>
          <a:p>
            <a:pPr>
              <a:spcBef>
                <a:spcPts val="0"/>
              </a:spcBef>
              <a:spcAft>
                <a:spcPts val="1200"/>
              </a:spcAft>
              <a:buNone/>
            </a:pPr>
            <a:r>
              <a:rPr lang="en-US" sz="3429" dirty="0" err="1" smtClean="0">
                <a:solidFill>
                  <a:srgbClr val="000000"/>
                </a:solidFill>
                <a:sym typeface="Symbol"/>
              </a:rPr>
              <a:t></a:t>
            </a:r>
            <a:r>
              <a:rPr lang="en-US" sz="3429" dirty="0" err="1" smtClean="0">
                <a:solidFill>
                  <a:srgbClr val="000000"/>
                </a:solidFill>
              </a:rPr>
              <a:t>e{</a:t>
            </a:r>
            <a:r>
              <a:rPr lang="en-US" sz="3429" dirty="0" err="1" smtClean="0">
                <a:solidFill>
                  <a:srgbClr val="0000FF"/>
                </a:solidFill>
              </a:rPr>
              <a:t>Before(e</a:t>
            </a:r>
            <a:r>
              <a:rPr lang="en-US" sz="3429" dirty="0" smtClean="0">
                <a:solidFill>
                  <a:srgbClr val="0000FF"/>
                </a:solidFill>
              </a:rPr>
              <a:t>, </a:t>
            </a:r>
            <a:r>
              <a:rPr lang="en-US" sz="3429" i="1" dirty="0" smtClean="0">
                <a:solidFill>
                  <a:srgbClr val="0000FF"/>
                </a:solidFill>
              </a:rPr>
              <a:t>now</a:t>
            </a:r>
            <a:r>
              <a:rPr lang="en-US" sz="3429" dirty="0" smtClean="0">
                <a:solidFill>
                  <a:srgbClr val="0000FF"/>
                </a:solidFill>
              </a:rPr>
              <a:t>) &amp; </a:t>
            </a:r>
            <a:r>
              <a:rPr lang="en-US" sz="3429" dirty="0" err="1" smtClean="0">
                <a:solidFill>
                  <a:srgbClr val="0000FF"/>
                </a:solidFill>
              </a:rPr>
              <a:t>Chase(e</a:t>
            </a:r>
            <a:r>
              <a:rPr lang="en-US" sz="3429" dirty="0" smtClean="0">
                <a:solidFill>
                  <a:srgbClr val="0000FF"/>
                </a:solidFill>
              </a:rPr>
              <a:t>, Fido, Bessie) &amp; </a:t>
            </a:r>
            <a:r>
              <a:rPr lang="en-US" sz="3429" dirty="0" err="1" smtClean="0">
                <a:solidFill>
                  <a:srgbClr val="0000FF"/>
                </a:solidFill>
                <a:sym typeface="Symbol"/>
              </a:rPr>
              <a:t>OnDayOf(e</a:t>
            </a:r>
            <a:r>
              <a:rPr lang="en-US" sz="3429" dirty="0" smtClean="0">
                <a:solidFill>
                  <a:srgbClr val="0000FF"/>
                </a:solidFill>
                <a:sym typeface="Symbol"/>
              </a:rPr>
              <a:t>, </a:t>
            </a:r>
            <a:r>
              <a:rPr lang="en-US" sz="3429" i="1" dirty="0" smtClean="0">
                <a:solidFill>
                  <a:srgbClr val="0000FF"/>
                </a:solidFill>
                <a:sym typeface="Symbol"/>
              </a:rPr>
              <a:t>now</a:t>
            </a:r>
            <a:r>
              <a:rPr lang="en-US" sz="3429" dirty="0" smtClean="0">
                <a:solidFill>
                  <a:srgbClr val="0000FF"/>
                </a:solidFill>
                <a:sym typeface="Symbol"/>
              </a:rPr>
              <a:t>)</a:t>
            </a:r>
            <a:r>
              <a:rPr lang="en-US" sz="3429" dirty="0" smtClean="0">
                <a:solidFill>
                  <a:srgbClr val="000000"/>
                </a:solidFill>
                <a:sym typeface="Symbol"/>
              </a:rPr>
              <a:t>}</a:t>
            </a:r>
            <a:endParaRPr lang="en-US" sz="2800" dirty="0" smtClean="0">
              <a:solidFill>
                <a:srgbClr val="000000"/>
              </a:solidFill>
              <a:sym typeface="Symbol"/>
            </a:endParaRPr>
          </a:p>
          <a:p>
            <a:pPr>
              <a:spcBef>
                <a:spcPts val="1800"/>
              </a:spcBef>
              <a:spcAft>
                <a:spcPts val="1200"/>
              </a:spcAft>
              <a:buNone/>
            </a:pPr>
            <a:r>
              <a:rPr lang="en-US" sz="3429" b="1" u="sng" dirty="0" smtClean="0">
                <a:solidFill>
                  <a:srgbClr val="000000"/>
                </a:solidFill>
                <a:sym typeface="Symbol"/>
              </a:rPr>
              <a:t>Assumption</a:t>
            </a:r>
            <a:r>
              <a:rPr lang="en-US" sz="3429" dirty="0" smtClean="0">
                <a:solidFill>
                  <a:srgbClr val="000000"/>
                </a:solidFill>
                <a:sym typeface="Symbol"/>
              </a:rPr>
              <a:t>: linguistic expressions really do have Logical Forms</a:t>
            </a:r>
          </a:p>
          <a:p>
            <a:pPr>
              <a:spcBef>
                <a:spcPts val="0"/>
              </a:spcBef>
              <a:spcAft>
                <a:spcPts val="1200"/>
              </a:spcAft>
              <a:buNone/>
            </a:pPr>
            <a:r>
              <a:rPr lang="en-US" sz="3143" dirty="0" smtClean="0">
                <a:solidFill>
                  <a:srgbClr val="000000"/>
                </a:solidFill>
                <a:sym typeface="Symbol"/>
              </a:rPr>
              <a:t>expressions express (or are instructions for how to assemble) mental </a:t>
            </a:r>
            <a:r>
              <a:rPr lang="en-US" sz="3143" i="1" dirty="0" smtClean="0">
                <a:solidFill>
                  <a:srgbClr val="000000"/>
                </a:solidFill>
                <a:sym typeface="Symbol"/>
              </a:rPr>
              <a:t>representations</a:t>
            </a:r>
            <a:r>
              <a:rPr lang="en-US" sz="3143" dirty="0" smtClean="0">
                <a:solidFill>
                  <a:srgbClr val="000000"/>
                </a:solidFill>
                <a:sym typeface="Symbol"/>
              </a:rPr>
              <a:t> that exhibit certain </a:t>
            </a:r>
            <a:r>
              <a:rPr lang="en-US" sz="3143" i="1" dirty="0" smtClean="0">
                <a:solidFill>
                  <a:srgbClr val="000000"/>
                </a:solidFill>
                <a:sym typeface="Symbol"/>
              </a:rPr>
              <a:t>forms</a:t>
            </a:r>
            <a:r>
              <a:rPr lang="en-US" sz="3143" dirty="0" smtClean="0">
                <a:solidFill>
                  <a:srgbClr val="000000"/>
                </a:solidFill>
                <a:sym typeface="Symbol"/>
              </a:rPr>
              <a:t> and certain </a:t>
            </a:r>
            <a:r>
              <a:rPr lang="en-US" sz="3143" i="1" dirty="0" smtClean="0">
                <a:solidFill>
                  <a:srgbClr val="000000"/>
                </a:solidFill>
                <a:sym typeface="Symbol"/>
              </a:rPr>
              <a:t>constituents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Events and Potential Decompositions</a:t>
            </a:r>
            <a:endParaRPr lang="en-US" sz="3600" dirty="0">
              <a:solidFill>
                <a:srgbClr val="0000FF"/>
              </a:solidFill>
            </a:endParaRPr>
          </a:p>
        </p:txBody>
      </p:sp>
      <p:sp>
        <p:nvSpPr>
          <p:cNvPr id="3" name="Content Placeholder 2"/>
          <p:cNvSpPr>
            <a:spLocks noGrp="1"/>
          </p:cNvSpPr>
          <p:nvPr>
            <p:ph idx="1"/>
          </p:nvPr>
        </p:nvSpPr>
        <p:spPr>
          <a:xfrm>
            <a:off x="457200" y="1600200"/>
            <a:ext cx="8433176" cy="4860979"/>
          </a:xfrm>
        </p:spPr>
        <p:txBody>
          <a:bodyPr>
            <a:noAutofit/>
          </a:bodyPr>
          <a:lstStyle/>
          <a:p>
            <a:pPr>
              <a:spcBef>
                <a:spcPts val="0"/>
              </a:spcBef>
              <a:buNone/>
            </a:pPr>
            <a:r>
              <a:rPr lang="en-US" i="1" dirty="0" smtClean="0"/>
              <a:t>Fido chased Bessie.</a:t>
            </a:r>
          </a:p>
          <a:p>
            <a:pPr>
              <a:spcBef>
                <a:spcPts val="0"/>
              </a:spcBef>
              <a:spcAft>
                <a:spcPts val="600"/>
              </a:spcAft>
              <a:buNone/>
            </a:pPr>
            <a:r>
              <a:rPr lang="en-US" dirty="0" err="1" smtClean="0">
                <a:sym typeface="Symbol"/>
              </a:rPr>
              <a:t></a:t>
            </a:r>
            <a:r>
              <a:rPr lang="en-US" dirty="0" err="1" smtClean="0"/>
              <a:t>e{Before(e</a:t>
            </a:r>
            <a:r>
              <a:rPr lang="en-US" dirty="0" smtClean="0"/>
              <a:t>, </a:t>
            </a:r>
            <a:r>
              <a:rPr lang="en-US" i="1" dirty="0" smtClean="0"/>
              <a:t>now</a:t>
            </a:r>
            <a:r>
              <a:rPr lang="en-US" dirty="0" smtClean="0"/>
              <a:t>) &amp; </a:t>
            </a:r>
            <a:r>
              <a:rPr lang="en-US" dirty="0" err="1" smtClean="0">
                <a:solidFill>
                  <a:srgbClr val="0000FF"/>
                </a:solidFill>
              </a:rPr>
              <a:t>Chase(e</a:t>
            </a:r>
            <a:r>
              <a:rPr lang="en-US" dirty="0" smtClean="0">
                <a:solidFill>
                  <a:srgbClr val="0000FF"/>
                </a:solidFill>
              </a:rPr>
              <a:t>, Fido, Bessie)</a:t>
            </a:r>
            <a:r>
              <a:rPr lang="en-US" dirty="0" smtClean="0">
                <a:solidFill>
                  <a:srgbClr val="000000"/>
                </a:solidFill>
              </a:rPr>
              <a:t>}</a:t>
            </a:r>
          </a:p>
          <a:p>
            <a:pPr>
              <a:spcBef>
                <a:spcPts val="0"/>
              </a:spcBef>
              <a:spcAft>
                <a:spcPts val="600"/>
              </a:spcAft>
              <a:buNone/>
            </a:pPr>
            <a:r>
              <a:rPr lang="en-US" dirty="0" smtClean="0">
                <a:solidFill>
                  <a:srgbClr val="0000FF"/>
                </a:solidFill>
              </a:rPr>
              <a:t>						    </a:t>
            </a:r>
            <a:r>
              <a:rPr lang="en-US" dirty="0" err="1" smtClean="0">
                <a:solidFill>
                  <a:srgbClr val="0000FF"/>
                </a:solidFill>
              </a:rPr>
              <a:t>Agent(e</a:t>
            </a:r>
            <a:r>
              <a:rPr lang="en-US" dirty="0" smtClean="0">
                <a:solidFill>
                  <a:srgbClr val="0000FF"/>
                </a:solidFill>
              </a:rPr>
              <a:t>, Fido) &amp; </a:t>
            </a:r>
            <a:r>
              <a:rPr lang="en-US" dirty="0" err="1" smtClean="0">
                <a:solidFill>
                  <a:srgbClr val="0000FF"/>
                </a:solidFill>
              </a:rPr>
              <a:t>Chase(e</a:t>
            </a:r>
            <a:r>
              <a:rPr lang="en-US" dirty="0" smtClean="0">
                <a:solidFill>
                  <a:srgbClr val="0000FF"/>
                </a:solidFill>
              </a:rPr>
              <a:t>, Bessie)</a:t>
            </a:r>
          </a:p>
          <a:p>
            <a:pPr>
              <a:spcBef>
                <a:spcPts val="0"/>
              </a:spcBef>
              <a:spcAft>
                <a:spcPts val="600"/>
              </a:spcAft>
              <a:buNone/>
            </a:pPr>
            <a:r>
              <a:rPr lang="en-US" dirty="0" smtClean="0">
                <a:solidFill>
                  <a:srgbClr val="0000FF"/>
                </a:solidFill>
              </a:rPr>
              <a:t>						    </a:t>
            </a:r>
            <a:r>
              <a:rPr lang="en-US" dirty="0" err="1" smtClean="0">
                <a:solidFill>
                  <a:srgbClr val="0000FF"/>
                </a:solidFill>
              </a:rPr>
              <a:t>Agent(e</a:t>
            </a:r>
            <a:r>
              <a:rPr lang="en-US" dirty="0" smtClean="0">
                <a:solidFill>
                  <a:srgbClr val="0000FF"/>
                </a:solidFill>
              </a:rPr>
              <a:t>, Fido) &amp; </a:t>
            </a:r>
            <a:r>
              <a:rPr lang="en-US" dirty="0" err="1" smtClean="0">
                <a:solidFill>
                  <a:srgbClr val="0000FF"/>
                </a:solidFill>
              </a:rPr>
              <a:t>Chase(e</a:t>
            </a:r>
            <a:r>
              <a:rPr lang="en-US" dirty="0" smtClean="0">
                <a:solidFill>
                  <a:srgbClr val="0000FF"/>
                </a:solidFill>
              </a:rPr>
              <a:t>) &amp; </a:t>
            </a:r>
            <a:r>
              <a:rPr lang="en-US" dirty="0" err="1" smtClean="0">
                <a:solidFill>
                  <a:srgbClr val="0000FF"/>
                </a:solidFill>
              </a:rPr>
              <a:t>Patient(e</a:t>
            </a:r>
            <a:r>
              <a:rPr lang="en-US" dirty="0" smtClean="0">
                <a:solidFill>
                  <a:srgbClr val="0000FF"/>
                </a:solidFill>
              </a:rPr>
              <a:t>, Bessie)</a:t>
            </a:r>
          </a:p>
          <a:p>
            <a:pPr>
              <a:spcBef>
                <a:spcPts val="1200"/>
              </a:spcBef>
              <a:buNone/>
            </a:pPr>
            <a:r>
              <a:rPr lang="en-US" i="1" dirty="0" smtClean="0"/>
              <a:t>Bessie was chased.</a:t>
            </a:r>
          </a:p>
          <a:p>
            <a:pPr>
              <a:spcBef>
                <a:spcPts val="0"/>
              </a:spcBef>
              <a:spcAft>
                <a:spcPts val="600"/>
              </a:spcAft>
              <a:buNone/>
            </a:pPr>
            <a:r>
              <a:rPr lang="en-US" dirty="0" err="1" smtClean="0">
                <a:solidFill>
                  <a:srgbClr val="0000FF"/>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&amp; </a:t>
            </a:r>
            <a:r>
              <a:rPr lang="en-US" dirty="0" err="1" smtClean="0">
                <a:solidFill>
                  <a:srgbClr val="0000FF"/>
                </a:solidFill>
                <a:sym typeface="Symbol"/>
              </a:rPr>
              <a:t>x[</a:t>
            </a:r>
            <a:r>
              <a:rPr lang="en-US" dirty="0" err="1" smtClean="0">
                <a:solidFill>
                  <a:srgbClr val="0000FF"/>
                </a:solidFill>
              </a:rPr>
              <a:t>Chase(e</a:t>
            </a:r>
            <a:r>
              <a:rPr lang="en-US" dirty="0" smtClean="0">
                <a:solidFill>
                  <a:srgbClr val="0000FF"/>
                </a:solidFill>
              </a:rPr>
              <a:t>, </a:t>
            </a:r>
            <a:r>
              <a:rPr lang="en-US" dirty="0" err="1" smtClean="0">
                <a:solidFill>
                  <a:srgbClr val="0000FF"/>
                </a:solidFill>
              </a:rPr>
              <a:t>x</a:t>
            </a:r>
            <a:r>
              <a:rPr lang="en-US" dirty="0" smtClean="0">
                <a:solidFill>
                  <a:srgbClr val="0000FF"/>
                </a:solidFill>
              </a:rPr>
              <a:t>, Bessie)]</a:t>
            </a:r>
            <a:r>
              <a:rPr lang="en-US" dirty="0" smtClean="0">
                <a:solidFill>
                  <a:srgbClr val="000000"/>
                </a:solidFill>
              </a:rPr>
              <a:t>}</a:t>
            </a:r>
          </a:p>
          <a:p>
            <a:pPr>
              <a:spcBef>
                <a:spcPts val="0"/>
              </a:spcBef>
              <a:spcAft>
                <a:spcPts val="600"/>
              </a:spcAft>
              <a:buNone/>
            </a:pPr>
            <a:r>
              <a:rPr lang="en-US" dirty="0" smtClean="0">
                <a:solidFill>
                  <a:srgbClr val="0000FF"/>
                </a:solidFill>
              </a:rPr>
              <a:t>						          </a:t>
            </a:r>
            <a:r>
              <a:rPr lang="en-US" dirty="0" err="1" smtClean="0">
                <a:solidFill>
                  <a:srgbClr val="0000FF"/>
                </a:solidFill>
              </a:rPr>
              <a:t>Chase(e</a:t>
            </a:r>
            <a:r>
              <a:rPr lang="en-US" dirty="0" smtClean="0">
                <a:solidFill>
                  <a:srgbClr val="0000FF"/>
                </a:solidFill>
              </a:rPr>
              <a:t>, Bessie)</a:t>
            </a:r>
          </a:p>
          <a:p>
            <a:pPr>
              <a:spcBef>
                <a:spcPts val="1200"/>
              </a:spcBef>
              <a:buNone/>
            </a:pPr>
            <a:r>
              <a:rPr lang="en-US" i="1" dirty="0" smtClean="0"/>
              <a:t>There was a chase.</a:t>
            </a:r>
          </a:p>
          <a:p>
            <a:pPr>
              <a:spcBef>
                <a:spcPts val="0"/>
              </a:spcBef>
              <a:spcAft>
                <a:spcPts val="600"/>
              </a:spcAft>
              <a:buNone/>
            </a:pPr>
            <a:r>
              <a:rPr lang="en-US" dirty="0" err="1" smtClean="0">
                <a:solidFill>
                  <a:srgbClr val="000000"/>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&amp; </a:t>
            </a:r>
            <a:r>
              <a:rPr lang="en-US" dirty="0" err="1" smtClean="0">
                <a:solidFill>
                  <a:srgbClr val="0000FF"/>
                </a:solidFill>
                <a:sym typeface="Symbol"/>
              </a:rPr>
              <a:t>xx’[</a:t>
            </a:r>
            <a:r>
              <a:rPr lang="en-US" dirty="0" err="1" smtClean="0">
                <a:solidFill>
                  <a:srgbClr val="0000FF"/>
                </a:solidFill>
              </a:rPr>
              <a:t>Chase(e</a:t>
            </a:r>
            <a:r>
              <a:rPr lang="en-US" dirty="0" smtClean="0">
                <a:solidFill>
                  <a:srgbClr val="0000FF"/>
                </a:solidFill>
              </a:rPr>
              <a:t>, </a:t>
            </a:r>
            <a:r>
              <a:rPr lang="en-US" dirty="0" err="1" smtClean="0">
                <a:solidFill>
                  <a:srgbClr val="0000FF"/>
                </a:solidFill>
              </a:rPr>
              <a:t>x</a:t>
            </a:r>
            <a:r>
              <a:rPr lang="en-US" dirty="0" smtClean="0">
                <a:solidFill>
                  <a:srgbClr val="0000FF"/>
                </a:solidFill>
              </a:rPr>
              <a:t>, </a:t>
            </a:r>
            <a:r>
              <a:rPr lang="en-US" dirty="0" err="1" smtClean="0">
                <a:solidFill>
                  <a:srgbClr val="0000FF"/>
                </a:solidFill>
              </a:rPr>
              <a:t>x</a:t>
            </a:r>
            <a:r>
              <a:rPr lang="en-US" dirty="0" smtClean="0">
                <a:solidFill>
                  <a:srgbClr val="0000FF"/>
                </a:solidFill>
              </a:rPr>
              <a:t>’)]</a:t>
            </a:r>
          </a:p>
          <a:p>
            <a:pPr>
              <a:spcBef>
                <a:spcPts val="0"/>
              </a:spcBef>
              <a:spcAft>
                <a:spcPts val="600"/>
              </a:spcAft>
              <a:buNone/>
            </a:pPr>
            <a:r>
              <a:rPr lang="en-US" dirty="0" smtClean="0">
                <a:solidFill>
                  <a:srgbClr val="0000FF"/>
                </a:solidFill>
              </a:rPr>
              <a:t>							         </a:t>
            </a:r>
            <a:r>
              <a:rPr lang="en-US" dirty="0" err="1" smtClean="0">
                <a:solidFill>
                  <a:srgbClr val="0000FF"/>
                </a:solidFill>
              </a:rPr>
              <a:t>Chase(e</a:t>
            </a:r>
            <a:r>
              <a:rPr lang="en-US" dirty="0" smtClean="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Events and Potential Decompositions</a:t>
            </a:r>
            <a:endParaRPr lang="en-US" sz="3600" dirty="0">
              <a:solidFill>
                <a:srgbClr val="0000FF"/>
              </a:solidFill>
            </a:endParaRPr>
          </a:p>
        </p:txBody>
      </p:sp>
      <p:sp>
        <p:nvSpPr>
          <p:cNvPr id="3" name="Content Placeholder 2"/>
          <p:cNvSpPr>
            <a:spLocks noGrp="1"/>
          </p:cNvSpPr>
          <p:nvPr>
            <p:ph idx="1"/>
          </p:nvPr>
        </p:nvSpPr>
        <p:spPr>
          <a:xfrm>
            <a:off x="457200" y="1600200"/>
            <a:ext cx="8433176" cy="4860979"/>
          </a:xfrm>
        </p:spPr>
        <p:txBody>
          <a:bodyPr>
            <a:noAutofit/>
          </a:bodyPr>
          <a:lstStyle/>
          <a:p>
            <a:pPr>
              <a:spcBef>
                <a:spcPts val="0"/>
              </a:spcBef>
              <a:buNone/>
            </a:pPr>
            <a:r>
              <a:rPr lang="en-US" i="1" dirty="0" smtClean="0"/>
              <a:t>Fido chased Bessie.</a:t>
            </a:r>
          </a:p>
          <a:p>
            <a:pPr>
              <a:spcBef>
                <a:spcPts val="0"/>
              </a:spcBef>
              <a:spcAft>
                <a:spcPts val="600"/>
              </a:spcAft>
              <a:buNone/>
            </a:pPr>
            <a:r>
              <a:rPr lang="en-US" dirty="0" err="1" smtClean="0">
                <a:sym typeface="Symbol"/>
              </a:rPr>
              <a:t></a:t>
            </a:r>
            <a:r>
              <a:rPr lang="en-US" dirty="0" err="1" smtClean="0"/>
              <a:t>e{Before(e</a:t>
            </a:r>
            <a:r>
              <a:rPr lang="en-US" dirty="0" smtClean="0"/>
              <a:t>, </a:t>
            </a:r>
            <a:r>
              <a:rPr lang="en-US" i="1" dirty="0" smtClean="0"/>
              <a:t>now</a:t>
            </a:r>
            <a:r>
              <a:rPr lang="en-US" dirty="0" smtClean="0"/>
              <a:t>) &amp; </a:t>
            </a:r>
            <a:r>
              <a:rPr lang="en-US" dirty="0" err="1" smtClean="0">
                <a:solidFill>
                  <a:srgbClr val="0000FF"/>
                </a:solidFill>
              </a:rPr>
              <a:t>Chase(e</a:t>
            </a:r>
            <a:r>
              <a:rPr lang="en-US" dirty="0" smtClean="0">
                <a:solidFill>
                  <a:srgbClr val="0000FF"/>
                </a:solidFill>
              </a:rPr>
              <a:t>, Fido, Bessie)</a:t>
            </a:r>
            <a:r>
              <a:rPr lang="en-US" dirty="0" smtClean="0">
                <a:solidFill>
                  <a:srgbClr val="000000"/>
                </a:solidFill>
              </a:rPr>
              <a:t>}</a:t>
            </a:r>
          </a:p>
          <a:p>
            <a:pPr>
              <a:spcBef>
                <a:spcPts val="0"/>
              </a:spcBef>
              <a:spcAft>
                <a:spcPts val="600"/>
              </a:spcAft>
              <a:buNone/>
            </a:pPr>
            <a:r>
              <a:rPr lang="en-US" dirty="0" smtClean="0">
                <a:solidFill>
                  <a:srgbClr val="0000FF"/>
                </a:solidFill>
              </a:rPr>
              <a:t>						    </a:t>
            </a:r>
            <a:r>
              <a:rPr lang="en-US" dirty="0" err="1" smtClean="0">
                <a:solidFill>
                  <a:srgbClr val="0000FF"/>
                </a:solidFill>
              </a:rPr>
              <a:t>Agent(e</a:t>
            </a:r>
            <a:r>
              <a:rPr lang="en-US" dirty="0" smtClean="0">
                <a:solidFill>
                  <a:srgbClr val="0000FF"/>
                </a:solidFill>
              </a:rPr>
              <a:t>, Fido) &amp; </a:t>
            </a:r>
            <a:r>
              <a:rPr lang="en-US" dirty="0" err="1" smtClean="0">
                <a:solidFill>
                  <a:srgbClr val="0000FF"/>
                </a:solidFill>
              </a:rPr>
              <a:t>Chase(e</a:t>
            </a:r>
            <a:r>
              <a:rPr lang="en-US" dirty="0" smtClean="0">
                <a:solidFill>
                  <a:srgbClr val="0000FF"/>
                </a:solidFill>
              </a:rPr>
              <a:t>, Bessie)</a:t>
            </a:r>
          </a:p>
          <a:p>
            <a:pPr>
              <a:spcBef>
                <a:spcPts val="0"/>
              </a:spcBef>
              <a:spcAft>
                <a:spcPts val="600"/>
              </a:spcAft>
              <a:buNone/>
            </a:pPr>
            <a:r>
              <a:rPr lang="en-US" dirty="0" smtClean="0">
                <a:solidFill>
                  <a:srgbClr val="0000FF"/>
                </a:solidFill>
              </a:rPr>
              <a:t>						    </a:t>
            </a:r>
            <a:r>
              <a:rPr lang="en-US" dirty="0" err="1" smtClean="0">
                <a:solidFill>
                  <a:srgbClr val="0000FF"/>
                </a:solidFill>
              </a:rPr>
              <a:t>Agent(e</a:t>
            </a:r>
            <a:r>
              <a:rPr lang="en-US" dirty="0" smtClean="0">
                <a:solidFill>
                  <a:srgbClr val="0000FF"/>
                </a:solidFill>
              </a:rPr>
              <a:t>, Fido) &amp; </a:t>
            </a:r>
            <a:r>
              <a:rPr lang="en-US" dirty="0" err="1" smtClean="0">
                <a:solidFill>
                  <a:srgbClr val="0000FF"/>
                </a:solidFill>
              </a:rPr>
              <a:t>Chase(e</a:t>
            </a:r>
            <a:r>
              <a:rPr lang="en-US" dirty="0" smtClean="0">
                <a:solidFill>
                  <a:srgbClr val="0000FF"/>
                </a:solidFill>
              </a:rPr>
              <a:t>) &amp; </a:t>
            </a:r>
            <a:r>
              <a:rPr lang="en-US" dirty="0" err="1" smtClean="0">
                <a:solidFill>
                  <a:srgbClr val="0000FF"/>
                </a:solidFill>
              </a:rPr>
              <a:t>Patient(e</a:t>
            </a:r>
            <a:r>
              <a:rPr lang="en-US" dirty="0" smtClean="0">
                <a:solidFill>
                  <a:srgbClr val="0000FF"/>
                </a:solidFill>
              </a:rPr>
              <a:t>, Bessie)</a:t>
            </a:r>
          </a:p>
          <a:p>
            <a:pPr>
              <a:spcBef>
                <a:spcPts val="1200"/>
              </a:spcBef>
              <a:buNone/>
            </a:pPr>
            <a:r>
              <a:rPr lang="en-US" i="1" dirty="0" smtClean="0"/>
              <a:t>Bessie was chased by Fido.</a:t>
            </a:r>
          </a:p>
          <a:p>
            <a:pPr>
              <a:spcBef>
                <a:spcPts val="0"/>
              </a:spcBef>
              <a:spcAft>
                <a:spcPts val="600"/>
              </a:spcAft>
              <a:buNone/>
            </a:pPr>
            <a:r>
              <a:rPr lang="en-US" dirty="0" err="1" smtClean="0">
                <a:solidFill>
                  <a:srgbClr val="0000FF"/>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&amp; </a:t>
            </a:r>
            <a:r>
              <a:rPr lang="en-US" dirty="0" err="1" smtClean="0">
                <a:solidFill>
                  <a:srgbClr val="0000FF"/>
                </a:solidFill>
                <a:sym typeface="Symbol"/>
              </a:rPr>
              <a:t>x[</a:t>
            </a:r>
            <a:r>
              <a:rPr lang="en-US" dirty="0" err="1" smtClean="0">
                <a:solidFill>
                  <a:srgbClr val="0000FF"/>
                </a:solidFill>
              </a:rPr>
              <a:t>Chase(e</a:t>
            </a:r>
            <a:r>
              <a:rPr lang="en-US" dirty="0" smtClean="0">
                <a:solidFill>
                  <a:srgbClr val="0000FF"/>
                </a:solidFill>
              </a:rPr>
              <a:t>, </a:t>
            </a:r>
            <a:r>
              <a:rPr lang="en-US" dirty="0" err="1" smtClean="0">
                <a:solidFill>
                  <a:srgbClr val="0000FF"/>
                </a:solidFill>
              </a:rPr>
              <a:t>x</a:t>
            </a:r>
            <a:r>
              <a:rPr lang="en-US" dirty="0" smtClean="0">
                <a:solidFill>
                  <a:srgbClr val="0000FF"/>
                </a:solidFill>
              </a:rPr>
              <a:t>, Bessie)]</a:t>
            </a:r>
            <a:r>
              <a:rPr lang="en-US" dirty="0" smtClean="0">
                <a:solidFill>
                  <a:srgbClr val="000000"/>
                </a:solidFill>
              </a:rPr>
              <a:t>} &amp; </a:t>
            </a:r>
            <a:r>
              <a:rPr lang="en-US" dirty="0" err="1" smtClean="0">
                <a:solidFill>
                  <a:srgbClr val="000000"/>
                </a:solidFill>
              </a:rPr>
              <a:t>Agent(e</a:t>
            </a:r>
            <a:r>
              <a:rPr lang="en-US" dirty="0" smtClean="0">
                <a:solidFill>
                  <a:srgbClr val="000000"/>
                </a:solidFill>
              </a:rPr>
              <a:t>, Fido)}</a:t>
            </a:r>
          </a:p>
          <a:p>
            <a:pPr>
              <a:spcBef>
                <a:spcPts val="0"/>
              </a:spcBef>
              <a:spcAft>
                <a:spcPts val="600"/>
              </a:spcAft>
              <a:buNone/>
            </a:pPr>
            <a:r>
              <a:rPr lang="en-US" dirty="0" smtClean="0">
                <a:solidFill>
                  <a:srgbClr val="0000FF"/>
                </a:solidFill>
              </a:rPr>
              <a:t>						          </a:t>
            </a:r>
            <a:r>
              <a:rPr lang="en-US" dirty="0" err="1" smtClean="0">
                <a:solidFill>
                  <a:srgbClr val="0000FF"/>
                </a:solidFill>
              </a:rPr>
              <a:t>Chase(e</a:t>
            </a:r>
            <a:r>
              <a:rPr lang="en-US" dirty="0" smtClean="0">
                <a:solidFill>
                  <a:srgbClr val="0000FF"/>
                </a:solidFill>
              </a:rPr>
              <a:t>, Bessie)</a:t>
            </a:r>
          </a:p>
          <a:p>
            <a:pPr>
              <a:spcBef>
                <a:spcPts val="1200"/>
              </a:spcBef>
              <a:buNone/>
            </a:pPr>
            <a:r>
              <a:rPr lang="en-US" i="1" dirty="0" smtClean="0"/>
              <a:t>There was a chase of Bessie.</a:t>
            </a:r>
          </a:p>
          <a:p>
            <a:pPr>
              <a:spcBef>
                <a:spcPts val="0"/>
              </a:spcBef>
              <a:spcAft>
                <a:spcPts val="600"/>
              </a:spcAft>
              <a:buNone/>
            </a:pPr>
            <a:r>
              <a:rPr lang="en-US" dirty="0" err="1" smtClean="0">
                <a:solidFill>
                  <a:srgbClr val="000000"/>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&amp; </a:t>
            </a:r>
            <a:r>
              <a:rPr lang="en-US" dirty="0" err="1" smtClean="0">
                <a:solidFill>
                  <a:srgbClr val="0000FF"/>
                </a:solidFill>
                <a:sym typeface="Symbol"/>
              </a:rPr>
              <a:t>xx’[</a:t>
            </a:r>
            <a:r>
              <a:rPr lang="en-US" dirty="0" err="1" smtClean="0">
                <a:solidFill>
                  <a:srgbClr val="0000FF"/>
                </a:solidFill>
              </a:rPr>
              <a:t>Chase(e</a:t>
            </a:r>
            <a:r>
              <a:rPr lang="en-US" dirty="0" smtClean="0">
                <a:solidFill>
                  <a:srgbClr val="0000FF"/>
                </a:solidFill>
              </a:rPr>
              <a:t>, </a:t>
            </a:r>
            <a:r>
              <a:rPr lang="en-US" dirty="0" err="1" smtClean="0">
                <a:solidFill>
                  <a:srgbClr val="0000FF"/>
                </a:solidFill>
              </a:rPr>
              <a:t>x</a:t>
            </a:r>
            <a:r>
              <a:rPr lang="en-US" dirty="0" smtClean="0">
                <a:solidFill>
                  <a:srgbClr val="0000FF"/>
                </a:solidFill>
              </a:rPr>
              <a:t>, </a:t>
            </a:r>
            <a:r>
              <a:rPr lang="en-US" dirty="0" err="1" smtClean="0">
                <a:solidFill>
                  <a:srgbClr val="0000FF"/>
                </a:solidFill>
              </a:rPr>
              <a:t>x</a:t>
            </a:r>
            <a:r>
              <a:rPr lang="en-US" dirty="0" smtClean="0">
                <a:solidFill>
                  <a:srgbClr val="0000FF"/>
                </a:solidFill>
              </a:rPr>
              <a:t>’)]</a:t>
            </a:r>
            <a:r>
              <a:rPr lang="en-US" dirty="0" smtClean="0">
                <a:solidFill>
                  <a:srgbClr val="000000"/>
                </a:solidFill>
              </a:rPr>
              <a:t>} &amp; </a:t>
            </a:r>
            <a:r>
              <a:rPr lang="en-US" dirty="0" err="1" smtClean="0">
                <a:solidFill>
                  <a:srgbClr val="000000"/>
                </a:solidFill>
              </a:rPr>
              <a:t>Patient(e</a:t>
            </a:r>
            <a:r>
              <a:rPr lang="en-US" dirty="0" smtClean="0">
                <a:solidFill>
                  <a:srgbClr val="000000"/>
                </a:solidFill>
              </a:rPr>
              <a:t>, Bessie)</a:t>
            </a:r>
            <a:endParaRPr lang="en-US" dirty="0" smtClean="0">
              <a:solidFill>
                <a:srgbClr val="0000FF"/>
              </a:solidFill>
            </a:endParaRPr>
          </a:p>
          <a:p>
            <a:pPr>
              <a:spcBef>
                <a:spcPts val="0"/>
              </a:spcBef>
              <a:spcAft>
                <a:spcPts val="600"/>
              </a:spcAft>
              <a:buNone/>
            </a:pPr>
            <a:r>
              <a:rPr lang="en-US" dirty="0" smtClean="0">
                <a:solidFill>
                  <a:srgbClr val="0000FF"/>
                </a:solidFill>
              </a:rPr>
              <a:t>							         </a:t>
            </a:r>
            <a:r>
              <a:rPr lang="en-US" dirty="0" err="1" smtClean="0">
                <a:solidFill>
                  <a:srgbClr val="0000FF"/>
                </a:solidFill>
              </a:rPr>
              <a:t>Chase(e</a:t>
            </a:r>
            <a:r>
              <a:rPr lang="en-US" dirty="0" smtClean="0">
                <a:solidFill>
                  <a:srgbClr val="0000FF"/>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00FF"/>
                </a:solidFill>
              </a:rPr>
              <a:t>Event Variables, but at least </a:t>
            </a:r>
            <a:r>
              <a:rPr lang="en-US" dirty="0" smtClean="0">
                <a:solidFill>
                  <a:srgbClr val="0000FF"/>
                </a:solidFill>
              </a:rPr>
              <a:t>Agents separated</a:t>
            </a:r>
            <a:endParaRPr lang="en-US" sz="3600" dirty="0">
              <a:solidFill>
                <a:srgbClr val="0000FF"/>
              </a:solidFill>
            </a:endParaRPr>
          </a:p>
        </p:txBody>
      </p:sp>
      <p:sp>
        <p:nvSpPr>
          <p:cNvPr id="3" name="Content Placeholder 2"/>
          <p:cNvSpPr>
            <a:spLocks noGrp="1"/>
          </p:cNvSpPr>
          <p:nvPr>
            <p:ph idx="1"/>
          </p:nvPr>
        </p:nvSpPr>
        <p:spPr>
          <a:xfrm>
            <a:off x="457200" y="1600200"/>
            <a:ext cx="8229600" cy="4860979"/>
          </a:xfrm>
        </p:spPr>
        <p:txBody>
          <a:bodyPr>
            <a:noAutofit/>
          </a:bodyPr>
          <a:lstStyle/>
          <a:p>
            <a:pPr>
              <a:spcBef>
                <a:spcPts val="0"/>
              </a:spcBef>
              <a:buNone/>
            </a:pPr>
            <a:r>
              <a:rPr lang="en-US" sz="2200" i="1" dirty="0" smtClean="0"/>
              <a:t>Fido chased Bessie.</a:t>
            </a:r>
          </a:p>
          <a:p>
            <a:pPr>
              <a:spcBef>
                <a:spcPts val="0"/>
              </a:spcBef>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Fido) &amp; </a:t>
            </a:r>
            <a:r>
              <a:rPr lang="en-US" sz="2200" dirty="0" err="1" smtClean="0">
                <a:solidFill>
                  <a:srgbClr val="0000FF"/>
                </a:solidFill>
              </a:rPr>
              <a:t>ChaseOf(e</a:t>
            </a:r>
            <a:r>
              <a:rPr lang="en-US" sz="2200" dirty="0" smtClean="0">
                <a:solidFill>
                  <a:srgbClr val="0000FF"/>
                </a:solidFill>
              </a:rPr>
              <a:t>, Bessie)</a:t>
            </a:r>
            <a:r>
              <a:rPr lang="en-US" sz="2200" dirty="0" smtClean="0">
                <a:solidFill>
                  <a:srgbClr val="000000"/>
                </a:solidFill>
              </a:rPr>
              <a:t>}</a:t>
            </a:r>
          </a:p>
          <a:p>
            <a:pPr>
              <a:spcBef>
                <a:spcPts val="0"/>
              </a:spcBef>
              <a:buNone/>
            </a:pPr>
            <a:endParaRPr lang="en-US" sz="2200" dirty="0" smtClean="0">
              <a:solidFill>
                <a:srgbClr val="000000"/>
              </a:solidFill>
            </a:endParaRPr>
          </a:p>
          <a:p>
            <a:pPr>
              <a:spcBef>
                <a:spcPts val="0"/>
              </a:spcBef>
              <a:buNone/>
            </a:pPr>
            <a:r>
              <a:rPr lang="en-US" sz="2200" dirty="0" smtClean="0">
                <a:solidFill>
                  <a:srgbClr val="000000"/>
                </a:solidFill>
              </a:rPr>
              <a:t>For today, remain neutral about		   </a:t>
            </a:r>
            <a:r>
              <a:rPr lang="en-US" sz="2200" dirty="0" err="1" smtClean="0">
                <a:solidFill>
                  <a:srgbClr val="0000FF"/>
                </a:solidFill>
              </a:rPr>
              <a:t>Chase(e</a:t>
            </a:r>
            <a:r>
              <a:rPr lang="en-US" sz="2200" dirty="0" smtClean="0">
                <a:solidFill>
                  <a:srgbClr val="0000FF"/>
                </a:solidFill>
              </a:rPr>
              <a:t>) &amp; </a:t>
            </a:r>
            <a:r>
              <a:rPr lang="en-US" sz="2200" dirty="0" err="1" smtClean="0">
                <a:solidFill>
                  <a:srgbClr val="0000FF"/>
                </a:solidFill>
              </a:rPr>
              <a:t>Patient(e</a:t>
            </a:r>
            <a:r>
              <a:rPr lang="en-US" sz="2200" dirty="0" smtClean="0">
                <a:solidFill>
                  <a:srgbClr val="0000FF"/>
                </a:solidFill>
              </a:rPr>
              <a:t>, Bessie)</a:t>
            </a:r>
            <a:endParaRPr lang="en-US" sz="2200" dirty="0" smtClean="0">
              <a:solidFill>
                <a:srgbClr val="000000"/>
              </a:solidFill>
            </a:endParaRPr>
          </a:p>
          <a:p>
            <a:pPr>
              <a:spcBef>
                <a:spcPts val="0"/>
              </a:spcBef>
              <a:buNone/>
            </a:pPr>
            <a:r>
              <a:rPr lang="en-US" sz="2200" dirty="0" smtClean="0">
                <a:solidFill>
                  <a:srgbClr val="000000"/>
                </a:solidFill>
              </a:rPr>
              <a:t>	    any further decomposition	   	</a:t>
            </a:r>
          </a:p>
          <a:p>
            <a:pPr>
              <a:spcBef>
                <a:spcPts val="600"/>
              </a:spcBef>
              <a:buNone/>
            </a:pPr>
            <a:r>
              <a:rPr lang="en-US" sz="2200" dirty="0" smtClean="0">
                <a:solidFill>
                  <a:srgbClr val="0000FF"/>
                </a:solidFill>
              </a:rPr>
              <a:t>									</a:t>
            </a:r>
          </a:p>
          <a:p>
            <a:pPr>
              <a:spcBef>
                <a:spcPts val="600"/>
              </a:spcBef>
              <a:buNone/>
            </a:pPr>
            <a:r>
              <a:rPr lang="en-US" sz="2200" dirty="0" smtClean="0">
                <a:solidFill>
                  <a:srgbClr val="0000FF"/>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00400"/>
            <a:ext cx="2971800" cy="3216234"/>
          </a:xfrm>
          <a:prstGeom prst="rect">
            <a:avLst/>
          </a:prstGeom>
        </p:spPr>
      </p:pic>
      <p:pic>
        <p:nvPicPr>
          <p:cNvPr id="5" name="Picture 4"/>
          <p:cNvPicPr>
            <a:picLocks noChangeAspect="1"/>
          </p:cNvPicPr>
          <p:nvPr/>
        </p:nvPicPr>
        <p:blipFill>
          <a:blip r:embed="rId3"/>
          <a:stretch>
            <a:fillRect/>
          </a:stretch>
        </p:blipFill>
        <p:spPr>
          <a:xfrm>
            <a:off x="1293626" y="1"/>
            <a:ext cx="3978584" cy="3221274"/>
          </a:xfrm>
          <a:prstGeom prst="rect">
            <a:avLst/>
          </a:prstGeom>
        </p:spPr>
      </p:pic>
      <p:sp>
        <p:nvSpPr>
          <p:cNvPr id="17" name="TextBox 16"/>
          <p:cNvSpPr txBox="1"/>
          <p:nvPr/>
        </p:nvSpPr>
        <p:spPr>
          <a:xfrm>
            <a:off x="208932" y="0"/>
            <a:ext cx="1219200" cy="830997"/>
          </a:xfrm>
          <a:prstGeom prst="rect">
            <a:avLst/>
          </a:prstGeom>
          <a:noFill/>
        </p:spPr>
        <p:txBody>
          <a:bodyPr wrap="square" rtlCol="0">
            <a:spAutoFit/>
          </a:bodyPr>
          <a:lstStyle/>
          <a:p>
            <a:r>
              <a:rPr lang="en-US" sz="2400" dirty="0" smtClean="0"/>
              <a:t> Tim</a:t>
            </a:r>
          </a:p>
          <a:p>
            <a:r>
              <a:rPr lang="en-US" sz="2400" dirty="0" smtClean="0"/>
              <a:t> Hunter</a:t>
            </a:r>
            <a:endParaRPr lang="en-US" sz="2400" dirty="0"/>
          </a:p>
        </p:txBody>
      </p:sp>
      <p:sp>
        <p:nvSpPr>
          <p:cNvPr id="18" name="TextBox 17"/>
          <p:cNvSpPr txBox="1"/>
          <p:nvPr/>
        </p:nvSpPr>
        <p:spPr>
          <a:xfrm>
            <a:off x="0" y="2362200"/>
            <a:ext cx="1219200" cy="830997"/>
          </a:xfrm>
          <a:prstGeom prst="rect">
            <a:avLst/>
          </a:prstGeom>
          <a:noFill/>
        </p:spPr>
        <p:txBody>
          <a:bodyPr wrap="square" rtlCol="0">
            <a:spAutoFit/>
          </a:bodyPr>
          <a:lstStyle/>
          <a:p>
            <a:r>
              <a:rPr lang="en-US" sz="2400" dirty="0" err="1" smtClean="0">
                <a:solidFill>
                  <a:srgbClr val="7C7D76"/>
                </a:solidFill>
              </a:rPr>
              <a:t>Darko</a:t>
            </a:r>
            <a:endParaRPr lang="en-US" sz="2400" dirty="0" smtClean="0">
              <a:solidFill>
                <a:srgbClr val="7C7D76"/>
              </a:solidFill>
            </a:endParaRPr>
          </a:p>
          <a:p>
            <a:r>
              <a:rPr lang="en-US" sz="2400" dirty="0" err="1" smtClean="0">
                <a:solidFill>
                  <a:srgbClr val="7C7D76"/>
                </a:solidFill>
              </a:rPr>
              <a:t>Odic</a:t>
            </a:r>
            <a:endParaRPr lang="en-US" sz="2400" dirty="0">
              <a:solidFill>
                <a:srgbClr val="7C7D76"/>
              </a:solidFill>
            </a:endParaRPr>
          </a:p>
        </p:txBody>
      </p:sp>
      <p:sp>
        <p:nvSpPr>
          <p:cNvPr id="19" name="TextBox 18"/>
          <p:cNvSpPr txBox="1"/>
          <p:nvPr/>
        </p:nvSpPr>
        <p:spPr>
          <a:xfrm>
            <a:off x="8426568" y="3193197"/>
            <a:ext cx="717432" cy="3416320"/>
          </a:xfrm>
          <a:prstGeom prst="rect">
            <a:avLst/>
          </a:prstGeom>
          <a:noFill/>
        </p:spPr>
        <p:txBody>
          <a:bodyPr wrap="square" rtlCol="0">
            <a:spAutoFit/>
          </a:bodyPr>
          <a:lstStyle/>
          <a:p>
            <a:r>
              <a:rPr lang="en-US" sz="2400" dirty="0" smtClean="0"/>
              <a:t> </a:t>
            </a:r>
            <a:r>
              <a:rPr lang="en-US" sz="2400" dirty="0" smtClean="0">
                <a:solidFill>
                  <a:srgbClr val="008000"/>
                </a:solidFill>
              </a:rPr>
              <a:t>J </a:t>
            </a:r>
          </a:p>
          <a:p>
            <a:r>
              <a:rPr lang="en-US" sz="2400" dirty="0" smtClean="0">
                <a:solidFill>
                  <a:srgbClr val="008000"/>
                </a:solidFill>
              </a:rPr>
              <a:t> </a:t>
            </a:r>
            <a:r>
              <a:rPr lang="en-US" sz="2400" dirty="0" err="1" smtClean="0">
                <a:solidFill>
                  <a:srgbClr val="008000"/>
                </a:solidFill>
              </a:rPr>
              <a:t>e</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f</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f</a:t>
            </a:r>
            <a:r>
              <a:rPr lang="en-US" sz="2400" dirty="0" smtClean="0">
                <a:solidFill>
                  <a:srgbClr val="008000"/>
                </a:solidFill>
              </a:rPr>
              <a:t>   </a:t>
            </a:r>
          </a:p>
          <a:p>
            <a:endParaRPr lang="en-US" sz="2400" dirty="0" smtClean="0">
              <a:solidFill>
                <a:srgbClr val="008000"/>
              </a:solidFill>
            </a:endParaRPr>
          </a:p>
          <a:p>
            <a:r>
              <a:rPr lang="en-US" sz="2400" dirty="0" smtClean="0">
                <a:solidFill>
                  <a:srgbClr val="008000"/>
                </a:solidFill>
              </a:rPr>
              <a:t> L</a:t>
            </a:r>
          </a:p>
          <a:p>
            <a:r>
              <a:rPr lang="en-US" sz="2400" dirty="0" smtClean="0">
                <a:solidFill>
                  <a:srgbClr val="008000"/>
                </a:solidFill>
              </a:rPr>
              <a:t> </a:t>
            </a:r>
            <a:r>
              <a:rPr lang="en-US" sz="2400" dirty="0" err="1" smtClean="0">
                <a:solidFill>
                  <a:srgbClr val="008000"/>
                </a:solidFill>
              </a:rPr>
              <a:t>i</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d</a:t>
            </a:r>
            <a:endParaRPr lang="en-US" sz="2400" dirty="0" smtClean="0">
              <a:solidFill>
                <a:srgbClr val="008000"/>
              </a:solidFill>
            </a:endParaRPr>
          </a:p>
          <a:p>
            <a:r>
              <a:rPr lang="en-US" sz="2400" dirty="0" smtClean="0">
                <a:solidFill>
                  <a:srgbClr val="008000"/>
                </a:solidFill>
              </a:rPr>
              <a:t> </a:t>
            </a:r>
            <a:r>
              <a:rPr lang="en-US" sz="2400" dirty="0" err="1" smtClean="0">
                <a:solidFill>
                  <a:srgbClr val="008000"/>
                </a:solidFill>
              </a:rPr>
              <a:t>z</a:t>
            </a:r>
            <a:endParaRPr lang="en-US" sz="2400" dirty="0">
              <a:solidFill>
                <a:srgbClr val="008000"/>
              </a:solidFill>
            </a:endParaRPr>
          </a:p>
        </p:txBody>
      </p:sp>
      <p:sp>
        <p:nvSpPr>
          <p:cNvPr id="20" name="TextBox 19"/>
          <p:cNvSpPr txBox="1"/>
          <p:nvPr/>
        </p:nvSpPr>
        <p:spPr>
          <a:xfrm>
            <a:off x="0" y="6416634"/>
            <a:ext cx="2971800" cy="461665"/>
          </a:xfrm>
          <a:prstGeom prst="rect">
            <a:avLst/>
          </a:prstGeom>
          <a:noFill/>
        </p:spPr>
        <p:txBody>
          <a:bodyPr wrap="square" rtlCol="0">
            <a:spAutoFit/>
          </a:bodyPr>
          <a:lstStyle/>
          <a:p>
            <a:r>
              <a:rPr lang="en-US" sz="2400" dirty="0" smtClean="0"/>
              <a:t>           </a:t>
            </a:r>
            <a:r>
              <a:rPr lang="en-US" sz="2400" dirty="0" smtClean="0">
                <a:solidFill>
                  <a:srgbClr val="000090"/>
                </a:solidFill>
              </a:rPr>
              <a:t> Justin </a:t>
            </a:r>
            <a:r>
              <a:rPr lang="en-US" sz="2400" dirty="0" err="1" smtClean="0">
                <a:solidFill>
                  <a:srgbClr val="000090"/>
                </a:solidFill>
              </a:rPr>
              <a:t>Halberda</a:t>
            </a:r>
            <a:endParaRPr lang="en-US" sz="2400" dirty="0" smtClean="0">
              <a:solidFill>
                <a:srgbClr val="000090"/>
              </a:solidFill>
            </a:endParaRPr>
          </a:p>
        </p:txBody>
      </p:sp>
      <p:pic>
        <p:nvPicPr>
          <p:cNvPr id="21" name="Picture 20"/>
          <p:cNvPicPr>
            <a:picLocks noChangeAspect="1"/>
          </p:cNvPicPr>
          <p:nvPr/>
        </p:nvPicPr>
        <p:blipFill>
          <a:blip r:embed="rId4"/>
          <a:stretch>
            <a:fillRect/>
          </a:stretch>
        </p:blipFill>
        <p:spPr>
          <a:xfrm>
            <a:off x="5272210" y="-2364"/>
            <a:ext cx="3019852" cy="3193197"/>
          </a:xfrm>
          <a:prstGeom prst="rect">
            <a:avLst/>
          </a:prstGeom>
        </p:spPr>
      </p:pic>
      <p:pic>
        <p:nvPicPr>
          <p:cNvPr id="25" name="Picture 24"/>
          <p:cNvPicPr>
            <a:picLocks noChangeAspect="1"/>
          </p:cNvPicPr>
          <p:nvPr/>
        </p:nvPicPr>
        <p:blipFill>
          <a:blip r:embed="rId5"/>
          <a:stretch>
            <a:fillRect/>
          </a:stretch>
        </p:blipFill>
        <p:spPr>
          <a:xfrm>
            <a:off x="5853662" y="3190833"/>
            <a:ext cx="2438400" cy="3657600"/>
          </a:xfrm>
          <a:prstGeom prst="rect">
            <a:avLst/>
          </a:prstGeom>
        </p:spPr>
      </p:pic>
      <p:pic>
        <p:nvPicPr>
          <p:cNvPr id="26" name="Picture 25"/>
          <p:cNvPicPr>
            <a:picLocks noChangeAspect="1"/>
          </p:cNvPicPr>
          <p:nvPr/>
        </p:nvPicPr>
        <p:blipFill>
          <a:blip r:embed="rId6"/>
          <a:stretch>
            <a:fillRect/>
          </a:stretch>
        </p:blipFill>
        <p:spPr>
          <a:xfrm>
            <a:off x="2971800" y="3190833"/>
            <a:ext cx="2881862" cy="3659964"/>
          </a:xfrm>
          <a:prstGeom prst="rect">
            <a:avLst/>
          </a:prstGeom>
        </p:spPr>
      </p:pic>
      <p:sp>
        <p:nvSpPr>
          <p:cNvPr id="27" name="TextBox 26"/>
          <p:cNvSpPr txBox="1"/>
          <p:nvPr/>
        </p:nvSpPr>
        <p:spPr>
          <a:xfrm>
            <a:off x="8426568" y="1"/>
            <a:ext cx="717432" cy="3046988"/>
          </a:xfrm>
          <a:prstGeom prst="rect">
            <a:avLst/>
          </a:prstGeom>
          <a:noFill/>
        </p:spPr>
        <p:txBody>
          <a:bodyPr wrap="square" rtlCol="0">
            <a:spAutoFit/>
          </a:bodyPr>
          <a:lstStyle/>
          <a:p>
            <a:r>
              <a:rPr lang="en-US" sz="2400" dirty="0" smtClean="0">
                <a:solidFill>
                  <a:srgbClr val="3366FF"/>
                </a:solidFill>
              </a:rPr>
              <a:t>A W</a:t>
            </a:r>
          </a:p>
          <a:p>
            <a:r>
              <a:rPr lang="en-US" sz="2400" dirty="0" err="1" smtClean="0">
                <a:solidFill>
                  <a:srgbClr val="3366FF"/>
                </a:solidFill>
              </a:rPr>
              <a:t>l</a:t>
            </a:r>
            <a:r>
              <a:rPr lang="en-US" sz="2400" dirty="0" smtClean="0">
                <a:solidFill>
                  <a:srgbClr val="3366FF"/>
                </a:solidFill>
              </a:rPr>
              <a:t>    </a:t>
            </a:r>
            <a:r>
              <a:rPr lang="en-US" sz="2400" dirty="0" err="1" smtClean="0">
                <a:solidFill>
                  <a:srgbClr val="3366FF"/>
                </a:solidFill>
              </a:rPr>
              <a:t>e</a:t>
            </a:r>
            <a:endParaRPr lang="en-US" sz="2400" dirty="0" smtClean="0">
              <a:solidFill>
                <a:srgbClr val="3366FF"/>
              </a:solidFill>
            </a:endParaRPr>
          </a:p>
          <a:p>
            <a:r>
              <a:rPr lang="en-US" sz="2400" dirty="0" err="1" smtClean="0">
                <a:solidFill>
                  <a:srgbClr val="3366FF"/>
                </a:solidFill>
              </a:rPr>
              <a:t>e</a:t>
            </a:r>
            <a:r>
              <a:rPr lang="en-US" sz="2400" dirty="0" smtClean="0">
                <a:solidFill>
                  <a:srgbClr val="3366FF"/>
                </a:solidFill>
              </a:rPr>
              <a:t>   </a:t>
            </a:r>
            <a:r>
              <a:rPr lang="en-US" sz="2400" dirty="0" err="1" smtClean="0">
                <a:solidFill>
                  <a:srgbClr val="3366FF"/>
                </a:solidFill>
              </a:rPr>
              <a:t>l</a:t>
            </a:r>
            <a:endParaRPr lang="en-US" sz="2400" dirty="0" smtClean="0">
              <a:solidFill>
                <a:srgbClr val="3366FF"/>
              </a:solidFill>
            </a:endParaRPr>
          </a:p>
          <a:p>
            <a:r>
              <a:rPr lang="en-US" sz="2400" dirty="0" err="1" smtClean="0">
                <a:solidFill>
                  <a:srgbClr val="3366FF"/>
                </a:solidFill>
              </a:rPr>
              <a:t>x</a:t>
            </a:r>
            <a:r>
              <a:rPr lang="en-US" sz="2400" dirty="0" smtClean="0">
                <a:solidFill>
                  <a:srgbClr val="3366FF"/>
                </a:solidFill>
              </a:rPr>
              <a:t>   </a:t>
            </a:r>
            <a:r>
              <a:rPr lang="en-US" sz="2400" dirty="0" err="1" smtClean="0">
                <a:solidFill>
                  <a:srgbClr val="3366FF"/>
                </a:solidFill>
              </a:rPr>
              <a:t>l</a:t>
            </a:r>
            <a:endParaRPr lang="en-US" sz="2400" dirty="0" smtClean="0">
              <a:solidFill>
                <a:srgbClr val="3366FF"/>
              </a:solidFill>
            </a:endParaRPr>
          </a:p>
          <a:p>
            <a:r>
              <a:rPr lang="en-US" sz="2400" dirty="0" err="1" smtClean="0">
                <a:solidFill>
                  <a:srgbClr val="3366FF"/>
                </a:solidFill>
              </a:rPr>
              <a:t>i</a:t>
            </a:r>
            <a:r>
              <a:rPr lang="en-US" sz="2400" dirty="0" smtClean="0">
                <a:solidFill>
                  <a:srgbClr val="3366FF"/>
                </a:solidFill>
              </a:rPr>
              <a:t>   </a:t>
            </a:r>
            <a:r>
              <a:rPr lang="en-US" sz="2400" dirty="0" err="1" smtClean="0">
                <a:solidFill>
                  <a:srgbClr val="3366FF"/>
                </a:solidFill>
              </a:rPr>
              <a:t>w</a:t>
            </a:r>
            <a:endParaRPr lang="en-US" sz="2400" dirty="0" smtClean="0">
              <a:solidFill>
                <a:srgbClr val="3366FF"/>
              </a:solidFill>
            </a:endParaRPr>
          </a:p>
          <a:p>
            <a:r>
              <a:rPr lang="en-US" sz="2400" dirty="0" err="1" smtClean="0">
                <a:solidFill>
                  <a:srgbClr val="3366FF"/>
                </a:solidFill>
              </a:rPr>
              <a:t>s</a:t>
            </a:r>
            <a:r>
              <a:rPr lang="en-US" sz="2400" dirty="0" smtClean="0">
                <a:solidFill>
                  <a:srgbClr val="3366FF"/>
                </a:solidFill>
              </a:rPr>
              <a:t>   </a:t>
            </a:r>
            <a:r>
              <a:rPr lang="en-US" sz="2400" dirty="0" err="1" smtClean="0">
                <a:solidFill>
                  <a:srgbClr val="3366FF"/>
                </a:solidFill>
              </a:rPr>
              <a:t>o</a:t>
            </a:r>
            <a:endParaRPr lang="en-US" sz="2400" dirty="0" smtClean="0">
              <a:solidFill>
                <a:srgbClr val="3366FF"/>
              </a:solidFill>
            </a:endParaRPr>
          </a:p>
          <a:p>
            <a:r>
              <a:rPr lang="en-US" sz="2400" dirty="0" smtClean="0">
                <a:solidFill>
                  <a:srgbClr val="3366FF"/>
                </a:solidFill>
              </a:rPr>
              <a:t>     </a:t>
            </a:r>
            <a:r>
              <a:rPr lang="en-US" sz="2400" dirty="0" err="1" smtClean="0">
                <a:solidFill>
                  <a:srgbClr val="3366FF"/>
                </a:solidFill>
              </a:rPr>
              <a:t>o</a:t>
            </a:r>
            <a:endParaRPr lang="en-US" sz="2400" dirty="0" smtClean="0">
              <a:solidFill>
                <a:srgbClr val="3366FF"/>
              </a:solidFill>
            </a:endParaRPr>
          </a:p>
          <a:p>
            <a:r>
              <a:rPr lang="en-US" sz="2400" dirty="0" smtClean="0">
                <a:solidFill>
                  <a:srgbClr val="3366FF"/>
                </a:solidFill>
              </a:rPr>
              <a:t>     </a:t>
            </a:r>
            <a:r>
              <a:rPr lang="en-US" sz="2400" dirty="0" err="1" smtClean="0">
                <a:solidFill>
                  <a:srgbClr val="3366FF"/>
                </a:solidFill>
              </a:rPr>
              <a:t>d</a:t>
            </a:r>
            <a:r>
              <a:rPr lang="en-US" sz="2400" dirty="0" smtClean="0">
                <a:solidFill>
                  <a:srgbClr val="3366FF"/>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00FF"/>
                </a:solidFill>
              </a:rPr>
              <a:t>Event Variables, but at least </a:t>
            </a:r>
            <a:r>
              <a:rPr lang="en-US" dirty="0" smtClean="0">
                <a:solidFill>
                  <a:srgbClr val="0000FF"/>
                </a:solidFill>
              </a:rPr>
              <a:t>Agents separated</a:t>
            </a:r>
            <a:endParaRPr lang="en-US" sz="3600" dirty="0">
              <a:solidFill>
                <a:srgbClr val="0000FF"/>
              </a:solidFill>
            </a:endParaRPr>
          </a:p>
        </p:txBody>
      </p:sp>
      <p:sp>
        <p:nvSpPr>
          <p:cNvPr id="3" name="Content Placeholder 2"/>
          <p:cNvSpPr>
            <a:spLocks noGrp="1"/>
          </p:cNvSpPr>
          <p:nvPr>
            <p:ph idx="1"/>
          </p:nvPr>
        </p:nvSpPr>
        <p:spPr>
          <a:xfrm>
            <a:off x="457200" y="1600200"/>
            <a:ext cx="8229600" cy="4860979"/>
          </a:xfrm>
        </p:spPr>
        <p:txBody>
          <a:bodyPr>
            <a:noAutofit/>
          </a:bodyPr>
          <a:lstStyle/>
          <a:p>
            <a:pPr>
              <a:spcBef>
                <a:spcPts val="0"/>
              </a:spcBef>
              <a:buNone/>
            </a:pPr>
            <a:r>
              <a:rPr lang="en-US" sz="2200" i="1" dirty="0" smtClean="0"/>
              <a:t>Fido chased Bessie.</a:t>
            </a:r>
          </a:p>
          <a:p>
            <a:pPr>
              <a:spcBef>
                <a:spcPts val="0"/>
              </a:spcBef>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Fido) &amp; </a:t>
            </a:r>
            <a:r>
              <a:rPr lang="en-US" sz="2200" dirty="0" err="1" smtClean="0">
                <a:solidFill>
                  <a:srgbClr val="0000FF"/>
                </a:solidFill>
              </a:rPr>
              <a:t>ChaseOf(e</a:t>
            </a:r>
            <a:r>
              <a:rPr lang="en-US" sz="2200" dirty="0" smtClean="0">
                <a:solidFill>
                  <a:srgbClr val="0000FF"/>
                </a:solidFill>
              </a:rPr>
              <a:t>, Bessie)</a:t>
            </a:r>
            <a:r>
              <a:rPr lang="en-US" sz="2200" dirty="0" smtClean="0">
                <a:solidFill>
                  <a:srgbClr val="000000"/>
                </a:solidFill>
              </a:rPr>
              <a:t>}</a:t>
            </a:r>
          </a:p>
          <a:p>
            <a:pPr>
              <a:spcBef>
                <a:spcPts val="600"/>
              </a:spcBef>
              <a:buNone/>
            </a:pPr>
            <a:r>
              <a:rPr lang="en-US" sz="2200" dirty="0" smtClean="0">
                <a:solidFill>
                  <a:srgbClr val="0000FF"/>
                </a:solidFill>
              </a:rPr>
              <a:t>									          </a:t>
            </a:r>
            <a:endParaRPr lang="en-US" sz="2200" i="1" dirty="0" smtClean="0">
              <a:solidFill>
                <a:srgbClr val="0000FF"/>
              </a:solidFill>
            </a:endParaRPr>
          </a:p>
          <a:p>
            <a:pPr>
              <a:spcBef>
                <a:spcPts val="600"/>
              </a:spcBef>
              <a:buNone/>
            </a:pPr>
            <a:r>
              <a:rPr lang="en-US" sz="2200" i="1" dirty="0" smtClean="0"/>
              <a:t>Bessie kicked Fido.</a:t>
            </a:r>
          </a:p>
          <a:p>
            <a:pPr>
              <a:spcBef>
                <a:spcPts val="0"/>
              </a:spcBef>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Bessie) &amp; </a:t>
            </a:r>
            <a:r>
              <a:rPr lang="en-US" sz="2200" dirty="0" err="1" smtClean="0">
                <a:solidFill>
                  <a:srgbClr val="0000FF"/>
                </a:solidFill>
              </a:rPr>
              <a:t>KickOf(e</a:t>
            </a:r>
            <a:r>
              <a:rPr lang="en-US" sz="2200" dirty="0" smtClean="0">
                <a:solidFill>
                  <a:srgbClr val="0000FF"/>
                </a:solidFill>
              </a:rPr>
              <a:t>, Fido)</a:t>
            </a:r>
            <a:r>
              <a:rPr lang="en-US" sz="2200" dirty="0" smtClean="0">
                <a:solidFill>
                  <a:srgbClr val="000000"/>
                </a:solidFill>
              </a:rPr>
              <a:t>}</a:t>
            </a:r>
            <a:endParaRPr lang="en-US" sz="2200"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00FF"/>
                </a:solidFill>
              </a:rPr>
              <a:t>Event </a:t>
            </a:r>
            <a:r>
              <a:rPr lang="en-US" dirty="0" smtClean="0">
                <a:solidFill>
                  <a:srgbClr val="0000FF"/>
                </a:solidFill>
              </a:rPr>
              <a:t>Variables but </a:t>
            </a:r>
            <a:r>
              <a:rPr lang="en-US" i="1" dirty="0" smtClean="0">
                <a:solidFill>
                  <a:srgbClr val="0000FF"/>
                </a:solidFill>
              </a:rPr>
              <a:t>no</a:t>
            </a:r>
            <a:r>
              <a:rPr lang="en-US" dirty="0" smtClean="0">
                <a:solidFill>
                  <a:srgbClr val="0000FF"/>
                </a:solidFill>
              </a:rPr>
              <a:t> </a:t>
            </a:r>
            <a:r>
              <a:rPr lang="en-US" i="1" dirty="0" err="1" smtClean="0">
                <a:solidFill>
                  <a:srgbClr val="0000FF"/>
                </a:solidFill>
              </a:rPr>
              <a:t>SupraDyadic</a:t>
            </a:r>
            <a:r>
              <a:rPr lang="en-US" dirty="0" smtClean="0">
                <a:solidFill>
                  <a:srgbClr val="0000FF"/>
                </a:solidFill>
              </a:rPr>
              <a:t> Predicates</a:t>
            </a:r>
            <a:endParaRPr lang="en-US" sz="3600" dirty="0">
              <a:solidFill>
                <a:srgbClr val="0000FF"/>
              </a:solidFill>
            </a:endParaRPr>
          </a:p>
        </p:txBody>
      </p:sp>
      <p:sp>
        <p:nvSpPr>
          <p:cNvPr id="3" name="Content Placeholder 2"/>
          <p:cNvSpPr>
            <a:spLocks noGrp="1"/>
          </p:cNvSpPr>
          <p:nvPr>
            <p:ph idx="1"/>
          </p:nvPr>
        </p:nvSpPr>
        <p:spPr>
          <a:xfrm>
            <a:off x="457200" y="1600200"/>
            <a:ext cx="8229600" cy="4860979"/>
          </a:xfrm>
        </p:spPr>
        <p:txBody>
          <a:bodyPr>
            <a:noAutofit/>
          </a:bodyPr>
          <a:lstStyle/>
          <a:p>
            <a:pPr>
              <a:spcBef>
                <a:spcPts val="0"/>
              </a:spcBef>
              <a:buNone/>
            </a:pPr>
            <a:r>
              <a:rPr lang="en-US" sz="2200" i="1" dirty="0" smtClean="0"/>
              <a:t>Fido chased Bessie.</a:t>
            </a:r>
          </a:p>
          <a:p>
            <a:pPr>
              <a:spcBef>
                <a:spcPts val="0"/>
              </a:spcBef>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Fido) &amp; </a:t>
            </a:r>
            <a:r>
              <a:rPr lang="en-US" sz="2200" dirty="0" err="1" smtClean="0">
                <a:solidFill>
                  <a:srgbClr val="0000FF"/>
                </a:solidFill>
              </a:rPr>
              <a:t>ChaseOf(e</a:t>
            </a:r>
            <a:r>
              <a:rPr lang="en-US" sz="2200" dirty="0" smtClean="0">
                <a:solidFill>
                  <a:srgbClr val="0000FF"/>
                </a:solidFill>
              </a:rPr>
              <a:t>, Bessie)</a:t>
            </a:r>
            <a:r>
              <a:rPr lang="en-US" sz="2200" dirty="0" smtClean="0">
                <a:solidFill>
                  <a:srgbClr val="000000"/>
                </a:solidFill>
              </a:rPr>
              <a:t>}</a:t>
            </a:r>
          </a:p>
          <a:p>
            <a:pPr>
              <a:spcBef>
                <a:spcPts val="600"/>
              </a:spcBef>
              <a:buNone/>
            </a:pPr>
            <a:r>
              <a:rPr lang="en-US" sz="2200" dirty="0" smtClean="0">
                <a:solidFill>
                  <a:srgbClr val="0000FF"/>
                </a:solidFill>
              </a:rPr>
              <a:t>									          </a:t>
            </a:r>
            <a:endParaRPr lang="en-US" sz="2200" i="1" dirty="0" smtClean="0">
              <a:solidFill>
                <a:srgbClr val="0000FF"/>
              </a:solidFill>
            </a:endParaRPr>
          </a:p>
          <a:p>
            <a:pPr>
              <a:spcBef>
                <a:spcPts val="600"/>
              </a:spcBef>
              <a:buNone/>
            </a:pPr>
            <a:r>
              <a:rPr lang="en-US" sz="2200" i="1" dirty="0" smtClean="0"/>
              <a:t>Bessie kicked Fido.</a:t>
            </a:r>
          </a:p>
          <a:p>
            <a:pPr>
              <a:spcBef>
                <a:spcPts val="0"/>
              </a:spcBef>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Bessie) &amp; </a:t>
            </a:r>
            <a:r>
              <a:rPr lang="en-US" sz="2200" dirty="0" err="1" smtClean="0">
                <a:solidFill>
                  <a:srgbClr val="0000FF"/>
                </a:solidFill>
              </a:rPr>
              <a:t>KickOf(e</a:t>
            </a:r>
            <a:r>
              <a:rPr lang="en-US" sz="2200" dirty="0" smtClean="0">
                <a:solidFill>
                  <a:srgbClr val="0000FF"/>
                </a:solidFill>
              </a:rPr>
              <a:t>, Fido)</a:t>
            </a:r>
            <a:r>
              <a:rPr lang="en-US" sz="2200" dirty="0" smtClean="0">
                <a:solidFill>
                  <a:srgbClr val="000000"/>
                </a:solidFill>
              </a:rPr>
              <a:t>}</a:t>
            </a:r>
            <a:endParaRPr lang="en-US" sz="2200" dirty="0" smtClean="0">
              <a:solidFill>
                <a:srgbClr val="0000FF"/>
              </a:solidFill>
            </a:endParaRPr>
          </a:p>
          <a:p>
            <a:pPr>
              <a:buNone/>
            </a:pPr>
            <a:endParaRPr lang="en-US" sz="2200" dirty="0" smtClean="0"/>
          </a:p>
          <a:p>
            <a:pPr>
              <a:buNone/>
            </a:pPr>
            <a:r>
              <a:rPr lang="en-US" sz="2200" i="1" dirty="0" smtClean="0"/>
              <a:t>Bessie kicked Fido the ball</a:t>
            </a:r>
          </a:p>
          <a:p>
            <a:pPr>
              <a:spcBef>
                <a:spcPts val="0"/>
              </a:spcBef>
              <a:spcAft>
                <a:spcPts val="600"/>
              </a:spcAft>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Bessie) &amp; </a:t>
            </a:r>
            <a:r>
              <a:rPr lang="en-US" sz="2200" dirty="0" err="1" smtClean="0">
                <a:solidFill>
                  <a:srgbClr val="FF0000"/>
                </a:solidFill>
              </a:rPr>
              <a:t>KickOfTo(e</a:t>
            </a:r>
            <a:r>
              <a:rPr lang="en-US" sz="2200" dirty="0" smtClean="0">
                <a:solidFill>
                  <a:srgbClr val="FF0000"/>
                </a:solidFill>
              </a:rPr>
              <a:t>, the ball, Fido)</a:t>
            </a:r>
            <a:r>
              <a:rPr lang="en-US" sz="2200" dirty="0" smtClean="0">
                <a:solidFill>
                  <a:srgbClr val="000000"/>
                </a:solidFill>
              </a:rPr>
              <a:t>}</a:t>
            </a:r>
          </a:p>
          <a:p>
            <a:pPr>
              <a:spcBef>
                <a:spcPts val="0"/>
              </a:spcBef>
              <a:spcAft>
                <a:spcPts val="600"/>
              </a:spcAft>
              <a:buNone/>
            </a:pPr>
            <a:r>
              <a:rPr lang="en-US" sz="2200" dirty="0" smtClean="0">
                <a:solidFill>
                  <a:srgbClr val="0000FF"/>
                </a:solidFill>
              </a:rPr>
              <a:t>                           			      			      </a:t>
            </a:r>
            <a:r>
              <a:rPr lang="en-US" sz="2200" dirty="0" err="1" smtClean="0">
                <a:solidFill>
                  <a:srgbClr val="0000FF"/>
                </a:solidFill>
              </a:rPr>
              <a:t>To(e</a:t>
            </a:r>
            <a:r>
              <a:rPr lang="en-US" sz="2200" dirty="0" smtClean="0">
                <a:solidFill>
                  <a:srgbClr val="0000FF"/>
                </a:solidFill>
              </a:rPr>
              <a:t>, Fido) &amp; </a:t>
            </a:r>
            <a:r>
              <a:rPr lang="en-US" sz="2200" dirty="0" err="1" smtClean="0">
                <a:solidFill>
                  <a:srgbClr val="0000FF"/>
                </a:solidFill>
              </a:rPr>
              <a:t>KickOf(e</a:t>
            </a:r>
            <a:r>
              <a:rPr lang="en-US" sz="2200" dirty="0" smtClean="0">
                <a:solidFill>
                  <a:srgbClr val="0000FF"/>
                </a:solidFill>
              </a:rPr>
              <a:t>, the ball)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00FF"/>
                </a:solidFill>
              </a:rPr>
              <a:t>Event </a:t>
            </a:r>
            <a:r>
              <a:rPr lang="en-US" dirty="0" smtClean="0">
                <a:solidFill>
                  <a:srgbClr val="0000FF"/>
                </a:solidFill>
              </a:rPr>
              <a:t>Variables but </a:t>
            </a:r>
            <a:r>
              <a:rPr lang="en-US" i="1" dirty="0" smtClean="0">
                <a:solidFill>
                  <a:srgbClr val="0000FF"/>
                </a:solidFill>
              </a:rPr>
              <a:t>no</a:t>
            </a:r>
            <a:r>
              <a:rPr lang="en-US" dirty="0" smtClean="0">
                <a:solidFill>
                  <a:srgbClr val="0000FF"/>
                </a:solidFill>
              </a:rPr>
              <a:t> </a:t>
            </a:r>
            <a:r>
              <a:rPr lang="en-US" i="1" dirty="0" err="1" smtClean="0">
                <a:solidFill>
                  <a:srgbClr val="0000FF"/>
                </a:solidFill>
              </a:rPr>
              <a:t>SupraDyadic</a:t>
            </a:r>
            <a:r>
              <a:rPr lang="en-US" dirty="0" smtClean="0">
                <a:solidFill>
                  <a:srgbClr val="0000FF"/>
                </a:solidFill>
              </a:rPr>
              <a:t> Predicates</a:t>
            </a:r>
            <a:endParaRPr lang="en-US" sz="3600" dirty="0">
              <a:solidFill>
                <a:srgbClr val="0000FF"/>
              </a:solidFill>
            </a:endParaRPr>
          </a:p>
        </p:txBody>
      </p:sp>
      <p:sp>
        <p:nvSpPr>
          <p:cNvPr id="3" name="Content Placeholder 2"/>
          <p:cNvSpPr>
            <a:spLocks noGrp="1"/>
          </p:cNvSpPr>
          <p:nvPr>
            <p:ph idx="1"/>
          </p:nvPr>
        </p:nvSpPr>
        <p:spPr>
          <a:xfrm>
            <a:off x="457200" y="1600200"/>
            <a:ext cx="8229600" cy="4860979"/>
          </a:xfrm>
        </p:spPr>
        <p:txBody>
          <a:bodyPr>
            <a:noAutofit/>
          </a:bodyPr>
          <a:lstStyle/>
          <a:p>
            <a:pPr>
              <a:spcBef>
                <a:spcPts val="0"/>
              </a:spcBef>
              <a:buNone/>
            </a:pPr>
            <a:r>
              <a:rPr lang="en-US" sz="2200" i="1" dirty="0" smtClean="0"/>
              <a:t>Fido chased Bessie.</a:t>
            </a:r>
          </a:p>
          <a:p>
            <a:pPr>
              <a:spcBef>
                <a:spcPts val="0"/>
              </a:spcBef>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Fido) &amp; </a:t>
            </a:r>
            <a:r>
              <a:rPr lang="en-US" sz="2200" dirty="0" err="1" smtClean="0">
                <a:solidFill>
                  <a:srgbClr val="0000FF"/>
                </a:solidFill>
              </a:rPr>
              <a:t>ChaseOf(e</a:t>
            </a:r>
            <a:r>
              <a:rPr lang="en-US" sz="2200" dirty="0" smtClean="0">
                <a:solidFill>
                  <a:srgbClr val="0000FF"/>
                </a:solidFill>
              </a:rPr>
              <a:t>, Bessie)</a:t>
            </a:r>
            <a:r>
              <a:rPr lang="en-US" sz="2200" dirty="0" smtClean="0">
                <a:solidFill>
                  <a:srgbClr val="000000"/>
                </a:solidFill>
              </a:rPr>
              <a:t>}</a:t>
            </a:r>
          </a:p>
          <a:p>
            <a:pPr>
              <a:spcBef>
                <a:spcPts val="600"/>
              </a:spcBef>
              <a:buNone/>
            </a:pPr>
            <a:r>
              <a:rPr lang="en-US" sz="2200" dirty="0" smtClean="0">
                <a:solidFill>
                  <a:srgbClr val="0000FF"/>
                </a:solidFill>
              </a:rPr>
              <a:t>									          </a:t>
            </a:r>
            <a:endParaRPr lang="en-US" sz="2200" i="1" dirty="0" smtClean="0">
              <a:solidFill>
                <a:srgbClr val="0000FF"/>
              </a:solidFill>
            </a:endParaRPr>
          </a:p>
          <a:p>
            <a:pPr>
              <a:spcBef>
                <a:spcPts val="600"/>
              </a:spcBef>
              <a:buNone/>
            </a:pPr>
            <a:r>
              <a:rPr lang="en-US" sz="2200" i="1" dirty="0" smtClean="0"/>
              <a:t>Bessie kicked Fido.</a:t>
            </a:r>
          </a:p>
          <a:p>
            <a:pPr>
              <a:spcBef>
                <a:spcPts val="0"/>
              </a:spcBef>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Bessie) &amp; </a:t>
            </a:r>
            <a:r>
              <a:rPr lang="en-US" sz="2200" dirty="0" err="1" smtClean="0">
                <a:solidFill>
                  <a:srgbClr val="0000FF"/>
                </a:solidFill>
              </a:rPr>
              <a:t>KickOf(e</a:t>
            </a:r>
            <a:r>
              <a:rPr lang="en-US" sz="2200" dirty="0" smtClean="0">
                <a:solidFill>
                  <a:srgbClr val="0000FF"/>
                </a:solidFill>
              </a:rPr>
              <a:t>, Fido)</a:t>
            </a:r>
            <a:r>
              <a:rPr lang="en-US" sz="2200" dirty="0" smtClean="0">
                <a:solidFill>
                  <a:srgbClr val="000000"/>
                </a:solidFill>
              </a:rPr>
              <a:t>}</a:t>
            </a:r>
            <a:endParaRPr lang="en-US" sz="2200" dirty="0" smtClean="0">
              <a:solidFill>
                <a:srgbClr val="0000FF"/>
              </a:solidFill>
            </a:endParaRPr>
          </a:p>
          <a:p>
            <a:pPr>
              <a:spcBef>
                <a:spcPts val="0"/>
              </a:spcBef>
              <a:spcAft>
                <a:spcPts val="600"/>
              </a:spcAft>
              <a:buNone/>
            </a:pPr>
            <a:endParaRPr lang="en-US" sz="2200" dirty="0" smtClean="0">
              <a:solidFill>
                <a:srgbClr val="000000"/>
              </a:solidFill>
              <a:sym typeface="Symbol"/>
            </a:endParaRPr>
          </a:p>
          <a:p>
            <a:pPr>
              <a:buNone/>
            </a:pPr>
            <a:r>
              <a:rPr lang="en-US" sz="2200" i="1" dirty="0" smtClean="0"/>
              <a:t>Bessie kicked Fido the ball</a:t>
            </a:r>
          </a:p>
          <a:p>
            <a:pPr>
              <a:spcBef>
                <a:spcPts val="0"/>
              </a:spcBef>
              <a:spcAft>
                <a:spcPts val="600"/>
              </a:spcAft>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Bessie) &amp; </a:t>
            </a:r>
            <a:r>
              <a:rPr lang="en-US" sz="2200" dirty="0" err="1" smtClean="0">
                <a:solidFill>
                  <a:srgbClr val="FF0000"/>
                </a:solidFill>
              </a:rPr>
              <a:t>KickOfTo(e</a:t>
            </a:r>
            <a:r>
              <a:rPr lang="en-US" sz="2200" dirty="0" smtClean="0">
                <a:solidFill>
                  <a:srgbClr val="FF0000"/>
                </a:solidFill>
              </a:rPr>
              <a:t>, the ball, Fido)</a:t>
            </a:r>
            <a:r>
              <a:rPr lang="en-US" sz="2200" dirty="0" smtClean="0">
                <a:solidFill>
                  <a:srgbClr val="000000"/>
                </a:solidFill>
              </a:rPr>
              <a:t>}</a:t>
            </a:r>
          </a:p>
          <a:p>
            <a:pPr>
              <a:spcBef>
                <a:spcPts val="0"/>
              </a:spcBef>
              <a:spcAft>
                <a:spcPts val="600"/>
              </a:spcAft>
              <a:buNone/>
            </a:pPr>
            <a:r>
              <a:rPr lang="en-US" sz="2200" dirty="0" smtClean="0">
                <a:solidFill>
                  <a:srgbClr val="0000FF"/>
                </a:solidFill>
              </a:rPr>
              <a:t>                           			      			      </a:t>
            </a:r>
            <a:r>
              <a:rPr lang="en-US" sz="2200" dirty="0" err="1" smtClean="0">
                <a:solidFill>
                  <a:srgbClr val="0000FF"/>
                </a:solidFill>
              </a:rPr>
              <a:t>To(e</a:t>
            </a:r>
            <a:r>
              <a:rPr lang="en-US" sz="2200" dirty="0" smtClean="0">
                <a:solidFill>
                  <a:srgbClr val="0000FF"/>
                </a:solidFill>
              </a:rPr>
              <a:t>, Fido) &amp; </a:t>
            </a:r>
            <a:r>
              <a:rPr lang="en-US" sz="2200" dirty="0" err="1" smtClean="0">
                <a:solidFill>
                  <a:srgbClr val="0000FF"/>
                </a:solidFill>
              </a:rPr>
              <a:t>KickOf(e</a:t>
            </a:r>
            <a:r>
              <a:rPr lang="en-US" sz="2200" dirty="0" smtClean="0">
                <a:solidFill>
                  <a:srgbClr val="0000FF"/>
                </a:solidFill>
              </a:rPr>
              <a:t>, the ball)</a:t>
            </a:r>
            <a:endParaRPr lang="en-US" sz="2200" dirty="0" smtClean="0">
              <a:solidFill>
                <a:srgbClr val="000000"/>
              </a:solidFill>
              <a:sym typeface="Symbol"/>
            </a:endParaRPr>
          </a:p>
          <a:p>
            <a:pPr>
              <a:buNone/>
            </a:pPr>
            <a:r>
              <a:rPr lang="en-US" sz="2200" i="1" dirty="0" smtClean="0"/>
              <a:t>Bessie gave Fido the ball</a:t>
            </a:r>
          </a:p>
          <a:p>
            <a:pPr>
              <a:spcBef>
                <a:spcPts val="0"/>
              </a:spcBef>
              <a:spcAft>
                <a:spcPts val="600"/>
              </a:spcAft>
              <a:buNone/>
            </a:pPr>
            <a:r>
              <a:rPr lang="en-US" sz="2200" dirty="0" err="1" smtClean="0">
                <a:solidFill>
                  <a:srgbClr val="000000"/>
                </a:solidFill>
                <a:sym typeface="Symbol"/>
              </a:rPr>
              <a:t></a:t>
            </a:r>
            <a:r>
              <a:rPr lang="en-US" sz="2200" dirty="0" err="1" smtClean="0">
                <a:solidFill>
                  <a:srgbClr val="000000"/>
                </a:solidFill>
              </a:rPr>
              <a:t>e{Before(e</a:t>
            </a:r>
            <a:r>
              <a:rPr lang="en-US" sz="2200" dirty="0" smtClean="0">
                <a:solidFill>
                  <a:srgbClr val="000000"/>
                </a:solidFill>
              </a:rPr>
              <a:t>, </a:t>
            </a:r>
            <a:r>
              <a:rPr lang="en-US" sz="2200" i="1" dirty="0" smtClean="0">
                <a:solidFill>
                  <a:srgbClr val="000000"/>
                </a:solidFill>
              </a:rPr>
              <a:t>now</a:t>
            </a:r>
            <a:r>
              <a:rPr lang="en-US" sz="2200" dirty="0" smtClean="0">
                <a:solidFill>
                  <a:srgbClr val="000000"/>
                </a:solidFill>
              </a:rPr>
              <a:t>) &amp; </a:t>
            </a:r>
            <a:r>
              <a:rPr lang="en-US" sz="2200" dirty="0" err="1" smtClean="0">
                <a:solidFill>
                  <a:srgbClr val="000000"/>
                </a:solidFill>
              </a:rPr>
              <a:t>Agent(e</a:t>
            </a:r>
            <a:r>
              <a:rPr lang="en-US" sz="2200" dirty="0" smtClean="0">
                <a:solidFill>
                  <a:srgbClr val="000000"/>
                </a:solidFill>
              </a:rPr>
              <a:t>, Bessie) &amp; </a:t>
            </a:r>
            <a:r>
              <a:rPr lang="en-US" sz="2200" dirty="0" err="1" smtClean="0">
                <a:solidFill>
                  <a:srgbClr val="FF0000"/>
                </a:solidFill>
              </a:rPr>
              <a:t>GiveOfTo(e</a:t>
            </a:r>
            <a:r>
              <a:rPr lang="en-US" sz="2200" dirty="0" smtClean="0">
                <a:solidFill>
                  <a:srgbClr val="FF0000"/>
                </a:solidFill>
              </a:rPr>
              <a:t>, the ball, Fido)</a:t>
            </a:r>
            <a:r>
              <a:rPr lang="en-US" sz="2200" dirty="0" smtClean="0">
                <a:solidFill>
                  <a:srgbClr val="000000"/>
                </a:solidFill>
              </a:rPr>
              <a:t>}</a:t>
            </a:r>
          </a:p>
          <a:p>
            <a:pPr>
              <a:spcBef>
                <a:spcPts val="0"/>
              </a:spcBef>
              <a:spcAft>
                <a:spcPts val="600"/>
              </a:spcAft>
              <a:buNone/>
            </a:pPr>
            <a:r>
              <a:rPr lang="en-US" sz="2200" dirty="0" smtClean="0">
                <a:solidFill>
                  <a:srgbClr val="0000FF"/>
                </a:solidFill>
              </a:rPr>
              <a:t>                           			      			     </a:t>
            </a:r>
            <a:r>
              <a:rPr lang="en-US" sz="2200" dirty="0" err="1" smtClean="0">
                <a:solidFill>
                  <a:srgbClr val="0000FF"/>
                </a:solidFill>
              </a:rPr>
              <a:t>To(e</a:t>
            </a:r>
            <a:r>
              <a:rPr lang="en-US" sz="2200" dirty="0" smtClean="0">
                <a:solidFill>
                  <a:srgbClr val="0000FF"/>
                </a:solidFill>
              </a:rPr>
              <a:t>, Fido) &amp; </a:t>
            </a:r>
            <a:r>
              <a:rPr lang="en-US" sz="2200" dirty="0" err="1" smtClean="0">
                <a:solidFill>
                  <a:srgbClr val="0000FF"/>
                </a:solidFill>
              </a:rPr>
              <a:t>GiveOf(e</a:t>
            </a:r>
            <a:r>
              <a:rPr lang="en-US" sz="2200" dirty="0" smtClean="0">
                <a:solidFill>
                  <a:srgbClr val="0000FF"/>
                </a:solidFill>
              </a:rPr>
              <a:t>, the ball)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00FF"/>
                </a:solidFill>
              </a:rPr>
              <a:t>Event Variables but </a:t>
            </a:r>
            <a:r>
              <a:rPr lang="en-US" i="1" dirty="0" smtClean="0">
                <a:solidFill>
                  <a:srgbClr val="0000FF"/>
                </a:solidFill>
              </a:rPr>
              <a:t>no</a:t>
            </a:r>
            <a:r>
              <a:rPr lang="en-US" dirty="0" smtClean="0">
                <a:solidFill>
                  <a:srgbClr val="0000FF"/>
                </a:solidFill>
              </a:rPr>
              <a:t> </a:t>
            </a:r>
            <a:r>
              <a:rPr lang="en-US" i="1" dirty="0" err="1" smtClean="0">
                <a:solidFill>
                  <a:srgbClr val="0000FF"/>
                </a:solidFill>
              </a:rPr>
              <a:t>SupraDyadic</a:t>
            </a:r>
            <a:r>
              <a:rPr lang="en-US" dirty="0" smtClean="0">
                <a:solidFill>
                  <a:srgbClr val="0000FF"/>
                </a:solidFill>
              </a:rPr>
              <a:t> </a:t>
            </a:r>
            <a:r>
              <a:rPr lang="en-US" sz="3600" dirty="0" smtClean="0">
                <a:solidFill>
                  <a:srgbClr val="0000FF"/>
                </a:solidFill>
              </a:rPr>
              <a:t>Predicates</a:t>
            </a:r>
            <a:endParaRPr lang="en-US" sz="3600" dirty="0">
              <a:solidFill>
                <a:srgbClr val="0000FF"/>
              </a:solidFill>
            </a:endParaRPr>
          </a:p>
        </p:txBody>
      </p:sp>
      <p:sp>
        <p:nvSpPr>
          <p:cNvPr id="3" name="Content Placeholder 2"/>
          <p:cNvSpPr>
            <a:spLocks noGrp="1"/>
          </p:cNvSpPr>
          <p:nvPr>
            <p:ph idx="1"/>
          </p:nvPr>
        </p:nvSpPr>
        <p:spPr>
          <a:xfrm>
            <a:off x="457200" y="1600200"/>
            <a:ext cx="8229600" cy="4860979"/>
          </a:xfrm>
        </p:spPr>
        <p:txBody>
          <a:bodyPr>
            <a:noAutofit/>
          </a:bodyPr>
          <a:lstStyle/>
          <a:p>
            <a:pPr>
              <a:spcBef>
                <a:spcPts val="0"/>
              </a:spcBef>
              <a:buNone/>
            </a:pPr>
            <a:r>
              <a:rPr lang="en-US" i="1" dirty="0" smtClean="0"/>
              <a:t>Fido chased Bessie.</a:t>
            </a:r>
          </a:p>
          <a:p>
            <a:pPr>
              <a:spcBef>
                <a:spcPts val="600"/>
              </a:spcBef>
              <a:spcAft>
                <a:spcPts val="600"/>
              </a:spcAft>
              <a:buNone/>
            </a:pPr>
            <a:r>
              <a:rPr lang="en-US" dirty="0" err="1" smtClean="0">
                <a:solidFill>
                  <a:srgbClr val="000000"/>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&amp; </a:t>
            </a:r>
            <a:r>
              <a:rPr lang="en-US" dirty="0" err="1" smtClean="0">
                <a:solidFill>
                  <a:srgbClr val="000000"/>
                </a:solidFill>
              </a:rPr>
              <a:t>Agent(e</a:t>
            </a:r>
            <a:r>
              <a:rPr lang="en-US" dirty="0" smtClean="0">
                <a:solidFill>
                  <a:srgbClr val="000000"/>
                </a:solidFill>
              </a:rPr>
              <a:t>, Fido) &amp; </a:t>
            </a:r>
            <a:r>
              <a:rPr lang="en-US" dirty="0" err="1" smtClean="0">
                <a:solidFill>
                  <a:srgbClr val="000000"/>
                </a:solidFill>
              </a:rPr>
              <a:t>ChaseOf(e</a:t>
            </a:r>
            <a:r>
              <a:rPr lang="en-US" dirty="0" smtClean="0">
                <a:solidFill>
                  <a:srgbClr val="000000"/>
                </a:solidFill>
              </a:rPr>
              <a:t>, Bessie)}</a:t>
            </a:r>
          </a:p>
          <a:p>
            <a:pPr>
              <a:spcBef>
                <a:spcPts val="0"/>
              </a:spcBef>
              <a:buNone/>
            </a:pPr>
            <a:r>
              <a:rPr lang="en-US" dirty="0" smtClean="0">
                <a:solidFill>
                  <a:srgbClr val="000000"/>
                </a:solidFill>
              </a:rPr>
              <a:t> </a:t>
            </a:r>
          </a:p>
          <a:p>
            <a:pPr>
              <a:spcBef>
                <a:spcPts val="1200"/>
              </a:spcBef>
              <a:buNone/>
            </a:pPr>
            <a:r>
              <a:rPr lang="en-US" i="1" dirty="0" smtClean="0"/>
              <a:t>Fido gleefully chased Bessie into a barn today.</a:t>
            </a:r>
          </a:p>
          <a:p>
            <a:pPr>
              <a:spcBef>
                <a:spcPts val="600"/>
              </a:spcBef>
              <a:spcAft>
                <a:spcPts val="600"/>
              </a:spcAft>
              <a:buNone/>
            </a:pPr>
            <a:r>
              <a:rPr lang="en-US" dirty="0" err="1" smtClean="0">
                <a:solidFill>
                  <a:srgbClr val="000000"/>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&amp; </a:t>
            </a:r>
            <a:r>
              <a:rPr lang="en-US" dirty="0" err="1" smtClean="0">
                <a:solidFill>
                  <a:srgbClr val="000000"/>
                </a:solidFill>
              </a:rPr>
              <a:t>Agent(e</a:t>
            </a:r>
            <a:r>
              <a:rPr lang="en-US" dirty="0" smtClean="0">
                <a:solidFill>
                  <a:srgbClr val="000000"/>
                </a:solidFill>
              </a:rPr>
              <a:t>, Fido) </a:t>
            </a:r>
          </a:p>
          <a:p>
            <a:pPr>
              <a:spcBef>
                <a:spcPts val="600"/>
              </a:spcBef>
              <a:spcAft>
                <a:spcPts val="600"/>
              </a:spcAft>
              <a:buNone/>
            </a:pPr>
            <a:r>
              <a:rPr lang="en-US" dirty="0" smtClean="0">
                <a:solidFill>
                  <a:srgbClr val="000000"/>
                </a:solidFill>
              </a:rPr>
              <a:t>						&amp; </a:t>
            </a:r>
            <a:r>
              <a:rPr lang="en-US" dirty="0" err="1" smtClean="0">
                <a:solidFill>
                  <a:srgbClr val="000000"/>
                </a:solidFill>
              </a:rPr>
              <a:t>Gleeful(e</a:t>
            </a:r>
            <a:r>
              <a:rPr lang="en-US" dirty="0" smtClean="0">
                <a:solidFill>
                  <a:srgbClr val="000000"/>
                </a:solidFill>
              </a:rPr>
              <a:t>)</a:t>
            </a:r>
          </a:p>
          <a:p>
            <a:pPr>
              <a:spcBef>
                <a:spcPts val="0"/>
              </a:spcBef>
              <a:spcAft>
                <a:spcPts val="1200"/>
              </a:spcAft>
              <a:buNone/>
            </a:pPr>
            <a:r>
              <a:rPr lang="en-US" dirty="0" smtClean="0">
                <a:solidFill>
                  <a:srgbClr val="000000"/>
                </a:solidFill>
              </a:rPr>
              <a:t>					       &amp; </a:t>
            </a:r>
            <a:r>
              <a:rPr lang="en-US" dirty="0" err="1" smtClean="0">
                <a:solidFill>
                  <a:srgbClr val="000000"/>
                </a:solidFill>
              </a:rPr>
              <a:t>ChaseOf(e</a:t>
            </a:r>
            <a:r>
              <a:rPr lang="en-US" dirty="0" smtClean="0">
                <a:solidFill>
                  <a:srgbClr val="000000"/>
                </a:solidFill>
              </a:rPr>
              <a:t>, Bessie) </a:t>
            </a:r>
          </a:p>
          <a:p>
            <a:pPr>
              <a:spcBef>
                <a:spcPts val="0"/>
              </a:spcBef>
              <a:spcAft>
                <a:spcPts val="1200"/>
              </a:spcAft>
              <a:buNone/>
            </a:pPr>
            <a:r>
              <a:rPr lang="en-US" dirty="0" smtClean="0">
                <a:solidFill>
                  <a:srgbClr val="000000"/>
                </a:solidFill>
              </a:rPr>
              <a:t>					       &amp; </a:t>
            </a:r>
            <a:r>
              <a:rPr lang="en-US" dirty="0" err="1" smtClean="0">
                <a:solidFill>
                  <a:srgbClr val="000000"/>
                </a:solidFill>
                <a:sym typeface="Symbol"/>
              </a:rPr>
              <a:t>x[Into(e</a:t>
            </a:r>
            <a:r>
              <a:rPr lang="en-US" dirty="0" smtClean="0">
                <a:solidFill>
                  <a:srgbClr val="000000"/>
                </a:solidFill>
                <a:sym typeface="Symbol"/>
              </a:rPr>
              <a:t>, </a:t>
            </a:r>
            <a:r>
              <a:rPr lang="en-US" dirty="0" err="1" smtClean="0">
                <a:solidFill>
                  <a:srgbClr val="000000"/>
                </a:solidFill>
                <a:sym typeface="Symbol"/>
              </a:rPr>
              <a:t>x</a:t>
            </a:r>
            <a:r>
              <a:rPr lang="en-US" dirty="0" smtClean="0">
                <a:solidFill>
                  <a:srgbClr val="000000"/>
                </a:solidFill>
                <a:sym typeface="Symbol"/>
              </a:rPr>
              <a:t>) &amp; </a:t>
            </a:r>
            <a:r>
              <a:rPr lang="en-US" dirty="0" err="1" smtClean="0">
                <a:solidFill>
                  <a:srgbClr val="000000"/>
                </a:solidFill>
                <a:sym typeface="Symbol"/>
              </a:rPr>
              <a:t>Barn(x</a:t>
            </a:r>
            <a:r>
              <a:rPr lang="en-US" dirty="0" smtClean="0">
                <a:solidFill>
                  <a:srgbClr val="000000"/>
                </a:solidFill>
                <a:sym typeface="Symbol"/>
              </a:rPr>
              <a:t>)]</a:t>
            </a:r>
          </a:p>
          <a:p>
            <a:pPr>
              <a:spcBef>
                <a:spcPts val="0"/>
              </a:spcBef>
              <a:spcAft>
                <a:spcPts val="1200"/>
              </a:spcAft>
              <a:buNone/>
            </a:pPr>
            <a:r>
              <a:rPr lang="en-US" dirty="0" smtClean="0">
                <a:solidFill>
                  <a:srgbClr val="000000"/>
                </a:solidFill>
                <a:sym typeface="Symbol"/>
              </a:rPr>
              <a:t>						&amp; </a:t>
            </a:r>
            <a:r>
              <a:rPr lang="en-US" dirty="0" err="1" smtClean="0">
                <a:solidFill>
                  <a:srgbClr val="000000"/>
                </a:solidFill>
                <a:sym typeface="Symbol"/>
              </a:rPr>
              <a:t>OnDayOf(e</a:t>
            </a:r>
            <a:r>
              <a:rPr lang="en-US" dirty="0" smtClean="0">
                <a:solidFill>
                  <a:srgbClr val="000000"/>
                </a:solidFill>
                <a:sym typeface="Symbol"/>
              </a:rPr>
              <a:t>, </a:t>
            </a:r>
            <a:r>
              <a:rPr lang="en-US" i="1" dirty="0" smtClean="0">
                <a:solidFill>
                  <a:srgbClr val="000000"/>
                </a:solidFill>
                <a:sym typeface="Symbol"/>
              </a:rPr>
              <a:t>now</a:t>
            </a:r>
            <a:r>
              <a:rPr lang="en-US" dirty="0" smtClean="0">
                <a:solidFill>
                  <a:srgbClr val="000000"/>
                </a:solidFill>
                <a:sym typeface="Symbol"/>
              </a:rPr>
              <a:t>)                 </a:t>
            </a:r>
          </a:p>
          <a:p>
            <a:pPr>
              <a:spcBef>
                <a:spcPts val="0"/>
              </a:spcBef>
              <a:spcAft>
                <a:spcPts val="1200"/>
              </a:spcAft>
              <a:buNone/>
            </a:pPr>
            <a:r>
              <a:rPr lang="en-US" dirty="0" smtClean="0">
                <a:solidFill>
                  <a:srgbClr val="000000"/>
                </a:solidFill>
                <a:sym typeface="Symbol"/>
              </a:rPr>
              <a:t>						}</a:t>
            </a:r>
            <a:endParaRPr lang="en-US" dirty="0" smtClean="0">
              <a:solidFill>
                <a:srgbClr val="000000"/>
              </a:solidFill>
            </a:endParaRPr>
          </a:p>
          <a:p>
            <a:pPr>
              <a:spcBef>
                <a:spcPts val="0"/>
              </a:spcBef>
              <a:buNone/>
            </a:pPr>
            <a:endParaRPr lang="en-US" dirty="0" smtClean="0">
              <a:solidFill>
                <a:srgbClr val="0000FF"/>
              </a:solidFill>
            </a:endParaRPr>
          </a:p>
        </p:txBody>
      </p:sp>
      <p:sp>
        <p:nvSpPr>
          <p:cNvPr id="4" name="TextBox 3"/>
          <p:cNvSpPr txBox="1"/>
          <p:nvPr/>
        </p:nvSpPr>
        <p:spPr>
          <a:xfrm>
            <a:off x="6515100" y="4102100"/>
            <a:ext cx="2349500" cy="2015936"/>
          </a:xfrm>
          <a:prstGeom prst="rect">
            <a:avLst/>
          </a:prstGeom>
          <a:noFill/>
        </p:spPr>
        <p:txBody>
          <a:bodyPr wrap="square" rtlCol="0">
            <a:spAutoFit/>
          </a:bodyPr>
          <a:lstStyle/>
          <a:p>
            <a:r>
              <a:rPr lang="en-US" sz="2000" i="1" dirty="0" smtClean="0">
                <a:solidFill>
                  <a:srgbClr val="0000FF"/>
                </a:solidFill>
              </a:rPr>
              <a:t>    </a:t>
            </a:r>
            <a:r>
              <a:rPr lang="en-US" sz="2000" b="1" i="1" dirty="0" smtClean="0">
                <a:solidFill>
                  <a:srgbClr val="0000FF"/>
                </a:solidFill>
              </a:rPr>
              <a:t>Another Talk  </a:t>
            </a:r>
          </a:p>
          <a:p>
            <a:pPr>
              <a:spcAft>
                <a:spcPts val="600"/>
              </a:spcAft>
            </a:pPr>
            <a:r>
              <a:rPr lang="en-US" sz="2000" b="1" i="1" dirty="0" smtClean="0">
                <a:solidFill>
                  <a:srgbClr val="0000FF"/>
                </a:solidFill>
              </a:rPr>
              <a:t> </a:t>
            </a:r>
            <a:r>
              <a:rPr lang="en-US" sz="2000" b="1" i="1" u="sng" dirty="0" smtClean="0">
                <a:solidFill>
                  <a:srgbClr val="0000FF"/>
                </a:solidFill>
              </a:rPr>
              <a:t>(Several Papers)</a:t>
            </a:r>
          </a:p>
          <a:p>
            <a:r>
              <a:rPr lang="en-US" sz="2000" dirty="0" smtClean="0">
                <a:solidFill>
                  <a:srgbClr val="0000FF"/>
                </a:solidFill>
              </a:rPr>
              <a:t>This is indicative...</a:t>
            </a:r>
          </a:p>
          <a:p>
            <a:r>
              <a:rPr lang="en-US" sz="2000" dirty="0" smtClean="0">
                <a:solidFill>
                  <a:srgbClr val="0000FF"/>
                </a:solidFill>
              </a:rPr>
              <a:t>Logical Forms </a:t>
            </a:r>
          </a:p>
          <a:p>
            <a:r>
              <a:rPr lang="en-US" sz="2000" dirty="0" smtClean="0">
                <a:solidFill>
                  <a:srgbClr val="0000FF"/>
                </a:solidFill>
              </a:rPr>
              <a:t>do not include triadic concepts</a:t>
            </a:r>
            <a:endParaRPr lang="en-US" sz="2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0000FF"/>
                </a:solidFill>
              </a:rPr>
              <a:t>Event Variables but </a:t>
            </a:r>
            <a:r>
              <a:rPr lang="en-US" i="1" dirty="0" smtClean="0">
                <a:solidFill>
                  <a:srgbClr val="0000FF"/>
                </a:solidFill>
              </a:rPr>
              <a:t>no </a:t>
            </a:r>
            <a:r>
              <a:rPr lang="en-US" i="1" dirty="0" err="1" smtClean="0">
                <a:solidFill>
                  <a:srgbClr val="0000FF"/>
                </a:solidFill>
              </a:rPr>
              <a:t>SupraDyadic</a:t>
            </a:r>
            <a:r>
              <a:rPr lang="en-US" dirty="0" smtClean="0">
                <a:solidFill>
                  <a:srgbClr val="0000FF"/>
                </a:solidFill>
              </a:rPr>
              <a:t> </a:t>
            </a:r>
            <a:r>
              <a:rPr lang="en-US" sz="3600" dirty="0" smtClean="0">
                <a:solidFill>
                  <a:srgbClr val="0000FF"/>
                </a:solidFill>
              </a:rPr>
              <a:t>Predicates</a:t>
            </a:r>
            <a:endParaRPr lang="en-US" sz="3600" dirty="0">
              <a:solidFill>
                <a:srgbClr val="0000FF"/>
              </a:solidFill>
            </a:endParaRPr>
          </a:p>
        </p:txBody>
      </p:sp>
      <p:sp>
        <p:nvSpPr>
          <p:cNvPr id="3" name="Content Placeholder 2"/>
          <p:cNvSpPr>
            <a:spLocks noGrp="1"/>
          </p:cNvSpPr>
          <p:nvPr>
            <p:ph idx="1"/>
          </p:nvPr>
        </p:nvSpPr>
        <p:spPr>
          <a:xfrm>
            <a:off x="457200" y="1600200"/>
            <a:ext cx="8229600" cy="4860979"/>
          </a:xfrm>
        </p:spPr>
        <p:txBody>
          <a:bodyPr>
            <a:noAutofit/>
          </a:bodyPr>
          <a:lstStyle/>
          <a:p>
            <a:pPr>
              <a:spcBef>
                <a:spcPts val="0"/>
              </a:spcBef>
              <a:buNone/>
            </a:pPr>
            <a:r>
              <a:rPr lang="en-US" i="1" dirty="0" smtClean="0"/>
              <a:t>Fido chased Bessie.</a:t>
            </a:r>
          </a:p>
          <a:p>
            <a:pPr>
              <a:spcBef>
                <a:spcPts val="600"/>
              </a:spcBef>
              <a:spcAft>
                <a:spcPts val="600"/>
              </a:spcAft>
              <a:buNone/>
            </a:pPr>
            <a:r>
              <a:rPr lang="en-US" dirty="0" err="1" smtClean="0">
                <a:solidFill>
                  <a:srgbClr val="0000FF"/>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t>
            </a:r>
            <a:r>
              <a:rPr lang="en-US" dirty="0" smtClean="0">
                <a:solidFill>
                  <a:srgbClr val="0000FF"/>
                </a:solidFill>
              </a:rPr>
              <a:t>&amp;</a:t>
            </a:r>
            <a:r>
              <a:rPr lang="en-US" dirty="0" smtClean="0">
                <a:solidFill>
                  <a:srgbClr val="000000"/>
                </a:solidFill>
              </a:rPr>
              <a:t> </a:t>
            </a:r>
            <a:r>
              <a:rPr lang="en-US" dirty="0" err="1" smtClean="0">
                <a:solidFill>
                  <a:srgbClr val="000000"/>
                </a:solidFill>
              </a:rPr>
              <a:t>Agent(e</a:t>
            </a:r>
            <a:r>
              <a:rPr lang="en-US" dirty="0" smtClean="0">
                <a:solidFill>
                  <a:srgbClr val="000000"/>
                </a:solidFill>
              </a:rPr>
              <a:t>, Fido) </a:t>
            </a:r>
            <a:r>
              <a:rPr lang="en-US" dirty="0" smtClean="0">
                <a:solidFill>
                  <a:srgbClr val="0000FF"/>
                </a:solidFill>
              </a:rPr>
              <a:t>&amp;</a:t>
            </a:r>
            <a:r>
              <a:rPr lang="en-US" dirty="0" smtClean="0">
                <a:solidFill>
                  <a:srgbClr val="000000"/>
                </a:solidFill>
              </a:rPr>
              <a:t> </a:t>
            </a:r>
            <a:r>
              <a:rPr lang="en-US" dirty="0" err="1" smtClean="0">
                <a:solidFill>
                  <a:srgbClr val="000000"/>
                </a:solidFill>
              </a:rPr>
              <a:t>ChaseOf(e</a:t>
            </a:r>
            <a:r>
              <a:rPr lang="en-US" dirty="0" smtClean="0">
                <a:solidFill>
                  <a:srgbClr val="000000"/>
                </a:solidFill>
              </a:rPr>
              <a:t>, Bessie)}</a:t>
            </a:r>
          </a:p>
          <a:p>
            <a:pPr>
              <a:spcBef>
                <a:spcPts val="0"/>
              </a:spcBef>
              <a:buNone/>
            </a:pPr>
            <a:r>
              <a:rPr lang="en-US" dirty="0" smtClean="0">
                <a:solidFill>
                  <a:srgbClr val="000000"/>
                </a:solidFill>
              </a:rPr>
              <a:t> </a:t>
            </a:r>
          </a:p>
          <a:p>
            <a:pPr>
              <a:spcBef>
                <a:spcPts val="1200"/>
              </a:spcBef>
              <a:buNone/>
            </a:pPr>
            <a:r>
              <a:rPr lang="en-US" i="1" dirty="0" smtClean="0"/>
              <a:t>Fido gleefully chased Bessie into a barn today.</a:t>
            </a:r>
          </a:p>
          <a:p>
            <a:pPr>
              <a:spcBef>
                <a:spcPts val="600"/>
              </a:spcBef>
              <a:spcAft>
                <a:spcPts val="600"/>
              </a:spcAft>
              <a:buNone/>
            </a:pPr>
            <a:r>
              <a:rPr lang="en-US" dirty="0" err="1" smtClean="0">
                <a:solidFill>
                  <a:srgbClr val="0000FF"/>
                </a:solidFill>
                <a:sym typeface="Symbol"/>
              </a:rPr>
              <a:t></a:t>
            </a:r>
            <a:r>
              <a:rPr lang="en-US" dirty="0" err="1" smtClean="0">
                <a:solidFill>
                  <a:srgbClr val="000000"/>
                </a:solidFill>
              </a:rPr>
              <a:t>e{Before(e</a:t>
            </a:r>
            <a:r>
              <a:rPr lang="en-US" dirty="0" smtClean="0">
                <a:solidFill>
                  <a:srgbClr val="000000"/>
                </a:solidFill>
              </a:rPr>
              <a:t>, </a:t>
            </a:r>
            <a:r>
              <a:rPr lang="en-US" i="1" dirty="0" smtClean="0">
                <a:solidFill>
                  <a:srgbClr val="000000"/>
                </a:solidFill>
              </a:rPr>
              <a:t>now</a:t>
            </a:r>
            <a:r>
              <a:rPr lang="en-US" dirty="0" smtClean="0">
                <a:solidFill>
                  <a:srgbClr val="000000"/>
                </a:solidFill>
              </a:rPr>
              <a:t>) </a:t>
            </a:r>
            <a:r>
              <a:rPr lang="en-US" dirty="0" smtClean="0">
                <a:solidFill>
                  <a:srgbClr val="0000FF"/>
                </a:solidFill>
              </a:rPr>
              <a:t>&amp;</a:t>
            </a:r>
            <a:r>
              <a:rPr lang="en-US" dirty="0" smtClean="0">
                <a:solidFill>
                  <a:srgbClr val="000000"/>
                </a:solidFill>
              </a:rPr>
              <a:t> </a:t>
            </a:r>
            <a:r>
              <a:rPr lang="en-US" dirty="0" err="1" smtClean="0">
                <a:solidFill>
                  <a:srgbClr val="000000"/>
                </a:solidFill>
              </a:rPr>
              <a:t>Agent(e</a:t>
            </a:r>
            <a:r>
              <a:rPr lang="en-US" dirty="0" smtClean="0">
                <a:solidFill>
                  <a:srgbClr val="000000"/>
                </a:solidFill>
              </a:rPr>
              <a:t>, Fido) </a:t>
            </a:r>
          </a:p>
          <a:p>
            <a:pPr>
              <a:spcBef>
                <a:spcPts val="600"/>
              </a:spcBef>
              <a:spcAft>
                <a:spcPts val="600"/>
              </a:spcAft>
              <a:buNone/>
            </a:pPr>
            <a:r>
              <a:rPr lang="en-US" dirty="0" smtClean="0">
                <a:solidFill>
                  <a:srgbClr val="000000"/>
                </a:solidFill>
              </a:rPr>
              <a:t>						</a:t>
            </a:r>
            <a:r>
              <a:rPr lang="en-US" dirty="0" smtClean="0">
                <a:solidFill>
                  <a:srgbClr val="0000FF"/>
                </a:solidFill>
              </a:rPr>
              <a:t>&amp;</a:t>
            </a:r>
            <a:r>
              <a:rPr lang="en-US" dirty="0" smtClean="0">
                <a:solidFill>
                  <a:srgbClr val="000000"/>
                </a:solidFill>
              </a:rPr>
              <a:t> </a:t>
            </a:r>
            <a:r>
              <a:rPr lang="en-US" dirty="0" err="1" smtClean="0">
                <a:solidFill>
                  <a:srgbClr val="000000"/>
                </a:solidFill>
              </a:rPr>
              <a:t>Gleeful(e</a:t>
            </a:r>
            <a:r>
              <a:rPr lang="en-US" dirty="0" smtClean="0">
                <a:solidFill>
                  <a:srgbClr val="000000"/>
                </a:solidFill>
              </a:rPr>
              <a:t>)</a:t>
            </a:r>
          </a:p>
          <a:p>
            <a:pPr>
              <a:spcBef>
                <a:spcPts val="0"/>
              </a:spcBef>
              <a:spcAft>
                <a:spcPts val="1200"/>
              </a:spcAft>
              <a:buNone/>
            </a:pPr>
            <a:r>
              <a:rPr lang="en-US" dirty="0" smtClean="0">
                <a:solidFill>
                  <a:srgbClr val="000000"/>
                </a:solidFill>
              </a:rPr>
              <a:t>					       </a:t>
            </a:r>
            <a:r>
              <a:rPr lang="en-US" dirty="0" smtClean="0">
                <a:solidFill>
                  <a:srgbClr val="0000FF"/>
                </a:solidFill>
              </a:rPr>
              <a:t>&amp;</a:t>
            </a:r>
            <a:r>
              <a:rPr lang="en-US" dirty="0" smtClean="0">
                <a:solidFill>
                  <a:srgbClr val="000000"/>
                </a:solidFill>
              </a:rPr>
              <a:t> </a:t>
            </a:r>
            <a:r>
              <a:rPr lang="en-US" dirty="0" err="1" smtClean="0">
                <a:solidFill>
                  <a:srgbClr val="000000"/>
                </a:solidFill>
              </a:rPr>
              <a:t>ChaseOf(e</a:t>
            </a:r>
            <a:r>
              <a:rPr lang="en-US" dirty="0" smtClean="0">
                <a:solidFill>
                  <a:srgbClr val="000000"/>
                </a:solidFill>
              </a:rPr>
              <a:t>, Bessie) </a:t>
            </a:r>
          </a:p>
          <a:p>
            <a:pPr>
              <a:spcBef>
                <a:spcPts val="0"/>
              </a:spcBef>
              <a:spcAft>
                <a:spcPts val="1200"/>
              </a:spcAft>
              <a:buNone/>
            </a:pPr>
            <a:r>
              <a:rPr lang="en-US" dirty="0" smtClean="0">
                <a:solidFill>
                  <a:srgbClr val="000000"/>
                </a:solidFill>
              </a:rPr>
              <a:t>					       </a:t>
            </a:r>
            <a:r>
              <a:rPr lang="en-US" dirty="0" smtClean="0">
                <a:solidFill>
                  <a:srgbClr val="0000FF"/>
                </a:solidFill>
              </a:rPr>
              <a:t>&amp;</a:t>
            </a:r>
            <a:r>
              <a:rPr lang="en-US" dirty="0" smtClean="0">
                <a:solidFill>
                  <a:srgbClr val="000000"/>
                </a:solidFill>
              </a:rPr>
              <a:t> </a:t>
            </a:r>
            <a:r>
              <a:rPr lang="en-US" dirty="0" err="1" smtClean="0">
                <a:solidFill>
                  <a:srgbClr val="0000FF"/>
                </a:solidFill>
                <a:sym typeface="Symbol"/>
              </a:rPr>
              <a:t></a:t>
            </a:r>
            <a:r>
              <a:rPr lang="en-US" dirty="0" err="1" smtClean="0">
                <a:solidFill>
                  <a:srgbClr val="000000"/>
                </a:solidFill>
                <a:sym typeface="Symbol"/>
              </a:rPr>
              <a:t>x[Into(e</a:t>
            </a:r>
            <a:r>
              <a:rPr lang="en-US" dirty="0" smtClean="0">
                <a:solidFill>
                  <a:srgbClr val="000000"/>
                </a:solidFill>
                <a:sym typeface="Symbol"/>
              </a:rPr>
              <a:t>, </a:t>
            </a:r>
            <a:r>
              <a:rPr lang="en-US" dirty="0" err="1" smtClean="0">
                <a:solidFill>
                  <a:srgbClr val="000000"/>
                </a:solidFill>
                <a:sym typeface="Symbol"/>
              </a:rPr>
              <a:t>x</a:t>
            </a:r>
            <a:r>
              <a:rPr lang="en-US" dirty="0" smtClean="0">
                <a:solidFill>
                  <a:srgbClr val="000000"/>
                </a:solidFill>
                <a:sym typeface="Symbol"/>
              </a:rPr>
              <a:t>) </a:t>
            </a:r>
            <a:r>
              <a:rPr lang="en-US" dirty="0" smtClean="0">
                <a:solidFill>
                  <a:srgbClr val="0000FF"/>
                </a:solidFill>
                <a:sym typeface="Symbol"/>
              </a:rPr>
              <a:t>&amp;</a:t>
            </a:r>
            <a:r>
              <a:rPr lang="en-US" dirty="0" smtClean="0">
                <a:solidFill>
                  <a:srgbClr val="000000"/>
                </a:solidFill>
                <a:sym typeface="Symbol"/>
              </a:rPr>
              <a:t> </a:t>
            </a:r>
            <a:r>
              <a:rPr lang="en-US" dirty="0" err="1" smtClean="0">
                <a:solidFill>
                  <a:srgbClr val="000000"/>
                </a:solidFill>
                <a:sym typeface="Symbol"/>
              </a:rPr>
              <a:t>Barn(x</a:t>
            </a:r>
            <a:r>
              <a:rPr lang="en-US" dirty="0" smtClean="0">
                <a:solidFill>
                  <a:srgbClr val="000000"/>
                </a:solidFill>
                <a:sym typeface="Symbol"/>
              </a:rPr>
              <a:t>)]</a:t>
            </a:r>
          </a:p>
          <a:p>
            <a:pPr>
              <a:spcBef>
                <a:spcPts val="0"/>
              </a:spcBef>
              <a:spcAft>
                <a:spcPts val="1200"/>
              </a:spcAft>
              <a:buNone/>
            </a:pPr>
            <a:r>
              <a:rPr lang="en-US" dirty="0" smtClean="0">
                <a:solidFill>
                  <a:srgbClr val="000000"/>
                </a:solidFill>
                <a:sym typeface="Symbol"/>
              </a:rPr>
              <a:t>						</a:t>
            </a:r>
            <a:r>
              <a:rPr lang="en-US" dirty="0" smtClean="0">
                <a:solidFill>
                  <a:srgbClr val="0000FF"/>
                </a:solidFill>
                <a:sym typeface="Symbol"/>
              </a:rPr>
              <a:t>&amp;</a:t>
            </a:r>
            <a:r>
              <a:rPr lang="en-US" dirty="0" smtClean="0">
                <a:solidFill>
                  <a:srgbClr val="000000"/>
                </a:solidFill>
                <a:sym typeface="Symbol"/>
              </a:rPr>
              <a:t> </a:t>
            </a:r>
            <a:r>
              <a:rPr lang="en-US" dirty="0" err="1" smtClean="0">
                <a:solidFill>
                  <a:srgbClr val="000000"/>
                </a:solidFill>
                <a:sym typeface="Symbol"/>
              </a:rPr>
              <a:t>OnDayOf(e</a:t>
            </a:r>
            <a:r>
              <a:rPr lang="en-US" dirty="0" smtClean="0">
                <a:solidFill>
                  <a:srgbClr val="000000"/>
                </a:solidFill>
                <a:sym typeface="Symbol"/>
              </a:rPr>
              <a:t>, </a:t>
            </a:r>
            <a:r>
              <a:rPr lang="en-US" i="1" dirty="0" smtClean="0">
                <a:solidFill>
                  <a:srgbClr val="000000"/>
                </a:solidFill>
                <a:sym typeface="Symbol"/>
              </a:rPr>
              <a:t>now</a:t>
            </a:r>
            <a:r>
              <a:rPr lang="en-US" dirty="0" smtClean="0">
                <a:solidFill>
                  <a:srgbClr val="000000"/>
                </a:solidFill>
                <a:sym typeface="Symbol"/>
              </a:rPr>
              <a:t>)                 </a:t>
            </a:r>
          </a:p>
          <a:p>
            <a:pPr>
              <a:spcBef>
                <a:spcPts val="0"/>
              </a:spcBef>
              <a:spcAft>
                <a:spcPts val="1200"/>
              </a:spcAft>
              <a:buNone/>
            </a:pPr>
            <a:r>
              <a:rPr lang="en-US" dirty="0" smtClean="0">
                <a:solidFill>
                  <a:srgbClr val="000000"/>
                </a:solidFill>
                <a:sym typeface="Symbol"/>
              </a:rPr>
              <a:t>						}</a:t>
            </a:r>
            <a:endParaRPr lang="en-US" dirty="0" smtClean="0">
              <a:solidFill>
                <a:srgbClr val="000000"/>
              </a:solidFill>
            </a:endParaRPr>
          </a:p>
          <a:p>
            <a:pPr>
              <a:spcBef>
                <a:spcPts val="0"/>
              </a:spcBef>
              <a:buNone/>
            </a:pPr>
            <a:endParaRPr lang="en-US" dirty="0" smtClean="0">
              <a:solidFill>
                <a:srgbClr val="0000FF"/>
              </a:solidFill>
            </a:endParaRPr>
          </a:p>
        </p:txBody>
      </p:sp>
      <p:sp>
        <p:nvSpPr>
          <p:cNvPr id="5" name="TextBox 4"/>
          <p:cNvSpPr txBox="1"/>
          <p:nvPr/>
        </p:nvSpPr>
        <p:spPr>
          <a:xfrm>
            <a:off x="6515100" y="4102100"/>
            <a:ext cx="2349500" cy="2015936"/>
          </a:xfrm>
          <a:prstGeom prst="rect">
            <a:avLst/>
          </a:prstGeom>
          <a:noFill/>
        </p:spPr>
        <p:txBody>
          <a:bodyPr wrap="square" rtlCol="0">
            <a:spAutoFit/>
          </a:bodyPr>
          <a:lstStyle/>
          <a:p>
            <a:r>
              <a:rPr lang="en-US" sz="2000" i="1" dirty="0" smtClean="0">
                <a:solidFill>
                  <a:srgbClr val="0000FF"/>
                </a:solidFill>
              </a:rPr>
              <a:t>    </a:t>
            </a:r>
            <a:r>
              <a:rPr lang="en-US" sz="2000" b="1" i="1" dirty="0" smtClean="0">
                <a:solidFill>
                  <a:srgbClr val="0000FF"/>
                </a:solidFill>
              </a:rPr>
              <a:t>Another Talk  </a:t>
            </a:r>
          </a:p>
          <a:p>
            <a:pPr>
              <a:spcAft>
                <a:spcPts val="600"/>
              </a:spcAft>
            </a:pPr>
            <a:r>
              <a:rPr lang="en-US" sz="2000" b="1" i="1" dirty="0" smtClean="0">
                <a:solidFill>
                  <a:srgbClr val="0000FF"/>
                </a:solidFill>
              </a:rPr>
              <a:t> </a:t>
            </a:r>
            <a:r>
              <a:rPr lang="en-US" sz="2000" b="1" i="1" u="sng" dirty="0" smtClean="0">
                <a:solidFill>
                  <a:srgbClr val="0000FF"/>
                </a:solidFill>
              </a:rPr>
              <a:t>(Several Papers)</a:t>
            </a:r>
          </a:p>
          <a:p>
            <a:r>
              <a:rPr lang="en-US" sz="2000" dirty="0" smtClean="0">
                <a:solidFill>
                  <a:srgbClr val="0000FF"/>
                </a:solidFill>
              </a:rPr>
              <a:t>This is indicative...</a:t>
            </a:r>
          </a:p>
          <a:p>
            <a:r>
              <a:rPr lang="en-US" sz="2000" dirty="0" smtClean="0">
                <a:solidFill>
                  <a:srgbClr val="0000FF"/>
                </a:solidFill>
              </a:rPr>
              <a:t>Logical Forms </a:t>
            </a:r>
          </a:p>
          <a:p>
            <a:r>
              <a:rPr lang="en-US" sz="2000" dirty="0" smtClean="0">
                <a:solidFill>
                  <a:srgbClr val="0000FF"/>
                </a:solidFill>
              </a:rPr>
              <a:t>do not include triadic concepts</a:t>
            </a:r>
            <a:endParaRPr lang="en-US" sz="2000"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Conjoiners</a:t>
            </a:r>
            <a:endParaRPr lang="en-US" dirty="0"/>
          </a:p>
        </p:txBody>
      </p:sp>
      <p:sp>
        <p:nvSpPr>
          <p:cNvPr id="3" name="Content Placeholder 2"/>
          <p:cNvSpPr>
            <a:spLocks noGrp="1"/>
          </p:cNvSpPr>
          <p:nvPr>
            <p:ph idx="1"/>
          </p:nvPr>
        </p:nvSpPr>
        <p:spPr>
          <a:xfrm>
            <a:off x="457200" y="1417638"/>
            <a:ext cx="8229600" cy="4889923"/>
          </a:xfrm>
        </p:spPr>
        <p:txBody>
          <a:bodyPr>
            <a:noAutofit/>
          </a:bodyPr>
          <a:lstStyle/>
          <a:p>
            <a:pPr>
              <a:spcBef>
                <a:spcPts val="600"/>
              </a:spcBef>
              <a:spcAft>
                <a:spcPts val="600"/>
              </a:spcAft>
            </a:pPr>
            <a:r>
              <a:rPr lang="en-US" dirty="0" smtClean="0"/>
              <a:t>P </a:t>
            </a:r>
            <a:r>
              <a:rPr lang="en-US" dirty="0" smtClean="0">
                <a:solidFill>
                  <a:srgbClr val="FF0000"/>
                </a:solidFill>
              </a:rPr>
              <a:t>&amp;</a:t>
            </a:r>
            <a:r>
              <a:rPr lang="en-US" dirty="0" smtClean="0"/>
              <a:t> Q						purely propositional</a:t>
            </a:r>
          </a:p>
          <a:p>
            <a:pPr>
              <a:spcBef>
                <a:spcPts val="0"/>
              </a:spcBef>
              <a:spcAft>
                <a:spcPts val="1200"/>
              </a:spcAft>
            </a:pPr>
            <a:r>
              <a:rPr lang="en-US" dirty="0" err="1" smtClean="0"/>
              <a:t>Fx</a:t>
            </a:r>
            <a:r>
              <a:rPr lang="en-US" dirty="0" smtClean="0"/>
              <a:t> </a:t>
            </a:r>
            <a:r>
              <a:rPr lang="en-US" dirty="0" smtClean="0">
                <a:solidFill>
                  <a:srgbClr val="FF0000"/>
                </a:solidFill>
              </a:rPr>
              <a:t>&amp;</a:t>
            </a:r>
            <a:r>
              <a:rPr lang="en-US" baseline="30000" dirty="0" smtClean="0">
                <a:solidFill>
                  <a:srgbClr val="FF0000"/>
                </a:solidFill>
              </a:rPr>
              <a:t>M</a:t>
            </a:r>
            <a:r>
              <a:rPr lang="en-US" dirty="0" smtClean="0"/>
              <a:t> </a:t>
            </a:r>
            <a:r>
              <a:rPr lang="en-US" dirty="0" err="1" smtClean="0"/>
              <a:t>Gx</a:t>
            </a:r>
            <a:r>
              <a:rPr lang="en-US" dirty="0" smtClean="0"/>
              <a:t>					purely monadic</a:t>
            </a:r>
          </a:p>
          <a:p>
            <a:pPr>
              <a:spcBef>
                <a:spcPts val="600"/>
              </a:spcBef>
              <a:spcAft>
                <a:spcPts val="600"/>
              </a:spcAft>
            </a:pPr>
            <a:r>
              <a:rPr lang="en-US" dirty="0" smtClean="0">
                <a:solidFill>
                  <a:srgbClr val="0000FF"/>
                </a:solidFill>
              </a:rPr>
              <a:t>???							???</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DF</a:t>
            </a:r>
            <a:r>
              <a:rPr lang="en-US" dirty="0" smtClean="0"/>
              <a:t> Sx</a:t>
            </a:r>
            <a:r>
              <a:rPr lang="en-US" baseline="-25000" dirty="0" smtClean="0"/>
              <a:t>1</a:t>
            </a:r>
            <a:r>
              <a:rPr lang="en-US" dirty="0" smtClean="0"/>
              <a:t>x</a:t>
            </a:r>
            <a:r>
              <a:rPr lang="en-US" baseline="-25000" dirty="0" smtClean="0"/>
              <a:t>2</a:t>
            </a:r>
            <a:r>
              <a:rPr lang="en-US" dirty="0" smtClean="0"/>
              <a:t>				purely dyadic, with fixed order</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DA</a:t>
            </a:r>
            <a:r>
              <a:rPr lang="en-US" dirty="0" smtClean="0"/>
              <a:t> Sx</a:t>
            </a:r>
            <a:r>
              <a:rPr lang="en-US" baseline="-25000" dirty="0" smtClean="0"/>
              <a:t>2</a:t>
            </a:r>
            <a:r>
              <a:rPr lang="en-US" dirty="0" smtClean="0"/>
              <a:t>x</a:t>
            </a:r>
            <a:r>
              <a:rPr lang="en-US" baseline="-25000" dirty="0" smtClean="0"/>
              <a:t>1</a:t>
            </a:r>
            <a:r>
              <a:rPr lang="en-US" dirty="0" smtClean="0"/>
              <a:t>				purely dyadic, any order</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PF</a:t>
            </a:r>
            <a:r>
              <a:rPr lang="en-US" dirty="0" smtClean="0"/>
              <a:t> Tx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x</a:t>
            </a:r>
            <a:r>
              <a:rPr lang="en-US" baseline="-25000" dirty="0" smtClean="0"/>
              <a:t>4</a:t>
            </a:r>
            <a:r>
              <a:rPr lang="en-US" dirty="0" smtClean="0"/>
              <a:t>			</a:t>
            </a:r>
            <a:r>
              <a:rPr lang="en-US" dirty="0" err="1" smtClean="0"/>
              <a:t>polyadic</a:t>
            </a:r>
            <a:r>
              <a:rPr lang="en-US" dirty="0" smtClean="0"/>
              <a:t>, with fixed order	</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1</a:t>
            </a:r>
            <a:r>
              <a:rPr lang="en-US" dirty="0" smtClean="0"/>
              <a:t>x</a:t>
            </a:r>
            <a:r>
              <a:rPr lang="en-US" baseline="-25000" dirty="0" smtClean="0"/>
              <a:t>5</a:t>
            </a:r>
            <a:r>
              <a:rPr lang="en-US" dirty="0" smtClean="0"/>
              <a:t>			</a:t>
            </a:r>
            <a:r>
              <a:rPr lang="en-US" dirty="0" err="1" smtClean="0"/>
              <a:t>polyadic</a:t>
            </a:r>
            <a:r>
              <a:rPr lang="en-US" dirty="0" smtClean="0"/>
              <a:t>, any order</a:t>
            </a:r>
          </a:p>
          <a:p>
            <a:pPr>
              <a:spcBef>
                <a:spcPts val="0"/>
              </a:spcBef>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5</a:t>
            </a:r>
            <a:r>
              <a:rPr lang="en-US" dirty="0" smtClean="0"/>
              <a:t>x</a:t>
            </a:r>
            <a:r>
              <a:rPr lang="en-US" baseline="-25000" dirty="0" smtClean="0"/>
              <a:t>6	</a:t>
            </a:r>
            <a:r>
              <a:rPr lang="en-US" baseline="-25000" smtClean="0"/>
              <a:t>	</a:t>
            </a:r>
            <a:r>
              <a:rPr lang="en-US" baseline="-25000" smtClean="0"/>
              <a:t>	</a:t>
            </a:r>
            <a:r>
              <a:rPr lang="en-US" sz="2200" i="1" smtClean="0"/>
              <a:t>the number of variables in the</a:t>
            </a:r>
          </a:p>
          <a:p>
            <a:pPr>
              <a:spcBef>
                <a:spcPts val="0"/>
              </a:spcBef>
              <a:buNone/>
            </a:pPr>
            <a:r>
              <a:rPr lang="en-US" sz="2200" i="1" smtClean="0"/>
              <a:t> 									</a:t>
            </a:r>
            <a:r>
              <a:rPr lang="en-US" sz="2200" i="1" u="sng" smtClean="0"/>
              <a:t>conjunction</a:t>
            </a:r>
            <a:r>
              <a:rPr lang="en-US" sz="2200" i="1" smtClean="0"/>
              <a:t>  can exceed</a:t>
            </a:r>
          </a:p>
          <a:p>
            <a:pPr>
              <a:spcBef>
                <a:spcPts val="0"/>
              </a:spcBef>
              <a:buNone/>
            </a:pPr>
            <a:r>
              <a:rPr lang="en-US" sz="2200" i="1" smtClean="0"/>
              <a:t> 									the number in either </a:t>
            </a:r>
            <a:r>
              <a:rPr lang="en-US" sz="2200" i="1" u="sng" smtClean="0"/>
              <a:t>conjunc</a:t>
            </a:r>
            <a:r>
              <a:rPr lang="en-US" sz="2200" i="1" smtClean="0"/>
              <a:t>t </a:t>
            </a:r>
          </a:p>
          <a:p>
            <a:pPr>
              <a:spcBef>
                <a:spcPts val="600"/>
              </a:spcBef>
              <a:spcAft>
                <a:spcPts val="600"/>
              </a:spcAft>
              <a:buNone/>
            </a:pPr>
            <a:r>
              <a:rPr lang="en-US" smtClean="0"/>
              <a:t>			</a:t>
            </a:r>
          </a:p>
          <a:p>
            <a:pPr>
              <a:spcBef>
                <a:spcPts val="600"/>
              </a:spcBef>
              <a:spcAft>
                <a:spcPts val="600"/>
              </a:spcAft>
              <a:buNone/>
            </a:pPr>
            <a:endParaRPr lang="en-US" dirty="0"/>
          </a:p>
        </p:txBody>
      </p:sp>
      <p:sp>
        <p:nvSpPr>
          <p:cNvPr id="4" name="TextBox 3"/>
          <p:cNvSpPr txBox="1"/>
          <p:nvPr/>
        </p:nvSpPr>
        <p:spPr>
          <a:xfrm>
            <a:off x="660400" y="5661230"/>
            <a:ext cx="2146742" cy="646331"/>
          </a:xfrm>
          <a:prstGeom prst="rect">
            <a:avLst/>
          </a:prstGeom>
          <a:noFill/>
        </p:spPr>
        <p:txBody>
          <a:bodyPr wrap="none" rtlCol="0">
            <a:spAutoFit/>
          </a:bodyPr>
          <a:lstStyle/>
          <a:p>
            <a:r>
              <a:rPr lang="en-US" dirty="0" smtClean="0">
                <a:solidFill>
                  <a:srgbClr val="FF0000"/>
                </a:solidFill>
              </a:rPr>
              <a:t>NOT EXTENSIONALLY</a:t>
            </a:r>
          </a:p>
          <a:p>
            <a:r>
              <a:rPr lang="en-US" dirty="0" smtClean="0">
                <a:solidFill>
                  <a:srgbClr val="FF0000"/>
                </a:solidFill>
              </a:rPr>
              <a:t>       </a:t>
            </a:r>
            <a:r>
              <a:rPr lang="en-US" dirty="0" smtClean="0">
                <a:solidFill>
                  <a:srgbClr val="FF0000"/>
                </a:solidFill>
              </a:rPr>
              <a:t>EQUIVALENT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4"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892969" y="535781"/>
            <a:ext cx="7358063" cy="955477"/>
          </a:xfrm>
        </p:spPr>
        <p:txBody>
          <a:bodyPr/>
          <a:lstStyle/>
          <a:p>
            <a:pPr eaLnBrk="1"/>
            <a:r>
              <a:rPr lang="en-US" dirty="0" smtClean="0"/>
              <a:t>Lots </a:t>
            </a:r>
            <a:r>
              <a:rPr lang="en-US" dirty="0"/>
              <a:t>of </a:t>
            </a:r>
            <a:r>
              <a:rPr lang="en-US" dirty="0" smtClean="0"/>
              <a:t>Conjoiners, Semantics</a:t>
            </a:r>
            <a:endParaRPr lang="en-US" dirty="0"/>
          </a:p>
        </p:txBody>
      </p:sp>
      <p:sp>
        <p:nvSpPr>
          <p:cNvPr id="38915" name="Rectangle 2"/>
          <p:cNvSpPr>
            <a:spLocks noGrp="1" noChangeArrowheads="1"/>
          </p:cNvSpPr>
          <p:nvPr>
            <p:ph type="body" idx="1"/>
          </p:nvPr>
        </p:nvSpPr>
        <p:spPr>
          <a:xfrm>
            <a:off x="604051" y="1571625"/>
            <a:ext cx="8054000" cy="4841050"/>
          </a:xfrm>
        </p:spPr>
        <p:txBody>
          <a:bodyPr>
            <a:noAutofit/>
          </a:bodyPr>
          <a:lstStyle/>
          <a:p>
            <a:pPr>
              <a:spcBef>
                <a:spcPts val="422"/>
              </a:spcBef>
            </a:pPr>
            <a:r>
              <a:rPr lang="en-US" sz="2200" dirty="0" smtClean="0"/>
              <a:t>If </a:t>
            </a:r>
            <a:r>
              <a:rPr lang="en-US" sz="2200" dirty="0" err="1" smtClean="0"/>
              <a:t>π</a:t>
            </a:r>
            <a:r>
              <a:rPr lang="en-US" sz="2200" dirty="0" smtClean="0"/>
              <a:t> and </a:t>
            </a:r>
            <a:r>
              <a:rPr lang="en-US" sz="2200" dirty="0" err="1" smtClean="0"/>
              <a:t>π</a:t>
            </a:r>
            <a:r>
              <a:rPr lang="en-US" sz="2200" dirty="0" smtClean="0"/>
              <a:t>* are </a:t>
            </a:r>
            <a:r>
              <a:rPr lang="en-US" sz="2200" b="1" i="1" dirty="0" smtClean="0"/>
              <a:t>propositions</a:t>
            </a:r>
            <a:r>
              <a:rPr lang="en-US" sz="2200" dirty="0" smtClean="0"/>
              <a:t>, then </a:t>
            </a:r>
          </a:p>
          <a:p>
            <a:pPr>
              <a:spcBef>
                <a:spcPts val="600"/>
              </a:spcBef>
              <a:spcAft>
                <a:spcPts val="1800"/>
              </a:spcAft>
              <a:buNone/>
            </a:pPr>
            <a:r>
              <a:rPr lang="en-US" sz="2200" dirty="0" smtClean="0"/>
              <a:t>		  TRUE(π </a:t>
            </a:r>
            <a:r>
              <a:rPr lang="en-US" sz="2200" dirty="0" smtClean="0">
                <a:solidFill>
                  <a:srgbClr val="FF0000"/>
                </a:solidFill>
              </a:rPr>
              <a:t>&amp;</a:t>
            </a:r>
            <a:r>
              <a:rPr lang="en-US" sz="2200" dirty="0" smtClean="0"/>
              <a:t> </a:t>
            </a:r>
            <a:r>
              <a:rPr lang="en-US" sz="2200" dirty="0" err="1" smtClean="0"/>
              <a:t>π</a:t>
            </a:r>
            <a:r>
              <a:rPr lang="en-US" sz="2200" dirty="0" smtClean="0"/>
              <a:t>*)  </a:t>
            </a:r>
            <a:r>
              <a:rPr lang="en-US" sz="2200" dirty="0" err="1" smtClean="0"/>
              <a:t>iff</a:t>
            </a:r>
            <a:r>
              <a:rPr lang="en-US" sz="2200" dirty="0" smtClean="0"/>
              <a:t>  TRUE(π)  </a:t>
            </a:r>
            <a:r>
              <a:rPr lang="en-US" sz="2200" i="1" dirty="0" smtClean="0">
                <a:solidFill>
                  <a:srgbClr val="FF0000"/>
                </a:solidFill>
              </a:rPr>
              <a:t>and</a:t>
            </a:r>
            <a:r>
              <a:rPr lang="en-US" sz="2200" dirty="0" smtClean="0"/>
              <a:t>  TRUE(π*)</a:t>
            </a:r>
          </a:p>
          <a:p>
            <a:pPr>
              <a:spcBef>
                <a:spcPts val="1200"/>
              </a:spcBef>
            </a:pPr>
            <a:r>
              <a:rPr lang="en-US" sz="2200" dirty="0" smtClean="0"/>
              <a:t>If </a:t>
            </a:r>
            <a:r>
              <a:rPr lang="en-US" sz="2200" dirty="0" err="1" smtClean="0"/>
              <a:t>π</a:t>
            </a:r>
            <a:r>
              <a:rPr lang="en-US" sz="2200" dirty="0" smtClean="0"/>
              <a:t> and </a:t>
            </a:r>
            <a:r>
              <a:rPr lang="en-US" sz="2200" dirty="0" err="1" smtClean="0"/>
              <a:t>π</a:t>
            </a:r>
            <a:r>
              <a:rPr lang="en-US" sz="2200" dirty="0" smtClean="0"/>
              <a:t>* are </a:t>
            </a:r>
            <a:r>
              <a:rPr lang="en-US" sz="2200" b="1" i="1" dirty="0" smtClean="0"/>
              <a:t>monadic predicates</a:t>
            </a:r>
            <a:r>
              <a:rPr lang="en-US" sz="2200" dirty="0" smtClean="0"/>
              <a:t>, then for each </a:t>
            </a:r>
            <a:r>
              <a:rPr lang="en-US" sz="2200" b="1" i="1" dirty="0" smtClean="0"/>
              <a:t>entity</a:t>
            </a:r>
            <a:r>
              <a:rPr lang="en-US" sz="2200" dirty="0" smtClean="0"/>
              <a:t> </a:t>
            </a:r>
            <a:r>
              <a:rPr lang="en-US" sz="2200" dirty="0" err="1" smtClean="0"/>
              <a:t>x</a:t>
            </a:r>
            <a:r>
              <a:rPr lang="en-US" sz="2200" dirty="0" smtClean="0"/>
              <a:t>:</a:t>
            </a:r>
          </a:p>
          <a:p>
            <a:pPr>
              <a:spcBef>
                <a:spcPts val="422"/>
              </a:spcBef>
              <a:spcAft>
                <a:spcPts val="1406"/>
              </a:spcAft>
              <a:buNone/>
            </a:pPr>
            <a:r>
              <a:rPr lang="en-US" sz="2200" dirty="0" smtClean="0"/>
              <a:t>	    SATISFIES[(π </a:t>
            </a:r>
            <a:r>
              <a:rPr lang="en-US" sz="2200" dirty="0" smtClean="0">
                <a:solidFill>
                  <a:srgbClr val="FF0000"/>
                </a:solidFill>
              </a:rPr>
              <a:t>&amp;</a:t>
            </a:r>
            <a:r>
              <a:rPr lang="en-US" sz="2200" baseline="30000" dirty="0" smtClean="0">
                <a:solidFill>
                  <a:srgbClr val="FF0000"/>
                </a:solidFill>
              </a:rPr>
              <a:t>M</a:t>
            </a:r>
            <a:r>
              <a:rPr lang="en-US" sz="2200" dirty="0" smtClean="0"/>
              <a:t> </a:t>
            </a:r>
            <a:r>
              <a:rPr lang="en-US" sz="2200" dirty="0" err="1" smtClean="0"/>
              <a:t>π</a:t>
            </a:r>
            <a:r>
              <a:rPr lang="en-US" sz="2200" dirty="0" smtClean="0"/>
              <a:t>*), </a:t>
            </a:r>
            <a:r>
              <a:rPr lang="en-US" sz="2200" dirty="0" err="1" smtClean="0"/>
              <a:t>x</a:t>
            </a:r>
            <a:r>
              <a:rPr lang="en-US" sz="2200" dirty="0" smtClean="0"/>
              <a:t>] </a:t>
            </a:r>
            <a:r>
              <a:rPr lang="en-US" sz="2200" dirty="0" err="1" smtClean="0"/>
              <a:t>iff</a:t>
            </a:r>
            <a:r>
              <a:rPr lang="en-US" sz="2200" dirty="0" smtClean="0"/>
              <a:t> APPLIES[π, </a:t>
            </a:r>
            <a:r>
              <a:rPr lang="en-US" sz="2200" dirty="0" err="1" smtClean="0"/>
              <a:t>x</a:t>
            </a:r>
            <a:r>
              <a:rPr lang="en-US" sz="2200" dirty="0" smtClean="0"/>
              <a:t>]  </a:t>
            </a:r>
            <a:r>
              <a:rPr lang="en-US" sz="2200" i="1" dirty="0" smtClean="0">
                <a:solidFill>
                  <a:srgbClr val="FF0000"/>
                </a:solidFill>
              </a:rPr>
              <a:t>and</a:t>
            </a:r>
            <a:r>
              <a:rPr lang="en-US" sz="2200" dirty="0" smtClean="0">
                <a:solidFill>
                  <a:srgbClr val="FF0000"/>
                </a:solidFill>
              </a:rPr>
              <a:t>  </a:t>
            </a:r>
            <a:r>
              <a:rPr lang="en-US" sz="2200" dirty="0" smtClean="0"/>
              <a:t>APPLIES[π*, </a:t>
            </a:r>
            <a:r>
              <a:rPr lang="en-US" sz="2200" dirty="0" err="1" smtClean="0"/>
              <a:t>x</a:t>
            </a:r>
            <a:r>
              <a:rPr lang="en-US" sz="2200" dirty="0" smtClean="0"/>
              <a:t>] </a:t>
            </a:r>
          </a:p>
          <a:p>
            <a:pPr>
              <a:spcBef>
                <a:spcPts val="1800"/>
              </a:spcBef>
            </a:pPr>
            <a:r>
              <a:rPr lang="en-US" sz="2200" dirty="0" smtClean="0"/>
              <a:t>If </a:t>
            </a:r>
            <a:r>
              <a:rPr lang="en-US" sz="2200" dirty="0" err="1" smtClean="0"/>
              <a:t>π</a:t>
            </a:r>
            <a:r>
              <a:rPr lang="en-US" sz="2200" dirty="0" smtClean="0"/>
              <a:t> and </a:t>
            </a:r>
            <a:r>
              <a:rPr lang="en-US" sz="2200" dirty="0" err="1" smtClean="0"/>
              <a:t>π</a:t>
            </a:r>
            <a:r>
              <a:rPr lang="en-US" sz="2200" dirty="0" smtClean="0"/>
              <a:t>* are </a:t>
            </a:r>
            <a:r>
              <a:rPr lang="en-US" sz="2200" b="1" i="1" dirty="0" smtClean="0"/>
              <a:t>dyadic predicates</a:t>
            </a:r>
            <a:r>
              <a:rPr lang="en-US" sz="2200" dirty="0" smtClean="0"/>
              <a:t>, then for each </a:t>
            </a:r>
            <a:r>
              <a:rPr lang="en-US" sz="2200" b="1" i="1" dirty="0" smtClean="0"/>
              <a:t>ordered pair</a:t>
            </a:r>
            <a:r>
              <a:rPr lang="en-US" sz="2200" dirty="0" smtClean="0"/>
              <a:t> </a:t>
            </a:r>
            <a:r>
              <a:rPr lang="en-US" sz="2200" dirty="0" err="1" smtClean="0"/>
              <a:t>o</a:t>
            </a:r>
            <a:r>
              <a:rPr lang="en-US" sz="2200" dirty="0" smtClean="0"/>
              <a:t>:</a:t>
            </a:r>
          </a:p>
          <a:p>
            <a:pPr>
              <a:spcBef>
                <a:spcPts val="600"/>
              </a:spcBef>
              <a:buNone/>
            </a:pPr>
            <a:r>
              <a:rPr lang="en-US" sz="2200" dirty="0" smtClean="0"/>
              <a:t>		 SATISFIES[(π </a:t>
            </a:r>
            <a:r>
              <a:rPr lang="en-US" sz="2200" dirty="0" smtClean="0">
                <a:solidFill>
                  <a:srgbClr val="FF0000"/>
                </a:solidFill>
              </a:rPr>
              <a:t>&amp;</a:t>
            </a:r>
            <a:r>
              <a:rPr lang="en-US" sz="2200" baseline="30000" dirty="0" smtClean="0">
                <a:solidFill>
                  <a:srgbClr val="FF0000"/>
                </a:solidFill>
              </a:rPr>
              <a:t>DA</a:t>
            </a:r>
            <a:r>
              <a:rPr lang="en-US" sz="2200" dirty="0" smtClean="0"/>
              <a:t> </a:t>
            </a:r>
            <a:r>
              <a:rPr lang="en-US" sz="2200" dirty="0" err="1" smtClean="0"/>
              <a:t>π</a:t>
            </a:r>
            <a:r>
              <a:rPr lang="en-US" sz="2200" dirty="0" smtClean="0"/>
              <a:t>*), </a:t>
            </a:r>
            <a:r>
              <a:rPr lang="en-US" sz="2200" dirty="0" err="1" smtClean="0"/>
              <a:t>o</a:t>
            </a:r>
            <a:r>
              <a:rPr lang="en-US" sz="2200" dirty="0" smtClean="0"/>
              <a:t>]   </a:t>
            </a:r>
            <a:r>
              <a:rPr lang="en-US" sz="2200" dirty="0" err="1" smtClean="0"/>
              <a:t>iff</a:t>
            </a:r>
            <a:r>
              <a:rPr lang="en-US" sz="2200" dirty="0" smtClean="0"/>
              <a:t>   APPLIES[π, </a:t>
            </a:r>
            <a:r>
              <a:rPr lang="en-US" sz="2200" dirty="0" err="1" smtClean="0"/>
              <a:t>o</a:t>
            </a:r>
            <a:r>
              <a:rPr lang="en-US" sz="2200" dirty="0" smtClean="0"/>
              <a:t>]  </a:t>
            </a:r>
            <a:r>
              <a:rPr lang="en-US" sz="2200" i="1" dirty="0" smtClean="0">
                <a:solidFill>
                  <a:srgbClr val="FF0000"/>
                </a:solidFill>
              </a:rPr>
              <a:t>and</a:t>
            </a:r>
            <a:r>
              <a:rPr lang="en-US" sz="2200" dirty="0" smtClean="0">
                <a:solidFill>
                  <a:srgbClr val="FF0000"/>
                </a:solidFill>
              </a:rPr>
              <a:t>  </a:t>
            </a:r>
            <a:r>
              <a:rPr lang="en-US" sz="2200" dirty="0" smtClean="0"/>
              <a:t>APPLIES[π*, </a:t>
            </a:r>
            <a:r>
              <a:rPr lang="en-US" sz="2200" dirty="0" err="1" smtClean="0"/>
              <a:t>o</a:t>
            </a:r>
            <a:r>
              <a:rPr lang="en-US" sz="2200" dirty="0" smtClean="0"/>
              <a:t>] </a:t>
            </a:r>
          </a:p>
          <a:p>
            <a:pPr>
              <a:spcBef>
                <a:spcPts val="600"/>
              </a:spcBef>
              <a:buNone/>
            </a:pPr>
            <a:endParaRPr lang="en-US" sz="2200" dirty="0" smtClean="0"/>
          </a:p>
          <a:p>
            <a:pPr>
              <a:spcBef>
                <a:spcPts val="600"/>
              </a:spcBef>
            </a:pPr>
            <a:r>
              <a:rPr lang="en-US" sz="2200" dirty="0" smtClean="0"/>
              <a:t>If </a:t>
            </a:r>
            <a:r>
              <a:rPr lang="en-US" sz="2200" dirty="0" err="1" smtClean="0"/>
              <a:t>π</a:t>
            </a:r>
            <a:r>
              <a:rPr lang="en-US" sz="2200" dirty="0" smtClean="0"/>
              <a:t> and </a:t>
            </a:r>
            <a:r>
              <a:rPr lang="en-US" sz="2200" dirty="0" err="1" smtClean="0"/>
              <a:t>π</a:t>
            </a:r>
            <a:r>
              <a:rPr lang="en-US" sz="2200" dirty="0" smtClean="0"/>
              <a:t>* are </a:t>
            </a:r>
            <a:r>
              <a:rPr lang="en-US" sz="2200" b="1" i="1" dirty="0" smtClean="0"/>
              <a:t>predicates</a:t>
            </a:r>
            <a:r>
              <a:rPr lang="en-US" sz="2200" dirty="0" smtClean="0"/>
              <a:t>, then for each </a:t>
            </a:r>
            <a:r>
              <a:rPr lang="en-US" sz="2200" b="1" i="1" dirty="0" smtClean="0"/>
              <a:t>sequence</a:t>
            </a:r>
            <a:r>
              <a:rPr lang="en-US" sz="2200" dirty="0" smtClean="0"/>
              <a:t> </a:t>
            </a:r>
            <a:r>
              <a:rPr lang="en-US" sz="2200" dirty="0" err="1" smtClean="0"/>
              <a:t>σ</a:t>
            </a:r>
            <a:r>
              <a:rPr lang="en-US" sz="2200" dirty="0" smtClean="0"/>
              <a:t>: </a:t>
            </a:r>
          </a:p>
          <a:p>
            <a:pPr>
              <a:spcBef>
                <a:spcPts val="422"/>
              </a:spcBef>
              <a:buNone/>
            </a:pPr>
            <a:r>
              <a:rPr lang="en-US" sz="2200" b="1" dirty="0" smtClean="0">
                <a:solidFill>
                  <a:srgbClr val="FF0000"/>
                </a:solidFill>
              </a:rPr>
              <a:t>		 </a:t>
            </a:r>
            <a:r>
              <a:rPr lang="en-US" sz="2200" dirty="0" smtClean="0"/>
              <a:t>SATISFIES[σ, (</a:t>
            </a:r>
            <a:r>
              <a:rPr lang="en-US" sz="2200" dirty="0" err="1" smtClean="0"/>
              <a:t>π</a:t>
            </a:r>
            <a:r>
              <a:rPr lang="en-US" sz="2200" dirty="0" smtClean="0"/>
              <a:t> </a:t>
            </a:r>
            <a:r>
              <a:rPr lang="en-US" sz="2200" b="1" dirty="0" smtClean="0">
                <a:solidFill>
                  <a:srgbClr val="FF0000"/>
                </a:solidFill>
              </a:rPr>
              <a:t>&amp;</a:t>
            </a:r>
            <a:r>
              <a:rPr lang="en-US" sz="2200" b="1" baseline="30000" dirty="0" smtClean="0">
                <a:solidFill>
                  <a:srgbClr val="FF0000"/>
                </a:solidFill>
              </a:rPr>
              <a:t>PA</a:t>
            </a:r>
            <a:r>
              <a:rPr lang="en-US" sz="2200" dirty="0" smtClean="0"/>
              <a:t> </a:t>
            </a:r>
            <a:r>
              <a:rPr lang="en-US" sz="2200" dirty="0" err="1" smtClean="0"/>
              <a:t>π</a:t>
            </a:r>
            <a:r>
              <a:rPr lang="en-US" sz="2200" dirty="0" smtClean="0"/>
              <a:t>*)]  </a:t>
            </a:r>
            <a:r>
              <a:rPr lang="en-US" sz="2200" dirty="0" err="1" smtClean="0"/>
              <a:t>iff</a:t>
            </a:r>
            <a:r>
              <a:rPr lang="en-US" sz="2200" dirty="0" smtClean="0"/>
              <a:t>  SATISFIES[σ, </a:t>
            </a:r>
            <a:r>
              <a:rPr lang="en-US" sz="2200" dirty="0" err="1" smtClean="0"/>
              <a:t>π</a:t>
            </a:r>
            <a:r>
              <a:rPr lang="en-US" sz="2200" dirty="0" smtClean="0"/>
              <a:t>]  </a:t>
            </a:r>
            <a:r>
              <a:rPr lang="en-US" sz="2200" i="1" dirty="0" smtClean="0">
                <a:solidFill>
                  <a:srgbClr val="FF0000"/>
                </a:solidFill>
              </a:rPr>
              <a:t>and</a:t>
            </a:r>
            <a:r>
              <a:rPr lang="en-US" sz="2200" dirty="0" smtClean="0">
                <a:solidFill>
                  <a:srgbClr val="FF0000"/>
                </a:solidFill>
              </a:rPr>
              <a:t>  </a:t>
            </a:r>
            <a:r>
              <a:rPr lang="en-US" sz="2200" dirty="0" smtClean="0"/>
              <a:t>SATISFIES[σ, </a:t>
            </a:r>
            <a:r>
              <a:rPr lang="en-US" sz="2200" dirty="0" err="1" smtClean="0"/>
              <a:t>π</a:t>
            </a:r>
            <a:r>
              <a:rPr lang="en-US" sz="2200" dirty="0" smtClean="0"/>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Conjoiners</a:t>
            </a:r>
            <a:endParaRPr lang="en-US" dirty="0"/>
          </a:p>
        </p:txBody>
      </p:sp>
      <p:sp>
        <p:nvSpPr>
          <p:cNvPr id="3" name="Content Placeholder 2"/>
          <p:cNvSpPr>
            <a:spLocks noGrp="1"/>
          </p:cNvSpPr>
          <p:nvPr>
            <p:ph idx="1"/>
          </p:nvPr>
        </p:nvSpPr>
        <p:spPr>
          <a:xfrm>
            <a:off x="457200" y="1600200"/>
            <a:ext cx="8229600" cy="4889923"/>
          </a:xfrm>
        </p:spPr>
        <p:txBody>
          <a:bodyPr>
            <a:noAutofit/>
          </a:bodyPr>
          <a:lstStyle/>
          <a:p>
            <a:pPr>
              <a:spcBef>
                <a:spcPts val="600"/>
              </a:spcBef>
              <a:spcAft>
                <a:spcPts val="600"/>
              </a:spcAft>
            </a:pPr>
            <a:r>
              <a:rPr lang="en-US" dirty="0" smtClean="0"/>
              <a:t>P </a:t>
            </a:r>
            <a:r>
              <a:rPr lang="en-US" dirty="0" smtClean="0">
                <a:solidFill>
                  <a:srgbClr val="FF0000"/>
                </a:solidFill>
              </a:rPr>
              <a:t>&amp;</a:t>
            </a:r>
            <a:r>
              <a:rPr lang="en-US" dirty="0" smtClean="0"/>
              <a:t> Q						purely propositional</a:t>
            </a:r>
          </a:p>
          <a:p>
            <a:pPr>
              <a:spcBef>
                <a:spcPts val="0"/>
              </a:spcBef>
              <a:spcAft>
                <a:spcPts val="1200"/>
              </a:spcAft>
            </a:pPr>
            <a:r>
              <a:rPr lang="en-US" dirty="0" err="1" smtClean="0"/>
              <a:t>Fx</a:t>
            </a:r>
            <a:r>
              <a:rPr lang="en-US" dirty="0" smtClean="0"/>
              <a:t> </a:t>
            </a:r>
            <a:r>
              <a:rPr lang="en-US" dirty="0" smtClean="0">
                <a:solidFill>
                  <a:srgbClr val="FF0000"/>
                </a:solidFill>
              </a:rPr>
              <a:t>&amp;</a:t>
            </a:r>
            <a:r>
              <a:rPr lang="en-US" baseline="30000" dirty="0" smtClean="0">
                <a:solidFill>
                  <a:srgbClr val="FF0000"/>
                </a:solidFill>
              </a:rPr>
              <a:t>M</a:t>
            </a:r>
            <a:r>
              <a:rPr lang="en-US" dirty="0" smtClean="0"/>
              <a:t> </a:t>
            </a:r>
            <a:r>
              <a:rPr lang="en-US" dirty="0" err="1" smtClean="0"/>
              <a:t>Gx</a:t>
            </a:r>
            <a:r>
              <a:rPr lang="en-US" dirty="0" smtClean="0"/>
              <a:t>					purely monadic</a:t>
            </a:r>
          </a:p>
          <a:p>
            <a:pPr>
              <a:spcBef>
                <a:spcPts val="600"/>
              </a:spcBef>
              <a:spcAft>
                <a:spcPts val="600"/>
              </a:spcAft>
            </a:pPr>
            <a:r>
              <a:rPr lang="en-US" dirty="0" smtClean="0">
                <a:solidFill>
                  <a:srgbClr val="0000FF"/>
                </a:solidFill>
              </a:rPr>
              <a:t>???							???</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DF</a:t>
            </a:r>
            <a:r>
              <a:rPr lang="en-US" dirty="0" smtClean="0"/>
              <a:t> Sx</a:t>
            </a:r>
            <a:r>
              <a:rPr lang="en-US" baseline="-25000" dirty="0" smtClean="0"/>
              <a:t>1</a:t>
            </a:r>
            <a:r>
              <a:rPr lang="en-US" dirty="0" smtClean="0"/>
              <a:t>x</a:t>
            </a:r>
            <a:r>
              <a:rPr lang="en-US" baseline="-25000" dirty="0" smtClean="0"/>
              <a:t>2</a:t>
            </a:r>
            <a:r>
              <a:rPr lang="en-US" dirty="0" smtClean="0"/>
              <a:t>				purely dyadic, with fixed order</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DA</a:t>
            </a:r>
            <a:r>
              <a:rPr lang="en-US" dirty="0" smtClean="0"/>
              <a:t> Sx</a:t>
            </a:r>
            <a:r>
              <a:rPr lang="en-US" baseline="-25000" dirty="0" smtClean="0"/>
              <a:t>2</a:t>
            </a:r>
            <a:r>
              <a:rPr lang="en-US" dirty="0" smtClean="0"/>
              <a:t>x</a:t>
            </a:r>
            <a:r>
              <a:rPr lang="en-US" baseline="-25000" dirty="0" smtClean="0"/>
              <a:t>1</a:t>
            </a:r>
            <a:r>
              <a:rPr lang="en-US" dirty="0" smtClean="0"/>
              <a:t>				purely dyadic, any order</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PF</a:t>
            </a:r>
            <a:r>
              <a:rPr lang="en-US" dirty="0" smtClean="0"/>
              <a:t> Tx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x</a:t>
            </a:r>
            <a:r>
              <a:rPr lang="en-US" baseline="-25000" dirty="0" smtClean="0"/>
              <a:t>4</a:t>
            </a:r>
            <a:r>
              <a:rPr lang="en-US" dirty="0" smtClean="0"/>
              <a:t>			</a:t>
            </a:r>
            <a:r>
              <a:rPr lang="en-US" dirty="0" err="1" smtClean="0"/>
              <a:t>polyadic</a:t>
            </a:r>
            <a:r>
              <a:rPr lang="en-US" dirty="0" smtClean="0"/>
              <a:t>, with fixed order	</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1</a:t>
            </a:r>
            <a:r>
              <a:rPr lang="en-US" dirty="0" smtClean="0"/>
              <a:t>x</a:t>
            </a:r>
            <a:r>
              <a:rPr lang="en-US" baseline="-25000" dirty="0" smtClean="0"/>
              <a:t>5</a:t>
            </a:r>
            <a:r>
              <a:rPr lang="en-US" dirty="0" smtClean="0"/>
              <a:t>			</a:t>
            </a:r>
            <a:r>
              <a:rPr lang="en-US" dirty="0" err="1" smtClean="0"/>
              <a:t>polyadic</a:t>
            </a:r>
            <a:r>
              <a:rPr lang="en-US" dirty="0" smtClean="0"/>
              <a:t>, any order</a:t>
            </a:r>
          </a:p>
          <a:p>
            <a:pPr>
              <a:spcBef>
                <a:spcPts val="0"/>
              </a:spcBef>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5</a:t>
            </a:r>
            <a:r>
              <a:rPr lang="en-US" dirty="0" smtClean="0"/>
              <a:t>x</a:t>
            </a:r>
            <a:r>
              <a:rPr lang="en-US" baseline="-25000" dirty="0" smtClean="0"/>
              <a:t>6			</a:t>
            </a:r>
            <a:r>
              <a:rPr lang="en-US" sz="2200" i="1" dirty="0" smtClean="0"/>
              <a:t>the number of variables in the</a:t>
            </a:r>
          </a:p>
          <a:p>
            <a:pPr>
              <a:spcBef>
                <a:spcPts val="0"/>
              </a:spcBef>
              <a:buNone/>
            </a:pPr>
            <a:r>
              <a:rPr lang="en-US" sz="2200" i="1" dirty="0" smtClean="0"/>
              <a:t> 									</a:t>
            </a:r>
            <a:r>
              <a:rPr lang="en-US" sz="2200" i="1" u="sng" dirty="0" smtClean="0"/>
              <a:t>conjunction</a:t>
            </a:r>
            <a:r>
              <a:rPr lang="en-US" sz="2200" i="1" dirty="0" smtClean="0"/>
              <a:t>  can exceed</a:t>
            </a:r>
          </a:p>
          <a:p>
            <a:pPr>
              <a:spcBef>
                <a:spcPts val="0"/>
              </a:spcBef>
              <a:buNone/>
            </a:pPr>
            <a:r>
              <a:rPr lang="en-US" sz="2200" i="1" dirty="0" smtClean="0"/>
              <a:t> 									the number in either </a:t>
            </a:r>
            <a:r>
              <a:rPr lang="en-US" sz="2200" i="1" u="sng" dirty="0" smtClean="0"/>
              <a:t>conjunc</a:t>
            </a:r>
            <a:r>
              <a:rPr lang="en-US" sz="2200" i="1" dirty="0" smtClean="0"/>
              <a:t>t </a:t>
            </a:r>
          </a:p>
          <a:p>
            <a:pPr>
              <a:spcBef>
                <a:spcPts val="600"/>
              </a:spcBef>
              <a:spcAft>
                <a:spcPts val="600"/>
              </a:spcAft>
              <a:buNone/>
            </a:pPr>
            <a:r>
              <a:rPr lang="en-US" dirty="0" smtClean="0"/>
              <a:t>			</a:t>
            </a:r>
          </a:p>
          <a:p>
            <a:pPr>
              <a:spcBef>
                <a:spcPts val="600"/>
              </a:spcBef>
              <a:spcAft>
                <a:spcPts val="600"/>
              </a:spcAft>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Conjoiners</a:t>
            </a:r>
            <a:endParaRPr lang="en-US" dirty="0"/>
          </a:p>
        </p:txBody>
      </p:sp>
      <p:sp>
        <p:nvSpPr>
          <p:cNvPr id="3" name="Content Placeholder 2"/>
          <p:cNvSpPr>
            <a:spLocks noGrp="1"/>
          </p:cNvSpPr>
          <p:nvPr>
            <p:ph idx="1"/>
          </p:nvPr>
        </p:nvSpPr>
        <p:spPr>
          <a:xfrm>
            <a:off x="457200" y="1600200"/>
            <a:ext cx="8229600" cy="4889923"/>
          </a:xfrm>
        </p:spPr>
        <p:txBody>
          <a:bodyPr>
            <a:noAutofit/>
          </a:bodyPr>
          <a:lstStyle/>
          <a:p>
            <a:pPr>
              <a:spcBef>
                <a:spcPts val="600"/>
              </a:spcBef>
              <a:spcAft>
                <a:spcPts val="600"/>
              </a:spcAft>
            </a:pPr>
            <a:r>
              <a:rPr lang="en-US" dirty="0" smtClean="0"/>
              <a:t>P </a:t>
            </a:r>
            <a:r>
              <a:rPr lang="en-US" dirty="0" smtClean="0">
                <a:solidFill>
                  <a:srgbClr val="FF0000"/>
                </a:solidFill>
              </a:rPr>
              <a:t>&amp;</a:t>
            </a:r>
            <a:r>
              <a:rPr lang="en-US" dirty="0" smtClean="0"/>
              <a:t> Q						purely propositional</a:t>
            </a:r>
          </a:p>
          <a:p>
            <a:pPr>
              <a:spcBef>
                <a:spcPts val="0"/>
              </a:spcBef>
              <a:spcAft>
                <a:spcPts val="1200"/>
              </a:spcAft>
            </a:pPr>
            <a:r>
              <a:rPr lang="en-US" dirty="0" err="1" smtClean="0"/>
              <a:t>Fx</a:t>
            </a:r>
            <a:r>
              <a:rPr lang="en-US" dirty="0" smtClean="0"/>
              <a:t> </a:t>
            </a:r>
            <a:r>
              <a:rPr lang="en-US" dirty="0" smtClean="0">
                <a:solidFill>
                  <a:srgbClr val="FF0000"/>
                </a:solidFill>
              </a:rPr>
              <a:t>&amp;</a:t>
            </a:r>
            <a:r>
              <a:rPr lang="en-US" baseline="30000" dirty="0" smtClean="0">
                <a:solidFill>
                  <a:srgbClr val="FF0000"/>
                </a:solidFill>
              </a:rPr>
              <a:t>M</a:t>
            </a:r>
            <a:r>
              <a:rPr lang="en-US" dirty="0" smtClean="0"/>
              <a:t> </a:t>
            </a:r>
            <a:r>
              <a:rPr lang="en-US" dirty="0" err="1" smtClean="0"/>
              <a:t>Gx</a:t>
            </a:r>
            <a:r>
              <a:rPr lang="en-US" dirty="0" smtClean="0"/>
              <a:t>					purely monadic</a:t>
            </a:r>
          </a:p>
          <a:p>
            <a:pPr>
              <a:spcBef>
                <a:spcPts val="0"/>
              </a:spcBef>
              <a:buNone/>
            </a:pPr>
            <a:r>
              <a:rPr lang="en-US" dirty="0" err="1" smtClean="0">
                <a:solidFill>
                  <a:srgbClr val="0000FF"/>
                </a:solidFill>
              </a:rPr>
              <a:t>Brown(_)^Cow</a:t>
            </a:r>
            <a:r>
              <a:rPr lang="en-US" dirty="0" smtClean="0">
                <a:solidFill>
                  <a:srgbClr val="0000FF"/>
                </a:solidFill>
              </a:rPr>
              <a:t>(_) 		</a:t>
            </a:r>
            <a:r>
              <a:rPr lang="en-US" i="1" dirty="0" smtClean="0">
                <a:solidFill>
                  <a:srgbClr val="0000FF"/>
                </a:solidFill>
              </a:rPr>
              <a:t>a monad can join with a monad</a:t>
            </a:r>
            <a:endParaRPr lang="en-US" dirty="0" smtClean="0"/>
          </a:p>
          <a:p>
            <a:pPr>
              <a:spcBef>
                <a:spcPts val="0"/>
              </a:spcBef>
              <a:buNone/>
            </a:pPr>
            <a:r>
              <a:rPr lang="en-US" dirty="0" smtClean="0">
                <a:solidFill>
                  <a:srgbClr val="0000FF"/>
                </a:solidFill>
              </a:rPr>
              <a:t> </a:t>
            </a:r>
            <a:r>
              <a:rPr lang="en-US" dirty="0" err="1" smtClean="0">
                <a:solidFill>
                  <a:srgbClr val="0000FF"/>
                </a:solidFill>
              </a:rPr>
              <a:t>Into(_,_)^Barn</a:t>
            </a:r>
            <a:r>
              <a:rPr lang="en-US" dirty="0" smtClean="0">
                <a:solidFill>
                  <a:srgbClr val="0000FF"/>
                </a:solidFill>
              </a:rPr>
              <a:t>(_)</a:t>
            </a:r>
            <a:r>
              <a:rPr lang="en-US" b="1" dirty="0" smtClean="0">
                <a:solidFill>
                  <a:srgbClr val="0000FF"/>
                </a:solidFill>
              </a:rPr>
              <a:t>	 	</a:t>
            </a:r>
            <a:r>
              <a:rPr lang="en-US" i="1" dirty="0" smtClean="0">
                <a:solidFill>
                  <a:srgbClr val="0000FF"/>
                </a:solidFill>
              </a:rPr>
              <a:t>a dyad can join with a monad (order fixed)</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DF</a:t>
            </a:r>
            <a:r>
              <a:rPr lang="en-US" dirty="0" smtClean="0"/>
              <a:t> Sx</a:t>
            </a:r>
            <a:r>
              <a:rPr lang="en-US" baseline="-25000" dirty="0" smtClean="0"/>
              <a:t>1</a:t>
            </a:r>
            <a:r>
              <a:rPr lang="en-US" dirty="0" smtClean="0"/>
              <a:t>x</a:t>
            </a:r>
            <a:r>
              <a:rPr lang="en-US" baseline="-25000" dirty="0" smtClean="0"/>
              <a:t>2</a:t>
            </a:r>
            <a:r>
              <a:rPr lang="en-US" dirty="0" smtClean="0"/>
              <a:t>				purely dyadic, with fixed order</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DA</a:t>
            </a:r>
            <a:r>
              <a:rPr lang="en-US" dirty="0" smtClean="0"/>
              <a:t> Sx</a:t>
            </a:r>
            <a:r>
              <a:rPr lang="en-US" baseline="-25000" dirty="0" smtClean="0"/>
              <a:t>2</a:t>
            </a:r>
            <a:r>
              <a:rPr lang="en-US" dirty="0" smtClean="0"/>
              <a:t>x</a:t>
            </a:r>
            <a:r>
              <a:rPr lang="en-US" baseline="-25000" dirty="0" smtClean="0"/>
              <a:t>1</a:t>
            </a:r>
            <a:r>
              <a:rPr lang="en-US" dirty="0" smtClean="0"/>
              <a:t>				purely dyadic, any order</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PF</a:t>
            </a:r>
            <a:r>
              <a:rPr lang="en-US" dirty="0" smtClean="0"/>
              <a:t> Tx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x</a:t>
            </a:r>
            <a:r>
              <a:rPr lang="en-US" baseline="-25000" dirty="0" smtClean="0"/>
              <a:t>4</a:t>
            </a:r>
            <a:r>
              <a:rPr lang="en-US" dirty="0" smtClean="0"/>
              <a:t>			</a:t>
            </a:r>
            <a:r>
              <a:rPr lang="en-US" dirty="0" err="1" smtClean="0"/>
              <a:t>polyadic</a:t>
            </a:r>
            <a:r>
              <a:rPr lang="en-US" dirty="0" smtClean="0"/>
              <a:t>, with fixed order	</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1</a:t>
            </a:r>
            <a:r>
              <a:rPr lang="en-US" dirty="0" smtClean="0"/>
              <a:t>x</a:t>
            </a:r>
            <a:r>
              <a:rPr lang="en-US" baseline="-25000" dirty="0" smtClean="0"/>
              <a:t>5</a:t>
            </a:r>
            <a:r>
              <a:rPr lang="en-US" dirty="0" smtClean="0"/>
              <a:t>			</a:t>
            </a:r>
            <a:r>
              <a:rPr lang="en-US" dirty="0" err="1" smtClean="0"/>
              <a:t>polyadic</a:t>
            </a:r>
            <a:r>
              <a:rPr lang="en-US" dirty="0" smtClean="0"/>
              <a:t>, any order</a:t>
            </a:r>
          </a:p>
          <a:p>
            <a:pPr>
              <a:spcBef>
                <a:spcPts val="0"/>
              </a:spcBef>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5</a:t>
            </a:r>
            <a:r>
              <a:rPr lang="en-US" dirty="0" smtClean="0"/>
              <a:t>x</a:t>
            </a:r>
            <a:r>
              <a:rPr lang="en-US" baseline="-25000" dirty="0" smtClean="0"/>
              <a:t>6			</a:t>
            </a:r>
            <a:r>
              <a:rPr lang="en-US" sz="2200" i="1" dirty="0" smtClean="0">
                <a:solidFill>
                  <a:srgbClr val="000000"/>
                </a:solidFill>
              </a:rPr>
              <a:t>the number of variables in the</a:t>
            </a:r>
          </a:p>
          <a:p>
            <a:pPr>
              <a:spcBef>
                <a:spcPts val="0"/>
              </a:spcBef>
              <a:buNone/>
            </a:pPr>
            <a:r>
              <a:rPr lang="en-US" sz="2200" i="1" dirty="0" smtClean="0">
                <a:solidFill>
                  <a:srgbClr val="000000"/>
                </a:solidFill>
              </a:rPr>
              <a:t> 									</a:t>
            </a:r>
            <a:r>
              <a:rPr lang="en-US" sz="2200" i="1" u="sng" dirty="0" smtClean="0">
                <a:solidFill>
                  <a:srgbClr val="000000"/>
                </a:solidFill>
              </a:rPr>
              <a:t>conjunction</a:t>
            </a:r>
            <a:r>
              <a:rPr lang="en-US" sz="2200" i="1" dirty="0" smtClean="0">
                <a:solidFill>
                  <a:srgbClr val="000000"/>
                </a:solidFill>
              </a:rPr>
              <a:t>  can exceed</a:t>
            </a:r>
          </a:p>
          <a:p>
            <a:pPr>
              <a:spcBef>
                <a:spcPts val="0"/>
              </a:spcBef>
              <a:buNone/>
            </a:pPr>
            <a:r>
              <a:rPr lang="en-US" sz="2200" i="1" dirty="0" smtClean="0">
                <a:solidFill>
                  <a:srgbClr val="000000"/>
                </a:solidFill>
              </a:rPr>
              <a:t> 									the number in either </a:t>
            </a:r>
            <a:r>
              <a:rPr lang="en-US" sz="2200" i="1" u="sng" dirty="0" smtClean="0">
                <a:solidFill>
                  <a:srgbClr val="000000"/>
                </a:solidFill>
              </a:rPr>
              <a:t>conjunc</a:t>
            </a:r>
            <a:r>
              <a:rPr lang="en-US" sz="2200" i="1" dirty="0" smtClean="0">
                <a:solidFill>
                  <a:srgbClr val="000000"/>
                </a:solidFill>
              </a:rPr>
              <a:t>t </a:t>
            </a:r>
          </a:p>
          <a:p>
            <a:pPr>
              <a:spcBef>
                <a:spcPts val="600"/>
              </a:spcBef>
              <a:spcAft>
                <a:spcPts val="600"/>
              </a:spcAft>
              <a:buNone/>
            </a:pPr>
            <a:r>
              <a:rPr lang="en-US" dirty="0" smtClean="0">
                <a:solidFill>
                  <a:srgbClr val="000000"/>
                </a:solidFill>
              </a:rPr>
              <a:t>			</a:t>
            </a:r>
          </a:p>
          <a:p>
            <a:pPr>
              <a:spcBef>
                <a:spcPts val="600"/>
              </a:spcBef>
              <a:spcAft>
                <a:spcPts val="600"/>
              </a:spcAft>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 Restricted Conjoiner and Closer, </a:t>
            </a:r>
            <a:br>
              <a:rPr lang="en-US" dirty="0" smtClean="0"/>
            </a:br>
            <a:r>
              <a:rPr lang="en-US" u="sng" dirty="0" smtClean="0"/>
              <a:t>allowing for a smidgen of </a:t>
            </a:r>
            <a:r>
              <a:rPr lang="en-US" u="sng" dirty="0" err="1" smtClean="0"/>
              <a:t>dyadicity</a:t>
            </a:r>
            <a:endParaRPr lang="en-US" u="sng" dirty="0"/>
          </a:p>
        </p:txBody>
      </p:sp>
      <p:sp>
        <p:nvSpPr>
          <p:cNvPr id="3" name="Content Placeholder 2"/>
          <p:cNvSpPr>
            <a:spLocks noGrp="1"/>
          </p:cNvSpPr>
          <p:nvPr>
            <p:ph idx="1"/>
          </p:nvPr>
        </p:nvSpPr>
        <p:spPr>
          <a:xfrm>
            <a:off x="457200" y="1812278"/>
            <a:ext cx="8229600" cy="4525963"/>
          </a:xfrm>
        </p:spPr>
        <p:txBody>
          <a:bodyPr>
            <a:normAutofit/>
          </a:bodyPr>
          <a:lstStyle/>
          <a:p>
            <a:pPr>
              <a:spcBef>
                <a:spcPts val="1200"/>
              </a:spcBef>
            </a:pPr>
            <a:r>
              <a:rPr lang="en-US" dirty="0" smtClean="0"/>
              <a:t>If M is a monadic predicate and D is a dyadic predicate, </a:t>
            </a:r>
          </a:p>
          <a:p>
            <a:pPr>
              <a:spcBef>
                <a:spcPts val="1200"/>
              </a:spcBef>
              <a:buNone/>
            </a:pPr>
            <a:r>
              <a:rPr lang="en-US" dirty="0" smtClean="0"/>
              <a:t>	 		 then for each ordered pair &lt;</a:t>
            </a:r>
            <a:r>
              <a:rPr lang="en-US" dirty="0" err="1" smtClean="0"/>
              <a:t>e</a:t>
            </a:r>
            <a:r>
              <a:rPr lang="en-US" dirty="0" smtClean="0"/>
              <a:t>, </a:t>
            </a:r>
            <a:r>
              <a:rPr lang="en-US" dirty="0" err="1" smtClean="0"/>
              <a:t>x</a:t>
            </a:r>
            <a:r>
              <a:rPr lang="en-US" dirty="0" smtClean="0"/>
              <a:t>&gt;:</a:t>
            </a:r>
          </a:p>
          <a:p>
            <a:pPr>
              <a:spcBef>
                <a:spcPts val="1200"/>
              </a:spcBef>
              <a:buNone/>
            </a:pPr>
            <a:r>
              <a:rPr lang="en-US" dirty="0" smtClean="0"/>
              <a:t>     the conjunction D</a:t>
            </a:r>
            <a:r>
              <a:rPr lang="en-US" dirty="0" smtClean="0">
                <a:solidFill>
                  <a:srgbClr val="0000FF"/>
                </a:solidFill>
              </a:rPr>
              <a:t>^</a:t>
            </a:r>
            <a:r>
              <a:rPr lang="en-US" dirty="0" smtClean="0"/>
              <a:t>M </a:t>
            </a:r>
            <a:r>
              <a:rPr lang="en-US" dirty="0" smtClean="0">
                <a:solidFill>
                  <a:srgbClr val="0000FF"/>
                </a:solidFill>
              </a:rPr>
              <a:t>applies to</a:t>
            </a:r>
            <a:r>
              <a:rPr lang="en-US" dirty="0" smtClean="0"/>
              <a:t> &lt;</a:t>
            </a:r>
            <a:r>
              <a:rPr lang="en-US" dirty="0" err="1" smtClean="0"/>
              <a:t>e</a:t>
            </a:r>
            <a:r>
              <a:rPr lang="en-US" dirty="0" smtClean="0"/>
              <a:t>, </a:t>
            </a:r>
            <a:r>
              <a:rPr lang="en-US" dirty="0" err="1" smtClean="0"/>
              <a:t>x</a:t>
            </a:r>
            <a:r>
              <a:rPr lang="en-US" dirty="0" smtClean="0"/>
              <a:t>&gt; </a:t>
            </a:r>
            <a:r>
              <a:rPr lang="en-US" dirty="0" err="1" smtClean="0"/>
              <a:t>iff</a:t>
            </a:r>
            <a:endParaRPr lang="en-US" dirty="0" smtClean="0"/>
          </a:p>
          <a:p>
            <a:pPr>
              <a:spcBef>
                <a:spcPts val="1200"/>
              </a:spcBef>
              <a:buNone/>
            </a:pPr>
            <a:r>
              <a:rPr lang="en-US" dirty="0" smtClean="0"/>
              <a:t>			D</a:t>
            </a:r>
            <a:r>
              <a:rPr lang="en-US" dirty="0" smtClean="0">
                <a:solidFill>
                  <a:srgbClr val="0000FF"/>
                </a:solidFill>
              </a:rPr>
              <a:t> applies to </a:t>
            </a:r>
            <a:r>
              <a:rPr lang="en-US" dirty="0" smtClean="0"/>
              <a:t>&lt;</a:t>
            </a:r>
            <a:r>
              <a:rPr lang="en-US" dirty="0" err="1" smtClean="0"/>
              <a:t>e</a:t>
            </a:r>
            <a:r>
              <a:rPr lang="en-US" dirty="0" smtClean="0"/>
              <a:t>, </a:t>
            </a:r>
            <a:r>
              <a:rPr lang="en-US" dirty="0" err="1" smtClean="0"/>
              <a:t>x</a:t>
            </a:r>
            <a:r>
              <a:rPr lang="en-US" dirty="0" smtClean="0"/>
              <a:t>&gt;</a:t>
            </a:r>
            <a:r>
              <a:rPr lang="en-US" dirty="0" smtClean="0">
                <a:solidFill>
                  <a:srgbClr val="0000FF"/>
                </a:solidFill>
              </a:rPr>
              <a:t>   </a:t>
            </a:r>
            <a:r>
              <a:rPr lang="en-US" i="1" dirty="0" smtClean="0">
                <a:solidFill>
                  <a:srgbClr val="0000FF"/>
                </a:solidFill>
              </a:rPr>
              <a:t>and</a:t>
            </a:r>
            <a:r>
              <a:rPr lang="en-US" dirty="0" smtClean="0">
                <a:solidFill>
                  <a:srgbClr val="0000FF"/>
                </a:solidFill>
              </a:rPr>
              <a:t>    </a:t>
            </a:r>
            <a:r>
              <a:rPr lang="en-US" dirty="0" smtClean="0">
                <a:solidFill>
                  <a:srgbClr val="000000"/>
                </a:solidFill>
              </a:rPr>
              <a:t>M</a:t>
            </a:r>
            <a:r>
              <a:rPr lang="en-US" dirty="0" smtClean="0">
                <a:solidFill>
                  <a:srgbClr val="0000FF"/>
                </a:solidFill>
              </a:rPr>
              <a:t> applies to </a:t>
            </a:r>
            <a:r>
              <a:rPr lang="en-US" dirty="0" err="1" smtClean="0">
                <a:solidFill>
                  <a:srgbClr val="000000"/>
                </a:solidFill>
              </a:rPr>
              <a:t>x</a:t>
            </a:r>
            <a:endParaRPr lang="en-US" dirty="0" smtClean="0">
              <a:solidFill>
                <a:srgbClr val="000000"/>
              </a:solidFill>
            </a:endParaRPr>
          </a:p>
          <a:p>
            <a:pPr>
              <a:spcBef>
                <a:spcPts val="1200"/>
              </a:spcBef>
            </a:pPr>
            <a:endParaRPr lang="en-US" dirty="0" smtClean="0"/>
          </a:p>
          <a:p>
            <a:pPr>
              <a:spcBef>
                <a:spcPts val="1200"/>
              </a:spcBef>
            </a:pPr>
            <a:r>
              <a:rPr lang="en-US" dirty="0" smtClean="0">
                <a:sym typeface="Symbol"/>
              </a:rPr>
              <a:t>[D</a:t>
            </a:r>
            <a:r>
              <a:rPr lang="en-US" dirty="0" smtClean="0"/>
              <a:t>^M] </a:t>
            </a:r>
            <a:r>
              <a:rPr lang="en-US" dirty="0" smtClean="0">
                <a:solidFill>
                  <a:srgbClr val="0000FF"/>
                </a:solidFill>
              </a:rPr>
              <a:t>applies to</a:t>
            </a:r>
            <a:r>
              <a:rPr lang="en-US" dirty="0" smtClean="0"/>
              <a:t> </a:t>
            </a:r>
            <a:r>
              <a:rPr lang="en-US" dirty="0" err="1" smtClean="0"/>
              <a:t>e</a:t>
            </a:r>
            <a:r>
              <a:rPr lang="en-US" dirty="0" smtClean="0"/>
              <a:t> </a:t>
            </a:r>
            <a:r>
              <a:rPr lang="en-US" dirty="0" err="1" smtClean="0"/>
              <a:t>iff</a:t>
            </a:r>
            <a:r>
              <a:rPr lang="en-US" dirty="0" smtClean="0"/>
              <a:t> </a:t>
            </a:r>
          </a:p>
          <a:p>
            <a:pPr>
              <a:spcBef>
                <a:spcPts val="1200"/>
              </a:spcBef>
              <a:buNone/>
            </a:pPr>
            <a:r>
              <a:rPr lang="en-US" dirty="0" smtClean="0"/>
              <a:t>	</a:t>
            </a:r>
            <a:r>
              <a:rPr lang="en-US" dirty="0" smtClean="0">
                <a:solidFill>
                  <a:srgbClr val="0000FF"/>
                </a:solidFill>
              </a:rPr>
              <a:t>for some </a:t>
            </a:r>
            <a:r>
              <a:rPr lang="en-US" dirty="0" err="1" smtClean="0">
                <a:solidFill>
                  <a:srgbClr val="000000"/>
                </a:solidFill>
              </a:rPr>
              <a:t>x</a:t>
            </a:r>
            <a:r>
              <a:rPr lang="en-US" dirty="0" smtClean="0">
                <a:solidFill>
                  <a:srgbClr val="0000FF"/>
                </a:solidFill>
              </a:rPr>
              <a:t>: </a:t>
            </a:r>
            <a:r>
              <a:rPr lang="en-US" dirty="0" smtClean="0">
                <a:solidFill>
                  <a:srgbClr val="000000"/>
                </a:solidFill>
              </a:rPr>
              <a:t>D^M</a:t>
            </a:r>
            <a:r>
              <a:rPr lang="en-US" dirty="0" smtClean="0">
                <a:solidFill>
                  <a:srgbClr val="0000FF"/>
                </a:solidFill>
              </a:rPr>
              <a:t> applies to </a:t>
            </a:r>
            <a:r>
              <a:rPr lang="en-US" dirty="0" smtClean="0">
                <a:solidFill>
                  <a:srgbClr val="000000"/>
                </a:solidFill>
              </a:rPr>
              <a:t>&lt;</a:t>
            </a:r>
            <a:r>
              <a:rPr lang="en-US" dirty="0" err="1" smtClean="0">
                <a:solidFill>
                  <a:srgbClr val="000000"/>
                </a:solidFill>
              </a:rPr>
              <a:t>e</a:t>
            </a:r>
            <a:r>
              <a:rPr lang="en-US" dirty="0" smtClean="0">
                <a:solidFill>
                  <a:srgbClr val="000000"/>
                </a:solidFill>
              </a:rPr>
              <a:t>, </a:t>
            </a:r>
            <a:r>
              <a:rPr lang="en-US" dirty="0" err="1" smtClean="0">
                <a:solidFill>
                  <a:srgbClr val="000000"/>
                </a:solidFill>
              </a:rPr>
              <a:t>x</a:t>
            </a:r>
            <a:r>
              <a:rPr lang="en-US" dirty="0" smtClean="0">
                <a:solidFill>
                  <a:srgbClr val="000000"/>
                </a:solidFill>
              </a:rPr>
              <a:t>&gt; </a:t>
            </a:r>
          </a:p>
          <a:p>
            <a:pPr>
              <a:spcBef>
                <a:spcPts val="1200"/>
              </a:spcBef>
              <a:buNone/>
            </a:pPr>
            <a:r>
              <a:rPr lang="en-US" dirty="0" smtClean="0">
                <a:solidFill>
                  <a:srgbClr val="0000FF"/>
                </a:solidFill>
              </a:rPr>
              <a:t>	for some </a:t>
            </a:r>
            <a:r>
              <a:rPr lang="en-US" dirty="0" err="1" smtClean="0">
                <a:solidFill>
                  <a:srgbClr val="000000"/>
                </a:solidFill>
              </a:rPr>
              <a:t>x</a:t>
            </a:r>
            <a:r>
              <a:rPr lang="en-US" dirty="0" smtClean="0">
                <a:solidFill>
                  <a:srgbClr val="0000FF"/>
                </a:solidFill>
              </a:rPr>
              <a:t>:    </a:t>
            </a:r>
            <a:r>
              <a:rPr lang="en-US" dirty="0" smtClean="0">
                <a:solidFill>
                  <a:srgbClr val="000000"/>
                </a:solidFill>
              </a:rPr>
              <a:t>D</a:t>
            </a:r>
            <a:r>
              <a:rPr lang="en-US" dirty="0" smtClean="0">
                <a:solidFill>
                  <a:srgbClr val="0000FF"/>
                </a:solidFill>
              </a:rPr>
              <a:t>    applies to </a:t>
            </a:r>
            <a:r>
              <a:rPr lang="en-US" dirty="0" smtClean="0">
                <a:solidFill>
                  <a:srgbClr val="000000"/>
                </a:solidFill>
              </a:rPr>
              <a:t>&lt;</a:t>
            </a:r>
            <a:r>
              <a:rPr lang="en-US" dirty="0" err="1" smtClean="0">
                <a:solidFill>
                  <a:srgbClr val="000000"/>
                </a:solidFill>
              </a:rPr>
              <a:t>e</a:t>
            </a:r>
            <a:r>
              <a:rPr lang="en-US" dirty="0" smtClean="0">
                <a:solidFill>
                  <a:srgbClr val="000000"/>
                </a:solidFill>
              </a:rPr>
              <a:t>, </a:t>
            </a:r>
            <a:r>
              <a:rPr lang="en-US" dirty="0" err="1" smtClean="0">
                <a:solidFill>
                  <a:srgbClr val="000000"/>
                </a:solidFill>
              </a:rPr>
              <a:t>x</a:t>
            </a:r>
            <a:r>
              <a:rPr lang="en-US" dirty="0" smtClean="0">
                <a:solidFill>
                  <a:srgbClr val="000000"/>
                </a:solidFill>
              </a:rPr>
              <a:t>&gt;   </a:t>
            </a:r>
            <a:r>
              <a:rPr lang="en-US" i="1" dirty="0" smtClean="0">
                <a:solidFill>
                  <a:srgbClr val="0000FF"/>
                </a:solidFill>
              </a:rPr>
              <a:t>and</a:t>
            </a:r>
            <a:r>
              <a:rPr lang="en-US" dirty="0" smtClean="0">
                <a:solidFill>
                  <a:srgbClr val="0000FF"/>
                </a:solidFill>
              </a:rPr>
              <a:t>    </a:t>
            </a:r>
            <a:r>
              <a:rPr lang="en-US" dirty="0" smtClean="0">
                <a:solidFill>
                  <a:srgbClr val="000000"/>
                </a:solidFill>
              </a:rPr>
              <a:t>M</a:t>
            </a:r>
            <a:r>
              <a:rPr lang="en-US" dirty="0" smtClean="0">
                <a:solidFill>
                  <a:srgbClr val="0000FF"/>
                </a:solidFill>
              </a:rPr>
              <a:t> applies to </a:t>
            </a:r>
            <a:r>
              <a:rPr lang="en-US" dirty="0" err="1" smtClean="0">
                <a:solidFill>
                  <a:srgbClr val="000000"/>
                </a:solidFill>
              </a:rPr>
              <a:t>x</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t>Plan</a:t>
            </a:r>
            <a:endParaRPr lang="en-US" sz="3600" u="sng" dirty="0"/>
          </a:p>
        </p:txBody>
      </p:sp>
      <p:sp>
        <p:nvSpPr>
          <p:cNvPr id="3" name="Content Placeholder 2"/>
          <p:cNvSpPr>
            <a:spLocks noGrp="1"/>
          </p:cNvSpPr>
          <p:nvPr>
            <p:ph idx="1"/>
          </p:nvPr>
        </p:nvSpPr>
        <p:spPr>
          <a:xfrm>
            <a:off x="457200" y="1320800"/>
            <a:ext cx="8229600" cy="4807977"/>
          </a:xfrm>
        </p:spPr>
        <p:txBody>
          <a:bodyPr>
            <a:noAutofit/>
          </a:bodyPr>
          <a:lstStyle/>
          <a:p>
            <a:pPr>
              <a:spcBef>
                <a:spcPts val="0"/>
              </a:spcBef>
            </a:pPr>
            <a:r>
              <a:rPr lang="en-US" dirty="0" smtClean="0"/>
              <a:t>Warm up on the </a:t>
            </a:r>
            <a:r>
              <a:rPr lang="en-US" dirty="0" smtClean="0">
                <a:solidFill>
                  <a:srgbClr val="0000FF"/>
                </a:solidFill>
              </a:rPr>
              <a:t>I-language</a:t>
            </a:r>
            <a:r>
              <a:rPr lang="en-US" dirty="0" smtClean="0"/>
              <a:t>/</a:t>
            </a:r>
            <a:r>
              <a:rPr lang="en-US" dirty="0" smtClean="0">
                <a:solidFill>
                  <a:srgbClr val="FF0000"/>
                </a:solidFill>
              </a:rPr>
              <a:t>E-language</a:t>
            </a:r>
            <a:r>
              <a:rPr lang="en-US" dirty="0" smtClean="0"/>
              <a:t> distinction</a:t>
            </a:r>
          </a:p>
          <a:p>
            <a:pPr>
              <a:spcBef>
                <a:spcPts val="0"/>
              </a:spcBef>
              <a:buNone/>
            </a:pPr>
            <a:endParaRPr lang="en-US" dirty="0" smtClean="0"/>
          </a:p>
          <a:p>
            <a:pPr>
              <a:spcBef>
                <a:spcPts val="0"/>
              </a:spcBef>
            </a:pPr>
            <a:r>
              <a:rPr lang="en-US" dirty="0" smtClean="0"/>
              <a:t>Examples of why focusing on </a:t>
            </a:r>
            <a:r>
              <a:rPr lang="en-US" dirty="0" smtClean="0">
                <a:solidFill>
                  <a:srgbClr val="0000FF"/>
                </a:solidFill>
              </a:rPr>
              <a:t>I-languages </a:t>
            </a:r>
            <a:r>
              <a:rPr lang="en-US" dirty="0" smtClean="0"/>
              <a:t>matters in </a:t>
            </a:r>
            <a:r>
              <a:rPr lang="en-US" u="sng" dirty="0" smtClean="0"/>
              <a:t>semantics</a:t>
            </a:r>
          </a:p>
          <a:p>
            <a:pPr>
              <a:spcBef>
                <a:spcPts val="0"/>
              </a:spcBef>
              <a:buNone/>
            </a:pPr>
            <a:endParaRPr lang="en-US" i="1" u="sng" dirty="0" smtClean="0"/>
          </a:p>
          <a:p>
            <a:pPr lvl="1">
              <a:spcBef>
                <a:spcPts val="0"/>
              </a:spcBef>
            </a:pPr>
            <a:r>
              <a:rPr lang="en-US" sz="2400" i="1" dirty="0" smtClean="0"/>
              <a:t>semantic composition</a:t>
            </a:r>
            <a:r>
              <a:rPr lang="en-US" sz="2400" dirty="0" smtClean="0"/>
              <a:t>:</a:t>
            </a:r>
            <a:r>
              <a:rPr lang="en-US" sz="2400" dirty="0" smtClean="0">
                <a:solidFill>
                  <a:srgbClr val="0000FF"/>
                </a:solidFill>
              </a:rPr>
              <a:t> &amp;</a:t>
            </a:r>
            <a:r>
              <a:rPr lang="en-US" sz="2400" dirty="0" smtClean="0">
                <a:solidFill>
                  <a:srgbClr val="000000"/>
                </a:solidFill>
              </a:rPr>
              <a:t> and</a:t>
            </a:r>
            <a:r>
              <a:rPr lang="en-US" sz="2400" dirty="0" smtClean="0">
                <a:solidFill>
                  <a:srgbClr val="0000FF"/>
                </a:solidFill>
              </a:rPr>
              <a:t> </a:t>
            </a:r>
            <a:r>
              <a:rPr lang="en-US" sz="2400" dirty="0" err="1" smtClean="0">
                <a:solidFill>
                  <a:srgbClr val="0000FF"/>
                </a:solidFill>
                <a:sym typeface="Symbol"/>
              </a:rPr>
              <a:t></a:t>
            </a:r>
            <a:r>
              <a:rPr lang="en-US" sz="2400" dirty="0" smtClean="0">
                <a:solidFill>
                  <a:srgbClr val="0000FF"/>
                </a:solidFill>
              </a:rPr>
              <a:t> </a:t>
            </a:r>
            <a:r>
              <a:rPr lang="en-US" sz="2400" dirty="0" smtClean="0">
                <a:solidFill>
                  <a:srgbClr val="000000"/>
                </a:solidFill>
              </a:rPr>
              <a:t>in logical forms</a:t>
            </a:r>
          </a:p>
          <a:p>
            <a:pPr lvl="1">
              <a:spcBef>
                <a:spcPts val="0"/>
              </a:spcBef>
              <a:buNone/>
            </a:pPr>
            <a:r>
              <a:rPr lang="en-US" sz="2400" dirty="0" smtClean="0">
                <a:solidFill>
                  <a:srgbClr val="000000"/>
                </a:solidFill>
              </a:rPr>
              <a:t>	</a:t>
            </a:r>
            <a:r>
              <a:rPr lang="en-US" dirty="0" smtClean="0">
                <a:solidFill>
                  <a:srgbClr val="000000"/>
                </a:solidFill>
              </a:rPr>
              <a:t>(</a:t>
            </a:r>
            <a:r>
              <a:rPr lang="en-US" dirty="0" smtClean="0">
                <a:solidFill>
                  <a:srgbClr val="0000FF"/>
                </a:solidFill>
              </a:rPr>
              <a:t>which logical concepts </a:t>
            </a:r>
            <a:r>
              <a:rPr lang="en-US" dirty="0" smtClean="0">
                <a:solidFill>
                  <a:srgbClr val="000000"/>
                </a:solidFill>
              </a:rPr>
              <a:t>get expressed via grammatical combination?)</a:t>
            </a:r>
          </a:p>
          <a:p>
            <a:pPr lvl="1">
              <a:spcBef>
                <a:spcPts val="0"/>
              </a:spcBef>
              <a:buNone/>
            </a:pPr>
            <a:endParaRPr lang="en-US" sz="2400" dirty="0" smtClean="0">
              <a:solidFill>
                <a:srgbClr val="000000"/>
              </a:solidFill>
            </a:endParaRPr>
          </a:p>
          <a:p>
            <a:pPr lvl="1">
              <a:spcBef>
                <a:spcPts val="0"/>
              </a:spcBef>
            </a:pPr>
            <a:r>
              <a:rPr lang="en-US" sz="2400" i="1" dirty="0" smtClean="0">
                <a:solidFill>
                  <a:srgbClr val="000000"/>
                </a:solidFill>
              </a:rPr>
              <a:t>lexical meaning</a:t>
            </a:r>
            <a:r>
              <a:rPr lang="en-US" sz="2400" dirty="0" smtClean="0">
                <a:solidFill>
                  <a:srgbClr val="000000"/>
                </a:solidFill>
              </a:rPr>
              <a:t>: </a:t>
            </a:r>
            <a:r>
              <a:rPr lang="en-US" sz="2400" dirty="0" smtClean="0">
                <a:solidFill>
                  <a:srgbClr val="0000FF"/>
                </a:solidFill>
              </a:rPr>
              <a:t>‘Most’</a:t>
            </a:r>
            <a:r>
              <a:rPr lang="en-US" sz="2400" dirty="0" smtClean="0">
                <a:solidFill>
                  <a:srgbClr val="000000"/>
                </a:solidFill>
              </a:rPr>
              <a:t> and its relation to human concepts</a:t>
            </a:r>
          </a:p>
          <a:p>
            <a:pPr lvl="1">
              <a:spcBef>
                <a:spcPts val="0"/>
              </a:spcBef>
              <a:buNone/>
            </a:pPr>
            <a:r>
              <a:rPr lang="en-US" dirty="0" smtClean="0">
                <a:solidFill>
                  <a:srgbClr val="000000"/>
                </a:solidFill>
              </a:rPr>
              <a:t>     (</a:t>
            </a:r>
            <a:r>
              <a:rPr lang="en-US" dirty="0" smtClean="0">
                <a:solidFill>
                  <a:srgbClr val="0000FF"/>
                </a:solidFill>
              </a:rPr>
              <a:t>which logical concepts </a:t>
            </a:r>
            <a:r>
              <a:rPr lang="en-US" dirty="0" smtClean="0">
                <a:solidFill>
                  <a:srgbClr val="000000"/>
                </a:solidFill>
              </a:rPr>
              <a:t>are used to encode word meanings?)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 Restricted Conjoiner and Closer, </a:t>
            </a:r>
            <a:br>
              <a:rPr lang="en-US" dirty="0" smtClean="0"/>
            </a:br>
            <a:r>
              <a:rPr lang="en-US" u="sng" dirty="0" smtClean="0"/>
              <a:t>allowing for a smidgen of </a:t>
            </a:r>
            <a:r>
              <a:rPr lang="en-US" u="sng" dirty="0" err="1" smtClean="0"/>
              <a:t>dyadicity</a:t>
            </a:r>
            <a:endParaRPr lang="en-US" u="sng" dirty="0"/>
          </a:p>
        </p:txBody>
      </p:sp>
      <p:sp>
        <p:nvSpPr>
          <p:cNvPr id="3" name="Content Placeholder 2"/>
          <p:cNvSpPr>
            <a:spLocks noGrp="1"/>
          </p:cNvSpPr>
          <p:nvPr>
            <p:ph idx="1"/>
          </p:nvPr>
        </p:nvSpPr>
        <p:spPr>
          <a:xfrm>
            <a:off x="457200" y="1812278"/>
            <a:ext cx="8229600" cy="4525963"/>
          </a:xfrm>
        </p:spPr>
        <p:txBody>
          <a:bodyPr>
            <a:normAutofit/>
          </a:bodyPr>
          <a:lstStyle/>
          <a:p>
            <a:pPr>
              <a:spcBef>
                <a:spcPts val="1200"/>
              </a:spcBef>
            </a:pPr>
            <a:r>
              <a:rPr lang="en-US" dirty="0" smtClean="0"/>
              <a:t>If M is a monadic predicate and D is a dyadic predicate, </a:t>
            </a:r>
          </a:p>
          <a:p>
            <a:pPr>
              <a:spcBef>
                <a:spcPts val="1200"/>
              </a:spcBef>
              <a:buNone/>
            </a:pPr>
            <a:r>
              <a:rPr lang="en-US" dirty="0" smtClean="0"/>
              <a:t>	 		 then for each ordered pair &lt;</a:t>
            </a:r>
            <a:r>
              <a:rPr lang="en-US" dirty="0" err="1" smtClean="0"/>
              <a:t>e</a:t>
            </a:r>
            <a:r>
              <a:rPr lang="en-US" dirty="0" smtClean="0"/>
              <a:t>, </a:t>
            </a:r>
            <a:r>
              <a:rPr lang="en-US" dirty="0" err="1" smtClean="0"/>
              <a:t>x</a:t>
            </a:r>
            <a:r>
              <a:rPr lang="en-US" dirty="0" smtClean="0"/>
              <a:t>&gt;:</a:t>
            </a:r>
          </a:p>
          <a:p>
            <a:pPr>
              <a:spcBef>
                <a:spcPts val="1200"/>
              </a:spcBef>
              <a:buNone/>
            </a:pPr>
            <a:r>
              <a:rPr lang="en-US" dirty="0" smtClean="0"/>
              <a:t>     the conjunction D</a:t>
            </a:r>
            <a:r>
              <a:rPr lang="en-US" dirty="0" smtClean="0">
                <a:solidFill>
                  <a:srgbClr val="0000FF"/>
                </a:solidFill>
              </a:rPr>
              <a:t>^</a:t>
            </a:r>
            <a:r>
              <a:rPr lang="en-US" dirty="0" smtClean="0"/>
              <a:t>M </a:t>
            </a:r>
            <a:r>
              <a:rPr lang="en-US" dirty="0" smtClean="0">
                <a:solidFill>
                  <a:srgbClr val="0000FF"/>
                </a:solidFill>
              </a:rPr>
              <a:t>applies to</a:t>
            </a:r>
            <a:r>
              <a:rPr lang="en-US" dirty="0" smtClean="0"/>
              <a:t> &lt;</a:t>
            </a:r>
            <a:r>
              <a:rPr lang="en-US" dirty="0" err="1" smtClean="0"/>
              <a:t>e</a:t>
            </a:r>
            <a:r>
              <a:rPr lang="en-US" dirty="0" smtClean="0"/>
              <a:t>, </a:t>
            </a:r>
            <a:r>
              <a:rPr lang="en-US" dirty="0" err="1" smtClean="0"/>
              <a:t>x</a:t>
            </a:r>
            <a:r>
              <a:rPr lang="en-US" dirty="0" smtClean="0"/>
              <a:t>&gt; </a:t>
            </a:r>
            <a:r>
              <a:rPr lang="en-US" dirty="0" err="1" smtClean="0"/>
              <a:t>iff</a:t>
            </a:r>
            <a:endParaRPr lang="en-US" dirty="0" smtClean="0"/>
          </a:p>
          <a:p>
            <a:pPr>
              <a:spcBef>
                <a:spcPts val="1200"/>
              </a:spcBef>
              <a:buNone/>
            </a:pPr>
            <a:r>
              <a:rPr lang="en-US" dirty="0" smtClean="0"/>
              <a:t>			</a:t>
            </a:r>
            <a:r>
              <a:rPr lang="en-US" dirty="0" smtClean="0">
                <a:solidFill>
                  <a:srgbClr val="000000"/>
                </a:solidFill>
              </a:rPr>
              <a:t>D</a:t>
            </a:r>
            <a:r>
              <a:rPr lang="en-US" dirty="0" smtClean="0">
                <a:solidFill>
                  <a:srgbClr val="0000FF"/>
                </a:solidFill>
              </a:rPr>
              <a:t> applies to </a:t>
            </a:r>
            <a:r>
              <a:rPr lang="en-US" dirty="0" smtClean="0"/>
              <a:t>&lt;</a:t>
            </a:r>
            <a:r>
              <a:rPr lang="en-US" dirty="0" err="1" smtClean="0"/>
              <a:t>e</a:t>
            </a:r>
            <a:r>
              <a:rPr lang="en-US" dirty="0" smtClean="0"/>
              <a:t>, </a:t>
            </a:r>
            <a:r>
              <a:rPr lang="en-US" dirty="0" err="1" smtClean="0"/>
              <a:t>x</a:t>
            </a:r>
            <a:r>
              <a:rPr lang="en-US" dirty="0" smtClean="0"/>
              <a:t>&gt;</a:t>
            </a:r>
            <a:r>
              <a:rPr lang="en-US" dirty="0" smtClean="0">
                <a:solidFill>
                  <a:srgbClr val="0000FF"/>
                </a:solidFill>
              </a:rPr>
              <a:t>   </a:t>
            </a:r>
            <a:r>
              <a:rPr lang="en-US" i="1" dirty="0" smtClean="0">
                <a:solidFill>
                  <a:srgbClr val="0000FF"/>
                </a:solidFill>
              </a:rPr>
              <a:t>and</a:t>
            </a:r>
            <a:r>
              <a:rPr lang="en-US" dirty="0" smtClean="0">
                <a:solidFill>
                  <a:srgbClr val="0000FF"/>
                </a:solidFill>
              </a:rPr>
              <a:t>    </a:t>
            </a:r>
            <a:r>
              <a:rPr lang="en-US" dirty="0" smtClean="0">
                <a:solidFill>
                  <a:srgbClr val="000000"/>
                </a:solidFill>
              </a:rPr>
              <a:t>M</a:t>
            </a:r>
            <a:r>
              <a:rPr lang="en-US" dirty="0" smtClean="0">
                <a:solidFill>
                  <a:srgbClr val="0000FF"/>
                </a:solidFill>
              </a:rPr>
              <a:t> applies to </a:t>
            </a:r>
            <a:r>
              <a:rPr lang="en-US" dirty="0" err="1" smtClean="0">
                <a:solidFill>
                  <a:srgbClr val="000000"/>
                </a:solidFill>
              </a:rPr>
              <a:t>x</a:t>
            </a:r>
            <a:endParaRPr lang="en-US" dirty="0" smtClean="0">
              <a:solidFill>
                <a:srgbClr val="000000"/>
              </a:solidFill>
            </a:endParaRPr>
          </a:p>
          <a:p>
            <a:pPr>
              <a:spcBef>
                <a:spcPts val="1200"/>
              </a:spcBef>
            </a:pPr>
            <a:endParaRPr lang="en-US" dirty="0" smtClean="0"/>
          </a:p>
          <a:p>
            <a:pPr>
              <a:spcBef>
                <a:spcPts val="1200"/>
              </a:spcBef>
            </a:pPr>
            <a:r>
              <a:rPr lang="en-US" dirty="0" err="1" smtClean="0">
                <a:solidFill>
                  <a:srgbClr val="0000FF"/>
                </a:solidFill>
                <a:sym typeface="Symbol"/>
              </a:rPr>
              <a:t></a:t>
            </a:r>
            <a:r>
              <a:rPr lang="en-US" dirty="0" err="1" smtClean="0">
                <a:sym typeface="Symbol"/>
              </a:rPr>
              <a:t>[Into</a:t>
            </a:r>
            <a:r>
              <a:rPr lang="en-US" dirty="0" smtClean="0">
                <a:sym typeface="Symbol"/>
              </a:rPr>
              <a:t>(_, _)</a:t>
            </a:r>
            <a:r>
              <a:rPr lang="en-US" dirty="0" smtClean="0">
                <a:solidFill>
                  <a:srgbClr val="0000FF"/>
                </a:solidFill>
              </a:rPr>
              <a:t>^</a:t>
            </a:r>
            <a:r>
              <a:rPr lang="en-US" dirty="0" smtClean="0"/>
              <a:t>Barn(_)] </a:t>
            </a:r>
            <a:r>
              <a:rPr lang="en-US" dirty="0" smtClean="0">
                <a:solidFill>
                  <a:srgbClr val="0000FF"/>
                </a:solidFill>
              </a:rPr>
              <a:t>applies to</a:t>
            </a:r>
            <a:r>
              <a:rPr lang="en-US" dirty="0" smtClean="0"/>
              <a:t> </a:t>
            </a:r>
            <a:r>
              <a:rPr lang="en-US" dirty="0" err="1" smtClean="0"/>
              <a:t>e</a:t>
            </a:r>
            <a:r>
              <a:rPr lang="en-US" dirty="0" smtClean="0"/>
              <a:t> </a:t>
            </a:r>
            <a:r>
              <a:rPr lang="en-US" dirty="0" err="1" smtClean="0"/>
              <a:t>iff</a:t>
            </a:r>
            <a:r>
              <a:rPr lang="en-US" dirty="0" smtClean="0"/>
              <a:t> </a:t>
            </a:r>
          </a:p>
          <a:p>
            <a:pPr>
              <a:spcBef>
                <a:spcPts val="1200"/>
              </a:spcBef>
              <a:buNone/>
            </a:pPr>
            <a:r>
              <a:rPr lang="en-US" dirty="0" smtClean="0"/>
              <a:t>  </a:t>
            </a:r>
            <a:r>
              <a:rPr lang="en-US" dirty="0" smtClean="0">
                <a:solidFill>
                  <a:srgbClr val="0000FF"/>
                </a:solidFill>
              </a:rPr>
              <a:t>for some </a:t>
            </a:r>
            <a:r>
              <a:rPr lang="en-US" dirty="0" err="1" smtClean="0">
                <a:solidFill>
                  <a:srgbClr val="000000"/>
                </a:solidFill>
              </a:rPr>
              <a:t>x</a:t>
            </a:r>
            <a:r>
              <a:rPr lang="en-US" dirty="0" smtClean="0">
                <a:solidFill>
                  <a:srgbClr val="0000FF"/>
                </a:solidFill>
              </a:rPr>
              <a:t>: </a:t>
            </a:r>
            <a:r>
              <a:rPr lang="en-US" dirty="0" smtClean="0">
                <a:sym typeface="Symbol"/>
              </a:rPr>
              <a:t>Into(_, _)</a:t>
            </a:r>
            <a:r>
              <a:rPr lang="en-US" dirty="0" smtClean="0">
                <a:solidFill>
                  <a:srgbClr val="0000FF"/>
                </a:solidFill>
              </a:rPr>
              <a:t>^</a:t>
            </a:r>
            <a:r>
              <a:rPr lang="en-US" dirty="0" smtClean="0"/>
              <a:t>Barn(_) </a:t>
            </a:r>
            <a:r>
              <a:rPr lang="en-US" dirty="0" smtClean="0">
                <a:solidFill>
                  <a:srgbClr val="0000FF"/>
                </a:solidFill>
              </a:rPr>
              <a:t>applies to </a:t>
            </a:r>
            <a:r>
              <a:rPr lang="en-US" dirty="0" smtClean="0">
                <a:solidFill>
                  <a:srgbClr val="000000"/>
                </a:solidFill>
              </a:rPr>
              <a:t>&lt;</a:t>
            </a:r>
            <a:r>
              <a:rPr lang="en-US" dirty="0" err="1" smtClean="0">
                <a:solidFill>
                  <a:srgbClr val="000000"/>
                </a:solidFill>
              </a:rPr>
              <a:t>e</a:t>
            </a:r>
            <a:r>
              <a:rPr lang="en-US" dirty="0" smtClean="0">
                <a:solidFill>
                  <a:srgbClr val="000000"/>
                </a:solidFill>
              </a:rPr>
              <a:t>, </a:t>
            </a:r>
            <a:r>
              <a:rPr lang="en-US" dirty="0" err="1" smtClean="0">
                <a:solidFill>
                  <a:srgbClr val="000000"/>
                </a:solidFill>
              </a:rPr>
              <a:t>x</a:t>
            </a:r>
            <a:r>
              <a:rPr lang="en-US" dirty="0" smtClean="0">
                <a:solidFill>
                  <a:srgbClr val="000000"/>
                </a:solidFill>
              </a:rPr>
              <a:t>&gt; </a:t>
            </a:r>
          </a:p>
          <a:p>
            <a:pPr>
              <a:spcBef>
                <a:spcPts val="1200"/>
              </a:spcBef>
              <a:buNone/>
            </a:pPr>
            <a:r>
              <a:rPr lang="en-US" dirty="0" smtClean="0">
                <a:solidFill>
                  <a:srgbClr val="0000FF"/>
                </a:solidFill>
              </a:rPr>
              <a:t>  for some </a:t>
            </a:r>
            <a:r>
              <a:rPr lang="en-US" dirty="0" err="1" smtClean="0">
                <a:solidFill>
                  <a:srgbClr val="000000"/>
                </a:solidFill>
              </a:rPr>
              <a:t>x</a:t>
            </a:r>
            <a:r>
              <a:rPr lang="en-US" dirty="0" smtClean="0">
                <a:solidFill>
                  <a:srgbClr val="0000FF"/>
                </a:solidFill>
              </a:rPr>
              <a:t>: </a:t>
            </a:r>
            <a:r>
              <a:rPr lang="en-US" dirty="0" smtClean="0">
                <a:sym typeface="Symbol"/>
              </a:rPr>
              <a:t>Into(_, _)</a:t>
            </a:r>
            <a:r>
              <a:rPr lang="en-US" dirty="0" smtClean="0">
                <a:solidFill>
                  <a:srgbClr val="0000FF"/>
                </a:solidFill>
              </a:rPr>
              <a:t> applies to &lt;</a:t>
            </a:r>
            <a:r>
              <a:rPr lang="en-US" dirty="0" err="1" smtClean="0">
                <a:solidFill>
                  <a:srgbClr val="0000FF"/>
                </a:solidFill>
              </a:rPr>
              <a:t>e</a:t>
            </a:r>
            <a:r>
              <a:rPr lang="en-US" dirty="0" smtClean="0">
                <a:solidFill>
                  <a:srgbClr val="0000FF"/>
                </a:solidFill>
              </a:rPr>
              <a:t>, </a:t>
            </a:r>
            <a:r>
              <a:rPr lang="en-US" dirty="0" err="1" smtClean="0">
                <a:solidFill>
                  <a:srgbClr val="0000FF"/>
                </a:solidFill>
              </a:rPr>
              <a:t>x</a:t>
            </a:r>
            <a:r>
              <a:rPr lang="en-US" dirty="0" smtClean="0">
                <a:solidFill>
                  <a:srgbClr val="0000FF"/>
                </a:solidFill>
              </a:rPr>
              <a:t>&gt;  </a:t>
            </a:r>
            <a:r>
              <a:rPr lang="en-US" i="1" dirty="0" smtClean="0">
                <a:solidFill>
                  <a:srgbClr val="0000FF"/>
                </a:solidFill>
              </a:rPr>
              <a:t>and</a:t>
            </a:r>
            <a:r>
              <a:rPr lang="en-US" dirty="0" smtClean="0">
                <a:solidFill>
                  <a:srgbClr val="0000FF"/>
                </a:solidFill>
              </a:rPr>
              <a:t> </a:t>
            </a:r>
            <a:r>
              <a:rPr lang="en-US" dirty="0" smtClean="0"/>
              <a:t>Barn(_) </a:t>
            </a:r>
            <a:r>
              <a:rPr lang="en-US" dirty="0" smtClean="0">
                <a:solidFill>
                  <a:srgbClr val="0000FF"/>
                </a:solidFill>
              </a:rPr>
              <a:t>applies to </a:t>
            </a:r>
            <a:r>
              <a:rPr lang="en-US" dirty="0" err="1" smtClean="0">
                <a:solidFill>
                  <a:srgbClr val="000000"/>
                </a:solidFill>
              </a:rPr>
              <a:t>x</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8995"/>
            <a:ext cx="8417688" cy="5734644"/>
          </a:xfrm>
        </p:spPr>
        <p:txBody>
          <a:bodyPr>
            <a:normAutofit lnSpcReduction="10000"/>
          </a:bodyPr>
          <a:lstStyle/>
          <a:p>
            <a:pPr>
              <a:spcBef>
                <a:spcPts val="1200"/>
              </a:spcBef>
              <a:buNone/>
            </a:pPr>
            <a:r>
              <a:rPr lang="en-US" dirty="0" smtClean="0"/>
              <a:t>Fido chase Bessie into a barn</a:t>
            </a:r>
          </a:p>
          <a:p>
            <a:pPr>
              <a:spcBef>
                <a:spcPts val="1200"/>
              </a:spcBef>
              <a:buNone/>
            </a:pPr>
            <a:r>
              <a:rPr lang="en-US" dirty="0" err="1" smtClean="0">
                <a:sym typeface="Symbol"/>
              </a:rPr>
              <a:t>e{Agent(e</a:t>
            </a:r>
            <a:r>
              <a:rPr lang="en-US" dirty="0" smtClean="0">
                <a:sym typeface="Symbol"/>
              </a:rPr>
              <a:t>, Fido) &amp; </a:t>
            </a:r>
            <a:r>
              <a:rPr lang="en-US" dirty="0" err="1" smtClean="0"/>
              <a:t>ChaseOf(e</a:t>
            </a:r>
            <a:r>
              <a:rPr lang="en-US" dirty="0" smtClean="0"/>
              <a:t>, Bessie) &amp; </a:t>
            </a:r>
            <a:r>
              <a:rPr lang="en-US" dirty="0" err="1" smtClean="0">
                <a:solidFill>
                  <a:srgbClr val="0000FF"/>
                </a:solidFill>
                <a:sym typeface="Symbol"/>
              </a:rPr>
              <a:t>x[</a:t>
            </a:r>
            <a:r>
              <a:rPr lang="en-US" dirty="0" err="1" smtClean="0">
                <a:solidFill>
                  <a:srgbClr val="000000"/>
                </a:solidFill>
                <a:sym typeface="Symbol"/>
              </a:rPr>
              <a:t>Into</a:t>
            </a:r>
            <a:r>
              <a:rPr lang="en-US" dirty="0" err="1" smtClean="0">
                <a:solidFill>
                  <a:srgbClr val="0000FF"/>
                </a:solidFill>
                <a:sym typeface="Symbol"/>
              </a:rPr>
              <a:t>(e</a:t>
            </a:r>
            <a:r>
              <a:rPr lang="en-US" dirty="0" smtClean="0">
                <a:solidFill>
                  <a:srgbClr val="0000FF"/>
                </a:solidFill>
                <a:sym typeface="Symbol"/>
              </a:rPr>
              <a:t>, </a:t>
            </a:r>
            <a:r>
              <a:rPr lang="en-US" dirty="0" err="1" smtClean="0">
                <a:solidFill>
                  <a:srgbClr val="0000FF"/>
                </a:solidFill>
                <a:sym typeface="Symbol"/>
              </a:rPr>
              <a:t>x</a:t>
            </a:r>
            <a:r>
              <a:rPr lang="en-US" dirty="0" smtClean="0">
                <a:solidFill>
                  <a:srgbClr val="0000FF"/>
                </a:solidFill>
                <a:sym typeface="Symbol"/>
              </a:rPr>
              <a:t>) &amp; </a:t>
            </a:r>
            <a:r>
              <a:rPr lang="en-US" dirty="0" err="1" smtClean="0">
                <a:solidFill>
                  <a:srgbClr val="000000"/>
                </a:solidFill>
                <a:sym typeface="Symbol"/>
              </a:rPr>
              <a:t>Barn</a:t>
            </a:r>
            <a:r>
              <a:rPr lang="en-US" dirty="0" err="1" smtClean="0">
                <a:solidFill>
                  <a:srgbClr val="0000FF"/>
                </a:solidFill>
                <a:sym typeface="Symbol"/>
              </a:rPr>
              <a:t>(x</a:t>
            </a:r>
            <a:r>
              <a:rPr lang="en-US" dirty="0" smtClean="0">
                <a:solidFill>
                  <a:srgbClr val="0000FF"/>
                </a:solidFill>
                <a:sym typeface="Symbol"/>
              </a:rPr>
              <a:t>)]</a:t>
            </a:r>
            <a:r>
              <a:rPr lang="en-US" dirty="0" smtClean="0">
                <a:sym typeface="Symbol"/>
              </a:rPr>
              <a:t>}</a:t>
            </a:r>
          </a:p>
          <a:p>
            <a:pPr>
              <a:spcBef>
                <a:spcPts val="1200"/>
              </a:spcBef>
              <a:buNone/>
            </a:pPr>
            <a:endParaRPr lang="en-US" dirty="0" smtClean="0">
              <a:solidFill>
                <a:srgbClr val="FF0000"/>
              </a:solidFill>
              <a:sym typeface="Symbol"/>
            </a:endParaRPr>
          </a:p>
          <a:p>
            <a:pPr>
              <a:spcBef>
                <a:spcPts val="1800"/>
              </a:spcBef>
              <a:buNone/>
            </a:pPr>
            <a:r>
              <a:rPr lang="en-US" dirty="0" smtClean="0">
                <a:solidFill>
                  <a:srgbClr val="0000FF"/>
                </a:solidFill>
              </a:rPr>
              <a:t> 												</a:t>
            </a:r>
            <a:r>
              <a:rPr lang="en-US" dirty="0" err="1" smtClean="0">
                <a:solidFill>
                  <a:srgbClr val="0000FF"/>
                </a:solidFill>
                <a:sym typeface="Symbol"/>
              </a:rPr>
              <a:t>[</a:t>
            </a:r>
            <a:r>
              <a:rPr lang="en-US" dirty="0" err="1" smtClean="0">
                <a:solidFill>
                  <a:srgbClr val="000000"/>
                </a:solidFill>
                <a:sym typeface="Symbol"/>
              </a:rPr>
              <a:t>Into</a:t>
            </a:r>
            <a:r>
              <a:rPr lang="en-US" dirty="0" smtClean="0">
                <a:solidFill>
                  <a:srgbClr val="0000FF"/>
                </a:solidFill>
              </a:rPr>
              <a:t>(_, _)</a:t>
            </a:r>
            <a:r>
              <a:rPr lang="en-US" sz="3200" dirty="0" smtClean="0">
                <a:solidFill>
                  <a:srgbClr val="0000FF"/>
                </a:solidFill>
              </a:rPr>
              <a:t>^</a:t>
            </a:r>
            <a:r>
              <a:rPr lang="en-US" dirty="0" smtClean="0">
                <a:solidFill>
                  <a:srgbClr val="000000"/>
                </a:solidFill>
              </a:rPr>
              <a:t>Barn</a:t>
            </a:r>
            <a:r>
              <a:rPr lang="en-US" dirty="0" smtClean="0">
                <a:solidFill>
                  <a:srgbClr val="0000FF"/>
                </a:solidFill>
              </a:rPr>
              <a:t>(_)]</a:t>
            </a:r>
            <a:endParaRPr lang="en-US" dirty="0" smtClean="0">
              <a:sym typeface="Symbol"/>
            </a:endParaRPr>
          </a:p>
          <a:p>
            <a:pPr>
              <a:spcBef>
                <a:spcPts val="2400"/>
              </a:spcBef>
              <a:buNone/>
            </a:pPr>
            <a:endParaRPr lang="en-US" dirty="0" smtClean="0">
              <a:solidFill>
                <a:srgbClr val="FF0000"/>
              </a:solidFill>
              <a:sym typeface="Symbol"/>
            </a:endParaRPr>
          </a:p>
          <a:p>
            <a:pPr>
              <a:buNone/>
            </a:pPr>
            <a:endParaRPr lang="en-US" dirty="0" smtClean="0">
              <a:sym typeface="Symbol"/>
            </a:endParaRPr>
          </a:p>
          <a:p>
            <a:pPr>
              <a:buNone/>
            </a:pPr>
            <a:r>
              <a:rPr lang="en-US" u="sng" dirty="0" smtClean="0">
                <a:solidFill>
                  <a:srgbClr val="0000FF"/>
                </a:solidFill>
                <a:sym typeface="Symbol"/>
              </a:rPr>
              <a:t>No Freedom</a:t>
            </a:r>
          </a:p>
          <a:p>
            <a:pPr>
              <a:spcBef>
                <a:spcPts val="1800"/>
              </a:spcBef>
              <a:buNone/>
            </a:pPr>
            <a:r>
              <a:rPr lang="en-US" sz="2200" dirty="0" smtClean="0">
                <a:sym typeface="Symbol"/>
              </a:rPr>
              <a:t>(1)  the “internal” slot of any dyadic conjunct </a:t>
            </a:r>
          </a:p>
          <a:p>
            <a:pPr>
              <a:buNone/>
            </a:pPr>
            <a:r>
              <a:rPr lang="en-US" sz="2200" dirty="0" smtClean="0">
                <a:sym typeface="Symbol"/>
              </a:rPr>
              <a:t>		 must target </a:t>
            </a:r>
            <a:r>
              <a:rPr lang="en-US" sz="2200" i="1" u="sng" dirty="0" smtClean="0">
                <a:sym typeface="Symbol"/>
              </a:rPr>
              <a:t>the</a:t>
            </a:r>
            <a:r>
              <a:rPr lang="en-US" sz="2200" dirty="0" smtClean="0">
                <a:sym typeface="Symbol"/>
              </a:rPr>
              <a:t> slot of </a:t>
            </a:r>
            <a:r>
              <a:rPr lang="en-US" sz="2200" i="1" u="sng" dirty="0" smtClean="0">
                <a:sym typeface="Symbol"/>
              </a:rPr>
              <a:t>the</a:t>
            </a:r>
            <a:r>
              <a:rPr lang="en-US" sz="2200" dirty="0" smtClean="0">
                <a:sym typeface="Symbol"/>
              </a:rPr>
              <a:t> other conjunct</a:t>
            </a:r>
            <a:endParaRPr lang="en-US" sz="2200" dirty="0" smtClean="0">
              <a:solidFill>
                <a:srgbClr val="FF0000"/>
              </a:solidFill>
              <a:sym typeface="Symbol"/>
            </a:endParaRPr>
          </a:p>
          <a:p>
            <a:pPr>
              <a:spcBef>
                <a:spcPts val="2400"/>
              </a:spcBef>
              <a:buNone/>
            </a:pPr>
            <a:r>
              <a:rPr lang="en-US" sz="2200" dirty="0" smtClean="0">
                <a:sym typeface="Symbol"/>
              </a:rPr>
              <a:t>(2)  a dyadic conjunct triggers </a:t>
            </a:r>
            <a:r>
              <a:rPr lang="en-US" sz="2200" dirty="0" err="1" smtClean="0">
                <a:solidFill>
                  <a:srgbClr val="0000FF"/>
                </a:solidFill>
                <a:sym typeface="Symbol"/>
              </a:rPr>
              <a:t></a:t>
            </a:r>
            <a:r>
              <a:rPr lang="en-US" sz="2200" dirty="0" smtClean="0">
                <a:solidFill>
                  <a:srgbClr val="0000FF"/>
                </a:solidFill>
                <a:sym typeface="Symbol"/>
              </a:rPr>
              <a:t>-closure</a:t>
            </a:r>
            <a:r>
              <a:rPr lang="en-US" sz="2200" dirty="0" smtClean="0">
                <a:sym typeface="Symbol"/>
              </a:rPr>
              <a:t>, </a:t>
            </a:r>
          </a:p>
          <a:p>
            <a:pPr>
              <a:spcBef>
                <a:spcPts val="600"/>
              </a:spcBef>
              <a:buNone/>
            </a:pPr>
            <a:r>
              <a:rPr lang="en-US" sz="2200" dirty="0" smtClean="0">
                <a:sym typeface="Symbol"/>
              </a:rPr>
              <a:t>       which must target </a:t>
            </a:r>
            <a:r>
              <a:rPr lang="en-US" sz="2200" i="1" u="sng" dirty="0" smtClean="0">
                <a:sym typeface="Symbol"/>
              </a:rPr>
              <a:t>the</a:t>
            </a:r>
            <a:r>
              <a:rPr lang="en-US" sz="2200" dirty="0" smtClean="0">
                <a:sym typeface="Symbol"/>
              </a:rPr>
              <a:t> slot of a monadic concept</a:t>
            </a:r>
            <a:r>
              <a:rPr lang="en-US" dirty="0" smtClean="0">
                <a:sym typeface="Symbol"/>
              </a:rPr>
              <a:t>			</a:t>
            </a:r>
          </a:p>
        </p:txBody>
      </p:sp>
      <p:cxnSp>
        <p:nvCxnSpPr>
          <p:cNvPr id="34" name="Straight Connector 33"/>
          <p:cNvCxnSpPr/>
          <p:nvPr/>
        </p:nvCxnSpPr>
        <p:spPr>
          <a:xfrm>
            <a:off x="5740400" y="2848083"/>
            <a:ext cx="1093389" cy="699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833789" y="2848083"/>
            <a:ext cx="1003372" cy="69902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804894" y="2222683"/>
            <a:ext cx="394498" cy="3367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170496" y="2193786"/>
            <a:ext cx="666665" cy="3945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8500" y="2193787"/>
            <a:ext cx="3606800" cy="2308324"/>
          </a:xfrm>
          <a:prstGeom prst="rect">
            <a:avLst/>
          </a:prstGeom>
          <a:noFill/>
        </p:spPr>
        <p:txBody>
          <a:bodyPr wrap="square" rtlCol="0">
            <a:spAutoFit/>
          </a:bodyPr>
          <a:lstStyle/>
          <a:p>
            <a:r>
              <a:rPr lang="en-US" sz="2400" dirty="0" err="1" smtClean="0">
                <a:solidFill>
                  <a:srgbClr val="FF0000"/>
                </a:solidFill>
                <a:sym typeface="Symbol"/>
              </a:rPr>
              <a:t>x[Into(e</a:t>
            </a:r>
            <a:r>
              <a:rPr lang="en-US" sz="2400" dirty="0" smtClean="0">
                <a:solidFill>
                  <a:srgbClr val="FF0000"/>
                </a:solidFill>
                <a:sym typeface="Symbol"/>
              </a:rPr>
              <a:t>, </a:t>
            </a:r>
            <a:r>
              <a:rPr lang="en-US" sz="2400" dirty="0" err="1" smtClean="0">
                <a:solidFill>
                  <a:srgbClr val="FF0000"/>
                </a:solidFill>
                <a:sym typeface="Symbol"/>
              </a:rPr>
              <a:t>y</a:t>
            </a:r>
            <a:r>
              <a:rPr lang="en-US" sz="2400" dirty="0" smtClean="0">
                <a:solidFill>
                  <a:srgbClr val="FF0000"/>
                </a:solidFill>
                <a:sym typeface="Symbol"/>
              </a:rPr>
              <a:t>) &amp; </a:t>
            </a:r>
            <a:r>
              <a:rPr lang="en-US" sz="2400" dirty="0" err="1" smtClean="0">
                <a:solidFill>
                  <a:srgbClr val="FF0000"/>
                </a:solidFill>
                <a:sym typeface="Symbol"/>
              </a:rPr>
              <a:t>Barn(x</a:t>
            </a:r>
            <a:r>
              <a:rPr lang="en-US" sz="2400" dirty="0" smtClean="0">
                <a:solidFill>
                  <a:srgbClr val="FF0000"/>
                </a:solidFill>
                <a:sym typeface="Symbol"/>
              </a:rPr>
              <a:t>)]</a:t>
            </a:r>
          </a:p>
          <a:p>
            <a:endParaRPr lang="en-US" sz="2400" dirty="0" smtClean="0">
              <a:solidFill>
                <a:srgbClr val="FF0000"/>
              </a:solidFill>
              <a:sym typeface="Symbol"/>
            </a:endParaRPr>
          </a:p>
          <a:p>
            <a:r>
              <a:rPr lang="en-US" sz="2400" dirty="0" err="1" smtClean="0">
                <a:solidFill>
                  <a:srgbClr val="FF0000"/>
                </a:solidFill>
                <a:sym typeface="Symbol"/>
              </a:rPr>
              <a:t>e[Into(e</a:t>
            </a:r>
            <a:r>
              <a:rPr lang="en-US" sz="2400" dirty="0" smtClean="0">
                <a:solidFill>
                  <a:srgbClr val="FF0000"/>
                </a:solidFill>
                <a:sym typeface="Symbol"/>
              </a:rPr>
              <a:t>, </a:t>
            </a:r>
            <a:r>
              <a:rPr lang="en-US" sz="2400" dirty="0" err="1" smtClean="0">
                <a:solidFill>
                  <a:srgbClr val="FF0000"/>
                </a:solidFill>
                <a:sym typeface="Symbol"/>
              </a:rPr>
              <a:t>x</a:t>
            </a:r>
            <a:r>
              <a:rPr lang="en-US" sz="2400" dirty="0" smtClean="0">
                <a:solidFill>
                  <a:srgbClr val="FF0000"/>
                </a:solidFill>
                <a:sym typeface="Symbol"/>
              </a:rPr>
              <a:t>) &amp; </a:t>
            </a:r>
            <a:r>
              <a:rPr lang="en-US" sz="2400" dirty="0" err="1" smtClean="0">
                <a:solidFill>
                  <a:srgbClr val="FF0000"/>
                </a:solidFill>
                <a:sym typeface="Symbol"/>
              </a:rPr>
              <a:t>Barn(x</a:t>
            </a:r>
            <a:r>
              <a:rPr lang="en-US" sz="2400" dirty="0" smtClean="0">
                <a:solidFill>
                  <a:srgbClr val="FF0000"/>
                </a:solidFill>
                <a:sym typeface="Symbol"/>
              </a:rPr>
              <a:t>)]</a:t>
            </a:r>
          </a:p>
          <a:p>
            <a:endParaRPr lang="en-US" sz="2400" dirty="0" smtClean="0">
              <a:solidFill>
                <a:srgbClr val="FF0000"/>
              </a:solidFill>
              <a:sym typeface="Symbol"/>
            </a:endParaRPr>
          </a:p>
          <a:p>
            <a:endParaRPr lang="en-US" sz="2400" dirty="0" smtClean="0">
              <a:solidFill>
                <a:srgbClr val="FF0000"/>
              </a:solidFill>
              <a:sym typeface="Symbol"/>
            </a:endParaRPr>
          </a:p>
          <a:p>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accel="50000" decel="50000" fill="hold" grpId="2" nodeType="clickEffect">
                                  <p:stCondLst>
                                    <p:cond delay="0"/>
                                  </p:stCondLst>
                                  <p:childTnLst>
                                    <p:anim calcmode="lin" valueType="num">
                                      <p:cBhvr additive="base">
                                        <p:cTn id="40" dur="500"/>
                                        <p:tgtEl>
                                          <p:spTgt spid="7"/>
                                        </p:tgtEl>
                                        <p:attrNameLst>
                                          <p:attrName>ppt_x</p:attrName>
                                        </p:attrNameLst>
                                      </p:cBhvr>
                                      <p:tavLst>
                                        <p:tav tm="0">
                                          <p:val>
                                            <p:strVal val="ppt_x"/>
                                          </p:val>
                                        </p:tav>
                                        <p:tav tm="100000">
                                          <p:val>
                                            <p:strVal val="ppt_x"/>
                                          </p:val>
                                        </p:tav>
                                      </p:tavLst>
                                    </p:anim>
                                    <p:anim calcmode="lin" valueType="num">
                                      <p:cBhvr additive="base">
                                        <p:cTn id="41" dur="500"/>
                                        <p:tgtEl>
                                          <p:spTgt spid="7"/>
                                        </p:tgtEl>
                                        <p:attrNameLst>
                                          <p:attrName>ppt_y</p:attrName>
                                        </p:attrNameLst>
                                      </p:cBhvr>
                                      <p:tavLst>
                                        <p:tav tm="0">
                                          <p:val>
                                            <p:strVal val="ppt_y"/>
                                          </p:val>
                                        </p:tav>
                                        <p:tav tm="100000">
                                          <p:val>
                                            <p:strVal val="1+ppt_h/2"/>
                                          </p:val>
                                        </p:tav>
                                      </p:tavLst>
                                    </p:anim>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7" grpId="2"/>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8995"/>
            <a:ext cx="8417688" cy="5734644"/>
          </a:xfrm>
        </p:spPr>
        <p:txBody>
          <a:bodyPr>
            <a:normAutofit fontScale="92500" lnSpcReduction="10000"/>
          </a:bodyPr>
          <a:lstStyle/>
          <a:p>
            <a:pPr>
              <a:spcBef>
                <a:spcPts val="1200"/>
              </a:spcBef>
              <a:buNone/>
            </a:pPr>
            <a:r>
              <a:rPr lang="en-US" dirty="0" smtClean="0"/>
              <a:t>Fido chase Bessie into a barn</a:t>
            </a:r>
          </a:p>
          <a:p>
            <a:pPr>
              <a:spcBef>
                <a:spcPts val="1200"/>
              </a:spcBef>
              <a:buNone/>
            </a:pPr>
            <a:r>
              <a:rPr lang="en-US" dirty="0" err="1" smtClean="0">
                <a:sym typeface="Symbol"/>
              </a:rPr>
              <a:t>e{Agent(e</a:t>
            </a:r>
            <a:r>
              <a:rPr lang="en-US" dirty="0" smtClean="0">
                <a:sym typeface="Symbol"/>
              </a:rPr>
              <a:t>, Fido) </a:t>
            </a:r>
            <a:r>
              <a:rPr lang="en-US" dirty="0" smtClean="0">
                <a:solidFill>
                  <a:srgbClr val="0000FF"/>
                </a:solidFill>
                <a:sym typeface="Symbol"/>
              </a:rPr>
              <a:t>&amp; </a:t>
            </a:r>
            <a:r>
              <a:rPr lang="en-US" dirty="0" err="1" smtClean="0">
                <a:solidFill>
                  <a:srgbClr val="0000FF"/>
                </a:solidFill>
              </a:rPr>
              <a:t>ChaseOf(e</a:t>
            </a:r>
            <a:r>
              <a:rPr lang="en-US" dirty="0" smtClean="0">
                <a:solidFill>
                  <a:srgbClr val="0000FF"/>
                </a:solidFill>
              </a:rPr>
              <a:t>, Bessie)</a:t>
            </a:r>
            <a:r>
              <a:rPr lang="en-US" dirty="0" smtClean="0"/>
              <a:t> &amp; </a:t>
            </a:r>
            <a:r>
              <a:rPr lang="en-US" dirty="0" err="1" smtClean="0">
                <a:solidFill>
                  <a:srgbClr val="0000FF"/>
                </a:solidFill>
                <a:sym typeface="Symbol"/>
              </a:rPr>
              <a:t>x[</a:t>
            </a:r>
            <a:r>
              <a:rPr lang="en-US" dirty="0" err="1" smtClean="0">
                <a:solidFill>
                  <a:srgbClr val="000000"/>
                </a:solidFill>
                <a:sym typeface="Symbol"/>
              </a:rPr>
              <a:t>Into</a:t>
            </a:r>
            <a:r>
              <a:rPr lang="en-US" dirty="0" err="1" smtClean="0">
                <a:solidFill>
                  <a:srgbClr val="0000FF"/>
                </a:solidFill>
                <a:sym typeface="Symbol"/>
              </a:rPr>
              <a:t>(e</a:t>
            </a:r>
            <a:r>
              <a:rPr lang="en-US" dirty="0" smtClean="0">
                <a:solidFill>
                  <a:srgbClr val="0000FF"/>
                </a:solidFill>
                <a:sym typeface="Symbol"/>
              </a:rPr>
              <a:t>, </a:t>
            </a:r>
            <a:r>
              <a:rPr lang="en-US" dirty="0" err="1" smtClean="0">
                <a:solidFill>
                  <a:srgbClr val="0000FF"/>
                </a:solidFill>
                <a:sym typeface="Symbol"/>
              </a:rPr>
              <a:t>x</a:t>
            </a:r>
            <a:r>
              <a:rPr lang="en-US" dirty="0" smtClean="0">
                <a:solidFill>
                  <a:srgbClr val="0000FF"/>
                </a:solidFill>
                <a:sym typeface="Symbol"/>
              </a:rPr>
              <a:t>) &amp; </a:t>
            </a:r>
            <a:r>
              <a:rPr lang="en-US" dirty="0" err="1" smtClean="0">
                <a:solidFill>
                  <a:srgbClr val="000000"/>
                </a:solidFill>
                <a:sym typeface="Symbol"/>
              </a:rPr>
              <a:t>Barn</a:t>
            </a:r>
            <a:r>
              <a:rPr lang="en-US" dirty="0" err="1" smtClean="0">
                <a:solidFill>
                  <a:srgbClr val="0000FF"/>
                </a:solidFill>
                <a:sym typeface="Symbol"/>
              </a:rPr>
              <a:t>(x</a:t>
            </a:r>
            <a:r>
              <a:rPr lang="en-US" dirty="0" smtClean="0">
                <a:solidFill>
                  <a:srgbClr val="0000FF"/>
                </a:solidFill>
                <a:sym typeface="Symbol"/>
              </a:rPr>
              <a:t>)]</a:t>
            </a:r>
            <a:r>
              <a:rPr lang="en-US" dirty="0" smtClean="0">
                <a:sym typeface="Symbol"/>
              </a:rPr>
              <a:t>}</a:t>
            </a:r>
          </a:p>
          <a:p>
            <a:pPr>
              <a:spcBef>
                <a:spcPts val="1200"/>
              </a:spcBef>
              <a:buNone/>
            </a:pPr>
            <a:endParaRPr lang="en-US" dirty="0" smtClean="0">
              <a:solidFill>
                <a:srgbClr val="FF0000"/>
              </a:solidFill>
              <a:sym typeface="Symbol"/>
            </a:endParaRPr>
          </a:p>
          <a:p>
            <a:pPr>
              <a:spcBef>
                <a:spcPts val="2400"/>
              </a:spcBef>
              <a:buNone/>
            </a:pPr>
            <a:r>
              <a:rPr lang="en-US" dirty="0" smtClean="0">
                <a:solidFill>
                  <a:srgbClr val="0000FF"/>
                </a:solidFill>
              </a:rPr>
              <a:t>											       </a:t>
            </a:r>
            <a:r>
              <a:rPr lang="en-US" dirty="0" err="1" smtClean="0">
                <a:solidFill>
                  <a:srgbClr val="0000FF"/>
                </a:solidFill>
                <a:sym typeface="Symbol"/>
              </a:rPr>
              <a:t>[</a:t>
            </a:r>
            <a:r>
              <a:rPr lang="en-US" dirty="0" err="1" smtClean="0">
                <a:solidFill>
                  <a:srgbClr val="000000"/>
                </a:solidFill>
                <a:sym typeface="Symbol"/>
              </a:rPr>
              <a:t>Into</a:t>
            </a:r>
            <a:r>
              <a:rPr lang="en-US" dirty="0" smtClean="0">
                <a:solidFill>
                  <a:srgbClr val="0000FF"/>
                </a:solidFill>
              </a:rPr>
              <a:t>(_, _)</a:t>
            </a:r>
            <a:r>
              <a:rPr lang="en-US" sz="3200" dirty="0" smtClean="0">
                <a:solidFill>
                  <a:srgbClr val="0000FF"/>
                </a:solidFill>
              </a:rPr>
              <a:t>^</a:t>
            </a:r>
            <a:r>
              <a:rPr lang="en-US" dirty="0" smtClean="0">
                <a:solidFill>
                  <a:srgbClr val="000000"/>
                </a:solidFill>
              </a:rPr>
              <a:t>Barn</a:t>
            </a:r>
            <a:r>
              <a:rPr lang="en-US" dirty="0" smtClean="0">
                <a:solidFill>
                  <a:srgbClr val="0000FF"/>
                </a:solidFill>
              </a:rPr>
              <a:t>(_)]</a:t>
            </a:r>
          </a:p>
          <a:p>
            <a:pPr>
              <a:spcBef>
                <a:spcPts val="1800"/>
              </a:spcBef>
              <a:buNone/>
            </a:pPr>
            <a:r>
              <a:rPr lang="en-US" dirty="0" smtClean="0">
                <a:solidFill>
                  <a:srgbClr val="0000FF"/>
                </a:solidFill>
                <a:sym typeface="Symbol"/>
              </a:rPr>
              <a:t>			   </a:t>
            </a:r>
            <a:r>
              <a:rPr lang="en-US" dirty="0" err="1" smtClean="0">
                <a:solidFill>
                  <a:srgbClr val="0000FF"/>
                </a:solidFill>
                <a:sym typeface="Symbol"/>
              </a:rPr>
              <a:t>[Agent</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endParaRPr lang="en-US" dirty="0" smtClean="0">
              <a:sym typeface="Symbol"/>
            </a:endParaRPr>
          </a:p>
          <a:p>
            <a:pPr>
              <a:spcBef>
                <a:spcPts val="2400"/>
              </a:spcBef>
              <a:buNone/>
            </a:pPr>
            <a:endParaRPr lang="en-US" dirty="0" smtClean="0">
              <a:solidFill>
                <a:srgbClr val="FF0000"/>
              </a:solidFill>
              <a:sym typeface="Symbol"/>
            </a:endParaRPr>
          </a:p>
          <a:p>
            <a:pPr>
              <a:buNone/>
            </a:pPr>
            <a:endParaRPr lang="en-US" dirty="0" smtClean="0">
              <a:sym typeface="Symbol"/>
            </a:endParaRPr>
          </a:p>
          <a:p>
            <a:pPr>
              <a:buNone/>
            </a:pPr>
            <a:r>
              <a:rPr lang="en-US" dirty="0" smtClean="0">
                <a:sym typeface="Symbol"/>
              </a:rPr>
              <a:t>(1)  the “internal” slot of any dyadic conjunct </a:t>
            </a:r>
          </a:p>
          <a:p>
            <a:pPr>
              <a:buNone/>
            </a:pPr>
            <a:r>
              <a:rPr lang="en-US" dirty="0" smtClean="0">
                <a:sym typeface="Symbol"/>
              </a:rPr>
              <a:t>		 must target </a:t>
            </a:r>
            <a:r>
              <a:rPr lang="en-US" i="1" u="sng" dirty="0" smtClean="0">
                <a:sym typeface="Symbol"/>
              </a:rPr>
              <a:t>the</a:t>
            </a:r>
            <a:r>
              <a:rPr lang="en-US" dirty="0" smtClean="0">
                <a:sym typeface="Symbol"/>
              </a:rPr>
              <a:t> slot of </a:t>
            </a:r>
            <a:r>
              <a:rPr lang="en-US" i="1" u="sng" dirty="0" smtClean="0">
                <a:sym typeface="Symbol"/>
              </a:rPr>
              <a:t>the</a:t>
            </a:r>
            <a:r>
              <a:rPr lang="en-US" dirty="0" smtClean="0">
                <a:sym typeface="Symbol"/>
              </a:rPr>
              <a:t> other conjunct</a:t>
            </a:r>
            <a:endParaRPr lang="en-US" dirty="0" smtClean="0">
              <a:solidFill>
                <a:srgbClr val="FF0000"/>
              </a:solidFill>
              <a:sym typeface="Symbol"/>
            </a:endParaRPr>
          </a:p>
          <a:p>
            <a:pPr>
              <a:spcBef>
                <a:spcPts val="2400"/>
              </a:spcBef>
              <a:buNone/>
            </a:pPr>
            <a:r>
              <a:rPr lang="en-US" dirty="0" smtClean="0">
                <a:sym typeface="Symbol"/>
              </a:rPr>
              <a:t>(2)  a dyadic conjunct triggers </a:t>
            </a:r>
            <a:r>
              <a:rPr lang="en-US" dirty="0" err="1" smtClean="0">
                <a:solidFill>
                  <a:srgbClr val="0000FF"/>
                </a:solidFill>
                <a:sym typeface="Symbol"/>
              </a:rPr>
              <a:t></a:t>
            </a:r>
            <a:r>
              <a:rPr lang="en-US" dirty="0" smtClean="0">
                <a:solidFill>
                  <a:srgbClr val="0000FF"/>
                </a:solidFill>
                <a:sym typeface="Symbol"/>
              </a:rPr>
              <a:t>-closure</a:t>
            </a:r>
            <a:r>
              <a:rPr lang="en-US" dirty="0" smtClean="0">
                <a:sym typeface="Symbol"/>
              </a:rPr>
              <a:t>, </a:t>
            </a:r>
          </a:p>
          <a:p>
            <a:pPr>
              <a:spcBef>
                <a:spcPts val="600"/>
              </a:spcBef>
              <a:buNone/>
            </a:pPr>
            <a:r>
              <a:rPr lang="en-US" dirty="0" smtClean="0">
                <a:sym typeface="Symbol"/>
              </a:rPr>
              <a:t>       which must target </a:t>
            </a:r>
            <a:r>
              <a:rPr lang="en-US" i="1" u="sng" dirty="0" smtClean="0">
                <a:sym typeface="Symbol"/>
              </a:rPr>
              <a:t>the</a:t>
            </a:r>
            <a:r>
              <a:rPr lang="en-US" dirty="0" smtClean="0">
                <a:sym typeface="Symbol"/>
              </a:rPr>
              <a:t> slot of a monadic concept			</a:t>
            </a:r>
          </a:p>
        </p:txBody>
      </p:sp>
      <p:cxnSp>
        <p:nvCxnSpPr>
          <p:cNvPr id="34" name="Straight Connector 33"/>
          <p:cNvCxnSpPr/>
          <p:nvPr/>
        </p:nvCxnSpPr>
        <p:spPr>
          <a:xfrm>
            <a:off x="5612096" y="2733335"/>
            <a:ext cx="1056593" cy="8556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668689" y="2733335"/>
            <a:ext cx="1003372" cy="8556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639795" y="2150643"/>
            <a:ext cx="394498" cy="3367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005396" y="2121744"/>
            <a:ext cx="666665" cy="3945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flipH="1" flipV="1">
            <a:off x="2986661" y="2575397"/>
            <a:ext cx="644912" cy="5266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72422" y="2516244"/>
            <a:ext cx="666665" cy="6449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54200" y="3443931"/>
            <a:ext cx="1191612" cy="5111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045812" y="3443931"/>
            <a:ext cx="1193275" cy="511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8995"/>
            <a:ext cx="8417688" cy="5734644"/>
          </a:xfrm>
        </p:spPr>
        <p:txBody>
          <a:bodyPr>
            <a:normAutofit fontScale="92500" lnSpcReduction="10000"/>
          </a:bodyPr>
          <a:lstStyle/>
          <a:p>
            <a:pPr>
              <a:spcBef>
                <a:spcPts val="1200"/>
              </a:spcBef>
              <a:buNone/>
            </a:pPr>
            <a:r>
              <a:rPr lang="en-US" dirty="0" smtClean="0"/>
              <a:t>Fido chase Bessie into a barn</a:t>
            </a:r>
          </a:p>
          <a:p>
            <a:pPr>
              <a:spcBef>
                <a:spcPts val="1200"/>
              </a:spcBef>
              <a:buNone/>
            </a:pPr>
            <a:r>
              <a:rPr lang="en-US" dirty="0" err="1" smtClean="0">
                <a:sym typeface="Symbol"/>
              </a:rPr>
              <a:t>e{Agent(e</a:t>
            </a:r>
            <a:r>
              <a:rPr lang="en-US" dirty="0" smtClean="0">
                <a:sym typeface="Symbol"/>
              </a:rPr>
              <a:t>, Fido) </a:t>
            </a:r>
            <a:r>
              <a:rPr lang="en-US" dirty="0" smtClean="0">
                <a:solidFill>
                  <a:srgbClr val="0000FF"/>
                </a:solidFill>
                <a:sym typeface="Symbol"/>
              </a:rPr>
              <a:t>&amp; </a:t>
            </a:r>
            <a:r>
              <a:rPr lang="en-US" dirty="0" err="1" smtClean="0">
                <a:solidFill>
                  <a:srgbClr val="0000FF"/>
                </a:solidFill>
              </a:rPr>
              <a:t>ChaseOf(e</a:t>
            </a:r>
            <a:r>
              <a:rPr lang="en-US" dirty="0" smtClean="0">
                <a:solidFill>
                  <a:srgbClr val="0000FF"/>
                </a:solidFill>
              </a:rPr>
              <a:t>, Bessie)</a:t>
            </a:r>
            <a:r>
              <a:rPr lang="en-US" dirty="0" smtClean="0"/>
              <a:t> &amp; </a:t>
            </a:r>
            <a:r>
              <a:rPr lang="en-US" dirty="0" err="1" smtClean="0">
                <a:solidFill>
                  <a:srgbClr val="0000FF"/>
                </a:solidFill>
                <a:sym typeface="Symbol"/>
              </a:rPr>
              <a:t>x[</a:t>
            </a:r>
            <a:r>
              <a:rPr lang="en-US" dirty="0" err="1" smtClean="0">
                <a:solidFill>
                  <a:srgbClr val="000000"/>
                </a:solidFill>
                <a:sym typeface="Symbol"/>
              </a:rPr>
              <a:t>Into</a:t>
            </a:r>
            <a:r>
              <a:rPr lang="en-US" dirty="0" err="1" smtClean="0">
                <a:solidFill>
                  <a:srgbClr val="0000FF"/>
                </a:solidFill>
                <a:sym typeface="Symbol"/>
              </a:rPr>
              <a:t>(e</a:t>
            </a:r>
            <a:r>
              <a:rPr lang="en-US" dirty="0" smtClean="0">
                <a:solidFill>
                  <a:srgbClr val="0000FF"/>
                </a:solidFill>
                <a:sym typeface="Symbol"/>
              </a:rPr>
              <a:t>, </a:t>
            </a:r>
            <a:r>
              <a:rPr lang="en-US" dirty="0" err="1" smtClean="0">
                <a:solidFill>
                  <a:srgbClr val="0000FF"/>
                </a:solidFill>
                <a:sym typeface="Symbol"/>
              </a:rPr>
              <a:t>x</a:t>
            </a:r>
            <a:r>
              <a:rPr lang="en-US" dirty="0" smtClean="0">
                <a:solidFill>
                  <a:srgbClr val="0000FF"/>
                </a:solidFill>
                <a:sym typeface="Symbol"/>
              </a:rPr>
              <a:t>) &amp; </a:t>
            </a:r>
            <a:r>
              <a:rPr lang="en-US" dirty="0" err="1" smtClean="0">
                <a:solidFill>
                  <a:srgbClr val="000000"/>
                </a:solidFill>
                <a:sym typeface="Symbol"/>
              </a:rPr>
              <a:t>Barn</a:t>
            </a:r>
            <a:r>
              <a:rPr lang="en-US" dirty="0" err="1" smtClean="0">
                <a:solidFill>
                  <a:srgbClr val="0000FF"/>
                </a:solidFill>
                <a:sym typeface="Symbol"/>
              </a:rPr>
              <a:t>(x</a:t>
            </a:r>
            <a:r>
              <a:rPr lang="en-US" dirty="0" smtClean="0">
                <a:solidFill>
                  <a:srgbClr val="0000FF"/>
                </a:solidFill>
                <a:sym typeface="Symbol"/>
              </a:rPr>
              <a:t>)]</a:t>
            </a:r>
            <a:r>
              <a:rPr lang="en-US" dirty="0" smtClean="0">
                <a:sym typeface="Symbol"/>
              </a:rPr>
              <a:t>}</a:t>
            </a:r>
          </a:p>
          <a:p>
            <a:pPr>
              <a:spcBef>
                <a:spcPts val="1200"/>
              </a:spcBef>
              <a:buNone/>
            </a:pPr>
            <a:endParaRPr lang="en-US" dirty="0" smtClean="0">
              <a:solidFill>
                <a:srgbClr val="FF0000"/>
              </a:solidFill>
              <a:sym typeface="Symbol"/>
            </a:endParaRPr>
          </a:p>
          <a:p>
            <a:pPr>
              <a:spcBef>
                <a:spcPts val="2400"/>
              </a:spcBef>
              <a:buNone/>
            </a:pPr>
            <a:r>
              <a:rPr lang="en-US" dirty="0" smtClean="0">
                <a:solidFill>
                  <a:srgbClr val="0000FF"/>
                </a:solidFill>
              </a:rPr>
              <a:t>											       </a:t>
            </a:r>
            <a:r>
              <a:rPr lang="en-US" dirty="0" err="1" smtClean="0">
                <a:solidFill>
                  <a:srgbClr val="0000FF"/>
                </a:solidFill>
                <a:sym typeface="Symbol"/>
              </a:rPr>
              <a:t>[</a:t>
            </a:r>
            <a:r>
              <a:rPr lang="en-US" dirty="0" err="1" smtClean="0">
                <a:solidFill>
                  <a:srgbClr val="000000"/>
                </a:solidFill>
                <a:sym typeface="Symbol"/>
              </a:rPr>
              <a:t>Into</a:t>
            </a:r>
            <a:r>
              <a:rPr lang="en-US" dirty="0" smtClean="0">
                <a:solidFill>
                  <a:srgbClr val="0000FF"/>
                </a:solidFill>
              </a:rPr>
              <a:t>(_, _)</a:t>
            </a:r>
            <a:r>
              <a:rPr lang="en-US" sz="3200" dirty="0" smtClean="0">
                <a:solidFill>
                  <a:srgbClr val="0000FF"/>
                </a:solidFill>
              </a:rPr>
              <a:t>^</a:t>
            </a:r>
            <a:r>
              <a:rPr lang="en-US" dirty="0" smtClean="0">
                <a:solidFill>
                  <a:srgbClr val="000000"/>
                </a:solidFill>
              </a:rPr>
              <a:t>Barn</a:t>
            </a:r>
            <a:r>
              <a:rPr lang="en-US" dirty="0" smtClean="0">
                <a:solidFill>
                  <a:srgbClr val="0000FF"/>
                </a:solidFill>
              </a:rPr>
              <a:t>(_)]</a:t>
            </a:r>
          </a:p>
          <a:p>
            <a:pPr>
              <a:spcBef>
                <a:spcPts val="1800"/>
              </a:spcBef>
              <a:buNone/>
            </a:pPr>
            <a:r>
              <a:rPr lang="en-US" dirty="0" smtClean="0">
                <a:solidFill>
                  <a:srgbClr val="0000FF"/>
                </a:solidFill>
                <a:sym typeface="Symbol"/>
              </a:rPr>
              <a:t>			</a:t>
            </a:r>
            <a:r>
              <a:rPr lang="en-US" dirty="0" err="1" smtClean="0">
                <a:solidFill>
                  <a:srgbClr val="0000FF"/>
                </a:solidFill>
                <a:sym typeface="Symbol"/>
              </a:rPr>
              <a:t>[ChaseOf</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endParaRPr lang="en-US" dirty="0" smtClean="0">
              <a:sym typeface="Symbol"/>
            </a:endParaRPr>
          </a:p>
          <a:p>
            <a:pPr>
              <a:spcBef>
                <a:spcPts val="2400"/>
              </a:spcBef>
              <a:buNone/>
            </a:pPr>
            <a:endParaRPr lang="en-US" dirty="0" smtClean="0">
              <a:solidFill>
                <a:srgbClr val="FF0000"/>
              </a:solidFill>
              <a:sym typeface="Symbol"/>
            </a:endParaRPr>
          </a:p>
          <a:p>
            <a:pPr>
              <a:buNone/>
            </a:pPr>
            <a:endParaRPr lang="en-US" dirty="0" smtClean="0">
              <a:sym typeface="Symbol"/>
            </a:endParaRPr>
          </a:p>
          <a:p>
            <a:pPr>
              <a:buNone/>
            </a:pPr>
            <a:r>
              <a:rPr lang="en-US" dirty="0" smtClean="0">
                <a:sym typeface="Symbol"/>
              </a:rPr>
              <a:t>(1)  the “internal” slot of any dyadic conjunct </a:t>
            </a:r>
          </a:p>
          <a:p>
            <a:pPr>
              <a:buNone/>
            </a:pPr>
            <a:r>
              <a:rPr lang="en-US" dirty="0" smtClean="0">
                <a:sym typeface="Symbol"/>
              </a:rPr>
              <a:t>		 must target </a:t>
            </a:r>
            <a:r>
              <a:rPr lang="en-US" i="1" u="sng" dirty="0" smtClean="0">
                <a:sym typeface="Symbol"/>
              </a:rPr>
              <a:t>the</a:t>
            </a:r>
            <a:r>
              <a:rPr lang="en-US" dirty="0" smtClean="0">
                <a:sym typeface="Symbol"/>
              </a:rPr>
              <a:t> slot of </a:t>
            </a:r>
            <a:r>
              <a:rPr lang="en-US" i="1" u="sng" dirty="0" smtClean="0">
                <a:sym typeface="Symbol"/>
              </a:rPr>
              <a:t>the</a:t>
            </a:r>
            <a:r>
              <a:rPr lang="en-US" dirty="0" smtClean="0">
                <a:sym typeface="Symbol"/>
              </a:rPr>
              <a:t> other conjunct</a:t>
            </a:r>
            <a:endParaRPr lang="en-US" dirty="0" smtClean="0">
              <a:solidFill>
                <a:srgbClr val="FF0000"/>
              </a:solidFill>
              <a:sym typeface="Symbol"/>
            </a:endParaRPr>
          </a:p>
          <a:p>
            <a:pPr>
              <a:spcBef>
                <a:spcPts val="2400"/>
              </a:spcBef>
              <a:buNone/>
            </a:pPr>
            <a:r>
              <a:rPr lang="en-US" dirty="0" smtClean="0">
                <a:sym typeface="Symbol"/>
              </a:rPr>
              <a:t>(2)  a dyadic conjunct triggers </a:t>
            </a:r>
            <a:r>
              <a:rPr lang="en-US" dirty="0" err="1" smtClean="0">
                <a:solidFill>
                  <a:srgbClr val="0000FF"/>
                </a:solidFill>
                <a:sym typeface="Symbol"/>
              </a:rPr>
              <a:t></a:t>
            </a:r>
            <a:r>
              <a:rPr lang="en-US" dirty="0" smtClean="0">
                <a:solidFill>
                  <a:srgbClr val="0000FF"/>
                </a:solidFill>
                <a:sym typeface="Symbol"/>
              </a:rPr>
              <a:t>-closure</a:t>
            </a:r>
            <a:r>
              <a:rPr lang="en-US" dirty="0" smtClean="0">
                <a:sym typeface="Symbol"/>
              </a:rPr>
              <a:t>, </a:t>
            </a:r>
          </a:p>
          <a:p>
            <a:pPr>
              <a:spcBef>
                <a:spcPts val="600"/>
              </a:spcBef>
              <a:buNone/>
            </a:pPr>
            <a:r>
              <a:rPr lang="en-US" dirty="0" smtClean="0">
                <a:sym typeface="Symbol"/>
              </a:rPr>
              <a:t>       which must target </a:t>
            </a:r>
            <a:r>
              <a:rPr lang="en-US" i="1" u="sng" dirty="0" smtClean="0">
                <a:sym typeface="Symbol"/>
              </a:rPr>
              <a:t>the</a:t>
            </a:r>
            <a:r>
              <a:rPr lang="en-US" dirty="0" smtClean="0">
                <a:sym typeface="Symbol"/>
              </a:rPr>
              <a:t> slot of a monadic concept			</a:t>
            </a:r>
          </a:p>
        </p:txBody>
      </p:sp>
      <p:cxnSp>
        <p:nvCxnSpPr>
          <p:cNvPr id="34" name="Straight Connector 33"/>
          <p:cNvCxnSpPr/>
          <p:nvPr/>
        </p:nvCxnSpPr>
        <p:spPr>
          <a:xfrm>
            <a:off x="5612096" y="2733335"/>
            <a:ext cx="1056593" cy="8556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6668689" y="2733335"/>
            <a:ext cx="1003372" cy="85564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flipH="1" flipV="1">
            <a:off x="6639795" y="2150643"/>
            <a:ext cx="394498" cy="3367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005396" y="2121744"/>
            <a:ext cx="666665" cy="3945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flipH="1" flipV="1">
            <a:off x="2986661" y="2575397"/>
            <a:ext cx="644912" cy="5266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72422" y="2516244"/>
            <a:ext cx="666665" cy="6449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03831" y="3443931"/>
            <a:ext cx="1441981" cy="5111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045812" y="3443931"/>
            <a:ext cx="1193275" cy="51115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8995"/>
            <a:ext cx="8417688" cy="5734644"/>
          </a:xfrm>
        </p:spPr>
        <p:txBody>
          <a:bodyPr>
            <a:normAutofit fontScale="92500" lnSpcReduction="10000"/>
          </a:bodyPr>
          <a:lstStyle/>
          <a:p>
            <a:pPr>
              <a:spcBef>
                <a:spcPts val="1200"/>
              </a:spcBef>
              <a:buNone/>
            </a:pPr>
            <a:r>
              <a:rPr lang="en-US" dirty="0" smtClean="0"/>
              <a:t>Fido chase Bessie into a barn</a:t>
            </a:r>
          </a:p>
          <a:p>
            <a:pPr>
              <a:spcBef>
                <a:spcPts val="1200"/>
              </a:spcBef>
              <a:buNone/>
            </a:pPr>
            <a:r>
              <a:rPr lang="en-US" dirty="0" err="1" smtClean="0">
                <a:solidFill>
                  <a:srgbClr val="0000FF"/>
                </a:solidFill>
                <a:sym typeface="Symbol"/>
              </a:rPr>
              <a:t>e{Agent(e</a:t>
            </a:r>
            <a:r>
              <a:rPr lang="en-US" dirty="0" smtClean="0">
                <a:solidFill>
                  <a:srgbClr val="0000FF"/>
                </a:solidFill>
                <a:sym typeface="Symbol"/>
              </a:rPr>
              <a:t>, Fido) &amp; </a:t>
            </a:r>
            <a:r>
              <a:rPr lang="en-US" dirty="0" err="1" smtClean="0">
                <a:solidFill>
                  <a:srgbClr val="0000FF"/>
                </a:solidFill>
              </a:rPr>
              <a:t>ChaseOf(e</a:t>
            </a:r>
            <a:r>
              <a:rPr lang="en-US" dirty="0" smtClean="0">
                <a:solidFill>
                  <a:srgbClr val="0000FF"/>
                </a:solidFill>
              </a:rPr>
              <a:t>, Bessie) &amp; </a:t>
            </a:r>
            <a:r>
              <a:rPr lang="en-US" dirty="0" err="1" smtClean="0">
                <a:solidFill>
                  <a:srgbClr val="0000FF"/>
                </a:solidFill>
                <a:sym typeface="Symbol"/>
              </a:rPr>
              <a:t>x[Into(e</a:t>
            </a:r>
            <a:r>
              <a:rPr lang="en-US" dirty="0" smtClean="0">
                <a:solidFill>
                  <a:srgbClr val="0000FF"/>
                </a:solidFill>
                <a:sym typeface="Symbol"/>
              </a:rPr>
              <a:t>, </a:t>
            </a:r>
            <a:r>
              <a:rPr lang="en-US" dirty="0" err="1" smtClean="0">
                <a:solidFill>
                  <a:srgbClr val="0000FF"/>
                </a:solidFill>
                <a:sym typeface="Symbol"/>
              </a:rPr>
              <a:t>x</a:t>
            </a:r>
            <a:r>
              <a:rPr lang="en-US" dirty="0" smtClean="0">
                <a:solidFill>
                  <a:srgbClr val="0000FF"/>
                </a:solidFill>
                <a:sym typeface="Symbol"/>
              </a:rPr>
              <a:t>) &amp; </a:t>
            </a:r>
            <a:r>
              <a:rPr lang="en-US" dirty="0" err="1" smtClean="0">
                <a:solidFill>
                  <a:srgbClr val="0000FF"/>
                </a:solidFill>
                <a:sym typeface="Symbol"/>
              </a:rPr>
              <a:t>Barn(x</a:t>
            </a:r>
            <a:r>
              <a:rPr lang="en-US" dirty="0" smtClean="0">
                <a:solidFill>
                  <a:srgbClr val="0000FF"/>
                </a:solidFill>
                <a:sym typeface="Symbol"/>
              </a:rPr>
              <a:t>)]}</a:t>
            </a:r>
          </a:p>
          <a:p>
            <a:pPr>
              <a:spcBef>
                <a:spcPts val="2400"/>
              </a:spcBef>
              <a:buNone/>
            </a:pPr>
            <a:r>
              <a:rPr lang="en-US" dirty="0" err="1" smtClean="0">
                <a:solidFill>
                  <a:srgbClr val="0000FF"/>
                </a:solidFill>
                <a:sym typeface="Symbol"/>
              </a:rPr>
              <a:t></a:t>
            </a:r>
            <a:r>
              <a:rPr lang="en-US" dirty="0" smtClean="0">
                <a:solidFill>
                  <a:srgbClr val="0000FF"/>
                </a:solidFill>
                <a:sym typeface="Symbol"/>
              </a:rPr>
              <a:t> {  </a:t>
            </a:r>
          </a:p>
          <a:p>
            <a:pPr>
              <a:spcBef>
                <a:spcPts val="0"/>
              </a:spcBef>
              <a:buNone/>
            </a:pPr>
            <a:r>
              <a:rPr lang="en-US" dirty="0" smtClean="0">
                <a:solidFill>
                  <a:srgbClr val="0000FF"/>
                </a:solidFill>
                <a:sym typeface="Symbol"/>
              </a:rPr>
              <a:t>	  </a:t>
            </a:r>
            <a:r>
              <a:rPr lang="en-US" dirty="0" err="1" smtClean="0">
                <a:solidFill>
                  <a:srgbClr val="0000FF"/>
                </a:solidFill>
                <a:sym typeface="Symbol"/>
              </a:rPr>
              <a:t>[Agent</a:t>
            </a:r>
            <a:r>
              <a:rPr lang="en-US" dirty="0" smtClean="0">
                <a:solidFill>
                  <a:srgbClr val="0000FF"/>
                </a:solidFill>
              </a:rPr>
              <a:t>(_, _)</a:t>
            </a:r>
            <a:r>
              <a:rPr lang="en-US" sz="3200" dirty="0" smtClean="0">
                <a:solidFill>
                  <a:srgbClr val="0000FF"/>
                </a:solidFill>
              </a:rPr>
              <a:t>^</a:t>
            </a:r>
            <a:r>
              <a:rPr lang="en-US" dirty="0" smtClean="0">
                <a:solidFill>
                  <a:srgbClr val="0000FF"/>
                </a:solidFill>
              </a:rPr>
              <a:t>Fido(_)]</a:t>
            </a:r>
            <a:r>
              <a:rPr lang="en-US" sz="3200" dirty="0" smtClean="0">
                <a:solidFill>
                  <a:srgbClr val="0000FF"/>
                </a:solidFill>
              </a:rPr>
              <a:t>^</a:t>
            </a:r>
            <a:endParaRPr lang="en-US" sz="3200" dirty="0" smtClean="0">
              <a:solidFill>
                <a:srgbClr val="0000FF"/>
              </a:solidFill>
              <a:sym typeface="Symbol"/>
            </a:endParaRPr>
          </a:p>
          <a:p>
            <a:pPr>
              <a:spcBef>
                <a:spcPts val="1200"/>
              </a:spcBef>
              <a:buNone/>
            </a:pPr>
            <a:r>
              <a:rPr lang="en-US" dirty="0" smtClean="0">
                <a:solidFill>
                  <a:srgbClr val="0000FF"/>
                </a:solidFill>
                <a:sym typeface="Symbol"/>
              </a:rPr>
              <a:t>       </a:t>
            </a:r>
            <a:r>
              <a:rPr lang="en-US" dirty="0" err="1" smtClean="0">
                <a:solidFill>
                  <a:srgbClr val="0000FF"/>
                </a:solidFill>
                <a:sym typeface="Symbol"/>
              </a:rPr>
              <a:t>[ChaseOf</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r>
              <a:rPr lang="en-US" sz="3459" dirty="0" smtClean="0">
                <a:solidFill>
                  <a:srgbClr val="0000FF"/>
                </a:solidFill>
              </a:rPr>
              <a:t>^</a:t>
            </a:r>
          </a:p>
          <a:p>
            <a:pPr>
              <a:spcBef>
                <a:spcPts val="1200"/>
              </a:spcBef>
              <a:buNone/>
            </a:pPr>
            <a:r>
              <a:rPr lang="en-US" dirty="0" smtClean="0">
                <a:solidFill>
                  <a:srgbClr val="0000FF"/>
                </a:solidFill>
                <a:sym typeface="Symbol"/>
              </a:rPr>
              <a:t>		</a:t>
            </a:r>
            <a:r>
              <a:rPr lang="en-US" dirty="0" err="1" smtClean="0">
                <a:solidFill>
                  <a:srgbClr val="0000FF"/>
                </a:solidFill>
                <a:sym typeface="Symbol"/>
              </a:rPr>
              <a:t>[Into</a:t>
            </a:r>
            <a:r>
              <a:rPr lang="en-US" dirty="0" smtClean="0">
                <a:solidFill>
                  <a:srgbClr val="0000FF"/>
                </a:solidFill>
                <a:sym typeface="Symbol"/>
              </a:rPr>
              <a:t>(_, _)</a:t>
            </a:r>
            <a:r>
              <a:rPr lang="en-US" sz="3200" dirty="0" smtClean="0">
                <a:solidFill>
                  <a:srgbClr val="0000FF"/>
                </a:solidFill>
              </a:rPr>
              <a:t>^</a:t>
            </a:r>
            <a:r>
              <a:rPr lang="en-US" dirty="0" smtClean="0">
                <a:solidFill>
                  <a:srgbClr val="0000FF"/>
                </a:solidFill>
                <a:sym typeface="Symbol"/>
              </a:rPr>
              <a:t>Barn(_)]</a:t>
            </a:r>
          </a:p>
          <a:p>
            <a:pPr>
              <a:spcBef>
                <a:spcPts val="1200"/>
              </a:spcBef>
              <a:buNone/>
            </a:pPr>
            <a:r>
              <a:rPr lang="en-US" dirty="0" smtClean="0">
                <a:solidFill>
                  <a:srgbClr val="0000FF"/>
                </a:solidFill>
                <a:sym typeface="Symbol"/>
              </a:rPr>
              <a:t>    }</a:t>
            </a:r>
          </a:p>
          <a:p>
            <a:pPr>
              <a:buNone/>
            </a:pPr>
            <a:endParaRPr lang="en-US" dirty="0" smtClean="0">
              <a:sym typeface="Symbol"/>
            </a:endParaRPr>
          </a:p>
          <a:p>
            <a:pPr>
              <a:buNone/>
            </a:pPr>
            <a:r>
              <a:rPr lang="en-US" dirty="0" smtClean="0">
                <a:sym typeface="Symbol"/>
              </a:rPr>
              <a:t>(1)  the “internal” slot of any dyadic conjunct </a:t>
            </a:r>
          </a:p>
          <a:p>
            <a:pPr>
              <a:buNone/>
            </a:pPr>
            <a:r>
              <a:rPr lang="en-US" dirty="0" smtClean="0">
                <a:sym typeface="Symbol"/>
              </a:rPr>
              <a:t>		 must target </a:t>
            </a:r>
            <a:r>
              <a:rPr lang="en-US" i="1" u="sng" dirty="0" smtClean="0">
                <a:sym typeface="Symbol"/>
              </a:rPr>
              <a:t>the</a:t>
            </a:r>
            <a:r>
              <a:rPr lang="en-US" dirty="0" smtClean="0">
                <a:sym typeface="Symbol"/>
              </a:rPr>
              <a:t> slot of </a:t>
            </a:r>
            <a:r>
              <a:rPr lang="en-US" i="1" u="sng" dirty="0" smtClean="0">
                <a:sym typeface="Symbol"/>
              </a:rPr>
              <a:t>the</a:t>
            </a:r>
            <a:r>
              <a:rPr lang="en-US" dirty="0" smtClean="0">
                <a:sym typeface="Symbol"/>
              </a:rPr>
              <a:t> other conjunct</a:t>
            </a:r>
            <a:endParaRPr lang="en-US" dirty="0" smtClean="0">
              <a:solidFill>
                <a:srgbClr val="FF0000"/>
              </a:solidFill>
              <a:sym typeface="Symbol"/>
            </a:endParaRPr>
          </a:p>
          <a:p>
            <a:pPr>
              <a:spcBef>
                <a:spcPts val="2400"/>
              </a:spcBef>
              <a:buNone/>
            </a:pPr>
            <a:r>
              <a:rPr lang="en-US" dirty="0" smtClean="0">
                <a:sym typeface="Symbol"/>
              </a:rPr>
              <a:t>(2)  a dyadic conjunct triggers </a:t>
            </a:r>
            <a:r>
              <a:rPr lang="en-US" dirty="0" err="1" smtClean="0">
                <a:solidFill>
                  <a:srgbClr val="0000FF"/>
                </a:solidFill>
                <a:sym typeface="Symbol"/>
              </a:rPr>
              <a:t></a:t>
            </a:r>
            <a:r>
              <a:rPr lang="en-US" dirty="0" smtClean="0">
                <a:solidFill>
                  <a:srgbClr val="0000FF"/>
                </a:solidFill>
                <a:sym typeface="Symbol"/>
              </a:rPr>
              <a:t>-closure</a:t>
            </a:r>
            <a:r>
              <a:rPr lang="en-US" dirty="0" smtClean="0">
                <a:sym typeface="Symbol"/>
              </a:rPr>
              <a:t>, </a:t>
            </a:r>
          </a:p>
          <a:p>
            <a:pPr>
              <a:spcBef>
                <a:spcPts val="600"/>
              </a:spcBef>
              <a:buNone/>
            </a:pPr>
            <a:r>
              <a:rPr lang="en-US" dirty="0" smtClean="0">
                <a:sym typeface="Symbol"/>
              </a:rPr>
              <a:t>       which must target </a:t>
            </a:r>
            <a:r>
              <a:rPr lang="en-US" i="1" u="sng" dirty="0" smtClean="0">
                <a:sym typeface="Symbol"/>
              </a:rPr>
              <a:t>the</a:t>
            </a:r>
            <a:r>
              <a:rPr lang="en-US" dirty="0" smtClean="0">
                <a:sym typeface="Symbol"/>
              </a:rPr>
              <a:t> slot of a monadic concept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Conjoiners</a:t>
            </a:r>
            <a:endParaRPr lang="en-US" dirty="0"/>
          </a:p>
        </p:txBody>
      </p:sp>
      <p:sp>
        <p:nvSpPr>
          <p:cNvPr id="3" name="Content Placeholder 2"/>
          <p:cNvSpPr>
            <a:spLocks noGrp="1"/>
          </p:cNvSpPr>
          <p:nvPr>
            <p:ph idx="1"/>
          </p:nvPr>
        </p:nvSpPr>
        <p:spPr>
          <a:xfrm>
            <a:off x="457200" y="1600200"/>
            <a:ext cx="8229600" cy="4889923"/>
          </a:xfrm>
        </p:spPr>
        <p:txBody>
          <a:bodyPr>
            <a:noAutofit/>
          </a:bodyPr>
          <a:lstStyle/>
          <a:p>
            <a:pPr>
              <a:spcBef>
                <a:spcPts val="600"/>
              </a:spcBef>
              <a:spcAft>
                <a:spcPts val="600"/>
              </a:spcAft>
            </a:pPr>
            <a:r>
              <a:rPr lang="en-US" dirty="0" smtClean="0"/>
              <a:t>P </a:t>
            </a:r>
            <a:r>
              <a:rPr lang="en-US" dirty="0" smtClean="0">
                <a:solidFill>
                  <a:srgbClr val="FF0000"/>
                </a:solidFill>
              </a:rPr>
              <a:t>&amp;</a:t>
            </a:r>
            <a:r>
              <a:rPr lang="en-US" dirty="0" smtClean="0"/>
              <a:t> Q						purely propositional</a:t>
            </a:r>
          </a:p>
          <a:p>
            <a:pPr>
              <a:spcBef>
                <a:spcPts val="0"/>
              </a:spcBef>
              <a:spcAft>
                <a:spcPts val="1200"/>
              </a:spcAft>
            </a:pPr>
            <a:r>
              <a:rPr lang="en-US" dirty="0" err="1" smtClean="0"/>
              <a:t>Fx</a:t>
            </a:r>
            <a:r>
              <a:rPr lang="en-US" dirty="0" smtClean="0"/>
              <a:t> </a:t>
            </a:r>
            <a:r>
              <a:rPr lang="en-US" dirty="0" smtClean="0">
                <a:solidFill>
                  <a:srgbClr val="FF0000"/>
                </a:solidFill>
              </a:rPr>
              <a:t>&amp;</a:t>
            </a:r>
            <a:r>
              <a:rPr lang="en-US" baseline="30000" dirty="0" smtClean="0">
                <a:solidFill>
                  <a:srgbClr val="FF0000"/>
                </a:solidFill>
              </a:rPr>
              <a:t>M</a:t>
            </a:r>
            <a:r>
              <a:rPr lang="en-US" dirty="0" smtClean="0"/>
              <a:t> </a:t>
            </a:r>
            <a:r>
              <a:rPr lang="en-US" dirty="0" err="1" smtClean="0"/>
              <a:t>Gx</a:t>
            </a:r>
            <a:r>
              <a:rPr lang="en-US" dirty="0" smtClean="0"/>
              <a:t>					purely monadic</a:t>
            </a:r>
          </a:p>
          <a:p>
            <a:pPr>
              <a:spcBef>
                <a:spcPts val="0"/>
              </a:spcBef>
              <a:buNone/>
            </a:pPr>
            <a:r>
              <a:rPr lang="en-US" dirty="0" err="1" smtClean="0">
                <a:solidFill>
                  <a:srgbClr val="0000FF"/>
                </a:solidFill>
              </a:rPr>
              <a:t>Brown(_)^Cow</a:t>
            </a:r>
            <a:r>
              <a:rPr lang="en-US" dirty="0" smtClean="0">
                <a:solidFill>
                  <a:srgbClr val="0000FF"/>
                </a:solidFill>
              </a:rPr>
              <a:t>(_) 		</a:t>
            </a:r>
            <a:r>
              <a:rPr lang="en-US" i="1" dirty="0" smtClean="0">
                <a:solidFill>
                  <a:srgbClr val="0000FF"/>
                </a:solidFill>
              </a:rPr>
              <a:t>a monad can join with a monad</a:t>
            </a:r>
            <a:endParaRPr lang="en-US" dirty="0" smtClean="0"/>
          </a:p>
          <a:p>
            <a:pPr>
              <a:spcBef>
                <a:spcPts val="0"/>
              </a:spcBef>
              <a:buNone/>
            </a:pPr>
            <a:r>
              <a:rPr lang="en-US" dirty="0" smtClean="0">
                <a:solidFill>
                  <a:srgbClr val="0000FF"/>
                </a:solidFill>
              </a:rPr>
              <a:t> </a:t>
            </a:r>
            <a:r>
              <a:rPr lang="en-US" dirty="0" err="1" smtClean="0">
                <a:solidFill>
                  <a:srgbClr val="0000FF"/>
                </a:solidFill>
              </a:rPr>
              <a:t>Into(_,_)^Barn</a:t>
            </a:r>
            <a:r>
              <a:rPr lang="en-US" dirty="0" smtClean="0">
                <a:solidFill>
                  <a:srgbClr val="0000FF"/>
                </a:solidFill>
              </a:rPr>
              <a:t>(_)</a:t>
            </a:r>
            <a:r>
              <a:rPr lang="en-US" b="1" dirty="0" smtClean="0">
                <a:solidFill>
                  <a:srgbClr val="0000FF"/>
                </a:solidFill>
              </a:rPr>
              <a:t>	 	</a:t>
            </a:r>
            <a:r>
              <a:rPr lang="en-US" i="1" dirty="0" smtClean="0">
                <a:solidFill>
                  <a:srgbClr val="0000FF"/>
                </a:solidFill>
              </a:rPr>
              <a:t>a dyad can join with a monad (order fixed)</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DF</a:t>
            </a:r>
            <a:r>
              <a:rPr lang="en-US" dirty="0" smtClean="0"/>
              <a:t> Sx</a:t>
            </a:r>
            <a:r>
              <a:rPr lang="en-US" baseline="-25000" dirty="0" smtClean="0"/>
              <a:t>1</a:t>
            </a:r>
            <a:r>
              <a:rPr lang="en-US" dirty="0" smtClean="0"/>
              <a:t>x</a:t>
            </a:r>
            <a:r>
              <a:rPr lang="en-US" baseline="-25000" dirty="0" smtClean="0"/>
              <a:t>2</a:t>
            </a:r>
            <a:r>
              <a:rPr lang="en-US" dirty="0" smtClean="0"/>
              <a:t>				purely dyadic, with fixed order</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DA</a:t>
            </a:r>
            <a:r>
              <a:rPr lang="en-US" dirty="0" smtClean="0"/>
              <a:t> Sx</a:t>
            </a:r>
            <a:r>
              <a:rPr lang="en-US" baseline="-25000" dirty="0" smtClean="0"/>
              <a:t>2</a:t>
            </a:r>
            <a:r>
              <a:rPr lang="en-US" dirty="0" smtClean="0"/>
              <a:t>x</a:t>
            </a:r>
            <a:r>
              <a:rPr lang="en-US" baseline="-25000" dirty="0" smtClean="0"/>
              <a:t>1</a:t>
            </a:r>
            <a:r>
              <a:rPr lang="en-US" dirty="0" smtClean="0"/>
              <a:t>				purely dyadic, any order</a:t>
            </a:r>
          </a:p>
          <a:p>
            <a:pPr>
              <a:spcBef>
                <a:spcPts val="1200"/>
              </a:spcBef>
              <a:spcAft>
                <a:spcPts val="600"/>
              </a:spcAft>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PF</a:t>
            </a:r>
            <a:r>
              <a:rPr lang="en-US" dirty="0" smtClean="0"/>
              <a:t> Tx</a:t>
            </a:r>
            <a:r>
              <a:rPr lang="en-US" baseline="-25000" dirty="0" smtClean="0"/>
              <a:t>1</a:t>
            </a:r>
            <a:r>
              <a:rPr lang="en-US" dirty="0" smtClean="0"/>
              <a:t>x</a:t>
            </a:r>
            <a:r>
              <a:rPr lang="en-US" baseline="-25000" dirty="0" smtClean="0"/>
              <a:t>2</a:t>
            </a:r>
            <a:r>
              <a:rPr lang="en-US" dirty="0" smtClean="0"/>
              <a:t>x</a:t>
            </a:r>
            <a:r>
              <a:rPr lang="en-US" baseline="-25000" dirty="0" smtClean="0"/>
              <a:t>3</a:t>
            </a:r>
            <a:r>
              <a:rPr lang="en-US" dirty="0" smtClean="0"/>
              <a:t>x</a:t>
            </a:r>
            <a:r>
              <a:rPr lang="en-US" baseline="-25000" dirty="0" smtClean="0"/>
              <a:t>4</a:t>
            </a:r>
            <a:r>
              <a:rPr lang="en-US" dirty="0" smtClean="0"/>
              <a:t>			</a:t>
            </a:r>
            <a:r>
              <a:rPr lang="en-US" dirty="0" err="1" smtClean="0"/>
              <a:t>polyadic</a:t>
            </a:r>
            <a:r>
              <a:rPr lang="en-US" dirty="0" smtClean="0"/>
              <a:t>, with fixed order	</a:t>
            </a:r>
          </a:p>
          <a:p>
            <a:pPr>
              <a:spcBef>
                <a:spcPts val="0"/>
              </a:spcBef>
              <a:spcAft>
                <a:spcPts val="600"/>
              </a:spcAft>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1</a:t>
            </a:r>
            <a:r>
              <a:rPr lang="en-US" dirty="0" smtClean="0"/>
              <a:t>x</a:t>
            </a:r>
            <a:r>
              <a:rPr lang="en-US" baseline="-25000" dirty="0" smtClean="0"/>
              <a:t>5</a:t>
            </a:r>
            <a:r>
              <a:rPr lang="en-US" dirty="0" smtClean="0"/>
              <a:t>			</a:t>
            </a:r>
            <a:r>
              <a:rPr lang="en-US" dirty="0" err="1" smtClean="0"/>
              <a:t>polyadic</a:t>
            </a:r>
            <a:r>
              <a:rPr lang="en-US" dirty="0" smtClean="0"/>
              <a:t>, any order</a:t>
            </a:r>
          </a:p>
          <a:p>
            <a:pPr>
              <a:spcBef>
                <a:spcPts val="0"/>
              </a:spcBef>
              <a:buNone/>
            </a:pPr>
            <a:r>
              <a:rPr lang="en-US" dirty="0" smtClean="0"/>
              <a:t>     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dirty="0" smtClean="0"/>
              <a:t> Tx</a:t>
            </a:r>
            <a:r>
              <a:rPr lang="en-US" baseline="-25000" dirty="0" smtClean="0"/>
              <a:t>3</a:t>
            </a:r>
            <a:r>
              <a:rPr lang="en-US" dirty="0" smtClean="0"/>
              <a:t>x</a:t>
            </a:r>
            <a:r>
              <a:rPr lang="en-US" baseline="-25000" dirty="0" smtClean="0"/>
              <a:t>4</a:t>
            </a:r>
            <a:r>
              <a:rPr lang="en-US" dirty="0" smtClean="0"/>
              <a:t>x</a:t>
            </a:r>
            <a:r>
              <a:rPr lang="en-US" baseline="-25000" dirty="0" smtClean="0"/>
              <a:t>5</a:t>
            </a:r>
            <a:r>
              <a:rPr lang="en-US" dirty="0" smtClean="0"/>
              <a:t>x</a:t>
            </a:r>
            <a:r>
              <a:rPr lang="en-US" baseline="-25000" dirty="0" smtClean="0"/>
              <a:t>6			</a:t>
            </a:r>
            <a:r>
              <a:rPr lang="en-US" sz="2200" i="1" dirty="0" smtClean="0"/>
              <a:t>the number of variables in the</a:t>
            </a:r>
          </a:p>
          <a:p>
            <a:pPr>
              <a:spcBef>
                <a:spcPts val="0"/>
              </a:spcBef>
              <a:buNone/>
            </a:pPr>
            <a:r>
              <a:rPr lang="en-US" sz="2200" i="1" dirty="0" smtClean="0"/>
              <a:t> 									</a:t>
            </a:r>
            <a:r>
              <a:rPr lang="en-US" sz="2200" i="1" u="sng" dirty="0" smtClean="0"/>
              <a:t>conjunction</a:t>
            </a:r>
            <a:r>
              <a:rPr lang="en-US" sz="2200" i="1" dirty="0" smtClean="0"/>
              <a:t>  can exceed</a:t>
            </a:r>
          </a:p>
          <a:p>
            <a:pPr>
              <a:spcBef>
                <a:spcPts val="0"/>
              </a:spcBef>
              <a:buNone/>
            </a:pPr>
            <a:r>
              <a:rPr lang="en-US" sz="2200" i="1" dirty="0" smtClean="0"/>
              <a:t> 									the number in either </a:t>
            </a:r>
            <a:r>
              <a:rPr lang="en-US" sz="2200" i="1" u="sng" dirty="0" smtClean="0"/>
              <a:t>conjunc</a:t>
            </a:r>
            <a:r>
              <a:rPr lang="en-US" sz="2200" i="1" dirty="0" smtClean="0"/>
              <a:t>t </a:t>
            </a:r>
            <a:endParaRPr lang="en-US" sz="2200" i="1" dirty="0" smtClean="0">
              <a:solidFill>
                <a:srgbClr val="FF0000"/>
              </a:solidFill>
            </a:endParaRPr>
          </a:p>
          <a:p>
            <a:pPr>
              <a:spcBef>
                <a:spcPts val="600"/>
              </a:spcBef>
              <a:spcAft>
                <a:spcPts val="600"/>
              </a:spcAft>
              <a:buNone/>
            </a:pPr>
            <a:r>
              <a:rPr lang="en-US" dirty="0" smtClean="0"/>
              <a:t>			</a:t>
            </a:r>
          </a:p>
          <a:p>
            <a:pPr>
              <a:spcBef>
                <a:spcPts val="600"/>
              </a:spcBef>
              <a:spcAft>
                <a:spcPts val="600"/>
              </a:spcAft>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Restricted Conjoiner and Closer, </a:t>
            </a:r>
            <a:br>
              <a:rPr lang="en-US" dirty="0" smtClean="0"/>
            </a:br>
            <a:r>
              <a:rPr lang="en-US" u="sng" dirty="0" smtClean="0"/>
              <a:t>allowing for a </a:t>
            </a:r>
            <a:r>
              <a:rPr lang="en-US" i="1" u="sng" dirty="0" smtClean="0"/>
              <a:t>little</a:t>
            </a:r>
            <a:r>
              <a:rPr lang="en-US" u="sng" dirty="0" smtClean="0"/>
              <a:t> </a:t>
            </a:r>
            <a:r>
              <a:rPr lang="en-US" u="sng" dirty="0" err="1" smtClean="0"/>
              <a:t>dyadicity</a:t>
            </a:r>
            <a:endParaRPr lang="en-US" dirty="0"/>
          </a:p>
        </p:txBody>
      </p:sp>
      <p:sp>
        <p:nvSpPr>
          <p:cNvPr id="3" name="Content Placeholder 2"/>
          <p:cNvSpPr>
            <a:spLocks noGrp="1"/>
          </p:cNvSpPr>
          <p:nvPr>
            <p:ph idx="1"/>
          </p:nvPr>
        </p:nvSpPr>
        <p:spPr>
          <a:xfrm>
            <a:off x="457200" y="1600200"/>
            <a:ext cx="8229600" cy="4889923"/>
          </a:xfrm>
        </p:spPr>
        <p:txBody>
          <a:bodyPr>
            <a:noAutofit/>
          </a:bodyPr>
          <a:lstStyle/>
          <a:p>
            <a:pPr>
              <a:spcBef>
                <a:spcPts val="600"/>
              </a:spcBef>
              <a:spcAft>
                <a:spcPts val="600"/>
              </a:spcAft>
            </a:pPr>
            <a:endParaRPr lang="en-US" dirty="0" smtClean="0"/>
          </a:p>
          <a:p>
            <a:pPr>
              <a:spcBef>
                <a:spcPts val="0"/>
              </a:spcBef>
              <a:buNone/>
            </a:pPr>
            <a:r>
              <a:rPr lang="en-US" dirty="0" smtClean="0">
                <a:solidFill>
                  <a:srgbClr val="0000FF"/>
                </a:solidFill>
              </a:rPr>
              <a:t>									</a:t>
            </a:r>
            <a:r>
              <a:rPr lang="en-US" i="1" dirty="0" smtClean="0">
                <a:solidFill>
                  <a:srgbClr val="0000FF"/>
                </a:solidFill>
              </a:rPr>
              <a:t>a monad can join with...</a:t>
            </a:r>
          </a:p>
          <a:p>
            <a:pPr>
              <a:spcBef>
                <a:spcPts val="0"/>
              </a:spcBef>
              <a:buNone/>
            </a:pPr>
            <a:r>
              <a:rPr lang="en-US" i="1" dirty="0" smtClean="0">
                <a:solidFill>
                  <a:srgbClr val="0000FF"/>
                </a:solidFill>
              </a:rPr>
              <a:t> </a:t>
            </a:r>
            <a:r>
              <a:rPr lang="en-US" dirty="0" smtClean="0">
                <a:solidFill>
                  <a:srgbClr val="0000FF"/>
                </a:solidFill>
              </a:rPr>
              <a:t>	</a:t>
            </a:r>
          </a:p>
          <a:p>
            <a:pPr>
              <a:spcBef>
                <a:spcPts val="0"/>
              </a:spcBef>
              <a:buNone/>
            </a:pPr>
            <a:r>
              <a:rPr lang="en-US" dirty="0" err="1" smtClean="0">
                <a:solidFill>
                  <a:srgbClr val="0000FF"/>
                </a:solidFill>
              </a:rPr>
              <a:t>Brown(_)^Cow</a:t>
            </a:r>
            <a:r>
              <a:rPr lang="en-US" dirty="0" smtClean="0">
                <a:solidFill>
                  <a:srgbClr val="0000FF"/>
                </a:solidFill>
              </a:rPr>
              <a:t>(_)				...</a:t>
            </a:r>
            <a:r>
              <a:rPr lang="en-US" i="1" dirty="0" smtClean="0">
                <a:solidFill>
                  <a:srgbClr val="0000FF"/>
                </a:solidFill>
              </a:rPr>
              <a:t>another monad to form a monad</a:t>
            </a:r>
            <a:endParaRPr lang="en-US" dirty="0" smtClean="0"/>
          </a:p>
          <a:p>
            <a:pPr>
              <a:spcBef>
                <a:spcPts val="0"/>
              </a:spcBef>
              <a:buNone/>
            </a:pPr>
            <a:endParaRPr lang="en-US" dirty="0" smtClean="0">
              <a:solidFill>
                <a:srgbClr val="0000FF"/>
              </a:solidFill>
              <a:sym typeface="Symbol"/>
            </a:endParaRPr>
          </a:p>
          <a:p>
            <a:pPr>
              <a:spcBef>
                <a:spcPts val="0"/>
              </a:spcBef>
              <a:buNone/>
            </a:pPr>
            <a:r>
              <a:rPr lang="en-US" dirty="0" err="1" smtClean="0">
                <a:solidFill>
                  <a:srgbClr val="0000FF"/>
                </a:solidFill>
                <a:sym typeface="Symbol"/>
              </a:rPr>
              <a:t>[Into</a:t>
            </a:r>
            <a:r>
              <a:rPr lang="en-US" dirty="0" smtClean="0">
                <a:solidFill>
                  <a:srgbClr val="0000FF"/>
                </a:solidFill>
              </a:rPr>
              <a:t>(_, _)^Barn(_)]</a:t>
            </a:r>
            <a:r>
              <a:rPr lang="en-US" b="1" dirty="0" smtClean="0">
                <a:solidFill>
                  <a:srgbClr val="0000FF"/>
                </a:solidFill>
              </a:rPr>
              <a:t>	 		...</a:t>
            </a:r>
            <a:r>
              <a:rPr lang="en-US" i="1" dirty="0" smtClean="0">
                <a:solidFill>
                  <a:srgbClr val="0000FF"/>
                </a:solidFill>
              </a:rPr>
              <a:t>or with a dyad to form a monad									  </a:t>
            </a:r>
            <a:r>
              <a:rPr lang="en-US" dirty="0" smtClean="0">
                <a:solidFill>
                  <a:srgbClr val="0000FF"/>
                </a:solidFill>
              </a:rPr>
              <a:t>(</a:t>
            </a:r>
            <a:r>
              <a:rPr lang="en-US" i="1" dirty="0" smtClean="0">
                <a:solidFill>
                  <a:srgbClr val="0000FF"/>
                </a:solidFill>
              </a:rPr>
              <a:t>via fixed </a:t>
            </a:r>
            <a:r>
              <a:rPr lang="en-US" i="1" u="sng" smtClean="0">
                <a:solidFill>
                  <a:srgbClr val="0000FF"/>
                </a:solidFill>
              </a:rPr>
              <a:t>closure</a:t>
            </a:r>
            <a:r>
              <a:rPr lang="en-US" smtClean="0">
                <a:solidFill>
                  <a:srgbClr val="0000FF"/>
                </a:solidFill>
              </a:rPr>
              <a:t>)</a:t>
            </a:r>
            <a:endParaRPr lang="en-US" i="1" smtClean="0">
              <a:solidFill>
                <a:srgbClr val="0000FF"/>
              </a:solidFill>
            </a:endParaRPr>
          </a:p>
          <a:p>
            <a:pPr>
              <a:spcBef>
                <a:spcPts val="0"/>
              </a:spcBef>
              <a:buNone/>
            </a:pPr>
            <a:r>
              <a:rPr lang="en-US" i="1" dirty="0" smtClean="0">
                <a:solidFill>
                  <a:srgbClr val="0000FF"/>
                </a:solidFill>
              </a:rPr>
              <a:t> 									</a:t>
            </a:r>
            <a:endParaRPr lang="en-US" dirty="0" smtClean="0"/>
          </a:p>
          <a:p>
            <a:pPr>
              <a:spcBef>
                <a:spcPts val="1200"/>
              </a:spcBef>
              <a:spcAft>
                <a:spcPts val="600"/>
              </a:spcAft>
              <a:buNone/>
            </a:pPr>
            <a:r>
              <a:rPr lang="en-US" dirty="0" smtClean="0"/>
              <a:t>Appeal to </a:t>
            </a:r>
            <a:r>
              <a:rPr lang="en-US" i="1" u="sng" dirty="0" smtClean="0"/>
              <a:t>more permissive</a:t>
            </a:r>
            <a:r>
              <a:rPr lang="en-US" dirty="0" smtClean="0"/>
              <a:t> operations must be justified on empirical grounds that include accounting for the </a:t>
            </a:r>
            <a:r>
              <a:rPr lang="en-US" i="1" u="sng" dirty="0" smtClean="0"/>
              <a:t>limited</a:t>
            </a:r>
            <a:r>
              <a:rPr lang="en-US" dirty="0" smtClean="0"/>
              <a:t> way in which </a:t>
            </a:r>
            <a:r>
              <a:rPr lang="en-US" dirty="0" err="1" smtClean="0"/>
              <a:t>polyadicity</a:t>
            </a:r>
            <a:r>
              <a:rPr lang="en-US" dirty="0" smtClean="0"/>
              <a:t> is manifested in human languages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t>Plan</a:t>
            </a:r>
            <a:endParaRPr lang="en-US" sz="3600" u="sng" dirty="0"/>
          </a:p>
        </p:txBody>
      </p:sp>
      <p:sp>
        <p:nvSpPr>
          <p:cNvPr id="3" name="Content Placeholder 2"/>
          <p:cNvSpPr>
            <a:spLocks noGrp="1"/>
          </p:cNvSpPr>
          <p:nvPr>
            <p:ph idx="1"/>
          </p:nvPr>
        </p:nvSpPr>
        <p:spPr>
          <a:xfrm>
            <a:off x="457200" y="1320800"/>
            <a:ext cx="8229600" cy="4807977"/>
          </a:xfrm>
        </p:spPr>
        <p:txBody>
          <a:bodyPr>
            <a:noAutofit/>
          </a:bodyPr>
          <a:lstStyle/>
          <a:p>
            <a:pPr>
              <a:spcBef>
                <a:spcPts val="0"/>
              </a:spcBef>
              <a:buNone/>
            </a:pPr>
            <a:r>
              <a:rPr lang="en-US" dirty="0" smtClean="0">
                <a:latin typeface="Zapf Dingbats"/>
                <a:ea typeface="Zapf Dingbats"/>
                <a:cs typeface="Zapf Dingbats"/>
              </a:rPr>
              <a:t>✔ </a:t>
            </a:r>
            <a:r>
              <a:rPr lang="en-US" dirty="0" smtClean="0"/>
              <a:t>Warm up on the </a:t>
            </a:r>
            <a:r>
              <a:rPr lang="en-US" dirty="0" smtClean="0">
                <a:solidFill>
                  <a:srgbClr val="0000FF"/>
                </a:solidFill>
              </a:rPr>
              <a:t>I-language</a:t>
            </a:r>
            <a:r>
              <a:rPr lang="en-US" dirty="0" smtClean="0"/>
              <a:t>/</a:t>
            </a:r>
            <a:r>
              <a:rPr lang="en-US" dirty="0" smtClean="0">
                <a:solidFill>
                  <a:srgbClr val="FF0000"/>
                </a:solidFill>
              </a:rPr>
              <a:t>E-language</a:t>
            </a:r>
            <a:r>
              <a:rPr lang="en-US" dirty="0" smtClean="0"/>
              <a:t> distinction</a:t>
            </a:r>
          </a:p>
          <a:p>
            <a:pPr>
              <a:spcBef>
                <a:spcPts val="0"/>
              </a:spcBef>
              <a:buNone/>
            </a:pPr>
            <a:endParaRPr lang="en-US" dirty="0" smtClean="0"/>
          </a:p>
          <a:p>
            <a:pPr>
              <a:spcBef>
                <a:spcPts val="0"/>
              </a:spcBef>
            </a:pPr>
            <a:r>
              <a:rPr lang="en-US" dirty="0" smtClean="0"/>
              <a:t>Examples of why focusing on </a:t>
            </a:r>
            <a:r>
              <a:rPr lang="en-US" dirty="0" smtClean="0">
                <a:solidFill>
                  <a:srgbClr val="0000FF"/>
                </a:solidFill>
              </a:rPr>
              <a:t>I-languages </a:t>
            </a:r>
            <a:r>
              <a:rPr lang="en-US" dirty="0" smtClean="0"/>
              <a:t>matters in </a:t>
            </a:r>
            <a:r>
              <a:rPr lang="en-US" u="sng" dirty="0" smtClean="0"/>
              <a:t>semantics</a:t>
            </a:r>
          </a:p>
          <a:p>
            <a:pPr>
              <a:spcBef>
                <a:spcPts val="0"/>
              </a:spcBef>
              <a:buNone/>
            </a:pPr>
            <a:endParaRPr lang="en-US" i="1" u="sng" dirty="0" smtClean="0"/>
          </a:p>
          <a:p>
            <a:pPr lvl="1">
              <a:spcBef>
                <a:spcPts val="0"/>
              </a:spcBef>
              <a:buNone/>
            </a:pPr>
            <a:r>
              <a:rPr lang="en-US" sz="2400" dirty="0" smtClean="0">
                <a:latin typeface="Zapf Dingbats"/>
                <a:ea typeface="Zapf Dingbats"/>
                <a:cs typeface="Zapf Dingbats"/>
              </a:rPr>
              <a:t>✔ </a:t>
            </a:r>
            <a:r>
              <a:rPr lang="en-US" sz="2400" i="1" dirty="0" smtClean="0"/>
              <a:t>semantic composition</a:t>
            </a:r>
            <a:r>
              <a:rPr lang="en-US" sz="2400" dirty="0" smtClean="0"/>
              <a:t>:</a:t>
            </a:r>
            <a:r>
              <a:rPr lang="en-US" sz="2400" dirty="0" smtClean="0">
                <a:solidFill>
                  <a:srgbClr val="0000FF"/>
                </a:solidFill>
              </a:rPr>
              <a:t> &amp;</a:t>
            </a:r>
            <a:r>
              <a:rPr lang="en-US" sz="2400" dirty="0" smtClean="0">
                <a:solidFill>
                  <a:srgbClr val="000000"/>
                </a:solidFill>
              </a:rPr>
              <a:t> and</a:t>
            </a:r>
            <a:r>
              <a:rPr lang="en-US" sz="2400" dirty="0" smtClean="0">
                <a:solidFill>
                  <a:srgbClr val="0000FF"/>
                </a:solidFill>
              </a:rPr>
              <a:t> </a:t>
            </a:r>
            <a:r>
              <a:rPr lang="en-US" sz="2400" dirty="0" err="1" smtClean="0">
                <a:solidFill>
                  <a:srgbClr val="0000FF"/>
                </a:solidFill>
                <a:sym typeface="Symbol"/>
              </a:rPr>
              <a:t></a:t>
            </a:r>
            <a:r>
              <a:rPr lang="en-US" sz="2400" dirty="0" smtClean="0">
                <a:solidFill>
                  <a:srgbClr val="0000FF"/>
                </a:solidFill>
              </a:rPr>
              <a:t> </a:t>
            </a:r>
            <a:r>
              <a:rPr lang="en-US" sz="2400" dirty="0" smtClean="0">
                <a:solidFill>
                  <a:srgbClr val="000000"/>
                </a:solidFill>
              </a:rPr>
              <a:t>in logical forms</a:t>
            </a:r>
          </a:p>
          <a:p>
            <a:pPr lvl="1">
              <a:spcBef>
                <a:spcPts val="0"/>
              </a:spcBef>
              <a:buNone/>
            </a:pPr>
            <a:r>
              <a:rPr lang="en-US" sz="2400" dirty="0" smtClean="0">
                <a:solidFill>
                  <a:srgbClr val="000000"/>
                </a:solidFill>
              </a:rPr>
              <a:t>	</a:t>
            </a:r>
            <a:r>
              <a:rPr lang="en-US" dirty="0" smtClean="0">
                <a:solidFill>
                  <a:srgbClr val="000000"/>
                </a:solidFill>
              </a:rPr>
              <a:t>(</a:t>
            </a:r>
            <a:r>
              <a:rPr lang="en-US" dirty="0" smtClean="0">
                <a:solidFill>
                  <a:srgbClr val="0000FF"/>
                </a:solidFill>
              </a:rPr>
              <a:t>which logical concepts </a:t>
            </a:r>
            <a:r>
              <a:rPr lang="en-US" dirty="0" smtClean="0">
                <a:solidFill>
                  <a:srgbClr val="000000"/>
                </a:solidFill>
              </a:rPr>
              <a:t>get expressed via grammatical combination?)</a:t>
            </a:r>
          </a:p>
          <a:p>
            <a:pPr lvl="1">
              <a:spcBef>
                <a:spcPts val="0"/>
              </a:spcBef>
              <a:buNone/>
            </a:pPr>
            <a:endParaRPr lang="en-US" sz="2400" dirty="0" smtClean="0">
              <a:solidFill>
                <a:srgbClr val="000000"/>
              </a:solidFill>
            </a:endParaRPr>
          </a:p>
          <a:p>
            <a:pPr lvl="1">
              <a:spcBef>
                <a:spcPts val="0"/>
              </a:spcBef>
            </a:pPr>
            <a:r>
              <a:rPr lang="en-US" sz="2400" i="1" dirty="0" smtClean="0">
                <a:solidFill>
                  <a:srgbClr val="000000"/>
                </a:solidFill>
              </a:rPr>
              <a:t>lexical meaning</a:t>
            </a:r>
            <a:r>
              <a:rPr lang="en-US" sz="2400" dirty="0" smtClean="0">
                <a:solidFill>
                  <a:srgbClr val="000000"/>
                </a:solidFill>
              </a:rPr>
              <a:t>: </a:t>
            </a:r>
            <a:r>
              <a:rPr lang="en-US" sz="2400" dirty="0" smtClean="0">
                <a:solidFill>
                  <a:srgbClr val="0000FF"/>
                </a:solidFill>
              </a:rPr>
              <a:t>‘Most’</a:t>
            </a:r>
            <a:r>
              <a:rPr lang="en-US" sz="2400" dirty="0" smtClean="0">
                <a:solidFill>
                  <a:srgbClr val="000000"/>
                </a:solidFill>
              </a:rPr>
              <a:t> and its relation to human concepts</a:t>
            </a:r>
          </a:p>
          <a:p>
            <a:pPr lvl="1">
              <a:spcBef>
                <a:spcPts val="0"/>
              </a:spcBef>
              <a:buNone/>
            </a:pPr>
            <a:r>
              <a:rPr lang="en-US" dirty="0" smtClean="0">
                <a:solidFill>
                  <a:srgbClr val="000000"/>
                </a:solidFill>
              </a:rPr>
              <a:t>     (</a:t>
            </a:r>
            <a:r>
              <a:rPr lang="en-US" dirty="0" smtClean="0">
                <a:solidFill>
                  <a:srgbClr val="0000FF"/>
                </a:solidFill>
              </a:rPr>
              <a:t>which logical concepts </a:t>
            </a:r>
            <a:r>
              <a:rPr lang="en-US" dirty="0" smtClean="0">
                <a:solidFill>
                  <a:srgbClr val="000000"/>
                </a:solidFill>
              </a:rPr>
              <a:t>are used to encode word meanings?)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Possible Analyses</a:t>
            </a:r>
            <a:endParaRPr lang="en-US" dirty="0"/>
          </a:p>
        </p:txBody>
      </p:sp>
      <p:sp>
        <p:nvSpPr>
          <p:cNvPr id="3" name="Content Placeholder 2"/>
          <p:cNvSpPr>
            <a:spLocks noGrp="1"/>
          </p:cNvSpPr>
          <p:nvPr>
            <p:ph idx="1"/>
          </p:nvPr>
        </p:nvSpPr>
        <p:spPr/>
        <p:txBody>
          <a:bodyPr>
            <a:normAutofit/>
          </a:bodyPr>
          <a:lstStyle/>
          <a:p>
            <a:pPr>
              <a:spcBef>
                <a:spcPts val="0"/>
              </a:spcBef>
              <a:spcAft>
                <a:spcPts val="600"/>
              </a:spcAft>
              <a:buNone/>
            </a:pPr>
            <a:r>
              <a:rPr lang="en-US" b="1" dirty="0" err="1" smtClean="0">
                <a:solidFill>
                  <a:srgbClr val="0000FF"/>
                </a:solidFill>
                <a:latin typeface="Apple Chancery"/>
              </a:rPr>
              <a:t>MOST</a:t>
            </a:r>
            <a:r>
              <a:rPr lang="en-US" dirty="0" err="1" smtClean="0"/>
              <a:t>{DOTS(x</a:t>
            </a:r>
            <a:r>
              <a:rPr lang="en-US" dirty="0" smtClean="0"/>
              <a:t>), </a:t>
            </a:r>
            <a:r>
              <a:rPr lang="en-US" dirty="0" err="1" smtClean="0"/>
              <a:t>BLUE(x</a:t>
            </a:r>
            <a:r>
              <a:rPr lang="en-US" dirty="0" smtClean="0"/>
              <a:t>)}</a:t>
            </a:r>
          </a:p>
          <a:p>
            <a:pPr>
              <a:spcBef>
                <a:spcPts val="0"/>
              </a:spcBef>
              <a:spcAft>
                <a:spcPts val="600"/>
              </a:spcAft>
              <a:buNone/>
            </a:pPr>
            <a:endParaRPr lang="en-US" dirty="0" smtClean="0"/>
          </a:p>
          <a:p>
            <a:pPr>
              <a:spcBef>
                <a:spcPts val="0"/>
              </a:spcBef>
              <a:spcAft>
                <a:spcPts val="600"/>
              </a:spcAft>
              <a:buNone/>
            </a:pPr>
            <a:endParaRPr lang="en-US" dirty="0" smtClean="0"/>
          </a:p>
          <a:p>
            <a:pPr>
              <a:spcBef>
                <a:spcPts val="0"/>
              </a:spcBef>
              <a:spcAft>
                <a:spcPts val="600"/>
              </a:spcAft>
              <a:buNone/>
            </a:pPr>
            <a:endParaRPr lang="en-US" dirty="0" smtClean="0"/>
          </a:p>
          <a:p>
            <a:pPr>
              <a:spcBef>
                <a:spcPts val="0"/>
              </a:spcBef>
              <a:spcAft>
                <a:spcPts val="600"/>
              </a:spcAft>
              <a:buNone/>
            </a:pPr>
            <a:endParaRPr lang="en-US" i="1" dirty="0" smtClean="0"/>
          </a:p>
          <a:p>
            <a:pPr>
              <a:spcBef>
                <a:spcPts val="0"/>
              </a:spcBef>
              <a:spcAft>
                <a:spcPts val="600"/>
              </a:spcAft>
              <a:buNone/>
            </a:pPr>
            <a:r>
              <a:rPr lang="en-US" i="1" dirty="0" smtClean="0"/>
              <a:t>Cardinality Comparison</a:t>
            </a:r>
            <a:endParaRPr lang="en-US" dirty="0" smtClean="0"/>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{x:DOT(x)</a:t>
            </a:r>
            <a:r>
              <a:rPr lang="en-US" dirty="0" smtClean="0">
                <a:sym typeface="Symbol" pitchFamily="1" charset="2"/>
              </a:rPr>
              <a:t>}</a:t>
            </a:r>
            <a:r>
              <a:rPr lang="en-US" dirty="0" smtClean="0">
                <a:solidFill>
                  <a:srgbClr val="0000FF"/>
                </a:solidFill>
                <a:sym typeface="Symbol" pitchFamily="1" charset="2"/>
              </a:rPr>
              <a:t>/2 </a:t>
            </a:r>
            <a:endParaRPr lang="en-US" dirty="0" smtClean="0">
              <a:latin typeface="Apple Chancery"/>
            </a:endParaRP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endParaRPr lang="en-US" dirty="0" smtClean="0">
              <a:sym typeface="Symbol" pitchFamily="1" charset="2"/>
            </a:endParaRP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r>
              <a:rPr lang="en-US" u="sng"/>
              <a:t>Hume’s Principle</a:t>
            </a:r>
          </a:p>
        </p:txBody>
      </p:sp>
      <p:sp>
        <p:nvSpPr>
          <p:cNvPr id="11267" name="Rectangle 3"/>
          <p:cNvSpPr>
            <a:spLocks noGrp="1" noChangeArrowheads="1"/>
          </p:cNvSpPr>
          <p:nvPr>
            <p:ph type="body" idx="1"/>
          </p:nvPr>
        </p:nvSpPr>
        <p:spPr>
          <a:xfrm>
            <a:off x="457200" y="1249362"/>
            <a:ext cx="8153400" cy="4876800"/>
          </a:xfrm>
        </p:spPr>
        <p:txBody>
          <a:bodyPr>
            <a:normAutofit/>
          </a:bodyPr>
          <a:lstStyle/>
          <a:p>
            <a:pPr>
              <a:buFontTx/>
              <a:buNone/>
            </a:pPr>
            <a:r>
              <a:rPr lang="en-US" sz="2800" dirty="0">
                <a:solidFill>
                  <a:srgbClr val="0000FF"/>
                </a:solidFill>
              </a:rPr>
              <a:t>#</a:t>
            </a:r>
            <a:r>
              <a:rPr lang="en-US" sz="2800" dirty="0"/>
              <a:t>{</a:t>
            </a:r>
            <a:r>
              <a:rPr lang="en-US" sz="2800" dirty="0" err="1" smtClean="0"/>
              <a:t>x:T(</a:t>
            </a:r>
            <a:r>
              <a:rPr lang="en-US" sz="2800" dirty="0" err="1"/>
              <a:t>x</a:t>
            </a:r>
            <a:r>
              <a:rPr lang="en-US" sz="2800" dirty="0"/>
              <a:t>)} </a:t>
            </a:r>
            <a:r>
              <a:rPr lang="en-US" sz="2800" dirty="0">
                <a:solidFill>
                  <a:srgbClr val="0000FF"/>
                </a:solidFill>
              </a:rPr>
              <a:t>= #</a:t>
            </a:r>
            <a:r>
              <a:rPr lang="en-US" sz="2800" dirty="0"/>
              <a:t>{</a:t>
            </a:r>
            <a:r>
              <a:rPr lang="en-US" sz="2800" dirty="0" err="1" smtClean="0"/>
              <a:t>x:</a:t>
            </a:r>
            <a:r>
              <a:rPr lang="en-US" sz="2800" dirty="0" err="1">
                <a:sym typeface="Symbol" pitchFamily="1" charset="2"/>
              </a:rPr>
              <a:t>H</a:t>
            </a:r>
            <a:r>
              <a:rPr lang="en-US" sz="2800" dirty="0" err="1" smtClean="0">
                <a:sym typeface="Symbol" pitchFamily="1" charset="2"/>
              </a:rPr>
              <a:t>(</a:t>
            </a:r>
            <a:r>
              <a:rPr lang="en-US" sz="2800" dirty="0" err="1">
                <a:sym typeface="Symbol" pitchFamily="1" charset="2"/>
              </a:rPr>
              <a:t>x</a:t>
            </a:r>
            <a:r>
              <a:rPr lang="en-US" sz="2800" dirty="0">
                <a:sym typeface="Symbol" pitchFamily="1" charset="2"/>
              </a:rPr>
              <a:t>)}  </a:t>
            </a:r>
          </a:p>
          <a:p>
            <a:pPr>
              <a:buFontTx/>
              <a:buNone/>
            </a:pPr>
            <a:r>
              <a:rPr lang="en-US" sz="2800" dirty="0">
                <a:sym typeface="Symbol" pitchFamily="1" charset="2"/>
              </a:rPr>
              <a:t>               </a:t>
            </a:r>
            <a:r>
              <a:rPr lang="en-US" sz="2800" dirty="0" err="1">
                <a:sym typeface="Symbol" pitchFamily="1" charset="2"/>
              </a:rPr>
              <a:t>iff</a:t>
            </a:r>
            <a:r>
              <a:rPr lang="en-US" sz="2800" dirty="0">
                <a:sym typeface="Symbol" pitchFamily="1" charset="2"/>
              </a:rPr>
              <a:t> </a:t>
            </a:r>
          </a:p>
          <a:p>
            <a:pPr>
              <a:lnSpc>
                <a:spcPct val="80000"/>
              </a:lnSpc>
              <a:buFontTx/>
              <a:buNone/>
            </a:pPr>
            <a:r>
              <a:rPr lang="en-US" sz="2800" dirty="0">
                <a:sym typeface="Symbol" pitchFamily="1" charset="2"/>
              </a:rPr>
              <a:t>{</a:t>
            </a:r>
            <a:r>
              <a:rPr lang="en-US" sz="2800" dirty="0" err="1" smtClean="0">
                <a:sym typeface="Symbol" pitchFamily="1" charset="2"/>
              </a:rPr>
              <a:t>x:</a:t>
            </a:r>
            <a:r>
              <a:rPr lang="en-US" sz="2800" dirty="0" err="1">
                <a:sym typeface="Symbol" pitchFamily="1" charset="2"/>
              </a:rPr>
              <a:t>T</a:t>
            </a:r>
            <a:r>
              <a:rPr lang="en-US" sz="2800" dirty="0" err="1" smtClean="0"/>
              <a:t>(</a:t>
            </a:r>
            <a:r>
              <a:rPr lang="en-US" sz="2800" dirty="0" err="1"/>
              <a:t>x</a:t>
            </a:r>
            <a:r>
              <a:rPr lang="en-US" sz="2800" dirty="0"/>
              <a:t>)} </a:t>
            </a:r>
            <a:r>
              <a:rPr lang="en-US" sz="2800" i="1" dirty="0" err="1">
                <a:solidFill>
                  <a:srgbClr val="0000FF"/>
                </a:solidFill>
              </a:rPr>
              <a:t>OneToOne</a:t>
            </a:r>
            <a:r>
              <a:rPr lang="en-US" sz="2800" dirty="0"/>
              <a:t> {</a:t>
            </a:r>
            <a:r>
              <a:rPr lang="en-US" sz="2800" dirty="0" err="1" smtClean="0"/>
              <a:t>x:</a:t>
            </a:r>
            <a:r>
              <a:rPr lang="en-US" sz="2800" dirty="0" err="1">
                <a:sym typeface="Symbol" pitchFamily="1" charset="2"/>
              </a:rPr>
              <a:t>H</a:t>
            </a:r>
            <a:r>
              <a:rPr lang="en-US" sz="2800" dirty="0" err="1" smtClean="0">
                <a:sym typeface="Symbol" pitchFamily="1" charset="2"/>
              </a:rPr>
              <a:t>(</a:t>
            </a:r>
            <a:r>
              <a:rPr lang="en-US" sz="2800" dirty="0" err="1">
                <a:sym typeface="Symbol" pitchFamily="1" charset="2"/>
              </a:rPr>
              <a:t>x</a:t>
            </a:r>
            <a:r>
              <a:rPr lang="en-US" sz="2800" dirty="0">
                <a:sym typeface="Symbol" pitchFamily="1" charset="2"/>
              </a:rPr>
              <a:t>)}</a:t>
            </a:r>
            <a:r>
              <a:rPr lang="en-US" sz="2800" dirty="0" smtClean="0">
                <a:sym typeface="Symbol" pitchFamily="1" charset="2"/>
              </a:rPr>
              <a:t> </a:t>
            </a:r>
          </a:p>
          <a:p>
            <a:pPr>
              <a:buFontTx/>
              <a:buNone/>
            </a:pPr>
            <a:r>
              <a:rPr lang="en-US" sz="2800" dirty="0" smtClean="0">
                <a:sym typeface="Symbol" pitchFamily="1" charset="2"/>
              </a:rPr>
              <a:t>____________________________________________</a:t>
            </a:r>
          </a:p>
          <a:p>
            <a:pPr>
              <a:buFontTx/>
              <a:buNone/>
            </a:pPr>
            <a:r>
              <a:rPr lang="en-US" sz="2800" dirty="0">
                <a:solidFill>
                  <a:srgbClr val="0000FF"/>
                </a:solidFill>
              </a:rPr>
              <a:t>#</a:t>
            </a:r>
            <a:r>
              <a:rPr lang="en-US" sz="2800" dirty="0"/>
              <a:t>{</a:t>
            </a:r>
            <a:r>
              <a:rPr lang="en-US" sz="2800" dirty="0" err="1" smtClean="0"/>
              <a:t>x:T(</a:t>
            </a:r>
            <a:r>
              <a:rPr lang="en-US" sz="2800" dirty="0" err="1"/>
              <a:t>x</a:t>
            </a:r>
            <a:r>
              <a:rPr lang="en-US" sz="2800" dirty="0"/>
              <a:t>)} </a:t>
            </a:r>
            <a:r>
              <a:rPr lang="en-US" sz="2800" dirty="0">
                <a:solidFill>
                  <a:srgbClr val="0000FF"/>
                </a:solidFill>
              </a:rPr>
              <a:t>&gt; #</a:t>
            </a:r>
            <a:r>
              <a:rPr lang="en-US" sz="2800" dirty="0"/>
              <a:t>{</a:t>
            </a:r>
            <a:r>
              <a:rPr lang="en-US" sz="2800" dirty="0" err="1" smtClean="0"/>
              <a:t>x:</a:t>
            </a:r>
            <a:r>
              <a:rPr lang="en-US" sz="2800" dirty="0" err="1">
                <a:sym typeface="Symbol" pitchFamily="1" charset="2"/>
              </a:rPr>
              <a:t>H</a:t>
            </a:r>
            <a:r>
              <a:rPr lang="en-US" sz="2800" dirty="0" err="1" smtClean="0">
                <a:sym typeface="Symbol" pitchFamily="1" charset="2"/>
              </a:rPr>
              <a:t>(</a:t>
            </a:r>
            <a:r>
              <a:rPr lang="en-US" sz="2800" dirty="0" err="1">
                <a:sym typeface="Symbol" pitchFamily="1" charset="2"/>
              </a:rPr>
              <a:t>x</a:t>
            </a:r>
            <a:r>
              <a:rPr lang="en-US" sz="2800" dirty="0">
                <a:sym typeface="Symbol" pitchFamily="1" charset="2"/>
              </a:rPr>
              <a:t>)}  </a:t>
            </a:r>
          </a:p>
          <a:p>
            <a:pPr>
              <a:buFontTx/>
              <a:buNone/>
            </a:pPr>
            <a:r>
              <a:rPr lang="en-US" sz="2800" dirty="0">
                <a:sym typeface="Symbol" pitchFamily="1" charset="2"/>
              </a:rPr>
              <a:t>               </a:t>
            </a:r>
            <a:r>
              <a:rPr lang="en-US" sz="2800" dirty="0" err="1">
                <a:sym typeface="Symbol" pitchFamily="1" charset="2"/>
              </a:rPr>
              <a:t>iff</a:t>
            </a:r>
            <a:r>
              <a:rPr lang="en-US" sz="2800" dirty="0">
                <a:sym typeface="Symbol" pitchFamily="1" charset="2"/>
              </a:rPr>
              <a:t> </a:t>
            </a:r>
          </a:p>
          <a:p>
            <a:pPr>
              <a:buFontTx/>
              <a:buNone/>
            </a:pPr>
            <a:r>
              <a:rPr lang="en-US" sz="2800" dirty="0">
                <a:sym typeface="Symbol" pitchFamily="1" charset="2"/>
              </a:rPr>
              <a:t>{</a:t>
            </a:r>
            <a:r>
              <a:rPr lang="en-US" sz="2800" dirty="0" err="1" smtClean="0">
                <a:sym typeface="Symbol" pitchFamily="1" charset="2"/>
              </a:rPr>
              <a:t>x:</a:t>
            </a:r>
            <a:r>
              <a:rPr lang="en-US" sz="2800" dirty="0" err="1">
                <a:sym typeface="Symbol" pitchFamily="1" charset="2"/>
              </a:rPr>
              <a:t>T</a:t>
            </a:r>
            <a:r>
              <a:rPr lang="en-US" sz="2800" dirty="0" err="1" smtClean="0"/>
              <a:t>(</a:t>
            </a:r>
            <a:r>
              <a:rPr lang="en-US" sz="2800" dirty="0" err="1"/>
              <a:t>x</a:t>
            </a:r>
            <a:r>
              <a:rPr lang="en-US" sz="2800" dirty="0"/>
              <a:t>)} </a:t>
            </a:r>
            <a:r>
              <a:rPr lang="en-US" sz="2800" i="1" dirty="0" err="1">
                <a:solidFill>
                  <a:srgbClr val="0000FF"/>
                </a:solidFill>
              </a:rPr>
              <a:t>OneToOnePlus</a:t>
            </a:r>
            <a:r>
              <a:rPr lang="en-US" sz="2800" dirty="0"/>
              <a:t> {</a:t>
            </a:r>
            <a:r>
              <a:rPr lang="en-US" sz="2800" dirty="0" err="1" smtClean="0"/>
              <a:t>x:</a:t>
            </a:r>
            <a:r>
              <a:rPr lang="en-US" sz="2800" dirty="0" err="1">
                <a:sym typeface="Symbol" pitchFamily="1" charset="2"/>
              </a:rPr>
              <a:t>H</a:t>
            </a:r>
            <a:r>
              <a:rPr lang="en-US" sz="2800" dirty="0" err="1" smtClean="0">
                <a:sym typeface="Symbol" pitchFamily="1" charset="2"/>
              </a:rPr>
              <a:t>(</a:t>
            </a:r>
            <a:r>
              <a:rPr lang="en-US" sz="2800" dirty="0" err="1">
                <a:sym typeface="Symbol" pitchFamily="1" charset="2"/>
              </a:rPr>
              <a:t>x</a:t>
            </a:r>
            <a:r>
              <a:rPr lang="en-US" sz="2800" dirty="0">
                <a:sym typeface="Symbol" pitchFamily="1" charset="2"/>
              </a:rPr>
              <a:t>)}</a:t>
            </a:r>
          </a:p>
          <a:p>
            <a:pPr>
              <a:spcBef>
                <a:spcPct val="50000"/>
              </a:spcBef>
              <a:buFontTx/>
              <a:buNone/>
            </a:pPr>
            <a:endParaRPr lang="el-GR" dirty="0">
              <a:sym typeface="Symbol" pitchFamily="1" charset="2"/>
            </a:endParaRPr>
          </a:p>
          <a:p>
            <a:pPr>
              <a:buFontTx/>
              <a:buNone/>
            </a:pPr>
            <a:r>
              <a:rPr lang="en-US" sz="2800" dirty="0">
                <a:sym typeface="Symbol" pitchFamily="1" charset="2"/>
              </a:rPr>
              <a:t> </a:t>
            </a:r>
          </a:p>
          <a:p>
            <a:pPr>
              <a:buFontTx/>
              <a:buNone/>
            </a:pPr>
            <a:endParaRPr lang="en-US" sz="2800" dirty="0">
              <a:sym typeface="Symbol" pitchFamily="1" charset="2"/>
            </a:endParaRPr>
          </a:p>
        </p:txBody>
      </p:sp>
      <p:sp>
        <p:nvSpPr>
          <p:cNvPr id="11271" name="AutoShape 7"/>
          <p:cNvSpPr>
            <a:spLocks noChangeArrowheads="1"/>
          </p:cNvSpPr>
          <p:nvPr/>
        </p:nvSpPr>
        <p:spPr bwMode="auto">
          <a:xfrm>
            <a:off x="57150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2" name="AutoShape 8"/>
          <p:cNvSpPr>
            <a:spLocks noChangeArrowheads="1"/>
          </p:cNvSpPr>
          <p:nvPr/>
        </p:nvSpPr>
        <p:spPr bwMode="auto">
          <a:xfrm>
            <a:off x="63246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3" name="AutoShape 9"/>
          <p:cNvSpPr>
            <a:spLocks noChangeArrowheads="1"/>
          </p:cNvSpPr>
          <p:nvPr/>
        </p:nvSpPr>
        <p:spPr bwMode="auto">
          <a:xfrm>
            <a:off x="68580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4" name="AutoShape 10"/>
          <p:cNvSpPr>
            <a:spLocks noChangeArrowheads="1"/>
          </p:cNvSpPr>
          <p:nvPr/>
        </p:nvSpPr>
        <p:spPr bwMode="auto">
          <a:xfrm>
            <a:off x="57912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5" name="AutoShape 11"/>
          <p:cNvSpPr>
            <a:spLocks noChangeArrowheads="1"/>
          </p:cNvSpPr>
          <p:nvPr/>
        </p:nvSpPr>
        <p:spPr bwMode="auto">
          <a:xfrm>
            <a:off x="64008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6" name="AutoShape 12"/>
          <p:cNvSpPr>
            <a:spLocks noChangeArrowheads="1"/>
          </p:cNvSpPr>
          <p:nvPr/>
        </p:nvSpPr>
        <p:spPr bwMode="auto">
          <a:xfrm>
            <a:off x="70104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7" name="AutoShape 13"/>
          <p:cNvSpPr>
            <a:spLocks noChangeArrowheads="1"/>
          </p:cNvSpPr>
          <p:nvPr/>
        </p:nvSpPr>
        <p:spPr bwMode="auto">
          <a:xfrm>
            <a:off x="7543800" y="23161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8" name="AutoShape 14"/>
          <p:cNvSpPr>
            <a:spLocks noChangeArrowheads="1"/>
          </p:cNvSpPr>
          <p:nvPr/>
        </p:nvSpPr>
        <p:spPr bwMode="auto">
          <a:xfrm>
            <a:off x="7467600" y="1477962"/>
            <a:ext cx="381000"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79" name="AutoShape 15"/>
          <p:cNvSpPr>
            <a:spLocks noChangeArrowheads="1"/>
          </p:cNvSpPr>
          <p:nvPr/>
        </p:nvSpPr>
        <p:spPr bwMode="auto">
          <a:xfrm>
            <a:off x="57927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0" name="AutoShape 16"/>
          <p:cNvSpPr>
            <a:spLocks noChangeArrowheads="1"/>
          </p:cNvSpPr>
          <p:nvPr/>
        </p:nvSpPr>
        <p:spPr bwMode="auto">
          <a:xfrm>
            <a:off x="64023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1" name="AutoShape 17"/>
          <p:cNvSpPr>
            <a:spLocks noChangeArrowheads="1"/>
          </p:cNvSpPr>
          <p:nvPr/>
        </p:nvSpPr>
        <p:spPr bwMode="auto">
          <a:xfrm>
            <a:off x="69357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2" name="AutoShape 18"/>
          <p:cNvSpPr>
            <a:spLocks noChangeArrowheads="1"/>
          </p:cNvSpPr>
          <p:nvPr/>
        </p:nvSpPr>
        <p:spPr bwMode="auto">
          <a:xfrm>
            <a:off x="5868987" y="42973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3" name="AutoShape 19"/>
          <p:cNvSpPr>
            <a:spLocks noChangeArrowheads="1"/>
          </p:cNvSpPr>
          <p:nvPr/>
        </p:nvSpPr>
        <p:spPr bwMode="auto">
          <a:xfrm>
            <a:off x="6478587" y="42973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4" name="AutoShape 20"/>
          <p:cNvSpPr>
            <a:spLocks noChangeArrowheads="1"/>
          </p:cNvSpPr>
          <p:nvPr/>
        </p:nvSpPr>
        <p:spPr bwMode="auto">
          <a:xfrm>
            <a:off x="7088187" y="4297362"/>
            <a:ext cx="304800" cy="457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6" name="AutoShape 22"/>
          <p:cNvSpPr>
            <a:spLocks noChangeArrowheads="1"/>
          </p:cNvSpPr>
          <p:nvPr/>
        </p:nvSpPr>
        <p:spPr bwMode="auto">
          <a:xfrm>
            <a:off x="7545387" y="3459162"/>
            <a:ext cx="379413" cy="381000"/>
          </a:xfrm>
          <a:prstGeom prst="triangle">
            <a:avLst>
              <a:gd name="adj" fmla="val 500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 name="Rectangle 19"/>
          <p:cNvSpPr/>
          <p:nvPr/>
        </p:nvSpPr>
        <p:spPr>
          <a:xfrm>
            <a:off x="688973" y="5103673"/>
            <a:ext cx="7921627" cy="1200328"/>
          </a:xfrm>
          <a:prstGeom prst="rect">
            <a:avLst/>
          </a:prstGeom>
        </p:spPr>
        <p:txBody>
          <a:bodyPr wrap="square">
            <a:spAutoFit/>
          </a:bodyPr>
          <a:lstStyle/>
          <a:p>
            <a:pPr>
              <a:buFontTx/>
              <a:buNone/>
            </a:pPr>
            <a:r>
              <a:rPr lang="el-GR" sz="2400" dirty="0" smtClean="0">
                <a:ea typeface="Arial" pitchFamily="1" charset="0"/>
                <a:cs typeface="Arial" pitchFamily="1" charset="0"/>
              </a:rPr>
              <a:t>α</a:t>
            </a:r>
            <a:r>
              <a:rPr lang="en-US" sz="2400" i="1" dirty="0" smtClean="0">
                <a:solidFill>
                  <a:srgbClr val="FF0000"/>
                </a:solidFill>
              </a:rPr>
              <a:t> </a:t>
            </a:r>
            <a:r>
              <a:rPr lang="en-US" sz="2400" i="1" dirty="0" err="1" smtClean="0">
                <a:solidFill>
                  <a:srgbClr val="0000FF"/>
                </a:solidFill>
              </a:rPr>
              <a:t>OneToOnePlus</a:t>
            </a:r>
            <a:r>
              <a:rPr lang="en-US" sz="2400" dirty="0" smtClean="0"/>
              <a:t> </a:t>
            </a:r>
            <a:r>
              <a:rPr lang="el-GR" sz="2400" dirty="0" smtClean="0">
                <a:ea typeface="Arial" pitchFamily="1" charset="0"/>
                <a:cs typeface="Arial" pitchFamily="1" charset="0"/>
              </a:rPr>
              <a:t>β</a:t>
            </a:r>
            <a:r>
              <a:rPr lang="en-US" sz="2400" dirty="0" smtClean="0"/>
              <a:t> </a:t>
            </a:r>
            <a:r>
              <a:rPr lang="en-US" sz="2400" dirty="0" err="1" smtClean="0"/>
              <a:t>iff</a:t>
            </a:r>
            <a:r>
              <a:rPr lang="en-US" sz="2400" dirty="0" smtClean="0"/>
              <a:t> for some </a:t>
            </a:r>
            <a:r>
              <a:rPr lang="el-GR" sz="2400" dirty="0" smtClean="0">
                <a:ea typeface="Arial" pitchFamily="1" charset="0"/>
                <a:cs typeface="Arial" pitchFamily="1" charset="0"/>
              </a:rPr>
              <a:t>α</a:t>
            </a:r>
            <a:r>
              <a:rPr lang="en-US" sz="2400" dirty="0" smtClean="0">
                <a:ea typeface="Arial" pitchFamily="1" charset="0"/>
                <a:cs typeface="Arial" pitchFamily="1" charset="0"/>
              </a:rPr>
              <a:t>*, </a:t>
            </a:r>
          </a:p>
          <a:p>
            <a:pPr>
              <a:buFontTx/>
              <a:buNone/>
            </a:pPr>
            <a:r>
              <a:rPr lang="en-US" sz="2400" dirty="0" smtClean="0">
                <a:ea typeface="Arial" pitchFamily="1" charset="0"/>
                <a:cs typeface="Arial" pitchFamily="1" charset="0"/>
              </a:rPr>
              <a:t>	</a:t>
            </a:r>
            <a:r>
              <a:rPr lang="el-GR" sz="2400" dirty="0" smtClean="0">
                <a:ea typeface="Arial" pitchFamily="1" charset="0"/>
                <a:cs typeface="Arial" pitchFamily="1" charset="0"/>
              </a:rPr>
              <a:t>α</a:t>
            </a:r>
            <a:r>
              <a:rPr lang="en-US" sz="2400" dirty="0" smtClean="0">
                <a:ea typeface="Arial" pitchFamily="1" charset="0"/>
                <a:cs typeface="Arial" pitchFamily="1" charset="0"/>
              </a:rPr>
              <a:t>* </a:t>
            </a:r>
            <a:r>
              <a:rPr lang="en-US" sz="2400" dirty="0" smtClean="0"/>
              <a:t>is </a:t>
            </a:r>
            <a:r>
              <a:rPr lang="en-US" sz="2400" i="1" u="sng" dirty="0" smtClean="0"/>
              <a:t>a proper subset o</a:t>
            </a:r>
            <a:r>
              <a:rPr lang="en-US" sz="2400" i="1" dirty="0" smtClean="0"/>
              <a:t>f </a:t>
            </a:r>
            <a:r>
              <a:rPr lang="el-GR" sz="2400" dirty="0" smtClean="0">
                <a:ea typeface="Arial" pitchFamily="1" charset="0"/>
                <a:cs typeface="Arial" pitchFamily="1" charset="0"/>
              </a:rPr>
              <a:t>α</a:t>
            </a:r>
            <a:r>
              <a:rPr lang="en-US" sz="2400" dirty="0" smtClean="0"/>
              <a:t>, and </a:t>
            </a:r>
            <a:r>
              <a:rPr lang="el-GR" sz="2400" dirty="0" smtClean="0">
                <a:ea typeface="Arial" pitchFamily="1" charset="0"/>
                <a:cs typeface="Arial" pitchFamily="1" charset="0"/>
              </a:rPr>
              <a:t>α</a:t>
            </a:r>
            <a:r>
              <a:rPr lang="en-US" sz="2400" dirty="0" smtClean="0">
                <a:ea typeface="Arial" pitchFamily="1" charset="0"/>
                <a:cs typeface="Arial" pitchFamily="1" charset="0"/>
              </a:rPr>
              <a:t>*</a:t>
            </a:r>
            <a:r>
              <a:rPr lang="en-US" sz="2400" i="1" dirty="0" smtClean="0">
                <a:solidFill>
                  <a:srgbClr val="FF0000"/>
                </a:solidFill>
              </a:rPr>
              <a:t> </a:t>
            </a:r>
            <a:r>
              <a:rPr lang="en-US" sz="2400" i="1" dirty="0" err="1" smtClean="0">
                <a:solidFill>
                  <a:srgbClr val="0000FF"/>
                </a:solidFill>
              </a:rPr>
              <a:t>OneToOne</a:t>
            </a:r>
            <a:r>
              <a:rPr lang="en-US" sz="2400" dirty="0" smtClean="0"/>
              <a:t> </a:t>
            </a:r>
            <a:r>
              <a:rPr lang="el-GR" sz="2400" dirty="0" smtClean="0">
                <a:ea typeface="Arial" pitchFamily="1" charset="0"/>
                <a:cs typeface="Arial" pitchFamily="1" charset="0"/>
              </a:rPr>
              <a:t>β</a:t>
            </a:r>
            <a:r>
              <a:rPr lang="en-US" sz="2400" dirty="0" smtClean="0"/>
              <a:t> </a:t>
            </a:r>
          </a:p>
          <a:p>
            <a:pPr>
              <a:buFontTx/>
              <a:buNone/>
            </a:pPr>
            <a:r>
              <a:rPr lang="en-US" sz="2400" dirty="0" smtClean="0"/>
              <a:t>	(</a:t>
            </a:r>
            <a:r>
              <a:rPr lang="en-US" sz="2400" i="1" dirty="0" smtClean="0"/>
              <a:t>and it’s </a:t>
            </a:r>
            <a:r>
              <a:rPr lang="en-US" sz="2400" i="1" u="sng" dirty="0" smtClean="0"/>
              <a:t>no</a:t>
            </a:r>
            <a:r>
              <a:rPr lang="en-US" sz="2400" i="1" dirty="0" smtClean="0"/>
              <a:t>t the case that</a:t>
            </a:r>
            <a:r>
              <a:rPr lang="en-US" sz="2400" dirty="0" smtClean="0"/>
              <a:t> </a:t>
            </a:r>
            <a:r>
              <a:rPr lang="el-GR" sz="2400" dirty="0" smtClean="0">
                <a:ea typeface="Arial" pitchFamily="1" charset="0"/>
                <a:cs typeface="Arial" pitchFamily="1" charset="0"/>
              </a:rPr>
              <a:t>β</a:t>
            </a:r>
            <a:r>
              <a:rPr lang="en-US" sz="2400" dirty="0" smtClean="0"/>
              <a:t> </a:t>
            </a:r>
            <a:r>
              <a:rPr lang="en-US" sz="2400" i="1" dirty="0" err="1" smtClean="0">
                <a:solidFill>
                  <a:srgbClr val="0000FF"/>
                </a:solidFill>
              </a:rPr>
              <a:t>OneToOne</a:t>
            </a:r>
            <a:r>
              <a:rPr lang="en-US" sz="2400" dirty="0" smtClean="0"/>
              <a:t> </a:t>
            </a:r>
            <a:r>
              <a:rPr lang="el-GR" sz="2400" dirty="0" smtClean="0">
                <a:ea typeface="Arial" pitchFamily="1" charset="0"/>
                <a:cs typeface="Arial" pitchFamily="1" charset="0"/>
              </a:rPr>
              <a:t>α</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grpId="0" nodeType="clickEffect">
                                  <p:stCondLst>
                                    <p:cond delay="0"/>
                                  </p:stCondLst>
                                  <p:childTnLst>
                                    <p:anim calcmode="discrete" valueType="str">
                                      <p:cBhvr>
                                        <p:cTn id="10" dur="1000" fill="hold"/>
                                        <p:tgtEl>
                                          <p:spTgt spid="11280"/>
                                        </p:tgtEl>
                                        <p:attrNameLst>
                                          <p:attrName>style.visibility</p:attrName>
                                        </p:attrNameLst>
                                      </p:cBhvr>
                                      <p:tavLst>
                                        <p:tav tm="0">
                                          <p:val>
                                            <p:strVal val="hidden"/>
                                          </p:val>
                                        </p:tav>
                                        <p:tav tm="50000">
                                          <p:val>
                                            <p:strVal val="visible"/>
                                          </p:val>
                                        </p:tav>
                                      </p:tavLst>
                                    </p:anim>
                                  </p:childTnLst>
                                </p:cTn>
                              </p:par>
                              <p:par>
                                <p:cTn id="11" presetID="35" presetClass="emph" presetSubtype="0" fill="hold" grpId="0" nodeType="withEffect">
                                  <p:stCondLst>
                                    <p:cond delay="0"/>
                                  </p:stCondLst>
                                  <p:childTnLst>
                                    <p:anim calcmode="discrete" valueType="str">
                                      <p:cBhvr>
                                        <p:cTn id="12" dur="1000" fill="hold"/>
                                        <p:tgtEl>
                                          <p:spTgt spid="11281"/>
                                        </p:tgtEl>
                                        <p:attrNameLst>
                                          <p:attrName>style.visibility</p:attrName>
                                        </p:attrNameLst>
                                      </p:cBhvr>
                                      <p:tavLst>
                                        <p:tav tm="0">
                                          <p:val>
                                            <p:strVal val="hidden"/>
                                          </p:val>
                                        </p:tav>
                                        <p:tav tm="50000">
                                          <p:val>
                                            <p:strVal val="visible"/>
                                          </p:val>
                                        </p:tav>
                                      </p:tavLst>
                                    </p:anim>
                                  </p:childTnLst>
                                </p:cTn>
                              </p:par>
                              <p:par>
                                <p:cTn id="13" presetID="35" presetClass="emph" presetSubtype="0" fill="hold" grpId="0" nodeType="withEffect">
                                  <p:stCondLst>
                                    <p:cond delay="0"/>
                                  </p:stCondLst>
                                  <p:childTnLst>
                                    <p:anim calcmode="discrete" valueType="str">
                                      <p:cBhvr>
                                        <p:cTn id="14" dur="1000" fill="hold"/>
                                        <p:tgtEl>
                                          <p:spTgt spid="1127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animBg="1"/>
      <p:bldP spid="11280" grpId="0" animBg="1"/>
      <p:bldP spid="11281" grpId="0" animBg="1"/>
      <p:bldP spid="20"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t>Plan</a:t>
            </a:r>
            <a:endParaRPr lang="en-US" sz="3600" u="sng" dirty="0"/>
          </a:p>
        </p:txBody>
      </p:sp>
      <p:sp>
        <p:nvSpPr>
          <p:cNvPr id="3" name="Content Placeholder 2"/>
          <p:cNvSpPr>
            <a:spLocks noGrp="1"/>
          </p:cNvSpPr>
          <p:nvPr>
            <p:ph idx="1"/>
          </p:nvPr>
        </p:nvSpPr>
        <p:spPr>
          <a:xfrm>
            <a:off x="457200" y="1308100"/>
            <a:ext cx="8229600" cy="4807977"/>
          </a:xfrm>
        </p:spPr>
        <p:txBody>
          <a:bodyPr>
            <a:noAutofit/>
          </a:bodyPr>
          <a:lstStyle/>
          <a:p>
            <a:pPr>
              <a:spcBef>
                <a:spcPts val="0"/>
              </a:spcBef>
            </a:pPr>
            <a:r>
              <a:rPr lang="en-US" dirty="0" smtClean="0"/>
              <a:t>Warm up on the </a:t>
            </a:r>
            <a:r>
              <a:rPr lang="en-US" dirty="0" smtClean="0">
                <a:solidFill>
                  <a:srgbClr val="0000FF"/>
                </a:solidFill>
              </a:rPr>
              <a:t>I-language</a:t>
            </a:r>
            <a:r>
              <a:rPr lang="en-US" dirty="0" smtClean="0"/>
              <a:t>/</a:t>
            </a:r>
            <a:r>
              <a:rPr lang="en-US" dirty="0" smtClean="0">
                <a:solidFill>
                  <a:srgbClr val="FF0000"/>
                </a:solidFill>
              </a:rPr>
              <a:t>E-language</a:t>
            </a:r>
            <a:r>
              <a:rPr lang="en-US" dirty="0" smtClean="0"/>
              <a:t> distinction</a:t>
            </a:r>
          </a:p>
          <a:p>
            <a:pPr>
              <a:spcBef>
                <a:spcPts val="0"/>
              </a:spcBef>
              <a:buNone/>
            </a:pPr>
            <a:endParaRPr lang="en-US" dirty="0" smtClean="0"/>
          </a:p>
          <a:p>
            <a:pPr>
              <a:spcBef>
                <a:spcPts val="0"/>
              </a:spcBef>
            </a:pPr>
            <a:r>
              <a:rPr lang="en-US" dirty="0" smtClean="0"/>
              <a:t>Examples of why focusing on </a:t>
            </a:r>
            <a:r>
              <a:rPr lang="en-US" dirty="0" smtClean="0">
                <a:solidFill>
                  <a:srgbClr val="0000FF"/>
                </a:solidFill>
              </a:rPr>
              <a:t>I-languages </a:t>
            </a:r>
            <a:r>
              <a:rPr lang="en-US" dirty="0" smtClean="0"/>
              <a:t>matters in </a:t>
            </a:r>
            <a:r>
              <a:rPr lang="en-US" u="sng" dirty="0" smtClean="0"/>
              <a:t>semantics</a:t>
            </a:r>
          </a:p>
          <a:p>
            <a:pPr>
              <a:spcBef>
                <a:spcPts val="0"/>
              </a:spcBef>
              <a:buNone/>
            </a:pPr>
            <a:endParaRPr lang="en-US" i="1" u="sng" dirty="0" smtClean="0"/>
          </a:p>
          <a:p>
            <a:pPr lvl="1">
              <a:spcBef>
                <a:spcPts val="0"/>
              </a:spcBef>
            </a:pPr>
            <a:r>
              <a:rPr lang="en-US" sz="2400" i="1" dirty="0" smtClean="0"/>
              <a:t>semantic composition</a:t>
            </a:r>
            <a:r>
              <a:rPr lang="en-US" sz="2400" dirty="0" smtClean="0"/>
              <a:t>:</a:t>
            </a:r>
            <a:r>
              <a:rPr lang="en-US" sz="2400" dirty="0" smtClean="0">
                <a:solidFill>
                  <a:srgbClr val="0000FF"/>
                </a:solidFill>
              </a:rPr>
              <a:t> &amp;</a:t>
            </a:r>
            <a:r>
              <a:rPr lang="en-US" sz="2400" dirty="0" smtClean="0">
                <a:solidFill>
                  <a:srgbClr val="000000"/>
                </a:solidFill>
              </a:rPr>
              <a:t> and</a:t>
            </a:r>
            <a:r>
              <a:rPr lang="en-US" sz="2400" dirty="0" smtClean="0">
                <a:solidFill>
                  <a:srgbClr val="0000FF"/>
                </a:solidFill>
              </a:rPr>
              <a:t> </a:t>
            </a:r>
            <a:r>
              <a:rPr lang="en-US" sz="2400" dirty="0" err="1" smtClean="0">
                <a:solidFill>
                  <a:srgbClr val="0000FF"/>
                </a:solidFill>
                <a:sym typeface="Symbol"/>
              </a:rPr>
              <a:t></a:t>
            </a:r>
            <a:r>
              <a:rPr lang="en-US" sz="2400" dirty="0" smtClean="0">
                <a:solidFill>
                  <a:srgbClr val="0000FF"/>
                </a:solidFill>
              </a:rPr>
              <a:t> </a:t>
            </a:r>
            <a:r>
              <a:rPr lang="en-US" sz="2400" dirty="0" smtClean="0">
                <a:solidFill>
                  <a:srgbClr val="000000"/>
                </a:solidFill>
              </a:rPr>
              <a:t>in logical forms</a:t>
            </a:r>
          </a:p>
          <a:p>
            <a:pPr lvl="1">
              <a:spcBef>
                <a:spcPts val="0"/>
              </a:spcBef>
              <a:buNone/>
            </a:pPr>
            <a:r>
              <a:rPr lang="en-US" sz="2400" dirty="0" smtClean="0">
                <a:solidFill>
                  <a:srgbClr val="000000"/>
                </a:solidFill>
              </a:rPr>
              <a:t>	</a:t>
            </a:r>
            <a:r>
              <a:rPr lang="en-US" dirty="0" smtClean="0">
                <a:solidFill>
                  <a:srgbClr val="000000"/>
                </a:solidFill>
              </a:rPr>
              <a:t>(</a:t>
            </a:r>
            <a:r>
              <a:rPr lang="en-US" dirty="0" smtClean="0">
                <a:solidFill>
                  <a:srgbClr val="0000FF"/>
                </a:solidFill>
              </a:rPr>
              <a:t>which logical concepts </a:t>
            </a:r>
            <a:r>
              <a:rPr lang="en-US" dirty="0" smtClean="0">
                <a:solidFill>
                  <a:srgbClr val="000000"/>
                </a:solidFill>
              </a:rPr>
              <a:t>get expressed via grammatical combination?)</a:t>
            </a:r>
          </a:p>
          <a:p>
            <a:pPr lvl="1">
              <a:spcBef>
                <a:spcPts val="0"/>
              </a:spcBef>
              <a:buNone/>
            </a:pPr>
            <a:endParaRPr lang="en-US" dirty="0" smtClean="0">
              <a:solidFill>
                <a:srgbClr val="000000"/>
              </a:solidFill>
            </a:endParaRPr>
          </a:p>
          <a:p>
            <a:pPr>
              <a:spcBef>
                <a:spcPts val="1200"/>
              </a:spcBef>
              <a:spcAft>
                <a:spcPts val="600"/>
              </a:spcAft>
              <a:buNone/>
            </a:pPr>
            <a:r>
              <a:rPr lang="en-US" sz="2200" dirty="0" smtClean="0"/>
              <a:t>		‘brown cow’					  </a:t>
            </a:r>
            <a:r>
              <a:rPr lang="en-US" sz="2200" dirty="0" err="1" smtClean="0"/>
              <a:t>BROWN(x</a:t>
            </a:r>
            <a:r>
              <a:rPr lang="en-US" sz="2200" dirty="0" smtClean="0"/>
              <a:t>) </a:t>
            </a:r>
            <a:r>
              <a:rPr lang="en-US" sz="2200" dirty="0" smtClean="0">
                <a:solidFill>
                  <a:srgbClr val="0000FF"/>
                </a:solidFill>
              </a:rPr>
              <a:t>&amp;</a:t>
            </a:r>
            <a:r>
              <a:rPr lang="en-US" sz="2200" dirty="0" smtClean="0"/>
              <a:t> </a:t>
            </a:r>
            <a:r>
              <a:rPr lang="en-US" sz="2200" dirty="0" err="1" smtClean="0"/>
              <a:t>COW(x</a:t>
            </a:r>
            <a:r>
              <a:rPr lang="en-US" sz="2200" dirty="0" smtClean="0"/>
              <a:t>)</a:t>
            </a:r>
          </a:p>
          <a:p>
            <a:pPr>
              <a:spcBef>
                <a:spcPts val="0"/>
              </a:spcBef>
              <a:spcAft>
                <a:spcPts val="600"/>
              </a:spcAft>
              <a:buNone/>
            </a:pPr>
            <a:r>
              <a:rPr lang="en-US" sz="2200" dirty="0" smtClean="0"/>
              <a:t>	  ‘Fido chased Bessie into a barn’    </a:t>
            </a:r>
            <a:r>
              <a:rPr lang="en-US" sz="2200" dirty="0" err="1" smtClean="0">
                <a:solidFill>
                  <a:srgbClr val="0000FF"/>
                </a:solidFill>
                <a:sym typeface="Symbol"/>
              </a:rPr>
              <a:t></a:t>
            </a:r>
            <a:r>
              <a:rPr lang="en-US" sz="2200" dirty="0" err="1" smtClean="0">
                <a:solidFill>
                  <a:srgbClr val="000000"/>
                </a:solidFill>
                <a:sym typeface="Symbol"/>
              </a:rPr>
              <a:t>e[</a:t>
            </a:r>
            <a:r>
              <a:rPr lang="en-US" sz="2200" dirty="0" err="1" smtClean="0"/>
              <a:t>CHASED(</a:t>
            </a:r>
            <a:r>
              <a:rPr lang="en-US" sz="2200" u="sng" dirty="0" err="1" smtClean="0"/>
              <a:t>e</a:t>
            </a:r>
            <a:r>
              <a:rPr lang="en-US" sz="2200" dirty="0" smtClean="0"/>
              <a:t>, </a:t>
            </a:r>
            <a:r>
              <a:rPr lang="en-US" sz="2200" u="sng" dirty="0" smtClean="0"/>
              <a:t>FIDO</a:t>
            </a:r>
            <a:r>
              <a:rPr lang="en-US" sz="2200" dirty="0" smtClean="0"/>
              <a:t>, </a:t>
            </a:r>
            <a:r>
              <a:rPr lang="en-US" sz="2200" u="sng" dirty="0" smtClean="0"/>
              <a:t>BESSIE</a:t>
            </a:r>
            <a:r>
              <a:rPr lang="en-US" sz="2200" dirty="0" smtClean="0"/>
              <a:t>) </a:t>
            </a:r>
            <a:r>
              <a:rPr lang="en-US" sz="2200" dirty="0" smtClean="0">
                <a:solidFill>
                  <a:srgbClr val="0000FF"/>
                </a:solidFill>
              </a:rPr>
              <a:t>&amp; </a:t>
            </a:r>
          </a:p>
          <a:p>
            <a:pPr>
              <a:spcBef>
                <a:spcPts val="0"/>
              </a:spcBef>
              <a:spcAft>
                <a:spcPts val="600"/>
              </a:spcAft>
              <a:buNone/>
            </a:pPr>
            <a:r>
              <a:rPr lang="en-US" sz="2200" dirty="0" smtClean="0">
                <a:solidFill>
                  <a:srgbClr val="0000FF"/>
                </a:solidFill>
                <a:sym typeface="Symbol"/>
              </a:rPr>
              <a:t>										   </a:t>
            </a:r>
            <a:r>
              <a:rPr lang="en-US" sz="2200" dirty="0" err="1" smtClean="0">
                <a:solidFill>
                  <a:srgbClr val="0000FF"/>
                </a:solidFill>
                <a:sym typeface="Symbol"/>
              </a:rPr>
              <a:t></a:t>
            </a:r>
            <a:r>
              <a:rPr lang="en-US" sz="2200" dirty="0" err="1" smtClean="0">
                <a:solidFill>
                  <a:srgbClr val="000000"/>
                </a:solidFill>
                <a:sym typeface="Symbol"/>
              </a:rPr>
              <a:t>x[</a:t>
            </a:r>
            <a:r>
              <a:rPr lang="en-US" sz="2200" dirty="0" err="1" smtClean="0">
                <a:solidFill>
                  <a:srgbClr val="000000"/>
                </a:solidFill>
              </a:rPr>
              <a:t>INTO(</a:t>
            </a:r>
            <a:r>
              <a:rPr lang="en-US" sz="2200" u="sng" dirty="0" err="1" smtClean="0">
                <a:solidFill>
                  <a:srgbClr val="000000"/>
                </a:solidFill>
              </a:rPr>
              <a:t>e</a:t>
            </a:r>
            <a:r>
              <a:rPr lang="en-US" sz="2200" dirty="0" smtClean="0">
                <a:solidFill>
                  <a:srgbClr val="000000"/>
                </a:solidFill>
              </a:rPr>
              <a:t>, </a:t>
            </a:r>
            <a:r>
              <a:rPr lang="en-US" sz="2200" u="sng" dirty="0" err="1" smtClean="0">
                <a:solidFill>
                  <a:srgbClr val="000000"/>
                </a:solidFill>
              </a:rPr>
              <a:t>x</a:t>
            </a:r>
            <a:r>
              <a:rPr lang="en-US" sz="2200" dirty="0" smtClean="0">
                <a:solidFill>
                  <a:srgbClr val="000000"/>
                </a:solidFill>
              </a:rPr>
              <a:t>) </a:t>
            </a:r>
            <a:r>
              <a:rPr lang="en-US" sz="2200" dirty="0" smtClean="0">
                <a:solidFill>
                  <a:srgbClr val="0000FF"/>
                </a:solidFill>
              </a:rPr>
              <a:t>&amp;</a:t>
            </a:r>
            <a:r>
              <a:rPr lang="en-US" sz="2200" dirty="0" smtClean="0">
                <a:solidFill>
                  <a:srgbClr val="000000"/>
                </a:solidFill>
              </a:rPr>
              <a:t> </a:t>
            </a:r>
            <a:r>
              <a:rPr lang="en-US" sz="2200" dirty="0" err="1" smtClean="0">
                <a:solidFill>
                  <a:srgbClr val="000000"/>
                </a:solidFill>
              </a:rPr>
              <a:t>BARN(</a:t>
            </a:r>
            <a:r>
              <a:rPr lang="en-US" sz="2200" u="sng" dirty="0" err="1" smtClean="0">
                <a:solidFill>
                  <a:srgbClr val="000000"/>
                </a:solidFill>
              </a:rPr>
              <a:t>x</a:t>
            </a:r>
            <a:r>
              <a:rPr lang="en-US" sz="2200" dirty="0" smtClean="0">
                <a:solidFill>
                  <a:srgbClr val="000000"/>
                </a:solidFill>
              </a:rPr>
              <a:t>)]}</a:t>
            </a:r>
            <a:endParaRPr lang="en-US" sz="240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Possible Analyses</a:t>
            </a:r>
            <a:endParaRPr lang="en-US" dirty="0"/>
          </a:p>
        </p:txBody>
      </p:sp>
      <p:sp>
        <p:nvSpPr>
          <p:cNvPr id="3" name="Content Placeholder 2"/>
          <p:cNvSpPr>
            <a:spLocks noGrp="1"/>
          </p:cNvSpPr>
          <p:nvPr>
            <p:ph idx="1"/>
          </p:nvPr>
        </p:nvSpPr>
        <p:spPr/>
        <p:txBody>
          <a:bodyPr>
            <a:normAutofit/>
          </a:bodyPr>
          <a:lstStyle/>
          <a:p>
            <a:pPr>
              <a:spcBef>
                <a:spcPts val="0"/>
              </a:spcBef>
              <a:spcAft>
                <a:spcPts val="600"/>
              </a:spcAft>
              <a:buNone/>
            </a:pPr>
            <a:r>
              <a:rPr lang="en-US" b="1" dirty="0" err="1" smtClean="0">
                <a:solidFill>
                  <a:srgbClr val="0000FF"/>
                </a:solidFill>
                <a:latin typeface="Apple Chancery"/>
              </a:rPr>
              <a:t>MOST</a:t>
            </a:r>
            <a:r>
              <a:rPr lang="en-US" dirty="0" err="1" smtClean="0"/>
              <a:t>{DOTS(x</a:t>
            </a:r>
            <a:r>
              <a:rPr lang="en-US" dirty="0" smtClean="0"/>
              <a:t>), </a:t>
            </a:r>
            <a:r>
              <a:rPr lang="en-US" dirty="0" err="1" smtClean="0"/>
              <a:t>BLUE(x</a:t>
            </a:r>
            <a:r>
              <a:rPr lang="en-US" dirty="0" smtClean="0"/>
              <a:t>)}</a:t>
            </a:r>
          </a:p>
          <a:p>
            <a:pPr>
              <a:spcBef>
                <a:spcPts val="0"/>
              </a:spcBef>
              <a:spcAft>
                <a:spcPts val="600"/>
              </a:spcAft>
              <a:buNone/>
            </a:pPr>
            <a:endParaRPr lang="en-US" i="1" dirty="0" smtClean="0"/>
          </a:p>
          <a:p>
            <a:pPr>
              <a:spcBef>
                <a:spcPts val="0"/>
              </a:spcBef>
              <a:spcAft>
                <a:spcPts val="600"/>
              </a:spcAft>
              <a:buNone/>
            </a:pPr>
            <a:r>
              <a:rPr lang="en-US" i="1" dirty="0" smtClean="0"/>
              <a:t>No Cardinality Comparison</a:t>
            </a:r>
          </a:p>
          <a:p>
            <a:pPr>
              <a:spcBef>
                <a:spcPts val="0"/>
              </a:spcBef>
              <a:spcAft>
                <a:spcPts val="600"/>
              </a:spcAft>
              <a:buNone/>
            </a:pPr>
            <a:r>
              <a:rPr lang="en-US" b="1" i="1" dirty="0" smtClean="0">
                <a:solidFill>
                  <a:srgbClr val="0000FF"/>
                </a:solidFill>
                <a:latin typeface="Apple Chancery"/>
              </a:rPr>
              <a:t>	 </a:t>
            </a:r>
            <a:r>
              <a:rPr lang="en-US" sz="3200" b="1" dirty="0" smtClean="0">
                <a:solidFill>
                  <a:srgbClr val="0000FF"/>
                </a:solidFill>
                <a:latin typeface="Apple Chancery"/>
              </a:rPr>
              <a:t>1</a:t>
            </a:r>
            <a:r>
              <a:rPr lang="en-US" b="1" dirty="0" smtClean="0">
                <a:solidFill>
                  <a:srgbClr val="0000FF"/>
                </a:solidFill>
                <a:latin typeface="Apple Chancery"/>
              </a:rPr>
              <a:t>-TO-</a:t>
            </a:r>
            <a:r>
              <a:rPr lang="en-US" sz="3200" b="1" dirty="0" smtClean="0">
                <a:solidFill>
                  <a:srgbClr val="0000FF"/>
                </a:solidFill>
                <a:latin typeface="Apple Chancery"/>
              </a:rPr>
              <a:t>1</a:t>
            </a:r>
            <a:r>
              <a:rPr lang="en-US" b="1" dirty="0" smtClean="0">
                <a:solidFill>
                  <a:srgbClr val="0000FF"/>
                </a:solidFill>
                <a:latin typeface="Apple Chancery"/>
              </a:rPr>
              <a:t>-PLUS</a:t>
            </a:r>
            <a:r>
              <a:rPr lang="en-US" dirty="0" smtClean="0"/>
              <a:t>[{x:DOT(x) </a:t>
            </a:r>
            <a:r>
              <a:rPr lang="en-US" dirty="0" smtClean="0">
                <a:solidFill>
                  <a:srgbClr val="0000FF"/>
                </a:solidFill>
              </a:rPr>
              <a:t>&amp;</a:t>
            </a:r>
            <a:r>
              <a:rPr lang="en-US" dirty="0" smtClean="0"/>
              <a:t> </a:t>
            </a:r>
            <a:r>
              <a:rPr lang="en-US" dirty="0" err="1" smtClean="0"/>
              <a:t>BLUE(x</a:t>
            </a:r>
            <a:r>
              <a:rPr lang="en-US" dirty="0" smtClean="0"/>
              <a:t>)}, {</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r>
              <a:rPr lang="en-US" dirty="0" smtClean="0"/>
              <a:t>]</a:t>
            </a:r>
          </a:p>
          <a:p>
            <a:pPr>
              <a:spcBef>
                <a:spcPts val="0"/>
              </a:spcBef>
              <a:spcAft>
                <a:spcPts val="600"/>
              </a:spcAft>
              <a:buNone/>
            </a:pPr>
            <a:endParaRPr lang="en-US" i="1" dirty="0" smtClean="0"/>
          </a:p>
          <a:p>
            <a:pPr>
              <a:spcBef>
                <a:spcPts val="0"/>
              </a:spcBef>
              <a:spcAft>
                <a:spcPts val="600"/>
              </a:spcAft>
              <a:buNone/>
            </a:pPr>
            <a:r>
              <a:rPr lang="en-US" i="1" dirty="0" smtClean="0"/>
              <a:t>Cardinality Comparison</a:t>
            </a:r>
            <a:endParaRPr lang="en-US" dirty="0" smtClean="0"/>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{x:DOT(x)</a:t>
            </a:r>
            <a:r>
              <a:rPr lang="en-US" dirty="0" smtClean="0">
                <a:sym typeface="Symbol" pitchFamily="1" charset="2"/>
              </a:rPr>
              <a:t>}</a:t>
            </a:r>
            <a:r>
              <a:rPr lang="en-US" dirty="0" smtClean="0">
                <a:solidFill>
                  <a:srgbClr val="0000FF"/>
                </a:solidFill>
                <a:sym typeface="Symbol" pitchFamily="1" charset="2"/>
              </a:rPr>
              <a:t>/2 </a:t>
            </a:r>
            <a:endParaRPr lang="en-US" dirty="0" smtClean="0">
              <a:latin typeface="Apple Chancery"/>
            </a:endParaRP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endParaRPr lang="en-US" dirty="0" smtClean="0">
              <a:sym typeface="Symbol" pitchFamily="1" charset="2"/>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Some Relevant Facts</a:t>
            </a:r>
            <a:endParaRPr lang="en-US" u="sng" dirty="0"/>
          </a:p>
        </p:txBody>
      </p:sp>
      <p:sp>
        <p:nvSpPr>
          <p:cNvPr id="3" name="Content Placeholder 2"/>
          <p:cNvSpPr>
            <a:spLocks noGrp="1"/>
          </p:cNvSpPr>
          <p:nvPr>
            <p:ph idx="1"/>
          </p:nvPr>
        </p:nvSpPr>
        <p:spPr>
          <a:xfrm>
            <a:off x="457200" y="1417638"/>
            <a:ext cx="8229600" cy="4525963"/>
          </a:xfrm>
        </p:spPr>
        <p:txBody>
          <a:bodyPr>
            <a:noAutofit/>
          </a:bodyPr>
          <a:lstStyle/>
          <a:p>
            <a:r>
              <a:rPr lang="en-US" dirty="0" smtClean="0"/>
              <a:t>many animals are good cardinality-estimators, by dint of a          much studied “ANS” system (</a:t>
            </a:r>
            <a:r>
              <a:rPr lang="en-US" dirty="0" err="1" smtClean="0"/>
              <a:t>Dehaene</a:t>
            </a:r>
            <a:r>
              <a:rPr lang="en-US" dirty="0" smtClean="0"/>
              <a:t>, </a:t>
            </a:r>
            <a:r>
              <a:rPr lang="en-US" dirty="0" err="1" smtClean="0"/>
              <a:t>Gallistel/Gelman</a:t>
            </a:r>
            <a:r>
              <a:rPr lang="en-US" dirty="0" smtClean="0"/>
              <a:t>, etc.)</a:t>
            </a:r>
          </a:p>
          <a:p>
            <a:pPr>
              <a:spcBef>
                <a:spcPts val="1200"/>
              </a:spcBef>
              <a:spcAft>
                <a:spcPts val="600"/>
              </a:spcAft>
            </a:pPr>
            <a:r>
              <a:rPr lang="en-US" dirty="0" smtClean="0"/>
              <a:t>appeal to subtraction operations is not crazy (</a:t>
            </a:r>
            <a:r>
              <a:rPr lang="en-US" dirty="0" err="1" smtClean="0"/>
              <a:t>Gallistel</a:t>
            </a:r>
            <a:r>
              <a:rPr lang="en-US" dirty="0" smtClean="0"/>
              <a:t> &amp; King)</a:t>
            </a:r>
          </a:p>
          <a:p>
            <a:pPr>
              <a:spcAft>
                <a:spcPts val="600"/>
              </a:spcAft>
            </a:pPr>
            <a:r>
              <a:rPr lang="en-US" dirty="0" smtClean="0"/>
              <a:t>infants can do one-to-one comparison (see Wynn)</a:t>
            </a:r>
          </a:p>
          <a:p>
            <a:r>
              <a:rPr lang="en-US" dirty="0" err="1" smtClean="0"/>
              <a:t>Frege’s</a:t>
            </a:r>
            <a:r>
              <a:rPr lang="en-US" dirty="0" smtClean="0"/>
              <a:t> derived his axioms for arithmetic from Hume’s Principle, definitions, and a consistent fragment of his logic</a:t>
            </a:r>
          </a:p>
          <a:p>
            <a:pPr>
              <a:spcBef>
                <a:spcPts val="1200"/>
              </a:spcBef>
            </a:pPr>
            <a:r>
              <a:rPr lang="en-US" i="1" dirty="0" smtClean="0">
                <a:solidFill>
                  <a:srgbClr val="0000FF"/>
                </a:solidFill>
              </a:rPr>
              <a:t>Lots of references and discussion in…</a:t>
            </a:r>
          </a:p>
          <a:p>
            <a:pPr>
              <a:buNone/>
            </a:pPr>
            <a:r>
              <a:rPr lang="en-US" dirty="0" smtClean="0">
                <a:solidFill>
                  <a:srgbClr val="0000FF"/>
                </a:solidFill>
              </a:rPr>
              <a:t>		</a:t>
            </a:r>
            <a:r>
              <a:rPr lang="en-US" dirty="0" smtClean="0"/>
              <a:t>The Meaning of 'Most’. </a:t>
            </a:r>
            <a:r>
              <a:rPr lang="en-US" i="1" dirty="0" smtClean="0"/>
              <a:t>Mind and Language</a:t>
            </a:r>
            <a:r>
              <a:rPr lang="en-US" dirty="0" smtClean="0"/>
              <a:t> (2009). 	</a:t>
            </a:r>
          </a:p>
          <a:p>
            <a:pPr>
              <a:buNone/>
            </a:pPr>
            <a:r>
              <a:rPr lang="en-US" dirty="0" smtClean="0"/>
              <a:t>       Interface Transparency and the </a:t>
            </a:r>
            <a:r>
              <a:rPr lang="en-US" dirty="0" err="1" smtClean="0"/>
              <a:t>Psychosemantics</a:t>
            </a:r>
            <a:r>
              <a:rPr lang="en-US" dirty="0" smtClean="0"/>
              <a:t> of ‘most’.  		</a:t>
            </a:r>
            <a:r>
              <a:rPr lang="en-US" i="1" dirty="0" smtClean="0"/>
              <a:t>Natural Language Semantics</a:t>
            </a:r>
            <a:r>
              <a:rPr lang="en-US" dirty="0" smtClean="0"/>
              <a:t> (2011 ).</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ig4MentalNumberLine.jpg"/>
          <p:cNvPicPr>
            <a:picLocks noGrp="1" noChangeAspect="1"/>
          </p:cNvPicPr>
          <p:nvPr>
            <p:ph idx="4294967295"/>
          </p:nvPr>
        </p:nvPicPr>
        <p:blipFill>
          <a:blip r:embed="rId2"/>
          <a:srcRect t="-3829" b="-3829"/>
          <a:stretch>
            <a:fillRect/>
          </a:stretch>
        </p:blipFill>
        <p:spPr>
          <a:xfrm>
            <a:off x="110225" y="1143000"/>
            <a:ext cx="9033775" cy="4968228"/>
          </a:xfrm>
        </p:spPr>
      </p:pic>
      <p:sp>
        <p:nvSpPr>
          <p:cNvPr id="3" name="TextBox 2"/>
          <p:cNvSpPr txBox="1"/>
          <p:nvPr/>
        </p:nvSpPr>
        <p:spPr>
          <a:xfrm>
            <a:off x="1295400" y="457200"/>
            <a:ext cx="7162800" cy="830997"/>
          </a:xfrm>
          <a:prstGeom prst="rect">
            <a:avLst/>
          </a:prstGeom>
          <a:noFill/>
        </p:spPr>
        <p:txBody>
          <a:bodyPr wrap="square" rtlCol="0">
            <a:spAutoFit/>
          </a:bodyPr>
          <a:lstStyle/>
          <a:p>
            <a:r>
              <a:rPr lang="en-US" sz="2400" dirty="0" smtClean="0">
                <a:solidFill>
                  <a:srgbClr val="0000FF"/>
                </a:solidFill>
              </a:rPr>
              <a:t>      </a:t>
            </a:r>
            <a:r>
              <a:rPr lang="en-US" sz="2400" dirty="0" smtClean="0">
                <a:solidFill>
                  <a:srgbClr val="000000"/>
                </a:solidFill>
              </a:rPr>
              <a:t>a model of the “Approximate Number System (ANS)”</a:t>
            </a:r>
          </a:p>
          <a:p>
            <a:r>
              <a:rPr lang="en-US" sz="2400" dirty="0" smtClean="0">
                <a:solidFill>
                  <a:srgbClr val="000000"/>
                </a:solidFill>
              </a:rPr>
              <a:t>   (key feature: </a:t>
            </a:r>
            <a:r>
              <a:rPr lang="en-US" sz="2400" i="1" u="sng" dirty="0" smtClean="0">
                <a:solidFill>
                  <a:srgbClr val="0000FF"/>
                </a:solidFill>
              </a:rPr>
              <a:t>ratio-dependence</a:t>
            </a:r>
            <a:r>
              <a:rPr lang="en-US" sz="2400" dirty="0" smtClean="0">
                <a:solidFill>
                  <a:srgbClr val="000000"/>
                </a:solidFill>
              </a:rPr>
              <a:t> of </a:t>
            </a:r>
            <a:r>
              <a:rPr lang="en-US" sz="2400" dirty="0" err="1" smtClean="0">
                <a:solidFill>
                  <a:srgbClr val="000000"/>
                </a:solidFill>
              </a:rPr>
              <a:t>discriminability</a:t>
            </a:r>
            <a:r>
              <a:rPr lang="en-US" sz="2400" dirty="0" smtClean="0">
                <a:solidFill>
                  <a:srgbClr val="000000"/>
                </a:solidFill>
              </a:rPr>
              <a:t>)   </a:t>
            </a:r>
            <a:endParaRPr lang="en-US" sz="2400" dirty="0">
              <a:solidFill>
                <a:srgbClr val="000000"/>
              </a:solidFill>
            </a:endParaRPr>
          </a:p>
        </p:txBody>
      </p:sp>
      <p:sp>
        <p:nvSpPr>
          <p:cNvPr id="5" name="TextBox 4"/>
          <p:cNvSpPr txBox="1"/>
          <p:nvPr/>
        </p:nvSpPr>
        <p:spPr>
          <a:xfrm>
            <a:off x="3352799" y="1688361"/>
            <a:ext cx="5351715" cy="1107996"/>
          </a:xfrm>
          <a:prstGeom prst="rect">
            <a:avLst/>
          </a:prstGeom>
          <a:noFill/>
        </p:spPr>
        <p:txBody>
          <a:bodyPr wrap="square" rtlCol="0">
            <a:spAutoFit/>
          </a:bodyPr>
          <a:lstStyle/>
          <a:p>
            <a:r>
              <a:rPr lang="en-US" sz="2200" dirty="0" smtClean="0">
                <a:solidFill>
                  <a:srgbClr val="0000FF"/>
                </a:solidFill>
              </a:rPr>
              <a:t>distinguishing 8 dots from 4 (or 16 from 8)</a:t>
            </a:r>
          </a:p>
          <a:p>
            <a:r>
              <a:rPr lang="en-US" sz="2200" dirty="0" smtClean="0">
                <a:solidFill>
                  <a:srgbClr val="0000FF"/>
                </a:solidFill>
              </a:rPr>
              <a:t>        </a:t>
            </a:r>
            <a:r>
              <a:rPr lang="en-US" sz="2200" i="1" dirty="0" smtClean="0">
                <a:solidFill>
                  <a:srgbClr val="0000FF"/>
                </a:solidFill>
              </a:rPr>
              <a:t>is easier than </a:t>
            </a:r>
          </a:p>
          <a:p>
            <a:r>
              <a:rPr lang="en-US" sz="2200" dirty="0" smtClean="0">
                <a:solidFill>
                  <a:srgbClr val="0000FF"/>
                </a:solidFill>
              </a:rPr>
              <a:t>distinguishing 10 dots from 8 (or 20 from 10)   </a:t>
            </a:r>
            <a:endParaRPr lang="en-US" sz="2200" dirty="0">
              <a:solidFill>
                <a:srgbClr val="0000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Fig4MentalNumberLine.jpg"/>
          <p:cNvPicPr>
            <a:picLocks noGrp="1" noChangeAspect="1"/>
          </p:cNvPicPr>
          <p:nvPr>
            <p:ph idx="4294967295"/>
          </p:nvPr>
        </p:nvPicPr>
        <p:blipFill>
          <a:blip r:embed="rId2"/>
          <a:srcRect t="-3829" b="-3829"/>
          <a:stretch>
            <a:fillRect/>
          </a:stretch>
        </p:blipFill>
        <p:spPr>
          <a:xfrm>
            <a:off x="110225" y="1143000"/>
            <a:ext cx="9033775" cy="4968228"/>
          </a:xfrm>
        </p:spPr>
      </p:pic>
      <p:sp>
        <p:nvSpPr>
          <p:cNvPr id="3" name="TextBox 2"/>
          <p:cNvSpPr txBox="1"/>
          <p:nvPr/>
        </p:nvSpPr>
        <p:spPr>
          <a:xfrm>
            <a:off x="1295400" y="457200"/>
            <a:ext cx="7162800" cy="830997"/>
          </a:xfrm>
          <a:prstGeom prst="rect">
            <a:avLst/>
          </a:prstGeom>
          <a:noFill/>
        </p:spPr>
        <p:txBody>
          <a:bodyPr wrap="square" rtlCol="0">
            <a:spAutoFit/>
          </a:bodyPr>
          <a:lstStyle/>
          <a:p>
            <a:r>
              <a:rPr lang="en-US" sz="2400" dirty="0" smtClean="0">
                <a:solidFill>
                  <a:srgbClr val="0000FF"/>
                </a:solidFill>
              </a:rPr>
              <a:t>      </a:t>
            </a:r>
            <a:r>
              <a:rPr lang="en-US" sz="2400" dirty="0" smtClean="0">
                <a:solidFill>
                  <a:srgbClr val="000000"/>
                </a:solidFill>
              </a:rPr>
              <a:t>a model of the “Approximate Number System (ANS)”</a:t>
            </a:r>
          </a:p>
          <a:p>
            <a:r>
              <a:rPr lang="en-US" sz="2400" dirty="0" smtClean="0">
                <a:solidFill>
                  <a:srgbClr val="000000"/>
                </a:solidFill>
              </a:rPr>
              <a:t>   (key feature: </a:t>
            </a:r>
            <a:r>
              <a:rPr lang="en-US" sz="2400" i="1" u="sng" dirty="0" smtClean="0">
                <a:solidFill>
                  <a:srgbClr val="0000FF"/>
                </a:solidFill>
              </a:rPr>
              <a:t>ratio-dependence</a:t>
            </a:r>
            <a:r>
              <a:rPr lang="en-US" sz="2400" dirty="0" smtClean="0">
                <a:solidFill>
                  <a:srgbClr val="000000"/>
                </a:solidFill>
              </a:rPr>
              <a:t> of </a:t>
            </a:r>
            <a:r>
              <a:rPr lang="en-US" sz="2400" dirty="0" err="1" smtClean="0">
                <a:solidFill>
                  <a:srgbClr val="000000"/>
                </a:solidFill>
              </a:rPr>
              <a:t>discriminability</a:t>
            </a:r>
            <a:r>
              <a:rPr lang="en-US" sz="2400" dirty="0" smtClean="0">
                <a:solidFill>
                  <a:srgbClr val="000000"/>
                </a:solidFill>
              </a:rPr>
              <a:t>)   </a:t>
            </a:r>
            <a:endParaRPr lang="en-US" sz="2400" dirty="0">
              <a:solidFill>
                <a:srgbClr val="000000"/>
              </a:solidFill>
            </a:endParaRPr>
          </a:p>
        </p:txBody>
      </p:sp>
      <p:sp>
        <p:nvSpPr>
          <p:cNvPr id="5" name="TextBox 4"/>
          <p:cNvSpPr txBox="1"/>
          <p:nvPr/>
        </p:nvSpPr>
        <p:spPr>
          <a:xfrm>
            <a:off x="3352799" y="1688361"/>
            <a:ext cx="5351715" cy="1785104"/>
          </a:xfrm>
          <a:prstGeom prst="rect">
            <a:avLst/>
          </a:prstGeom>
          <a:noFill/>
        </p:spPr>
        <p:txBody>
          <a:bodyPr wrap="square" rtlCol="0">
            <a:spAutoFit/>
          </a:bodyPr>
          <a:lstStyle/>
          <a:p>
            <a:r>
              <a:rPr lang="en-US" sz="2200" dirty="0" smtClean="0">
                <a:solidFill>
                  <a:srgbClr val="FF0000"/>
                </a:solidFill>
              </a:rPr>
              <a:t>correlatively, as the number of dots </a:t>
            </a:r>
            <a:r>
              <a:rPr lang="en-US" sz="2200" i="1" u="sng" dirty="0" smtClean="0">
                <a:solidFill>
                  <a:srgbClr val="FF0000"/>
                </a:solidFill>
              </a:rPr>
              <a:t>rises</a:t>
            </a:r>
            <a:r>
              <a:rPr lang="en-US" sz="2200" dirty="0" smtClean="0">
                <a:solidFill>
                  <a:srgbClr val="FF0000"/>
                </a:solidFill>
              </a:rPr>
              <a:t>, “acuity” for estimating of cardinality </a:t>
            </a:r>
            <a:r>
              <a:rPr lang="en-US" sz="2200" i="1" u="sng" dirty="0" smtClean="0">
                <a:solidFill>
                  <a:srgbClr val="FF0000"/>
                </a:solidFill>
              </a:rPr>
              <a:t>decreases</a:t>
            </a:r>
            <a:r>
              <a:rPr lang="en-US" sz="2200" dirty="0" smtClean="0">
                <a:solidFill>
                  <a:srgbClr val="FF0000"/>
                </a:solidFill>
              </a:rPr>
              <a:t>--but still in a ratio-dependent way, with wider “normal spreads” centered on right answers</a:t>
            </a:r>
            <a:endParaRPr lang="en-US" sz="22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Lots of </a:t>
            </a:r>
            <a:r>
              <a:rPr lang="en-US" i="1" u="sng" dirty="0" smtClean="0"/>
              <a:t>Possible</a:t>
            </a:r>
            <a:r>
              <a:rPr lang="en-US" dirty="0" smtClean="0"/>
              <a:t> Analyses, but perhaps...</a:t>
            </a:r>
            <a:br>
              <a:rPr lang="en-US" dirty="0" smtClean="0"/>
            </a:br>
            <a:r>
              <a:rPr lang="en-US" dirty="0" smtClean="0"/>
              <a:t>a way of testing how ‘most’ is </a:t>
            </a:r>
            <a:r>
              <a:rPr lang="en-US" i="1" u="sng" dirty="0" smtClean="0"/>
              <a:t>understood</a:t>
            </a:r>
            <a:endParaRPr lang="en-US" i="1" u="sng" dirty="0"/>
          </a:p>
        </p:txBody>
      </p:sp>
      <p:sp>
        <p:nvSpPr>
          <p:cNvPr id="3" name="Content Placeholder 2"/>
          <p:cNvSpPr>
            <a:spLocks noGrp="1"/>
          </p:cNvSpPr>
          <p:nvPr>
            <p:ph idx="1"/>
          </p:nvPr>
        </p:nvSpPr>
        <p:spPr>
          <a:xfrm>
            <a:off x="457200" y="1600200"/>
            <a:ext cx="8229600" cy="4851400"/>
          </a:xfrm>
        </p:spPr>
        <p:txBody>
          <a:bodyPr>
            <a:normAutofit/>
          </a:bodyPr>
          <a:lstStyle/>
          <a:p>
            <a:pPr>
              <a:spcBef>
                <a:spcPts val="0"/>
              </a:spcBef>
              <a:spcAft>
                <a:spcPts val="600"/>
              </a:spcAft>
              <a:buNone/>
            </a:pPr>
            <a:r>
              <a:rPr lang="en-US" b="1" dirty="0" err="1" smtClean="0">
                <a:solidFill>
                  <a:srgbClr val="0000FF"/>
                </a:solidFill>
                <a:latin typeface="Apple Chancery"/>
              </a:rPr>
              <a:t>MOST</a:t>
            </a:r>
            <a:r>
              <a:rPr lang="en-US" dirty="0" err="1" smtClean="0"/>
              <a:t>{DOTS(x</a:t>
            </a:r>
            <a:r>
              <a:rPr lang="en-US" dirty="0" smtClean="0"/>
              <a:t>), </a:t>
            </a:r>
            <a:r>
              <a:rPr lang="en-US" dirty="0" err="1" smtClean="0"/>
              <a:t>BLUE(x</a:t>
            </a:r>
            <a:r>
              <a:rPr lang="en-US" dirty="0" smtClean="0"/>
              <a:t>)}</a:t>
            </a:r>
          </a:p>
          <a:p>
            <a:pPr>
              <a:spcBef>
                <a:spcPts val="0"/>
              </a:spcBef>
              <a:spcAft>
                <a:spcPts val="600"/>
              </a:spcAft>
              <a:buNone/>
            </a:pPr>
            <a:endParaRPr lang="en-US" i="1" dirty="0" smtClean="0"/>
          </a:p>
          <a:p>
            <a:pPr>
              <a:spcBef>
                <a:spcPts val="0"/>
              </a:spcBef>
              <a:spcAft>
                <a:spcPts val="600"/>
              </a:spcAft>
              <a:buNone/>
            </a:pPr>
            <a:r>
              <a:rPr lang="en-US" i="1" dirty="0" smtClean="0"/>
              <a:t>No Cardinality Comparison</a:t>
            </a:r>
          </a:p>
          <a:p>
            <a:pPr>
              <a:spcBef>
                <a:spcPts val="0"/>
              </a:spcBef>
              <a:spcAft>
                <a:spcPts val="600"/>
              </a:spcAft>
              <a:buNone/>
            </a:pPr>
            <a:r>
              <a:rPr lang="en-US" b="1" i="1" dirty="0" smtClean="0">
                <a:solidFill>
                  <a:srgbClr val="0000FF"/>
                </a:solidFill>
                <a:latin typeface="Apple Chancery"/>
              </a:rPr>
              <a:t>	 </a:t>
            </a:r>
            <a:r>
              <a:rPr lang="en-US" sz="3200" b="1" dirty="0" smtClean="0">
                <a:solidFill>
                  <a:srgbClr val="0000FF"/>
                </a:solidFill>
                <a:latin typeface="Apple Chancery"/>
              </a:rPr>
              <a:t>1</a:t>
            </a:r>
            <a:r>
              <a:rPr lang="en-US" b="1" dirty="0" smtClean="0">
                <a:solidFill>
                  <a:srgbClr val="0000FF"/>
                </a:solidFill>
                <a:latin typeface="Apple Chancery"/>
              </a:rPr>
              <a:t>-TO-</a:t>
            </a:r>
            <a:r>
              <a:rPr lang="en-US" sz="3200" b="1" dirty="0" smtClean="0">
                <a:solidFill>
                  <a:srgbClr val="0000FF"/>
                </a:solidFill>
                <a:latin typeface="Apple Chancery"/>
              </a:rPr>
              <a:t>1</a:t>
            </a:r>
            <a:r>
              <a:rPr lang="en-US" b="1" dirty="0" smtClean="0">
                <a:solidFill>
                  <a:srgbClr val="0000FF"/>
                </a:solidFill>
                <a:latin typeface="Apple Chancery"/>
              </a:rPr>
              <a:t>-PLUS</a:t>
            </a:r>
            <a:r>
              <a:rPr lang="en-US" dirty="0" smtClean="0"/>
              <a:t>[{x:DOT(x) </a:t>
            </a:r>
            <a:r>
              <a:rPr lang="en-US" dirty="0" smtClean="0">
                <a:solidFill>
                  <a:srgbClr val="0000FF"/>
                </a:solidFill>
              </a:rPr>
              <a:t>&amp;</a:t>
            </a:r>
            <a:r>
              <a:rPr lang="en-US" dirty="0" smtClean="0"/>
              <a:t> </a:t>
            </a:r>
            <a:r>
              <a:rPr lang="en-US" dirty="0" err="1" smtClean="0"/>
              <a:t>BLUE(x</a:t>
            </a:r>
            <a:r>
              <a:rPr lang="en-US" dirty="0" smtClean="0"/>
              <a:t>)}, {</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r>
              <a:rPr lang="en-US" dirty="0" smtClean="0"/>
              <a:t>]</a:t>
            </a:r>
          </a:p>
          <a:p>
            <a:pPr>
              <a:spcBef>
                <a:spcPts val="0"/>
              </a:spcBef>
              <a:spcAft>
                <a:spcPts val="600"/>
              </a:spcAft>
              <a:buNone/>
            </a:pPr>
            <a:endParaRPr lang="en-US" i="1" dirty="0" smtClean="0"/>
          </a:p>
          <a:p>
            <a:pPr>
              <a:spcBef>
                <a:spcPts val="0"/>
              </a:spcBef>
              <a:spcAft>
                <a:spcPts val="600"/>
              </a:spcAft>
              <a:buNone/>
            </a:pPr>
            <a:endParaRPr lang="en-US" i="1" dirty="0" smtClean="0"/>
          </a:p>
          <a:p>
            <a:pPr>
              <a:spcBef>
                <a:spcPts val="0"/>
              </a:spcBef>
              <a:spcAft>
                <a:spcPts val="600"/>
              </a:spcAft>
              <a:buNone/>
            </a:pPr>
            <a:r>
              <a:rPr lang="en-US" i="1" dirty="0" smtClean="0"/>
              <a:t>Cardinality Comparison</a:t>
            </a:r>
            <a:endParaRPr lang="en-US" dirty="0" smtClean="0"/>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{x:DOT(x)</a:t>
            </a:r>
            <a:r>
              <a:rPr lang="en-US" dirty="0" smtClean="0">
                <a:sym typeface="Symbol" pitchFamily="1" charset="2"/>
              </a:rPr>
              <a:t>}</a:t>
            </a:r>
            <a:r>
              <a:rPr lang="en-US" dirty="0" smtClean="0">
                <a:solidFill>
                  <a:srgbClr val="0000FF"/>
                </a:solidFill>
                <a:sym typeface="Symbol" pitchFamily="1" charset="2"/>
              </a:rPr>
              <a:t>/2 </a:t>
            </a:r>
            <a:endParaRPr lang="en-US" dirty="0" smtClean="0">
              <a:latin typeface="Apple Chancery"/>
            </a:endParaRP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endParaRPr lang="en-US" dirty="0" smtClean="0">
              <a:sym typeface="Symbol" pitchFamily="1" charset="2"/>
            </a:endParaRPr>
          </a:p>
          <a:p>
            <a:endParaRPr lang="en-US" dirty="0"/>
          </a:p>
        </p:txBody>
      </p:sp>
      <p:sp>
        <p:nvSpPr>
          <p:cNvPr id="7" name="TextBox 6"/>
          <p:cNvSpPr txBox="1"/>
          <p:nvPr/>
        </p:nvSpPr>
        <p:spPr>
          <a:xfrm>
            <a:off x="3886200" y="3594100"/>
            <a:ext cx="4800600" cy="1015663"/>
          </a:xfrm>
          <a:prstGeom prst="rect">
            <a:avLst/>
          </a:prstGeom>
          <a:noFill/>
        </p:spPr>
        <p:txBody>
          <a:bodyPr wrap="square" rtlCol="0">
            <a:spAutoFit/>
          </a:bodyPr>
          <a:lstStyle/>
          <a:p>
            <a:r>
              <a:rPr lang="en-US" sz="2000" i="1" dirty="0" smtClean="0"/>
              <a:t>So it would be nice if we could get evidence </a:t>
            </a:r>
            <a:r>
              <a:rPr lang="en-US" sz="2000" i="1" dirty="0" smtClean="0">
                <a:solidFill>
                  <a:srgbClr val="000000"/>
                </a:solidFill>
              </a:rPr>
              <a:t>about</a:t>
            </a:r>
            <a:r>
              <a:rPr lang="en-US" sz="2000" i="1" dirty="0" smtClean="0">
                <a:solidFill>
                  <a:srgbClr val="0000FF"/>
                </a:solidFill>
              </a:rPr>
              <a:t> </a:t>
            </a:r>
            <a:r>
              <a:rPr lang="en-US" sz="2000" i="1" u="sng" dirty="0" smtClean="0">
                <a:solidFill>
                  <a:srgbClr val="0000FF"/>
                </a:solidFill>
              </a:rPr>
              <a:t>which computations speakers perform </a:t>
            </a:r>
            <a:r>
              <a:rPr lang="en-US" sz="2000" i="1" dirty="0" smtClean="0">
                <a:solidFill>
                  <a:srgbClr val="000000"/>
                </a:solidFill>
              </a:rPr>
              <a:t>when evaluating ‘Most of the dots are blue’ </a:t>
            </a:r>
            <a:endParaRPr lang="en-US" sz="20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vanilla-4to5.png"/>
          <p:cNvPicPr>
            <a:picLocks noGrp="1" noChangeAspect="1"/>
          </p:cNvPicPr>
          <p:nvPr>
            <p:ph idx="4294967295"/>
          </p:nvPr>
        </p:nvPicPr>
        <p:blipFill>
          <a:blip r:embed="rId3"/>
          <a:srcRect l="-10662" r="-10662"/>
          <a:stretch>
            <a:fillRect/>
          </a:stretch>
        </p:blipFill>
        <p:spPr>
          <a:xfrm>
            <a:off x="-1219200" y="0"/>
            <a:ext cx="12469964" cy="685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vanilla-9to10.png"/>
          <p:cNvPicPr>
            <a:picLocks noChangeAspect="1"/>
          </p:cNvPicPr>
          <p:nvPr/>
        </p:nvPicPr>
        <p:blipFill>
          <a:blip r:embed="rId3"/>
          <a:stretch>
            <a:fillRect/>
          </a:stretch>
        </p:blipFill>
        <p:spPr>
          <a:xfrm>
            <a:off x="0" y="0"/>
            <a:ext cx="10191989"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shot-vanilla-4to5.png"/>
          <p:cNvPicPr>
            <a:picLocks noGrp="1" noChangeAspect="1"/>
          </p:cNvPicPr>
          <p:nvPr>
            <p:ph idx="4294967295"/>
          </p:nvPr>
        </p:nvPicPr>
        <p:blipFill>
          <a:blip r:embed="rId3"/>
          <a:srcRect l="-10662" r="-10662"/>
          <a:stretch>
            <a:fillRect/>
          </a:stretch>
        </p:blipFill>
        <p:spPr>
          <a:xfrm>
            <a:off x="-1219200" y="0"/>
            <a:ext cx="12469964" cy="6858000"/>
          </a:xfrm>
        </p:spPr>
      </p:pic>
      <p:sp>
        <p:nvSpPr>
          <p:cNvPr id="3" name="TextBox 2"/>
          <p:cNvSpPr txBox="1"/>
          <p:nvPr/>
        </p:nvSpPr>
        <p:spPr>
          <a:xfrm>
            <a:off x="152400" y="228600"/>
            <a:ext cx="3352800" cy="954107"/>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random”</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vanilla-1to2.png"/>
          <p:cNvPicPr>
            <a:picLocks noChangeAspect="1"/>
          </p:cNvPicPr>
          <p:nvPr/>
        </p:nvPicPr>
        <p:blipFill>
          <a:blip r:embed="rId3"/>
          <a:stretch>
            <a:fillRect/>
          </a:stretch>
        </p:blipFill>
        <p:spPr>
          <a:xfrm>
            <a:off x="0" y="0"/>
            <a:ext cx="10210800" cy="6859032"/>
          </a:xfrm>
          <a:prstGeom prst="rect">
            <a:avLst/>
          </a:prstGeom>
        </p:spPr>
      </p:pic>
      <p:sp>
        <p:nvSpPr>
          <p:cNvPr id="3" name="TextBox 2"/>
          <p:cNvSpPr txBox="1"/>
          <p:nvPr/>
        </p:nvSpPr>
        <p:spPr>
          <a:xfrm>
            <a:off x="304800" y="228600"/>
            <a:ext cx="3352800" cy="954107"/>
          </a:xfrm>
          <a:prstGeom prst="rect">
            <a:avLst/>
          </a:prstGeom>
          <a:noFill/>
        </p:spPr>
        <p:txBody>
          <a:bodyPr wrap="square" rtlCol="0">
            <a:spAutoFit/>
          </a:bodyPr>
          <a:lstStyle/>
          <a:p>
            <a:r>
              <a:rPr lang="en-US" sz="2800" dirty="0" smtClean="0">
                <a:solidFill>
                  <a:srgbClr val="EAEAEA"/>
                </a:solidFill>
              </a:rPr>
              <a:t>1:2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random”</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3220"/>
              </a:lnSpc>
            </a:pPr>
            <a:r>
              <a:rPr lang="en-US" sz="4000" dirty="0" smtClean="0"/>
              <a:t>Lots of Ampersands </a:t>
            </a:r>
            <a:r>
              <a:rPr lang="en-US" dirty="0" smtClean="0"/>
              <a:t/>
            </a:r>
            <a:br>
              <a:rPr lang="en-US" dirty="0" smtClean="0"/>
            </a:br>
            <a:r>
              <a:rPr lang="en-US" sz="2800" dirty="0" smtClean="0"/>
              <a:t>(</a:t>
            </a:r>
            <a:r>
              <a:rPr lang="en-US" sz="2800" i="1" dirty="0" smtClean="0"/>
              <a:t>not extensionally equivalent</a:t>
            </a:r>
            <a:r>
              <a:rPr lang="en-US" sz="2800" dirty="0" smtClean="0"/>
              <a:t>)</a:t>
            </a:r>
            <a:endParaRPr lang="en-US" sz="2800" dirty="0"/>
          </a:p>
        </p:txBody>
      </p:sp>
      <p:sp>
        <p:nvSpPr>
          <p:cNvPr id="3" name="Content Placeholder 2"/>
          <p:cNvSpPr>
            <a:spLocks noGrp="1"/>
          </p:cNvSpPr>
          <p:nvPr>
            <p:ph idx="1"/>
          </p:nvPr>
        </p:nvSpPr>
        <p:spPr>
          <a:xfrm>
            <a:off x="457200" y="1612900"/>
            <a:ext cx="8229600" cy="4858944"/>
          </a:xfrm>
        </p:spPr>
        <p:txBody>
          <a:bodyPr>
            <a:noAutofit/>
          </a:bodyPr>
          <a:lstStyle/>
          <a:p>
            <a:pPr>
              <a:spcBef>
                <a:spcPts val="0"/>
              </a:spcBef>
              <a:buNone/>
            </a:pPr>
            <a:r>
              <a:rPr lang="en-US" dirty="0" smtClean="0"/>
              <a:t>P </a:t>
            </a:r>
            <a:r>
              <a:rPr lang="en-US" dirty="0" smtClean="0">
                <a:solidFill>
                  <a:srgbClr val="FF0000"/>
                </a:solidFill>
              </a:rPr>
              <a:t>&amp;</a:t>
            </a:r>
            <a:r>
              <a:rPr lang="en-US" dirty="0" smtClean="0"/>
              <a:t> Q						purely propositional</a:t>
            </a:r>
          </a:p>
          <a:p>
            <a:pPr>
              <a:spcBef>
                <a:spcPts val="0"/>
              </a:spcBef>
              <a:buNone/>
            </a:pPr>
            <a:r>
              <a:rPr lang="en-US" dirty="0" err="1" smtClean="0"/>
              <a:t>Fx</a:t>
            </a:r>
            <a:r>
              <a:rPr lang="en-US" dirty="0" smtClean="0"/>
              <a:t> </a:t>
            </a:r>
            <a:r>
              <a:rPr lang="en-US" dirty="0" smtClean="0">
                <a:solidFill>
                  <a:srgbClr val="FF0000"/>
                </a:solidFill>
              </a:rPr>
              <a:t>&amp;</a:t>
            </a:r>
            <a:r>
              <a:rPr lang="en-US" baseline="30000" dirty="0" smtClean="0">
                <a:solidFill>
                  <a:srgbClr val="FF0000"/>
                </a:solidFill>
              </a:rPr>
              <a:t>M</a:t>
            </a:r>
            <a:r>
              <a:rPr lang="en-US" dirty="0" smtClean="0"/>
              <a:t> </a:t>
            </a:r>
            <a:r>
              <a:rPr lang="en-US" dirty="0" err="1" smtClean="0"/>
              <a:t>Gx</a:t>
            </a:r>
            <a:r>
              <a:rPr lang="en-US" dirty="0" smtClean="0"/>
              <a:t>					purely monadic</a:t>
            </a:r>
          </a:p>
          <a:p>
            <a:pPr>
              <a:spcBef>
                <a:spcPts val="0"/>
              </a:spcBef>
              <a:buNone/>
            </a:pPr>
            <a:endParaRPr lang="en-US" dirty="0" smtClean="0">
              <a:solidFill>
                <a:srgbClr val="0000FF"/>
              </a:solidFill>
            </a:endParaRPr>
          </a:p>
          <a:p>
            <a:pPr>
              <a:spcBef>
                <a:spcPts val="0"/>
              </a:spcBef>
              <a:buNone/>
            </a:pPr>
            <a:r>
              <a:rPr lang="en-US" dirty="0" smtClean="0"/>
              <a:t>Rx</a:t>
            </a:r>
            <a:r>
              <a:rPr lang="en-US" baseline="-25000" dirty="0" smtClean="0"/>
              <a:t>1</a:t>
            </a:r>
            <a:r>
              <a:rPr lang="en-US" dirty="0" smtClean="0"/>
              <a:t>x</a:t>
            </a:r>
            <a:r>
              <a:rPr lang="en-US" baseline="-25000" dirty="0" smtClean="0"/>
              <a:t>2</a:t>
            </a:r>
            <a:r>
              <a:rPr lang="en-US" dirty="0" smtClean="0"/>
              <a:t> </a:t>
            </a:r>
            <a:r>
              <a:rPr lang="en-US" dirty="0" smtClean="0">
                <a:solidFill>
                  <a:srgbClr val="FF0000"/>
                </a:solidFill>
              </a:rPr>
              <a:t>&amp;</a:t>
            </a:r>
            <a:r>
              <a:rPr lang="en-US" baseline="30000" dirty="0" smtClean="0">
                <a:solidFill>
                  <a:srgbClr val="FF0000"/>
                </a:solidFill>
              </a:rPr>
              <a:t>DF</a:t>
            </a:r>
            <a:r>
              <a:rPr lang="en-US" dirty="0" smtClean="0"/>
              <a:t> Sx</a:t>
            </a:r>
            <a:r>
              <a:rPr lang="en-US" baseline="-25000" dirty="0" smtClean="0"/>
              <a:t>1</a:t>
            </a:r>
            <a:r>
              <a:rPr lang="en-US" dirty="0" smtClean="0"/>
              <a:t>x</a:t>
            </a:r>
            <a:r>
              <a:rPr lang="en-US" baseline="-25000" dirty="0" smtClean="0"/>
              <a:t>2</a:t>
            </a:r>
            <a:r>
              <a:rPr lang="en-US" dirty="0" smtClean="0"/>
              <a:t>				purely dyadic, with fixed order</a:t>
            </a:r>
          </a:p>
          <a:p>
            <a:pPr>
              <a:spcBef>
                <a:spcPts val="0"/>
              </a:spcBef>
              <a:buNone/>
            </a:pPr>
            <a:r>
              <a:rPr lang="en-US" dirty="0" smtClean="0"/>
              <a:t>...</a:t>
            </a:r>
          </a:p>
          <a:p>
            <a:pPr>
              <a:spcBef>
                <a:spcPts val="0"/>
              </a:spcBef>
              <a:buNone/>
            </a:pPr>
            <a:endParaRPr lang="en-US" dirty="0" smtClean="0"/>
          </a:p>
          <a:p>
            <a:pPr>
              <a:spcBef>
                <a:spcPts val="0"/>
              </a:spcBef>
              <a:buNone/>
            </a:pPr>
            <a:r>
              <a:rPr lang="en-US" dirty="0" smtClean="0"/>
              <a:t>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b="1" dirty="0" smtClean="0"/>
              <a:t> </a:t>
            </a:r>
            <a:r>
              <a:rPr lang="en-US" dirty="0" smtClean="0"/>
              <a:t>Tx</a:t>
            </a:r>
            <a:r>
              <a:rPr lang="en-US" baseline="-25000" dirty="0" smtClean="0"/>
              <a:t>3</a:t>
            </a:r>
            <a:r>
              <a:rPr lang="en-US" dirty="0" smtClean="0"/>
              <a:t>x</a:t>
            </a:r>
            <a:r>
              <a:rPr lang="en-US" baseline="-25000" dirty="0" smtClean="0"/>
              <a:t>4</a:t>
            </a:r>
            <a:r>
              <a:rPr lang="en-US" dirty="0" smtClean="0"/>
              <a:t>x</a:t>
            </a:r>
            <a:r>
              <a:rPr lang="en-US" baseline="-25000" dirty="0" smtClean="0"/>
              <a:t>1</a:t>
            </a:r>
            <a:r>
              <a:rPr lang="en-US" dirty="0" smtClean="0"/>
              <a:t>x</a:t>
            </a:r>
            <a:r>
              <a:rPr lang="en-US" baseline="-25000" dirty="0" smtClean="0"/>
              <a:t>5</a:t>
            </a:r>
            <a:r>
              <a:rPr lang="en-US" dirty="0" smtClean="0"/>
              <a:t>			</a:t>
            </a:r>
            <a:r>
              <a:rPr lang="en-US" dirty="0" err="1" smtClean="0"/>
              <a:t>polyadic</a:t>
            </a:r>
            <a:r>
              <a:rPr lang="en-US" dirty="0" smtClean="0"/>
              <a:t>, with any order</a:t>
            </a:r>
          </a:p>
          <a:p>
            <a:pPr>
              <a:spcBef>
                <a:spcPts val="0"/>
              </a:spcBef>
              <a:buNone/>
            </a:pPr>
            <a:r>
              <a:rPr lang="en-US" dirty="0" smtClean="0"/>
              <a:t>Rx</a:t>
            </a:r>
            <a:r>
              <a:rPr lang="en-US" baseline="-25000" dirty="0" smtClean="0"/>
              <a:t>1</a:t>
            </a:r>
            <a:r>
              <a:rPr lang="en-US" dirty="0" smtClean="0"/>
              <a:t>x</a:t>
            </a:r>
            <a:r>
              <a:rPr lang="en-US" baseline="-25000" dirty="0" smtClean="0"/>
              <a:t>2</a:t>
            </a:r>
            <a:r>
              <a:rPr lang="en-US" dirty="0" smtClean="0"/>
              <a:t> </a:t>
            </a:r>
            <a:r>
              <a:rPr lang="en-US" b="1" dirty="0" smtClean="0">
                <a:solidFill>
                  <a:srgbClr val="FF0000"/>
                </a:solidFill>
              </a:rPr>
              <a:t>&amp;</a:t>
            </a:r>
            <a:r>
              <a:rPr lang="en-US" b="1" baseline="30000" dirty="0" smtClean="0">
                <a:solidFill>
                  <a:srgbClr val="FF0000"/>
                </a:solidFill>
              </a:rPr>
              <a:t>PA</a:t>
            </a:r>
            <a:r>
              <a:rPr lang="en-US" b="1" dirty="0" smtClean="0"/>
              <a:t> </a:t>
            </a:r>
            <a:r>
              <a:rPr lang="en-US" dirty="0" smtClean="0"/>
              <a:t>Tx</a:t>
            </a:r>
            <a:r>
              <a:rPr lang="en-US" baseline="-25000" dirty="0" smtClean="0"/>
              <a:t>3</a:t>
            </a:r>
            <a:r>
              <a:rPr lang="en-US" dirty="0" smtClean="0"/>
              <a:t>x</a:t>
            </a:r>
            <a:r>
              <a:rPr lang="en-US" baseline="-25000" dirty="0" smtClean="0"/>
              <a:t>4</a:t>
            </a:r>
            <a:r>
              <a:rPr lang="en-US" dirty="0" smtClean="0"/>
              <a:t>x</a:t>
            </a:r>
            <a:r>
              <a:rPr lang="en-US" baseline="-25000" dirty="0" smtClean="0"/>
              <a:t>5</a:t>
            </a:r>
            <a:r>
              <a:rPr lang="en-US" dirty="0" smtClean="0"/>
              <a:t>x</a:t>
            </a:r>
            <a:r>
              <a:rPr lang="en-US" baseline="-25000" dirty="0" smtClean="0"/>
              <a:t>6</a:t>
            </a:r>
          </a:p>
          <a:p>
            <a:pPr>
              <a:spcBef>
                <a:spcPts val="0"/>
              </a:spcBef>
              <a:buNone/>
            </a:pPr>
            <a:endParaRPr lang="en-US" baseline="-25000" dirty="0" smtClean="0"/>
          </a:p>
          <a:p>
            <a:pPr>
              <a:spcBef>
                <a:spcPts val="1200"/>
              </a:spcBef>
              <a:spcAft>
                <a:spcPts val="600"/>
              </a:spcAft>
              <a:buNone/>
            </a:pPr>
            <a:r>
              <a:rPr lang="en-US" sz="2200" dirty="0" smtClean="0"/>
              <a:t>‘brown cow’					  </a:t>
            </a:r>
            <a:r>
              <a:rPr lang="en-US" sz="2200" dirty="0" err="1" smtClean="0"/>
              <a:t>BROWN(x</a:t>
            </a:r>
            <a:r>
              <a:rPr lang="en-US" sz="2200" dirty="0" smtClean="0"/>
              <a:t>) </a:t>
            </a:r>
            <a:r>
              <a:rPr lang="en-US" sz="2200" dirty="0" smtClean="0">
                <a:solidFill>
                  <a:srgbClr val="0000FF"/>
                </a:solidFill>
              </a:rPr>
              <a:t>&amp;</a:t>
            </a:r>
            <a:r>
              <a:rPr lang="en-US" sz="2200" dirty="0" smtClean="0"/>
              <a:t> </a:t>
            </a:r>
            <a:r>
              <a:rPr lang="en-US" sz="2200" dirty="0" err="1" smtClean="0"/>
              <a:t>COW(x</a:t>
            </a:r>
            <a:r>
              <a:rPr lang="en-US" sz="2200" dirty="0" smtClean="0"/>
              <a:t>)</a:t>
            </a:r>
          </a:p>
          <a:p>
            <a:pPr>
              <a:spcBef>
                <a:spcPts val="1200"/>
              </a:spcBef>
              <a:spcAft>
                <a:spcPts val="600"/>
              </a:spcAft>
              <a:buNone/>
            </a:pPr>
            <a:r>
              <a:rPr lang="en-US" sz="2200" dirty="0" smtClean="0"/>
              <a:t>‘Fido chased Bessie into a barn’    </a:t>
            </a:r>
            <a:r>
              <a:rPr lang="en-US" sz="2200" dirty="0" err="1" smtClean="0">
                <a:solidFill>
                  <a:srgbClr val="0000FF"/>
                </a:solidFill>
                <a:sym typeface="Symbol"/>
              </a:rPr>
              <a:t></a:t>
            </a:r>
            <a:r>
              <a:rPr lang="en-US" sz="2200" dirty="0" err="1" smtClean="0">
                <a:solidFill>
                  <a:srgbClr val="000000"/>
                </a:solidFill>
                <a:sym typeface="Symbol"/>
              </a:rPr>
              <a:t>e[</a:t>
            </a:r>
            <a:r>
              <a:rPr lang="en-US" sz="2200" dirty="0" err="1" smtClean="0"/>
              <a:t>CHASED(</a:t>
            </a:r>
            <a:r>
              <a:rPr lang="en-US" sz="2200" u="sng" dirty="0" err="1" smtClean="0"/>
              <a:t>e</a:t>
            </a:r>
            <a:r>
              <a:rPr lang="en-US" sz="2200" dirty="0" smtClean="0"/>
              <a:t>, </a:t>
            </a:r>
            <a:r>
              <a:rPr lang="en-US" sz="2200" u="sng" dirty="0" smtClean="0"/>
              <a:t>FIDO</a:t>
            </a:r>
            <a:r>
              <a:rPr lang="en-US" sz="2200" dirty="0" smtClean="0"/>
              <a:t>, </a:t>
            </a:r>
            <a:r>
              <a:rPr lang="en-US" sz="2200" u="sng" dirty="0" smtClean="0"/>
              <a:t>BESSIE</a:t>
            </a:r>
            <a:r>
              <a:rPr lang="en-US" sz="2200" dirty="0" smtClean="0"/>
              <a:t>) </a:t>
            </a:r>
            <a:r>
              <a:rPr lang="en-US" sz="2200" dirty="0" smtClean="0">
                <a:solidFill>
                  <a:srgbClr val="0000FF"/>
                </a:solidFill>
              </a:rPr>
              <a:t>&amp; </a:t>
            </a:r>
          </a:p>
          <a:p>
            <a:pPr>
              <a:spcBef>
                <a:spcPts val="0"/>
              </a:spcBef>
              <a:spcAft>
                <a:spcPts val="600"/>
              </a:spcAft>
              <a:buNone/>
            </a:pPr>
            <a:r>
              <a:rPr lang="en-US" sz="2200" dirty="0" smtClean="0">
                <a:solidFill>
                  <a:srgbClr val="0000FF"/>
                </a:solidFill>
                <a:sym typeface="Symbol"/>
              </a:rPr>
              <a:t>								          </a:t>
            </a:r>
            <a:r>
              <a:rPr lang="en-US" sz="2200" dirty="0" err="1" smtClean="0">
                <a:solidFill>
                  <a:srgbClr val="0000FF"/>
                </a:solidFill>
                <a:sym typeface="Symbol"/>
              </a:rPr>
              <a:t></a:t>
            </a:r>
            <a:r>
              <a:rPr lang="en-US" sz="2200" dirty="0" err="1" smtClean="0">
                <a:solidFill>
                  <a:srgbClr val="000000"/>
                </a:solidFill>
                <a:sym typeface="Symbol"/>
              </a:rPr>
              <a:t>x[</a:t>
            </a:r>
            <a:r>
              <a:rPr lang="en-US" sz="2200" dirty="0" err="1" smtClean="0">
                <a:solidFill>
                  <a:srgbClr val="000000"/>
                </a:solidFill>
              </a:rPr>
              <a:t>INTO(</a:t>
            </a:r>
            <a:r>
              <a:rPr lang="en-US" sz="2200" u="sng" dirty="0" err="1" smtClean="0">
                <a:solidFill>
                  <a:srgbClr val="000000"/>
                </a:solidFill>
              </a:rPr>
              <a:t>e</a:t>
            </a:r>
            <a:r>
              <a:rPr lang="en-US" sz="2200" dirty="0" smtClean="0">
                <a:solidFill>
                  <a:srgbClr val="000000"/>
                </a:solidFill>
              </a:rPr>
              <a:t>, </a:t>
            </a:r>
            <a:r>
              <a:rPr lang="en-US" sz="2200" u="sng" dirty="0" err="1" smtClean="0">
                <a:solidFill>
                  <a:srgbClr val="000000"/>
                </a:solidFill>
              </a:rPr>
              <a:t>x</a:t>
            </a:r>
            <a:r>
              <a:rPr lang="en-US" sz="2200" dirty="0" smtClean="0">
                <a:solidFill>
                  <a:srgbClr val="000000"/>
                </a:solidFill>
              </a:rPr>
              <a:t>) </a:t>
            </a:r>
            <a:r>
              <a:rPr lang="en-US" sz="2200" dirty="0" smtClean="0">
                <a:solidFill>
                  <a:srgbClr val="0000FF"/>
                </a:solidFill>
              </a:rPr>
              <a:t>&amp;</a:t>
            </a:r>
            <a:r>
              <a:rPr lang="en-US" sz="2200" dirty="0" smtClean="0">
                <a:solidFill>
                  <a:srgbClr val="000000"/>
                </a:solidFill>
              </a:rPr>
              <a:t> </a:t>
            </a:r>
            <a:r>
              <a:rPr lang="en-US" sz="2200" dirty="0" err="1" smtClean="0">
                <a:solidFill>
                  <a:srgbClr val="000000"/>
                </a:solidFill>
              </a:rPr>
              <a:t>BARN(</a:t>
            </a:r>
            <a:r>
              <a:rPr lang="en-US" sz="2200" u="sng" dirty="0" err="1" smtClean="0">
                <a:solidFill>
                  <a:srgbClr val="000000"/>
                </a:solidFill>
              </a:rPr>
              <a:t>x</a:t>
            </a:r>
            <a:r>
              <a:rPr lang="en-US" sz="2200" dirty="0" smtClean="0">
                <a:solidFill>
                  <a:srgbClr val="000000"/>
                </a:solidFill>
              </a:rPr>
              <a:t>)]}</a:t>
            </a:r>
          </a:p>
          <a:p>
            <a:pPr>
              <a:spcBef>
                <a:spcPts val="0"/>
              </a:spcBef>
              <a:buNone/>
            </a:pPr>
            <a:endParaRPr lang="en-US" sz="2200" baseline="-25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vanilla-9to10.png"/>
          <p:cNvPicPr>
            <a:picLocks noChangeAspect="1"/>
          </p:cNvPicPr>
          <p:nvPr/>
        </p:nvPicPr>
        <p:blipFill>
          <a:blip r:embed="rId3"/>
          <a:stretch>
            <a:fillRect/>
          </a:stretch>
        </p:blipFill>
        <p:spPr>
          <a:xfrm>
            <a:off x="0" y="0"/>
            <a:ext cx="10191989" cy="6858000"/>
          </a:xfrm>
          <a:prstGeom prst="rect">
            <a:avLst/>
          </a:prstGeom>
        </p:spPr>
      </p:pic>
      <p:sp>
        <p:nvSpPr>
          <p:cNvPr id="3" name="TextBox 2"/>
          <p:cNvSpPr txBox="1"/>
          <p:nvPr/>
        </p:nvSpPr>
        <p:spPr>
          <a:xfrm>
            <a:off x="5867400" y="5410200"/>
            <a:ext cx="3276600" cy="954107"/>
          </a:xfrm>
          <a:prstGeom prst="rect">
            <a:avLst/>
          </a:prstGeom>
          <a:noFill/>
        </p:spPr>
        <p:txBody>
          <a:bodyPr wrap="square" rtlCol="0">
            <a:spAutoFit/>
          </a:bodyPr>
          <a:lstStyle/>
          <a:p>
            <a:r>
              <a:rPr lang="en-US" sz="2800" dirty="0" smtClean="0">
                <a:solidFill>
                  <a:srgbClr val="EAEAEA"/>
                </a:solidFill>
              </a:rPr>
              <a:t>9:10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random”</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screenshot-scattered-4to5.png"/>
          <p:cNvPicPr>
            <a:picLocks noGrp="1" noChangeAspect="1"/>
          </p:cNvPicPr>
          <p:nvPr>
            <p:ph idx="1"/>
          </p:nvPr>
        </p:nvPicPr>
        <p:blipFill>
          <a:blip r:embed="rId2"/>
          <a:srcRect l="-10662" r="-10662"/>
          <a:stretch>
            <a:fillRect/>
          </a:stretch>
        </p:blipFill>
        <p:spPr>
          <a:xfrm>
            <a:off x="-1143000" y="0"/>
            <a:ext cx="12469964" cy="6858000"/>
          </a:xfrm>
        </p:spPr>
      </p:pic>
      <p:sp>
        <p:nvSpPr>
          <p:cNvPr id="3" name="TextBox 2"/>
          <p:cNvSpPr txBox="1"/>
          <p:nvPr/>
        </p:nvSpPr>
        <p:spPr>
          <a:xfrm>
            <a:off x="914400" y="5161746"/>
            <a:ext cx="3048000" cy="1384995"/>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pairs”</a:t>
            </a:r>
          </a:p>
          <a:p>
            <a:r>
              <a:rPr lang="en-US" sz="2800" dirty="0" smtClean="0">
                <a:solidFill>
                  <a:srgbClr val="EAEAEA"/>
                </a:solidFill>
              </a:rPr>
              <a:t>yellow loners</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easycols-4to5.png"/>
          <p:cNvPicPr>
            <a:picLocks noChangeAspect="1"/>
          </p:cNvPicPr>
          <p:nvPr/>
        </p:nvPicPr>
        <p:blipFill>
          <a:blip r:embed="rId2"/>
          <a:stretch>
            <a:fillRect/>
          </a:stretch>
        </p:blipFill>
        <p:spPr>
          <a:xfrm>
            <a:off x="-1" y="0"/>
            <a:ext cx="10278319" cy="6858000"/>
          </a:xfrm>
          <a:prstGeom prst="rect">
            <a:avLst/>
          </a:prstGeom>
        </p:spPr>
      </p:pic>
      <p:sp>
        <p:nvSpPr>
          <p:cNvPr id="3" name="TextBox 2"/>
          <p:cNvSpPr txBox="1"/>
          <p:nvPr/>
        </p:nvSpPr>
        <p:spPr>
          <a:xfrm>
            <a:off x="381000" y="457200"/>
            <a:ext cx="3048000" cy="1384995"/>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“sorted columns”</a:t>
            </a:r>
          </a:p>
          <a:p>
            <a:r>
              <a:rPr lang="en-US" sz="2800" dirty="0" smtClean="0">
                <a:solidFill>
                  <a:srgbClr val="EAEAEA"/>
                </a:solidFill>
              </a:rPr>
              <a:t>yellow loners</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trickycols-4to5.png"/>
          <p:cNvPicPr>
            <a:picLocks noChangeAspect="1"/>
          </p:cNvPicPr>
          <p:nvPr/>
        </p:nvPicPr>
        <p:blipFill>
          <a:blip r:embed="rId3"/>
          <a:stretch>
            <a:fillRect/>
          </a:stretch>
        </p:blipFill>
        <p:spPr>
          <a:xfrm>
            <a:off x="0" y="0"/>
            <a:ext cx="10304405" cy="6858000"/>
          </a:xfrm>
          <a:prstGeom prst="rect">
            <a:avLst/>
          </a:prstGeom>
        </p:spPr>
      </p:pic>
      <p:sp>
        <p:nvSpPr>
          <p:cNvPr id="3" name="TextBox 2"/>
          <p:cNvSpPr txBox="1"/>
          <p:nvPr/>
        </p:nvSpPr>
        <p:spPr>
          <a:xfrm>
            <a:off x="228600" y="533400"/>
            <a:ext cx="3048000" cy="1384995"/>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“mixed columns”</a:t>
            </a:r>
          </a:p>
          <a:p>
            <a:r>
              <a:rPr lang="en-US" sz="2800" dirty="0" smtClean="0">
                <a:solidFill>
                  <a:srgbClr val="EAEAEA"/>
                </a:solidFill>
              </a:rPr>
              <a:t>yellow loners</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trickycols-9to10.png"/>
          <p:cNvPicPr>
            <a:picLocks noChangeAspect="1"/>
          </p:cNvPicPr>
          <p:nvPr/>
        </p:nvPicPr>
        <p:blipFill>
          <a:blip r:embed="rId3"/>
          <a:stretch>
            <a:fillRect/>
          </a:stretch>
        </p:blipFill>
        <p:spPr>
          <a:xfrm>
            <a:off x="-1" y="0"/>
            <a:ext cx="10174715" cy="6858000"/>
          </a:xfrm>
          <a:prstGeom prst="rect">
            <a:avLst/>
          </a:prstGeom>
        </p:spPr>
      </p:pic>
      <p:sp>
        <p:nvSpPr>
          <p:cNvPr id="3" name="TextBox 2"/>
          <p:cNvSpPr txBox="1"/>
          <p:nvPr/>
        </p:nvSpPr>
        <p:spPr>
          <a:xfrm>
            <a:off x="381000" y="533400"/>
            <a:ext cx="3048000" cy="1384995"/>
          </a:xfrm>
          <a:prstGeom prst="rect">
            <a:avLst/>
          </a:prstGeom>
          <a:noFill/>
        </p:spPr>
        <p:txBody>
          <a:bodyPr wrap="square" rtlCol="0">
            <a:spAutoFit/>
          </a:bodyPr>
          <a:lstStyle/>
          <a:p>
            <a:r>
              <a:rPr lang="en-US" sz="2800" dirty="0" smtClean="0">
                <a:solidFill>
                  <a:srgbClr val="EAEAEA"/>
                </a:solidFill>
              </a:rPr>
              <a:t>5:4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“mixed columns”</a:t>
            </a:r>
          </a:p>
          <a:p>
            <a:r>
              <a:rPr lang="en-US" sz="2800" dirty="0" smtClean="0">
                <a:solidFill>
                  <a:srgbClr val="EAEAEA"/>
                </a:solidFill>
              </a:rPr>
              <a:t>one blue loner</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0" y="381000"/>
          <a:ext cx="4430184" cy="2971800"/>
        </p:xfrm>
        <a:graphic>
          <a:graphicData uri="http://schemas.openxmlformats.org/presentationml/2006/ole">
            <p:oleObj spid="_x0000_s51202" name="Document" r:id="rId3" imgW="2044700" imgH="1371600" progId="Word.Document.12">
              <p:link updateAutomatic="1"/>
            </p:oleObj>
          </a:graphicData>
        </a:graphic>
      </p:graphicFrame>
      <p:graphicFrame>
        <p:nvGraphicFramePr>
          <p:cNvPr id="108547" name="Object 3"/>
          <p:cNvGraphicFramePr>
            <a:graphicFrameLocks noChangeAspect="1"/>
          </p:cNvGraphicFramePr>
          <p:nvPr/>
        </p:nvGraphicFramePr>
        <p:xfrm>
          <a:off x="4648200" y="381000"/>
          <a:ext cx="4495800" cy="2978812"/>
        </p:xfrm>
        <a:graphic>
          <a:graphicData uri="http://schemas.openxmlformats.org/presentationml/2006/ole">
            <p:oleObj spid="_x0000_s51203" name="Document" r:id="rId3" imgW="2070100" imgH="1371600" progId="Word.Document.12">
              <p:link updateAutomatic="1"/>
            </p:oleObj>
          </a:graphicData>
        </a:graphic>
      </p:graphicFrame>
      <p:graphicFrame>
        <p:nvGraphicFramePr>
          <p:cNvPr id="108548" name="Object 4"/>
          <p:cNvGraphicFramePr>
            <a:graphicFrameLocks noChangeAspect="1"/>
          </p:cNvGraphicFramePr>
          <p:nvPr/>
        </p:nvGraphicFramePr>
        <p:xfrm>
          <a:off x="0" y="3920750"/>
          <a:ext cx="4419600" cy="2937250"/>
        </p:xfrm>
        <a:graphic>
          <a:graphicData uri="http://schemas.openxmlformats.org/presentationml/2006/ole">
            <p:oleObj spid="_x0000_s51204" name="Document" r:id="rId3" imgW="2044700" imgH="1358900" progId="Word.Document.12">
              <p:link updateAutomatic="1"/>
            </p:oleObj>
          </a:graphicData>
        </a:graphic>
      </p:graphicFrame>
      <p:graphicFrame>
        <p:nvGraphicFramePr>
          <p:cNvPr id="108549" name="Object 5"/>
          <p:cNvGraphicFramePr>
            <a:graphicFrameLocks noChangeAspect="1"/>
          </p:cNvGraphicFramePr>
          <p:nvPr/>
        </p:nvGraphicFramePr>
        <p:xfrm>
          <a:off x="4724400" y="3929676"/>
          <a:ext cx="4419600" cy="2928324"/>
        </p:xfrm>
        <a:graphic>
          <a:graphicData uri="http://schemas.openxmlformats.org/presentationml/2006/ole">
            <p:oleObj spid="_x0000_s51205" name="Document" r:id="rId3" imgW="2070100" imgH="1371600" progId="Word.Document.12">
              <p:link updateAutomatic="1"/>
            </p:oleObj>
          </a:graphicData>
        </a:graphic>
      </p:graphicFrame>
      <p:sp>
        <p:nvSpPr>
          <p:cNvPr id="6" name="TextBox 5"/>
          <p:cNvSpPr txBox="1"/>
          <p:nvPr/>
        </p:nvSpPr>
        <p:spPr>
          <a:xfrm>
            <a:off x="3124200" y="3352800"/>
            <a:ext cx="3048000" cy="523220"/>
          </a:xfrm>
          <a:prstGeom prst="rect">
            <a:avLst/>
          </a:prstGeom>
          <a:noFill/>
        </p:spPr>
        <p:txBody>
          <a:bodyPr wrap="square" rtlCol="0">
            <a:spAutoFit/>
          </a:bodyPr>
          <a:lstStyle/>
          <a:p>
            <a:r>
              <a:rPr lang="en-US" sz="2800" dirty="0" smtClean="0"/>
              <a:t>4:5  (</a:t>
            </a:r>
            <a:r>
              <a:rPr lang="en-US" sz="2800" dirty="0" err="1" smtClean="0"/>
              <a:t>blue:yellow</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Basic Design</a:t>
            </a:r>
            <a:endParaRPr lang="en-US" u="sng" dirty="0"/>
          </a:p>
        </p:txBody>
      </p:sp>
      <p:sp>
        <p:nvSpPr>
          <p:cNvPr id="3" name="Content Placeholder 2"/>
          <p:cNvSpPr>
            <a:spLocks noGrp="1"/>
          </p:cNvSpPr>
          <p:nvPr>
            <p:ph idx="1"/>
          </p:nvPr>
        </p:nvSpPr>
        <p:spPr/>
        <p:txBody>
          <a:bodyPr>
            <a:normAutofit/>
          </a:bodyPr>
          <a:lstStyle/>
          <a:p>
            <a:r>
              <a:rPr lang="en-US" dirty="0" smtClean="0"/>
              <a:t>12 naive adults, 360 trials for each participant</a:t>
            </a:r>
          </a:p>
          <a:p>
            <a:r>
              <a:rPr lang="en-US" dirty="0" smtClean="0"/>
              <a:t>4 trial types: scattered random, scattered pairs (with loners)</a:t>
            </a:r>
          </a:p>
          <a:p>
            <a:pPr>
              <a:buNone/>
            </a:pPr>
            <a:r>
              <a:rPr lang="en-US" dirty="0" smtClean="0"/>
              <a:t>					       mixed columns, sorted columns</a:t>
            </a:r>
          </a:p>
          <a:p>
            <a:r>
              <a:rPr lang="en-US" dirty="0" smtClean="0"/>
              <a:t>5-17 dots of each color on each trial </a:t>
            </a:r>
          </a:p>
          <a:p>
            <a:r>
              <a:rPr lang="en-US" dirty="0" smtClean="0"/>
              <a:t>trials varied by ratio (from 1:2 to 9:10) and type</a:t>
            </a:r>
          </a:p>
          <a:p>
            <a:r>
              <a:rPr lang="en-US" dirty="0" smtClean="0"/>
              <a:t>each “dot scene” displayed for 200ms </a:t>
            </a:r>
          </a:p>
          <a:p>
            <a:r>
              <a:rPr lang="en-US" dirty="0" smtClean="0"/>
              <a:t>target sentence: </a:t>
            </a:r>
            <a:r>
              <a:rPr lang="en-US" i="1" dirty="0" smtClean="0"/>
              <a:t>Are most of the dots yellow</a:t>
            </a:r>
            <a:r>
              <a:rPr lang="en-US" dirty="0" smtClean="0"/>
              <a:t>?</a:t>
            </a:r>
          </a:p>
          <a:p>
            <a:r>
              <a:rPr lang="en-US" dirty="0" smtClean="0"/>
              <a:t>answer ‘yes’ or ‘no’ by pressing buttons on a keyboard</a:t>
            </a:r>
          </a:p>
          <a:p>
            <a:r>
              <a:rPr lang="en-US" dirty="0" smtClean="0"/>
              <a:t>correct answer randomized </a:t>
            </a:r>
          </a:p>
          <a:p>
            <a:r>
              <a:rPr lang="en-US" dirty="0" smtClean="0"/>
              <a:t>relevant controls for area (pixels) vs. number, </a:t>
            </a:r>
            <a:r>
              <a:rPr lang="en-US" dirty="0" err="1" smtClean="0"/>
              <a:t>yada</a:t>
            </a:r>
            <a:r>
              <a:rPr lang="en-US" dirty="0" smtClean="0"/>
              <a:t> </a:t>
            </a:r>
            <a:r>
              <a:rPr lang="en-US" dirty="0" err="1" smtClean="0"/>
              <a:t>yada</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2"/>
          <a:srcRect/>
          <a:stretch>
            <a:fillRect/>
          </a:stretch>
        </p:blipFill>
        <p:spPr bwMode="auto">
          <a:xfrm>
            <a:off x="-14620" y="228600"/>
            <a:ext cx="9158620" cy="6019800"/>
          </a:xfrm>
          <a:prstGeom prst="rect">
            <a:avLst/>
          </a:prstGeom>
          <a:noFill/>
          <a:ln w="9525">
            <a:noFill/>
            <a:miter lim="800000"/>
            <a:headEnd/>
            <a:tailEnd/>
          </a:ln>
        </p:spPr>
      </p:pic>
      <p:sp>
        <p:nvSpPr>
          <p:cNvPr id="3" name="TextBox 2"/>
          <p:cNvSpPr txBox="1"/>
          <p:nvPr/>
        </p:nvSpPr>
        <p:spPr>
          <a:xfrm>
            <a:off x="6086965" y="2590800"/>
            <a:ext cx="2740473" cy="707886"/>
          </a:xfrm>
          <a:prstGeom prst="rect">
            <a:avLst/>
          </a:prstGeom>
          <a:noFill/>
        </p:spPr>
        <p:txBody>
          <a:bodyPr wrap="square" rtlCol="0">
            <a:spAutoFit/>
          </a:bodyPr>
          <a:lstStyle/>
          <a:p>
            <a:r>
              <a:rPr lang="en-GB" sz="2000" dirty="0" smtClean="0">
                <a:solidFill>
                  <a:srgbClr val="FF0000"/>
                </a:solidFill>
              </a:rPr>
              <a:t>better performance on easier ratios: </a:t>
            </a:r>
            <a:r>
              <a:rPr lang="en-GB" sz="2000" i="1" dirty="0" err="1" smtClean="0">
                <a:solidFill>
                  <a:srgbClr val="FF0000"/>
                </a:solidFill>
              </a:rPr>
              <a:t>p</a:t>
            </a:r>
            <a:r>
              <a:rPr lang="en-GB" sz="2000" dirty="0" smtClean="0">
                <a:solidFill>
                  <a:srgbClr val="FF0000"/>
                </a:solidFill>
              </a:rPr>
              <a:t> &lt; .001</a:t>
            </a:r>
            <a:r>
              <a:rPr lang="en-US" sz="2000" dirty="0" smtClean="0">
                <a:solidFill>
                  <a:srgbClr val="FF0000"/>
                </a:solidFill>
              </a:rPr>
              <a:t>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g8,ModelFitsAndData.jpg"/>
          <p:cNvPicPr>
            <a:picLocks noChangeAspect="1"/>
          </p:cNvPicPr>
          <p:nvPr/>
        </p:nvPicPr>
        <p:blipFill>
          <a:blip r:embed="rId2"/>
          <a:stretch>
            <a:fillRect/>
          </a:stretch>
        </p:blipFill>
        <p:spPr>
          <a:xfrm>
            <a:off x="228600" y="228600"/>
            <a:ext cx="8534400" cy="6366201"/>
          </a:xfrm>
          <a:prstGeom prst="rect">
            <a:avLst/>
          </a:prstGeom>
        </p:spPr>
      </p:pic>
      <p:sp>
        <p:nvSpPr>
          <p:cNvPr id="3" name="TextBox 2"/>
          <p:cNvSpPr txBox="1"/>
          <p:nvPr/>
        </p:nvSpPr>
        <p:spPr>
          <a:xfrm>
            <a:off x="4495800" y="2286000"/>
            <a:ext cx="4495800" cy="1323439"/>
          </a:xfrm>
          <a:prstGeom prst="rect">
            <a:avLst/>
          </a:prstGeom>
          <a:noFill/>
        </p:spPr>
        <p:txBody>
          <a:bodyPr wrap="square" rtlCol="0">
            <a:spAutoFit/>
          </a:bodyPr>
          <a:lstStyle/>
          <a:p>
            <a:r>
              <a:rPr lang="en-GB" sz="2000" dirty="0" smtClean="0">
                <a:solidFill>
                  <a:srgbClr val="FF0000"/>
                </a:solidFill>
              </a:rPr>
              <a:t>                             fits for trials </a:t>
            </a:r>
          </a:p>
          <a:p>
            <a:r>
              <a:rPr lang="en-GB" sz="2000" dirty="0" smtClean="0">
                <a:solidFill>
                  <a:srgbClr val="FF0000"/>
                </a:solidFill>
              </a:rPr>
              <a:t>           (apart from Sorted-Columns)</a:t>
            </a:r>
          </a:p>
          <a:p>
            <a:r>
              <a:rPr lang="en-GB" sz="2000" dirty="0" smtClean="0">
                <a:solidFill>
                  <a:srgbClr val="FF0000"/>
                </a:solidFill>
              </a:rPr>
              <a:t>      to a standard psychophysical model      for predicting ANS-driven performance </a:t>
            </a:r>
            <a:endParaRPr lang="en-US" sz="2000" dirty="0">
              <a:solidFill>
                <a:srgbClr val="FF0000"/>
              </a:solidFill>
            </a:endParaRPr>
          </a:p>
        </p:txBody>
      </p:sp>
      <p:sp>
        <p:nvSpPr>
          <p:cNvPr id="5" name="TextBox 4"/>
          <p:cNvSpPr txBox="1"/>
          <p:nvPr/>
        </p:nvSpPr>
        <p:spPr>
          <a:xfrm>
            <a:off x="2338758" y="228600"/>
            <a:ext cx="6500442" cy="769441"/>
          </a:xfrm>
          <a:prstGeom prst="rect">
            <a:avLst/>
          </a:prstGeom>
          <a:noFill/>
        </p:spPr>
        <p:txBody>
          <a:bodyPr wrap="square" rtlCol="0">
            <a:spAutoFit/>
          </a:bodyPr>
          <a:lstStyle/>
          <a:p>
            <a:r>
              <a:rPr lang="en-GB" sz="2200" dirty="0" smtClean="0">
                <a:solidFill>
                  <a:srgbClr val="FF0000"/>
                </a:solidFill>
              </a:rPr>
              <a:t>fits for Sorted-Columns trials to an independent model for detecting the longer of two line segments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228600" y="914400"/>
          <a:ext cx="8915400" cy="4991803"/>
        </p:xfrm>
        <a:graphic>
          <a:graphicData uri="http://schemas.openxmlformats.org/presentationml/2006/ole">
            <p:oleObj spid="_x0000_s55298" name="Document" r:id="rId4" imgW="5511800" imgH="3086100" progId="Word.Document.12">
              <p:link updateAutomatic="1"/>
            </p:oleObj>
          </a:graphicData>
        </a:graphic>
      </p:graphicFrame>
      <p:sp>
        <p:nvSpPr>
          <p:cNvPr id="5" name="Up Arrow 4"/>
          <p:cNvSpPr/>
          <p:nvPr/>
        </p:nvSpPr>
        <p:spPr>
          <a:xfrm>
            <a:off x="3208020" y="5494723"/>
            <a:ext cx="581660" cy="822960"/>
          </a:xfrm>
          <a:prstGeom prst="up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t>Plan</a:t>
            </a:r>
            <a:endParaRPr lang="en-US" sz="3600" u="sng" dirty="0"/>
          </a:p>
        </p:txBody>
      </p:sp>
      <p:sp>
        <p:nvSpPr>
          <p:cNvPr id="3" name="Content Placeholder 2"/>
          <p:cNvSpPr>
            <a:spLocks noGrp="1"/>
          </p:cNvSpPr>
          <p:nvPr>
            <p:ph idx="1"/>
          </p:nvPr>
        </p:nvSpPr>
        <p:spPr>
          <a:xfrm>
            <a:off x="457200" y="1143000"/>
            <a:ext cx="8229600" cy="4807977"/>
          </a:xfrm>
        </p:spPr>
        <p:txBody>
          <a:bodyPr>
            <a:noAutofit/>
          </a:bodyPr>
          <a:lstStyle/>
          <a:p>
            <a:pPr>
              <a:spcBef>
                <a:spcPts val="0"/>
              </a:spcBef>
            </a:pPr>
            <a:r>
              <a:rPr lang="en-US" dirty="0" smtClean="0"/>
              <a:t>Warm up on the </a:t>
            </a:r>
            <a:r>
              <a:rPr lang="en-US" dirty="0" smtClean="0">
                <a:solidFill>
                  <a:srgbClr val="0000FF"/>
                </a:solidFill>
              </a:rPr>
              <a:t>I-language</a:t>
            </a:r>
            <a:r>
              <a:rPr lang="en-US" dirty="0" smtClean="0"/>
              <a:t>/</a:t>
            </a:r>
            <a:r>
              <a:rPr lang="en-US" dirty="0" smtClean="0">
                <a:solidFill>
                  <a:srgbClr val="FF0000"/>
                </a:solidFill>
              </a:rPr>
              <a:t>E-language</a:t>
            </a:r>
            <a:r>
              <a:rPr lang="en-US" dirty="0" smtClean="0"/>
              <a:t> distinction</a:t>
            </a:r>
          </a:p>
          <a:p>
            <a:pPr>
              <a:spcBef>
                <a:spcPts val="0"/>
              </a:spcBef>
              <a:buNone/>
            </a:pPr>
            <a:endParaRPr lang="en-US" dirty="0" smtClean="0"/>
          </a:p>
          <a:p>
            <a:pPr>
              <a:spcBef>
                <a:spcPts val="0"/>
              </a:spcBef>
            </a:pPr>
            <a:r>
              <a:rPr lang="en-US" dirty="0" smtClean="0"/>
              <a:t>Examples of why focusing on </a:t>
            </a:r>
            <a:r>
              <a:rPr lang="en-US" dirty="0" smtClean="0">
                <a:solidFill>
                  <a:srgbClr val="0000FF"/>
                </a:solidFill>
              </a:rPr>
              <a:t>I-languages </a:t>
            </a:r>
            <a:r>
              <a:rPr lang="en-US" dirty="0" smtClean="0"/>
              <a:t>matters in </a:t>
            </a:r>
            <a:r>
              <a:rPr lang="en-US" u="sng" dirty="0" smtClean="0"/>
              <a:t>semantics</a:t>
            </a:r>
            <a:endParaRPr lang="en-US" i="1" u="sng" dirty="0" smtClean="0"/>
          </a:p>
          <a:p>
            <a:pPr lvl="1">
              <a:spcBef>
                <a:spcPts val="1200"/>
              </a:spcBef>
            </a:pPr>
            <a:r>
              <a:rPr lang="en-US" sz="2400" i="1" dirty="0" smtClean="0"/>
              <a:t>semantic composition</a:t>
            </a:r>
            <a:r>
              <a:rPr lang="en-US" sz="2400" dirty="0" smtClean="0"/>
              <a:t>:</a:t>
            </a:r>
            <a:r>
              <a:rPr lang="en-US" sz="2400" dirty="0" smtClean="0">
                <a:solidFill>
                  <a:srgbClr val="0000FF"/>
                </a:solidFill>
              </a:rPr>
              <a:t> &amp;</a:t>
            </a:r>
            <a:r>
              <a:rPr lang="en-US" sz="2400" dirty="0" smtClean="0">
                <a:solidFill>
                  <a:srgbClr val="000000"/>
                </a:solidFill>
              </a:rPr>
              <a:t> and</a:t>
            </a:r>
            <a:r>
              <a:rPr lang="en-US" sz="2400" dirty="0" smtClean="0">
                <a:solidFill>
                  <a:srgbClr val="0000FF"/>
                </a:solidFill>
              </a:rPr>
              <a:t> </a:t>
            </a:r>
            <a:r>
              <a:rPr lang="en-US" sz="2400" dirty="0" err="1" smtClean="0">
                <a:solidFill>
                  <a:srgbClr val="0000FF"/>
                </a:solidFill>
                <a:sym typeface="Symbol"/>
              </a:rPr>
              <a:t></a:t>
            </a:r>
            <a:r>
              <a:rPr lang="en-US" sz="2400" dirty="0" smtClean="0">
                <a:solidFill>
                  <a:srgbClr val="0000FF"/>
                </a:solidFill>
              </a:rPr>
              <a:t> </a:t>
            </a:r>
            <a:r>
              <a:rPr lang="en-US" sz="2400" dirty="0" smtClean="0">
                <a:solidFill>
                  <a:srgbClr val="000000"/>
                </a:solidFill>
              </a:rPr>
              <a:t>in logical forms</a:t>
            </a:r>
          </a:p>
          <a:p>
            <a:pPr lvl="1">
              <a:spcBef>
                <a:spcPts val="0"/>
              </a:spcBef>
              <a:buNone/>
            </a:pPr>
            <a:r>
              <a:rPr lang="en-US" sz="2400" dirty="0" smtClean="0">
                <a:solidFill>
                  <a:srgbClr val="000000"/>
                </a:solidFill>
              </a:rPr>
              <a:t>	</a:t>
            </a:r>
            <a:r>
              <a:rPr lang="en-US" dirty="0" smtClean="0">
                <a:solidFill>
                  <a:srgbClr val="000000"/>
                </a:solidFill>
              </a:rPr>
              <a:t>(</a:t>
            </a:r>
            <a:r>
              <a:rPr lang="en-US" dirty="0" smtClean="0">
                <a:solidFill>
                  <a:srgbClr val="0000FF"/>
                </a:solidFill>
              </a:rPr>
              <a:t>which logical concepts </a:t>
            </a:r>
            <a:r>
              <a:rPr lang="en-US" dirty="0" smtClean="0">
                <a:solidFill>
                  <a:srgbClr val="000000"/>
                </a:solidFill>
              </a:rPr>
              <a:t>get expressed via grammatical combination?</a:t>
            </a:r>
            <a:endParaRPr lang="en-US" sz="2400" dirty="0" smtClean="0">
              <a:solidFill>
                <a:srgbClr val="000000"/>
              </a:solidFill>
            </a:endParaRPr>
          </a:p>
          <a:p>
            <a:pPr lvl="1">
              <a:spcBef>
                <a:spcPts val="1200"/>
              </a:spcBef>
            </a:pPr>
            <a:r>
              <a:rPr lang="en-US" sz="2400" i="1" dirty="0" smtClean="0">
                <a:solidFill>
                  <a:srgbClr val="000000"/>
                </a:solidFill>
              </a:rPr>
              <a:t>lexical meaning</a:t>
            </a:r>
            <a:r>
              <a:rPr lang="en-US" sz="2400" dirty="0" smtClean="0">
                <a:solidFill>
                  <a:srgbClr val="000000"/>
                </a:solidFill>
              </a:rPr>
              <a:t>: </a:t>
            </a:r>
            <a:r>
              <a:rPr lang="en-US" sz="2400" dirty="0" smtClean="0">
                <a:solidFill>
                  <a:srgbClr val="0000FF"/>
                </a:solidFill>
              </a:rPr>
              <a:t>‘Most’</a:t>
            </a:r>
            <a:r>
              <a:rPr lang="en-US" sz="2400" dirty="0" smtClean="0">
                <a:solidFill>
                  <a:srgbClr val="000000"/>
                </a:solidFill>
              </a:rPr>
              <a:t> and its relation to human concepts</a:t>
            </a:r>
          </a:p>
          <a:p>
            <a:pPr lvl="1">
              <a:spcBef>
                <a:spcPts val="0"/>
              </a:spcBef>
              <a:buNone/>
            </a:pPr>
            <a:r>
              <a:rPr lang="en-US" dirty="0" smtClean="0">
                <a:solidFill>
                  <a:srgbClr val="000000"/>
                </a:solidFill>
              </a:rPr>
              <a:t>     (</a:t>
            </a:r>
            <a:r>
              <a:rPr lang="en-US" dirty="0" smtClean="0">
                <a:solidFill>
                  <a:srgbClr val="0000FF"/>
                </a:solidFill>
              </a:rPr>
              <a:t>which logical concepts </a:t>
            </a:r>
            <a:r>
              <a:rPr lang="en-US" dirty="0" smtClean="0">
                <a:solidFill>
                  <a:srgbClr val="000000"/>
                </a:solidFill>
              </a:rPr>
              <a:t>are used to encode word meanings?)</a:t>
            </a:r>
          </a:p>
          <a:p>
            <a:pPr lvl="1">
              <a:spcBef>
                <a:spcPts val="0"/>
              </a:spcBef>
              <a:buNone/>
            </a:pPr>
            <a:endParaRPr lang="en-US" dirty="0" smtClean="0">
              <a:solidFill>
                <a:srgbClr val="000000"/>
              </a:solidFill>
            </a:endParaRPr>
          </a:p>
          <a:p>
            <a:pPr>
              <a:spcBef>
                <a:spcPts val="0"/>
              </a:spcBef>
              <a:spcAft>
                <a:spcPts val="600"/>
              </a:spcAft>
              <a:buNone/>
            </a:pPr>
            <a:r>
              <a:rPr lang="en-US" sz="2200" b="1" dirty="0" err="1" smtClean="0">
                <a:solidFill>
                  <a:srgbClr val="0000FF"/>
                </a:solidFill>
                <a:latin typeface="Apple Chancery"/>
              </a:rPr>
              <a:t>MOST</a:t>
            </a:r>
            <a:r>
              <a:rPr lang="en-US" sz="2200" dirty="0" err="1" smtClean="0"/>
              <a:t>{DOTS(x</a:t>
            </a:r>
            <a:r>
              <a:rPr lang="en-US" sz="2200" dirty="0" smtClean="0"/>
              <a:t>), </a:t>
            </a:r>
            <a:r>
              <a:rPr lang="en-US" sz="2200" dirty="0" err="1" smtClean="0"/>
              <a:t>BLUE(x</a:t>
            </a:r>
            <a:r>
              <a:rPr lang="en-US" sz="2200" dirty="0" smtClean="0"/>
              <a:t>)}</a:t>
            </a:r>
          </a:p>
          <a:p>
            <a:pPr>
              <a:buNone/>
            </a:pPr>
            <a:r>
              <a:rPr lang="en-US" sz="2000" dirty="0" smtClean="0">
                <a:solidFill>
                  <a:srgbClr val="0000FF"/>
                </a:solidFill>
              </a:rPr>
              <a:t>           </a:t>
            </a:r>
            <a:r>
              <a:rPr lang="en-US" sz="2200" dirty="0" smtClean="0">
                <a:solidFill>
                  <a:srgbClr val="0000FF"/>
                </a:solidFill>
              </a:rPr>
              <a:t>#</a:t>
            </a:r>
            <a:r>
              <a:rPr lang="en-US" sz="2200" dirty="0" smtClean="0"/>
              <a:t>{</a:t>
            </a:r>
            <a:r>
              <a:rPr lang="en-US" sz="2200" dirty="0" err="1" smtClean="0"/>
              <a:t>x:DOT(x</a:t>
            </a:r>
            <a:r>
              <a:rPr lang="en-US" sz="2200" dirty="0" smtClean="0"/>
              <a:t>) </a:t>
            </a:r>
            <a:r>
              <a:rPr lang="en-US" sz="2200" dirty="0" smtClean="0">
                <a:solidFill>
                  <a:srgbClr val="0000FF"/>
                </a:solidFill>
              </a:rPr>
              <a:t>&amp;</a:t>
            </a:r>
            <a:r>
              <a:rPr lang="en-US" sz="2200" dirty="0" smtClean="0"/>
              <a:t> </a:t>
            </a:r>
            <a:r>
              <a:rPr lang="en-US" sz="2200" dirty="0" err="1" smtClean="0"/>
              <a:t>BLUE(x</a:t>
            </a:r>
            <a:r>
              <a:rPr lang="en-US" sz="2200" dirty="0" smtClean="0"/>
              <a:t>)} </a:t>
            </a:r>
            <a:r>
              <a:rPr lang="en-US" sz="2200" dirty="0" smtClean="0">
                <a:solidFill>
                  <a:srgbClr val="0000FF"/>
                </a:solidFill>
              </a:rPr>
              <a:t>&gt; #</a:t>
            </a:r>
            <a:r>
              <a:rPr lang="en-US" sz="2200" dirty="0" smtClean="0"/>
              <a:t>{x:DOT(x)</a:t>
            </a:r>
            <a:r>
              <a:rPr lang="en-US" sz="2200" dirty="0" smtClean="0">
                <a:sym typeface="Symbol" pitchFamily="1" charset="2"/>
              </a:rPr>
              <a:t>}</a:t>
            </a:r>
            <a:r>
              <a:rPr lang="en-US" sz="2200" dirty="0" smtClean="0">
                <a:solidFill>
                  <a:srgbClr val="0000FF"/>
                </a:solidFill>
                <a:sym typeface="Symbol" pitchFamily="1" charset="2"/>
              </a:rPr>
              <a:t>/2 </a:t>
            </a:r>
            <a:endParaRPr lang="en-US" sz="2200" dirty="0" smtClean="0">
              <a:latin typeface="Apple Chancery"/>
            </a:endParaRPr>
          </a:p>
          <a:p>
            <a:pPr>
              <a:buNone/>
            </a:pPr>
            <a:r>
              <a:rPr lang="en-US" sz="2200" dirty="0" smtClean="0">
                <a:solidFill>
                  <a:srgbClr val="0000FF"/>
                </a:solidFill>
              </a:rPr>
              <a:t>          #</a:t>
            </a:r>
            <a:r>
              <a:rPr lang="en-US" sz="2200" dirty="0" smtClean="0"/>
              <a:t>{</a:t>
            </a:r>
            <a:r>
              <a:rPr lang="en-US" sz="2200" dirty="0" err="1" smtClean="0"/>
              <a:t>x:DOT(x</a:t>
            </a:r>
            <a:r>
              <a:rPr lang="en-US" sz="2200" dirty="0" smtClean="0"/>
              <a:t>) </a:t>
            </a:r>
            <a:r>
              <a:rPr lang="en-US" sz="2200" dirty="0" smtClean="0">
                <a:solidFill>
                  <a:srgbClr val="0000FF"/>
                </a:solidFill>
              </a:rPr>
              <a:t>&amp;</a:t>
            </a:r>
            <a:r>
              <a:rPr lang="en-US" sz="2200" dirty="0" smtClean="0"/>
              <a:t> </a:t>
            </a:r>
            <a:r>
              <a:rPr lang="en-US" sz="2200" dirty="0" err="1" smtClean="0"/>
              <a:t>BLUE(x</a:t>
            </a:r>
            <a:r>
              <a:rPr lang="en-US" sz="2200" dirty="0" smtClean="0"/>
              <a:t>)} </a:t>
            </a:r>
            <a:r>
              <a:rPr lang="en-US" sz="2200" dirty="0" smtClean="0">
                <a:solidFill>
                  <a:srgbClr val="0000FF"/>
                </a:solidFill>
              </a:rPr>
              <a:t>&gt; #</a:t>
            </a:r>
            <a:r>
              <a:rPr lang="en-US" sz="2200" dirty="0" smtClean="0"/>
              <a:t>{</a:t>
            </a:r>
            <a:r>
              <a:rPr lang="en-US" sz="2200" dirty="0" err="1" smtClean="0"/>
              <a:t>x:DOT(x</a:t>
            </a:r>
            <a:r>
              <a:rPr lang="en-US" sz="2200" dirty="0" smtClean="0"/>
              <a:t>) </a:t>
            </a:r>
            <a:r>
              <a:rPr lang="en-US" sz="2200" dirty="0" smtClean="0">
                <a:solidFill>
                  <a:srgbClr val="0000FF"/>
                </a:solidFill>
              </a:rPr>
              <a:t>&amp; </a:t>
            </a:r>
            <a:r>
              <a:rPr lang="en-US" sz="2200" dirty="0" err="1" smtClean="0">
                <a:solidFill>
                  <a:srgbClr val="0000FF"/>
                </a:solidFill>
                <a:sym typeface="Symbol" pitchFamily="1" charset="2"/>
              </a:rPr>
              <a:t></a:t>
            </a:r>
            <a:r>
              <a:rPr lang="en-US" sz="2200" dirty="0" err="1" smtClean="0">
                <a:sym typeface="Symbol" pitchFamily="1" charset="2"/>
              </a:rPr>
              <a:t>BLUE(x</a:t>
            </a:r>
            <a:r>
              <a:rPr lang="en-US" sz="2200" dirty="0" smtClean="0">
                <a:sym typeface="Symbol" pitchFamily="1" charset="2"/>
              </a:rPr>
              <a:t>)}</a:t>
            </a:r>
          </a:p>
          <a:p>
            <a:pPr>
              <a:buNone/>
            </a:pPr>
            <a:r>
              <a:rPr lang="en-US" sz="2200" dirty="0" smtClean="0">
                <a:solidFill>
                  <a:srgbClr val="0000FF"/>
                </a:solidFill>
              </a:rPr>
              <a:t>          #</a:t>
            </a:r>
            <a:r>
              <a:rPr lang="en-US" sz="2200" dirty="0" smtClean="0"/>
              <a:t>{</a:t>
            </a:r>
            <a:r>
              <a:rPr lang="en-US" sz="2200" dirty="0" err="1" smtClean="0"/>
              <a:t>x:DOT(x</a:t>
            </a:r>
            <a:r>
              <a:rPr lang="en-US" sz="2200" dirty="0" smtClean="0"/>
              <a:t>) </a:t>
            </a:r>
            <a:r>
              <a:rPr lang="en-US" sz="2200" dirty="0" smtClean="0">
                <a:solidFill>
                  <a:srgbClr val="0000FF"/>
                </a:solidFill>
              </a:rPr>
              <a:t>&amp;</a:t>
            </a:r>
            <a:r>
              <a:rPr lang="en-US" sz="2200" dirty="0" smtClean="0"/>
              <a:t> </a:t>
            </a:r>
            <a:r>
              <a:rPr lang="en-US" sz="2200" dirty="0" err="1" smtClean="0"/>
              <a:t>BLUE(x</a:t>
            </a:r>
            <a:r>
              <a:rPr lang="en-US" sz="2200" dirty="0" smtClean="0"/>
              <a:t>)} </a:t>
            </a:r>
            <a:r>
              <a:rPr lang="en-US" sz="2200" dirty="0" smtClean="0">
                <a:solidFill>
                  <a:srgbClr val="0000FF"/>
                </a:solidFill>
              </a:rPr>
              <a:t>&gt; #</a:t>
            </a:r>
            <a:r>
              <a:rPr lang="en-US" sz="2200" dirty="0" smtClean="0"/>
              <a:t>{</a:t>
            </a:r>
            <a:r>
              <a:rPr lang="en-US" sz="2200" dirty="0" err="1" smtClean="0"/>
              <a:t>x:DOT(x</a:t>
            </a:r>
            <a:r>
              <a:rPr lang="en-US" sz="2200" dirty="0" smtClean="0"/>
              <a:t>)}  </a:t>
            </a:r>
            <a:r>
              <a:rPr lang="en-US" sz="2200" dirty="0" smtClean="0">
                <a:solidFill>
                  <a:srgbClr val="0000FF"/>
                </a:solidFill>
              </a:rPr>
              <a:t>–  #</a:t>
            </a:r>
            <a:r>
              <a:rPr lang="en-US" sz="2200" dirty="0" smtClean="0"/>
              <a:t>{</a:t>
            </a:r>
            <a:r>
              <a:rPr lang="en-US" sz="2200" dirty="0" err="1" smtClean="0"/>
              <a:t>x:DOT(x</a:t>
            </a:r>
            <a:r>
              <a:rPr lang="en-US" sz="2200" dirty="0" smtClean="0"/>
              <a:t>) </a:t>
            </a:r>
            <a:r>
              <a:rPr lang="en-US" sz="2200" dirty="0" smtClean="0">
                <a:solidFill>
                  <a:srgbClr val="0000FF"/>
                </a:solidFill>
              </a:rPr>
              <a:t>&amp;</a:t>
            </a:r>
            <a:r>
              <a:rPr lang="en-US" sz="2200" dirty="0" smtClean="0"/>
              <a:t> </a:t>
            </a:r>
            <a:r>
              <a:rPr lang="en-US" sz="2200" dirty="0" err="1" smtClean="0"/>
              <a:t>BLUE(x</a:t>
            </a:r>
            <a:r>
              <a:rPr lang="en-US" sz="2200" dirty="0" smtClean="0"/>
              <a:t>)} </a:t>
            </a:r>
            <a:endParaRPr lang="en-US" sz="2200" dirty="0" smtClean="0">
              <a:sym typeface="Symbol" pitchFamily="1" charset="2"/>
            </a:endParaRPr>
          </a:p>
          <a:p>
            <a:pPr>
              <a:buNone/>
            </a:pPr>
            <a:endParaRPr lang="en-US" sz="2000" dirty="0" smtClean="0">
              <a:sym typeface="Symbol" pitchFamily="1" charset="2"/>
            </a:endParaRPr>
          </a:p>
          <a:p>
            <a:pPr lvl="1">
              <a:spcBef>
                <a:spcPts val="0"/>
              </a:spcBef>
              <a:buNone/>
            </a:pPr>
            <a:endParaRPr lang="en-US" dirty="0" smtClean="0">
              <a:solidFill>
                <a:srgbClr val="000000"/>
              </a:solidFill>
            </a:endParaRPr>
          </a:p>
        </p:txBody>
      </p:sp>
      <p:sp>
        <p:nvSpPr>
          <p:cNvPr id="4" name="Rectangle 3"/>
          <p:cNvSpPr/>
          <p:nvPr/>
        </p:nvSpPr>
        <p:spPr>
          <a:xfrm>
            <a:off x="6841623" y="4470400"/>
            <a:ext cx="1845177" cy="769441"/>
          </a:xfrm>
          <a:prstGeom prst="rect">
            <a:avLst/>
          </a:prstGeom>
        </p:spPr>
        <p:txBody>
          <a:bodyPr wrap="square">
            <a:spAutoFit/>
          </a:bodyPr>
          <a:lstStyle/>
          <a:p>
            <a:pPr>
              <a:buFontTx/>
              <a:buNone/>
            </a:pPr>
            <a:r>
              <a:rPr lang="en-US" sz="2200" i="1" dirty="0" smtClean="0">
                <a:solidFill>
                  <a:srgbClr val="FF0000"/>
                </a:solidFill>
                <a:ea typeface="Arial" pitchFamily="1" charset="0"/>
                <a:cs typeface="Arial" pitchFamily="1" charset="0"/>
              </a:rPr>
              <a:t> extensionally </a:t>
            </a:r>
          </a:p>
          <a:p>
            <a:pPr>
              <a:buFontTx/>
              <a:buNone/>
            </a:pPr>
            <a:r>
              <a:rPr lang="en-US" sz="2200" i="1" dirty="0" smtClean="0">
                <a:solidFill>
                  <a:srgbClr val="FF0000"/>
                </a:solidFill>
                <a:ea typeface="Arial" pitchFamily="1" charset="0"/>
                <a:cs typeface="Arial" pitchFamily="1" charset="0"/>
              </a:rPr>
              <a:t>   equivalent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8546" name="Object 2"/>
          <p:cNvGraphicFramePr>
            <a:graphicFrameLocks noChangeAspect="1"/>
          </p:cNvGraphicFramePr>
          <p:nvPr/>
        </p:nvGraphicFramePr>
        <p:xfrm>
          <a:off x="0" y="381000"/>
          <a:ext cx="4430184" cy="2971800"/>
        </p:xfrm>
        <a:graphic>
          <a:graphicData uri="http://schemas.openxmlformats.org/presentationml/2006/ole">
            <p:oleObj spid="_x0000_s605186" name="Document" r:id="rId3" imgW="2044700" imgH="1371600" progId="Word.Document.12">
              <p:link updateAutomatic="1"/>
            </p:oleObj>
          </a:graphicData>
        </a:graphic>
      </p:graphicFrame>
      <p:graphicFrame>
        <p:nvGraphicFramePr>
          <p:cNvPr id="108547" name="Object 3"/>
          <p:cNvGraphicFramePr>
            <a:graphicFrameLocks noChangeAspect="1"/>
          </p:cNvGraphicFramePr>
          <p:nvPr/>
        </p:nvGraphicFramePr>
        <p:xfrm>
          <a:off x="4648200" y="381000"/>
          <a:ext cx="4495800" cy="2978812"/>
        </p:xfrm>
        <a:graphic>
          <a:graphicData uri="http://schemas.openxmlformats.org/presentationml/2006/ole">
            <p:oleObj spid="_x0000_s605187" name="Document" r:id="rId3" imgW="2070100" imgH="1371600" progId="Word.Document.12">
              <p:link updateAutomatic="1"/>
            </p:oleObj>
          </a:graphicData>
        </a:graphic>
      </p:graphicFrame>
      <p:graphicFrame>
        <p:nvGraphicFramePr>
          <p:cNvPr id="108548" name="Object 4"/>
          <p:cNvGraphicFramePr>
            <a:graphicFrameLocks noChangeAspect="1"/>
          </p:cNvGraphicFramePr>
          <p:nvPr/>
        </p:nvGraphicFramePr>
        <p:xfrm>
          <a:off x="0" y="3920750"/>
          <a:ext cx="4419600" cy="2937250"/>
        </p:xfrm>
        <a:graphic>
          <a:graphicData uri="http://schemas.openxmlformats.org/presentationml/2006/ole">
            <p:oleObj spid="_x0000_s605188" name="Document" r:id="rId3" imgW="2044700" imgH="1358900" progId="Word.Document.12">
              <p:link updateAutomatic="1"/>
            </p:oleObj>
          </a:graphicData>
        </a:graphic>
      </p:graphicFrame>
      <p:graphicFrame>
        <p:nvGraphicFramePr>
          <p:cNvPr id="108549" name="Object 5"/>
          <p:cNvGraphicFramePr>
            <a:graphicFrameLocks noChangeAspect="1"/>
          </p:cNvGraphicFramePr>
          <p:nvPr/>
        </p:nvGraphicFramePr>
        <p:xfrm>
          <a:off x="4724400" y="3929676"/>
          <a:ext cx="4419600" cy="2928324"/>
        </p:xfrm>
        <a:graphic>
          <a:graphicData uri="http://schemas.openxmlformats.org/presentationml/2006/ole">
            <p:oleObj spid="_x0000_s605189" name="Document" r:id="rId3" imgW="2070100" imgH="1371600" progId="Word.Document.12">
              <p:link updateAutomatic="1"/>
            </p:oleObj>
          </a:graphicData>
        </a:graphic>
      </p:graphicFrame>
      <p:sp>
        <p:nvSpPr>
          <p:cNvPr id="6" name="TextBox 5"/>
          <p:cNvSpPr txBox="1"/>
          <p:nvPr/>
        </p:nvSpPr>
        <p:spPr>
          <a:xfrm>
            <a:off x="3124200" y="3352800"/>
            <a:ext cx="3048000" cy="523220"/>
          </a:xfrm>
          <a:prstGeom prst="rect">
            <a:avLst/>
          </a:prstGeom>
          <a:noFill/>
        </p:spPr>
        <p:txBody>
          <a:bodyPr wrap="square" rtlCol="0">
            <a:spAutoFit/>
          </a:bodyPr>
          <a:lstStyle/>
          <a:p>
            <a:r>
              <a:rPr lang="en-US" sz="2800" dirty="0" smtClean="0"/>
              <a:t>4:5  (</a:t>
            </a:r>
            <a:r>
              <a:rPr lang="en-US" sz="2800" dirty="0" err="1" smtClean="0"/>
              <a:t>blue:yellow</a:t>
            </a:r>
            <a:r>
              <a:rPr lang="en-US" sz="2800" dirty="0" smtClean="0"/>
              <a:t>)</a:t>
            </a:r>
            <a:endParaRPr lang="en-US" sz="2800" dirty="0"/>
          </a:p>
        </p:txBody>
      </p:sp>
      <p:sp>
        <p:nvSpPr>
          <p:cNvPr id="7" name="TextBox 6"/>
          <p:cNvSpPr txBox="1"/>
          <p:nvPr/>
        </p:nvSpPr>
        <p:spPr>
          <a:xfrm>
            <a:off x="203200" y="711200"/>
            <a:ext cx="762000" cy="368300"/>
          </a:xfrm>
          <a:prstGeom prst="rect">
            <a:avLst/>
          </a:prstGeom>
          <a:noFill/>
        </p:spPr>
        <p:txBody>
          <a:bodyPr wrap="square" rtlCol="0">
            <a:spAutoFit/>
          </a:bodyPr>
          <a:lstStyle/>
          <a:p>
            <a:r>
              <a:rPr lang="en-US" dirty="0" smtClean="0"/>
              <a:t>ANS</a:t>
            </a:r>
            <a:endParaRPr lang="en-US" dirty="0"/>
          </a:p>
        </p:txBody>
      </p:sp>
      <p:sp>
        <p:nvSpPr>
          <p:cNvPr id="8" name="TextBox 7"/>
          <p:cNvSpPr txBox="1"/>
          <p:nvPr/>
        </p:nvSpPr>
        <p:spPr>
          <a:xfrm>
            <a:off x="203200" y="4241800"/>
            <a:ext cx="762000" cy="368300"/>
          </a:xfrm>
          <a:prstGeom prst="rect">
            <a:avLst/>
          </a:prstGeom>
          <a:noFill/>
        </p:spPr>
        <p:txBody>
          <a:bodyPr wrap="square" rtlCol="0">
            <a:spAutoFit/>
          </a:bodyPr>
          <a:lstStyle/>
          <a:p>
            <a:r>
              <a:rPr lang="en-US" dirty="0" smtClean="0"/>
              <a:t>ANS</a:t>
            </a:r>
            <a:endParaRPr lang="en-US" dirty="0"/>
          </a:p>
        </p:txBody>
      </p:sp>
      <p:sp>
        <p:nvSpPr>
          <p:cNvPr id="9" name="TextBox 8"/>
          <p:cNvSpPr txBox="1"/>
          <p:nvPr/>
        </p:nvSpPr>
        <p:spPr>
          <a:xfrm>
            <a:off x="4724400" y="679450"/>
            <a:ext cx="762000" cy="368300"/>
          </a:xfrm>
          <a:prstGeom prst="rect">
            <a:avLst/>
          </a:prstGeom>
          <a:noFill/>
        </p:spPr>
        <p:txBody>
          <a:bodyPr wrap="square" rtlCol="0">
            <a:spAutoFit/>
          </a:bodyPr>
          <a:lstStyle/>
          <a:p>
            <a:r>
              <a:rPr lang="en-US" dirty="0" smtClean="0"/>
              <a:t> ANS</a:t>
            </a:r>
            <a:endParaRPr lang="en-US" dirty="0"/>
          </a:p>
        </p:txBody>
      </p:sp>
      <p:sp>
        <p:nvSpPr>
          <p:cNvPr id="11" name="TextBox 10"/>
          <p:cNvSpPr txBox="1"/>
          <p:nvPr/>
        </p:nvSpPr>
        <p:spPr>
          <a:xfrm>
            <a:off x="4927600" y="4241800"/>
            <a:ext cx="1028700" cy="646331"/>
          </a:xfrm>
          <a:prstGeom prst="rect">
            <a:avLst/>
          </a:prstGeom>
          <a:noFill/>
        </p:spPr>
        <p:txBody>
          <a:bodyPr wrap="square" rtlCol="0">
            <a:spAutoFit/>
          </a:bodyPr>
          <a:lstStyle/>
          <a:p>
            <a:r>
              <a:rPr lang="en-US" dirty="0" smtClean="0"/>
              <a:t>Line </a:t>
            </a:r>
          </a:p>
          <a:p>
            <a:r>
              <a:rPr lang="en-US" dirty="0" smtClean="0"/>
              <a:t>Length</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Follow-Up  Study</a:t>
            </a:r>
            <a:endParaRPr lang="en-US" dirty="0"/>
          </a:p>
        </p:txBody>
      </p:sp>
      <p:sp>
        <p:nvSpPr>
          <p:cNvPr id="3" name="Content Placeholder 2"/>
          <p:cNvSpPr>
            <a:spLocks noGrp="1"/>
          </p:cNvSpPr>
          <p:nvPr>
            <p:ph idx="1"/>
          </p:nvPr>
        </p:nvSpPr>
        <p:spPr/>
        <p:txBody>
          <a:bodyPr/>
          <a:lstStyle/>
          <a:p>
            <a:pPr>
              <a:buNone/>
            </a:pPr>
            <a:r>
              <a:rPr lang="en-US" sz="2400" dirty="0" smtClean="0">
                <a:sym typeface="Symbol" charset="2"/>
              </a:rPr>
              <a:t>Could it be that speakers </a:t>
            </a:r>
            <a:r>
              <a:rPr lang="en-US" sz="2400" i="1" u="sng" dirty="0" smtClean="0">
                <a:sym typeface="Symbol" charset="2"/>
              </a:rPr>
              <a:t>understand</a:t>
            </a:r>
            <a:r>
              <a:rPr lang="en-US" sz="2400" dirty="0" smtClean="0">
                <a:sym typeface="Symbol" charset="2"/>
              </a:rPr>
              <a:t> </a:t>
            </a:r>
          </a:p>
          <a:p>
            <a:pPr>
              <a:buNone/>
            </a:pPr>
            <a:r>
              <a:rPr lang="en-US" sz="2400" dirty="0" smtClean="0">
                <a:sym typeface="Symbol" charset="2"/>
              </a:rPr>
              <a:t>	‘</a:t>
            </a:r>
            <a:r>
              <a:rPr lang="en-US" dirty="0" smtClean="0">
                <a:sym typeface="Symbol" charset="2"/>
              </a:rPr>
              <a:t>M</a:t>
            </a:r>
            <a:r>
              <a:rPr lang="en-US" sz="2400" dirty="0" smtClean="0">
                <a:sym typeface="Symbol" charset="2"/>
              </a:rPr>
              <a:t>ost of the dots are blue?’ </a:t>
            </a:r>
          </a:p>
          <a:p>
            <a:pPr>
              <a:buNone/>
            </a:pPr>
            <a:r>
              <a:rPr lang="en-US" dirty="0" smtClean="0">
                <a:sym typeface="Symbol" charset="2"/>
              </a:rPr>
              <a:t>as a </a:t>
            </a:r>
            <a:r>
              <a:rPr lang="en-US" sz="2400" dirty="0" smtClean="0">
                <a:solidFill>
                  <a:srgbClr val="0000FF"/>
                </a:solidFill>
              </a:rPr>
              <a:t>1-To-1-Plus </a:t>
            </a:r>
            <a:r>
              <a:rPr lang="en-US" sz="2400" dirty="0" smtClean="0">
                <a:solidFill>
                  <a:srgbClr val="0000FF"/>
                </a:solidFill>
                <a:sym typeface="Symbol" charset="2"/>
              </a:rPr>
              <a:t>question</a:t>
            </a:r>
            <a:r>
              <a:rPr lang="en-US" sz="2400" dirty="0" smtClean="0">
                <a:sym typeface="Symbol" charset="2"/>
              </a:rPr>
              <a:t>…</a:t>
            </a:r>
          </a:p>
          <a:p>
            <a:pPr>
              <a:buNone/>
            </a:pPr>
            <a:r>
              <a:rPr lang="en-US" dirty="0" smtClean="0">
                <a:sym typeface="Symbol" charset="2"/>
              </a:rPr>
              <a:t>	</a:t>
            </a:r>
            <a:r>
              <a:rPr lang="en-US" sz="2400" dirty="0" smtClean="0">
                <a:sym typeface="Symbol" charset="2"/>
              </a:rPr>
              <a:t>but our task made it </a:t>
            </a:r>
            <a:r>
              <a:rPr lang="en-US" sz="2400" i="1" u="sng" dirty="0" smtClean="0">
                <a:sym typeface="Symbol" charset="2"/>
              </a:rPr>
              <a:t>too hard to use</a:t>
            </a:r>
            <a:r>
              <a:rPr lang="en-US" sz="2400" i="1" dirty="0" smtClean="0">
                <a:sym typeface="Symbol" charset="2"/>
              </a:rPr>
              <a:t> </a:t>
            </a:r>
          </a:p>
          <a:p>
            <a:pPr>
              <a:buNone/>
            </a:pPr>
            <a:r>
              <a:rPr lang="en-US" sz="2400" dirty="0" smtClean="0">
                <a:sym typeface="Symbol" charset="2"/>
              </a:rPr>
              <a:t>a </a:t>
            </a:r>
            <a:r>
              <a:rPr lang="en-US" sz="2400" dirty="0" smtClean="0">
                <a:solidFill>
                  <a:srgbClr val="0000FF"/>
                </a:solidFill>
              </a:rPr>
              <a:t>1-To-1-Plus </a:t>
            </a:r>
            <a:r>
              <a:rPr lang="en-US" sz="2400" dirty="0" smtClean="0">
                <a:solidFill>
                  <a:srgbClr val="0000FF"/>
                </a:solidFill>
                <a:sym typeface="Symbol" charset="2"/>
              </a:rPr>
              <a:t>verification strategy</a:t>
            </a:r>
            <a:r>
              <a:rPr lang="en-US" sz="2400" dirty="0" smtClean="0">
                <a:sym typeface="Symbol" charset="2"/>
              </a:rPr>
              <a:t>?</a:t>
            </a:r>
          </a:p>
          <a:p>
            <a:pPr>
              <a:buNone/>
            </a:pPr>
            <a:endParaRPr lang="en-US" dirty="0" smtClean="0">
              <a:sym typeface="Symbol" charset="2"/>
            </a:endParaRPr>
          </a:p>
          <a:p>
            <a:pPr>
              <a:buNone/>
            </a:pPr>
            <a:r>
              <a:rPr lang="en-US" dirty="0" smtClean="0">
                <a:sym typeface="Symbol" charset="2"/>
              </a:rPr>
              <a:t>Probably not, since people did even </a:t>
            </a:r>
            <a:r>
              <a:rPr lang="en-US" i="1" u="sng" dirty="0" smtClean="0">
                <a:sym typeface="Symbol" charset="2"/>
              </a:rPr>
              <a:t>better</a:t>
            </a:r>
            <a:r>
              <a:rPr lang="en-US" dirty="0" smtClean="0">
                <a:sym typeface="Symbol" charset="2"/>
              </a:rPr>
              <a:t> </a:t>
            </a:r>
          </a:p>
          <a:p>
            <a:pPr>
              <a:buNone/>
            </a:pPr>
            <a:r>
              <a:rPr lang="en-US" dirty="0" smtClean="0">
                <a:sym typeface="Symbol" charset="2"/>
              </a:rPr>
              <a:t>when asked to deploy the components of a 1-to-1-Plus strategy</a:t>
            </a:r>
          </a:p>
          <a:p>
            <a:pPr>
              <a:buNone/>
            </a:pPr>
            <a:r>
              <a:rPr lang="en-US" dirty="0" smtClean="0">
                <a:sym typeface="Symbol" charset="2"/>
              </a:rPr>
              <a:t>(on trials where that would be a good strategy to use)</a:t>
            </a:r>
            <a:endParaRPr lang="en-US" dirty="0" smtClean="0"/>
          </a:p>
          <a:p>
            <a:pPr>
              <a:buFontTx/>
              <a:buNone/>
            </a:pPr>
            <a:endParaRPr lang="en-US" sz="3200" dirty="0" smtClean="0"/>
          </a:p>
          <a:p>
            <a:pPr>
              <a:buFont typeface="Arial" charset="0"/>
              <a:buNone/>
            </a:pPr>
            <a:endParaRPr lang="en-US" dirty="0" smtClean="0">
              <a:solidFill>
                <a:srgbClr val="FF0000"/>
              </a:solidFill>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descr="screenshot-scattered-4to5.png"/>
          <p:cNvPicPr>
            <a:picLocks noGrp="1" noChangeAspect="1"/>
          </p:cNvPicPr>
          <p:nvPr>
            <p:ph idx="1"/>
          </p:nvPr>
        </p:nvPicPr>
        <p:blipFill>
          <a:blip r:embed="rId2"/>
          <a:srcRect l="-10662" r="-10662"/>
          <a:stretch>
            <a:fillRect/>
          </a:stretch>
        </p:blipFill>
        <p:spPr>
          <a:xfrm>
            <a:off x="-1143000" y="0"/>
            <a:ext cx="12469964" cy="6858000"/>
          </a:xfrm>
        </p:spPr>
      </p:pic>
      <p:sp>
        <p:nvSpPr>
          <p:cNvPr id="3" name="TextBox 2"/>
          <p:cNvSpPr txBox="1"/>
          <p:nvPr/>
        </p:nvSpPr>
        <p:spPr>
          <a:xfrm>
            <a:off x="469900" y="5130800"/>
            <a:ext cx="4038600" cy="1384995"/>
          </a:xfrm>
          <a:prstGeom prst="rect">
            <a:avLst/>
          </a:prstGeom>
          <a:noFill/>
        </p:spPr>
        <p:txBody>
          <a:bodyPr wrap="square" rtlCol="0">
            <a:spAutoFit/>
          </a:bodyPr>
          <a:lstStyle/>
          <a:p>
            <a:r>
              <a:rPr lang="en-US" sz="2800" dirty="0" smtClean="0">
                <a:solidFill>
                  <a:srgbClr val="EAEAEA"/>
                </a:solidFill>
              </a:rPr>
              <a:t>4:5  (</a:t>
            </a:r>
            <a:r>
              <a:rPr lang="en-US" sz="2800" dirty="0" err="1" smtClean="0">
                <a:solidFill>
                  <a:srgbClr val="EAEAEA"/>
                </a:solidFill>
              </a:rPr>
              <a:t>blue:yellow</a:t>
            </a:r>
            <a:r>
              <a:rPr lang="en-US" sz="2800" dirty="0" smtClean="0">
                <a:solidFill>
                  <a:srgbClr val="EAEAEA"/>
                </a:solidFill>
              </a:rPr>
              <a:t>)</a:t>
            </a:r>
          </a:p>
          <a:p>
            <a:r>
              <a:rPr lang="en-US" sz="2800" dirty="0" smtClean="0">
                <a:solidFill>
                  <a:srgbClr val="EAEAEA"/>
                </a:solidFill>
              </a:rPr>
              <a:t>“scattered pairs”</a:t>
            </a:r>
          </a:p>
          <a:p>
            <a:r>
              <a:rPr lang="en-US" sz="2800" i="1" dirty="0" smtClean="0">
                <a:solidFill>
                  <a:srgbClr val="EAEAEA"/>
                </a:solidFill>
              </a:rPr>
              <a:t>Identify-the-Loners </a:t>
            </a:r>
            <a:r>
              <a:rPr lang="en-US" sz="2800" dirty="0" smtClean="0">
                <a:solidFill>
                  <a:srgbClr val="EAEAEA"/>
                </a:solidFill>
              </a:rPr>
              <a:t>Task</a:t>
            </a:r>
            <a:endParaRPr lang="en-US" sz="2800" dirty="0">
              <a:solidFill>
                <a:srgbClr val="EAEAEA"/>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48834" name="Object 2"/>
          <p:cNvGraphicFramePr>
            <a:graphicFrameLocks noChangeAspect="1"/>
          </p:cNvGraphicFramePr>
          <p:nvPr/>
        </p:nvGraphicFramePr>
        <p:xfrm>
          <a:off x="457200" y="457200"/>
          <a:ext cx="8295612" cy="5943600"/>
        </p:xfrm>
        <a:graphic>
          <a:graphicData uri="http://schemas.openxmlformats.org/presentationml/2006/ole">
            <p:oleObj spid="_x0000_s57346" name="Document" r:id="rId3" imgW="3314700" imgH="2374900" progId="Word.Document.12">
              <p:link updateAutomatic="1"/>
            </p:oleObj>
          </a:graphicData>
        </a:graphic>
      </p:graphicFrame>
      <p:sp>
        <p:nvSpPr>
          <p:cNvPr id="4" name="TextBox 3"/>
          <p:cNvSpPr txBox="1"/>
          <p:nvPr/>
        </p:nvSpPr>
        <p:spPr>
          <a:xfrm>
            <a:off x="1981200" y="381000"/>
            <a:ext cx="5867400" cy="369332"/>
          </a:xfrm>
          <a:prstGeom prst="rect">
            <a:avLst/>
          </a:prstGeom>
          <a:noFill/>
        </p:spPr>
        <p:txBody>
          <a:bodyPr wrap="square" rtlCol="0">
            <a:spAutoFit/>
          </a:bodyPr>
          <a:lstStyle/>
          <a:p>
            <a:r>
              <a:rPr lang="en-GB" i="1" dirty="0" smtClean="0">
                <a:solidFill>
                  <a:srgbClr val="FF0000"/>
                </a:solidFill>
              </a:rPr>
              <a:t>better</a:t>
            </a:r>
            <a:r>
              <a:rPr lang="en-GB" dirty="0" smtClean="0">
                <a:solidFill>
                  <a:srgbClr val="FF0000"/>
                </a:solidFill>
              </a:rPr>
              <a:t> performance on components of a 1-to-1-plus task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g8,ModelFitsAndData.jpg"/>
          <p:cNvPicPr>
            <a:picLocks noChangeAspect="1"/>
          </p:cNvPicPr>
          <p:nvPr/>
        </p:nvPicPr>
        <p:blipFill>
          <a:blip r:embed="rId2"/>
          <a:stretch>
            <a:fillRect/>
          </a:stretch>
        </p:blipFill>
        <p:spPr>
          <a:xfrm>
            <a:off x="457200" y="838200"/>
            <a:ext cx="7763566" cy="5791200"/>
          </a:xfrm>
          <a:prstGeom prst="rect">
            <a:avLst/>
          </a:prstGeom>
        </p:spPr>
      </p:pic>
      <p:sp>
        <p:nvSpPr>
          <p:cNvPr id="3" name="Oval 2"/>
          <p:cNvSpPr/>
          <p:nvPr/>
        </p:nvSpPr>
        <p:spPr>
          <a:xfrm>
            <a:off x="990600" y="4800600"/>
            <a:ext cx="1371600" cy="13716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62200" y="381000"/>
            <a:ext cx="4369230" cy="523220"/>
          </a:xfrm>
          <a:prstGeom prst="rect">
            <a:avLst/>
          </a:prstGeom>
          <a:noFill/>
        </p:spPr>
        <p:txBody>
          <a:bodyPr wrap="none" rtlCol="0">
            <a:spAutoFit/>
          </a:bodyPr>
          <a:lstStyle/>
          <a:p>
            <a:r>
              <a:rPr lang="en-US" sz="2800" dirty="0" smtClean="0">
                <a:solidFill>
                  <a:srgbClr val="0000FF"/>
                </a:solidFill>
              </a:rPr>
              <a:t>Side Point Worth Noting…</a:t>
            </a:r>
            <a:endParaRPr lang="en-US" sz="2800" dirty="0">
              <a:solidFill>
                <a:srgbClr val="0000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Lots of </a:t>
            </a:r>
            <a:r>
              <a:rPr lang="en-US" i="1" u="sng" dirty="0" smtClean="0"/>
              <a:t>Possible</a:t>
            </a:r>
            <a:r>
              <a:rPr lang="en-US" dirty="0" smtClean="0"/>
              <a:t> Analyses, but perhaps...</a:t>
            </a:r>
            <a:br>
              <a:rPr lang="en-US" dirty="0" smtClean="0"/>
            </a:br>
            <a:r>
              <a:rPr lang="en-US" dirty="0" smtClean="0"/>
              <a:t>a way of testing how ‘most’ is </a:t>
            </a:r>
            <a:r>
              <a:rPr lang="en-US" i="1" u="sng" dirty="0" smtClean="0"/>
              <a:t>understood</a:t>
            </a:r>
            <a:endParaRPr lang="en-US" i="1" u="sng" dirty="0"/>
          </a:p>
        </p:txBody>
      </p:sp>
      <p:sp>
        <p:nvSpPr>
          <p:cNvPr id="3" name="Content Placeholder 2"/>
          <p:cNvSpPr>
            <a:spLocks noGrp="1"/>
          </p:cNvSpPr>
          <p:nvPr>
            <p:ph idx="1"/>
          </p:nvPr>
        </p:nvSpPr>
        <p:spPr>
          <a:xfrm>
            <a:off x="457200" y="1600200"/>
            <a:ext cx="8229600" cy="4851400"/>
          </a:xfrm>
        </p:spPr>
        <p:txBody>
          <a:bodyPr>
            <a:normAutofit/>
          </a:bodyPr>
          <a:lstStyle/>
          <a:p>
            <a:pPr>
              <a:spcBef>
                <a:spcPts val="0"/>
              </a:spcBef>
              <a:spcAft>
                <a:spcPts val="600"/>
              </a:spcAft>
              <a:buNone/>
            </a:pPr>
            <a:r>
              <a:rPr lang="en-US" b="1" dirty="0" err="1" smtClean="0">
                <a:solidFill>
                  <a:srgbClr val="0000FF"/>
                </a:solidFill>
                <a:latin typeface="Apple Chancery"/>
              </a:rPr>
              <a:t>MOST</a:t>
            </a:r>
            <a:r>
              <a:rPr lang="en-US" dirty="0" err="1" smtClean="0"/>
              <a:t>{DOTS(x</a:t>
            </a:r>
            <a:r>
              <a:rPr lang="en-US" dirty="0" smtClean="0"/>
              <a:t>), </a:t>
            </a:r>
            <a:r>
              <a:rPr lang="en-US" dirty="0" err="1" smtClean="0"/>
              <a:t>BLUE(x</a:t>
            </a:r>
            <a:r>
              <a:rPr lang="en-US" dirty="0" smtClean="0"/>
              <a:t>)}</a:t>
            </a:r>
          </a:p>
          <a:p>
            <a:pPr>
              <a:spcBef>
                <a:spcPts val="0"/>
              </a:spcBef>
              <a:spcAft>
                <a:spcPts val="600"/>
              </a:spcAft>
              <a:buNone/>
            </a:pPr>
            <a:endParaRPr lang="en-US" i="1" dirty="0" smtClean="0"/>
          </a:p>
          <a:p>
            <a:pPr>
              <a:spcBef>
                <a:spcPts val="0"/>
              </a:spcBef>
              <a:spcAft>
                <a:spcPts val="600"/>
              </a:spcAft>
              <a:buNone/>
            </a:pPr>
            <a:r>
              <a:rPr lang="en-US" i="1" dirty="0" smtClean="0"/>
              <a:t>No Cardinality Comparison</a:t>
            </a:r>
          </a:p>
          <a:p>
            <a:pPr>
              <a:spcBef>
                <a:spcPts val="0"/>
              </a:spcBef>
              <a:spcAft>
                <a:spcPts val="600"/>
              </a:spcAft>
              <a:buNone/>
            </a:pPr>
            <a:r>
              <a:rPr lang="en-US" b="1" i="1" dirty="0" smtClean="0">
                <a:solidFill>
                  <a:srgbClr val="0000FF"/>
                </a:solidFill>
                <a:latin typeface="Apple Chancery"/>
              </a:rPr>
              <a:t>	 </a:t>
            </a:r>
            <a:r>
              <a:rPr lang="en-US" sz="3200" b="1" dirty="0" smtClean="0">
                <a:solidFill>
                  <a:srgbClr val="0000FF"/>
                </a:solidFill>
                <a:latin typeface="Apple Chancery"/>
              </a:rPr>
              <a:t>1</a:t>
            </a:r>
            <a:r>
              <a:rPr lang="en-US" b="1" dirty="0" smtClean="0">
                <a:solidFill>
                  <a:srgbClr val="0000FF"/>
                </a:solidFill>
                <a:latin typeface="Apple Chancery"/>
              </a:rPr>
              <a:t>-TO-</a:t>
            </a:r>
            <a:r>
              <a:rPr lang="en-US" sz="3200" b="1" dirty="0" smtClean="0">
                <a:solidFill>
                  <a:srgbClr val="0000FF"/>
                </a:solidFill>
                <a:latin typeface="Apple Chancery"/>
              </a:rPr>
              <a:t>1</a:t>
            </a:r>
            <a:r>
              <a:rPr lang="en-US" b="1" dirty="0" smtClean="0">
                <a:solidFill>
                  <a:srgbClr val="0000FF"/>
                </a:solidFill>
                <a:latin typeface="Apple Chancery"/>
              </a:rPr>
              <a:t>-PLUS</a:t>
            </a:r>
            <a:r>
              <a:rPr lang="en-US" dirty="0" smtClean="0"/>
              <a:t>[{x:DOT(x) </a:t>
            </a:r>
            <a:r>
              <a:rPr lang="en-US" dirty="0" smtClean="0">
                <a:solidFill>
                  <a:srgbClr val="0000FF"/>
                </a:solidFill>
              </a:rPr>
              <a:t>&amp;</a:t>
            </a:r>
            <a:r>
              <a:rPr lang="en-US" dirty="0" smtClean="0"/>
              <a:t> </a:t>
            </a:r>
            <a:r>
              <a:rPr lang="en-US" dirty="0" err="1" smtClean="0"/>
              <a:t>BLUE(x</a:t>
            </a:r>
            <a:r>
              <a:rPr lang="en-US" dirty="0" smtClean="0"/>
              <a:t>)}, {</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r>
              <a:rPr lang="en-US" dirty="0" smtClean="0"/>
              <a:t>]</a:t>
            </a:r>
          </a:p>
          <a:p>
            <a:pPr>
              <a:spcBef>
                <a:spcPts val="0"/>
              </a:spcBef>
              <a:spcAft>
                <a:spcPts val="600"/>
              </a:spcAft>
              <a:buNone/>
            </a:pPr>
            <a:endParaRPr lang="en-US" i="1" dirty="0" smtClean="0"/>
          </a:p>
          <a:p>
            <a:pPr>
              <a:spcBef>
                <a:spcPts val="0"/>
              </a:spcBef>
              <a:spcAft>
                <a:spcPts val="600"/>
              </a:spcAft>
              <a:buNone/>
            </a:pPr>
            <a:endParaRPr lang="en-US" i="1" dirty="0" smtClean="0"/>
          </a:p>
          <a:p>
            <a:pPr>
              <a:spcBef>
                <a:spcPts val="0"/>
              </a:spcBef>
              <a:spcAft>
                <a:spcPts val="600"/>
              </a:spcAft>
              <a:buNone/>
            </a:pPr>
            <a:r>
              <a:rPr lang="en-US" i="1" dirty="0" smtClean="0"/>
              <a:t>Cardinality Comparison</a:t>
            </a:r>
            <a:endParaRPr lang="en-US" dirty="0" smtClean="0"/>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{x:DOT(x)</a:t>
            </a:r>
            <a:r>
              <a:rPr lang="en-US" dirty="0" smtClean="0">
                <a:sym typeface="Symbol" pitchFamily="1" charset="2"/>
              </a:rPr>
              <a:t>}</a:t>
            </a:r>
            <a:r>
              <a:rPr lang="en-US" dirty="0" smtClean="0">
                <a:solidFill>
                  <a:srgbClr val="0000FF"/>
                </a:solidFill>
                <a:sym typeface="Symbol" pitchFamily="1" charset="2"/>
              </a:rPr>
              <a:t>/2 </a:t>
            </a:r>
            <a:endParaRPr lang="en-US" dirty="0" smtClean="0">
              <a:latin typeface="Apple Chancery"/>
            </a:endParaRP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endParaRPr lang="en-US" dirty="0" smtClean="0">
              <a:sym typeface="Symbol" pitchFamily="1" charset="2"/>
            </a:endParaRPr>
          </a:p>
          <a:p>
            <a:endParaRPr lang="en-US" dirty="0"/>
          </a:p>
        </p:txBody>
      </p:sp>
      <p:sp>
        <p:nvSpPr>
          <p:cNvPr id="7" name="TextBox 6"/>
          <p:cNvSpPr txBox="1"/>
          <p:nvPr/>
        </p:nvSpPr>
        <p:spPr>
          <a:xfrm>
            <a:off x="3886200" y="3594100"/>
            <a:ext cx="4800600" cy="1015663"/>
          </a:xfrm>
          <a:prstGeom prst="rect">
            <a:avLst/>
          </a:prstGeom>
          <a:noFill/>
        </p:spPr>
        <p:txBody>
          <a:bodyPr wrap="square" rtlCol="0">
            <a:spAutoFit/>
          </a:bodyPr>
          <a:lstStyle/>
          <a:p>
            <a:r>
              <a:rPr lang="en-US" sz="2000" i="1" dirty="0" smtClean="0"/>
              <a:t>So it would be nice if we could get evidence </a:t>
            </a:r>
            <a:r>
              <a:rPr lang="en-US" sz="2000" i="1" dirty="0" smtClean="0">
                <a:solidFill>
                  <a:srgbClr val="000000"/>
                </a:solidFill>
              </a:rPr>
              <a:t>about</a:t>
            </a:r>
            <a:r>
              <a:rPr lang="en-US" sz="2000" i="1" dirty="0" smtClean="0">
                <a:solidFill>
                  <a:srgbClr val="0000FF"/>
                </a:solidFill>
              </a:rPr>
              <a:t> </a:t>
            </a:r>
            <a:r>
              <a:rPr lang="en-US" sz="2000" i="1" u="sng" dirty="0" smtClean="0">
                <a:solidFill>
                  <a:srgbClr val="0000FF"/>
                </a:solidFill>
              </a:rPr>
              <a:t>which computations speakers perform </a:t>
            </a:r>
            <a:r>
              <a:rPr lang="en-US" sz="2000" i="1" dirty="0" smtClean="0">
                <a:solidFill>
                  <a:srgbClr val="000000"/>
                </a:solidFill>
              </a:rPr>
              <a:t>when evaluating ‘Most of the dots are blue’ </a:t>
            </a:r>
            <a:endParaRPr lang="en-US" sz="2000" i="1" dirty="0">
              <a:solidFill>
                <a:srgbClr val="00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Lots of </a:t>
            </a:r>
            <a:r>
              <a:rPr lang="en-US" i="1" u="sng" dirty="0" smtClean="0"/>
              <a:t>Possible</a:t>
            </a:r>
            <a:r>
              <a:rPr lang="en-US" dirty="0" smtClean="0"/>
              <a:t> Analyses, but perhaps...</a:t>
            </a:r>
            <a:br>
              <a:rPr lang="en-US" dirty="0" smtClean="0"/>
            </a:br>
            <a:r>
              <a:rPr lang="en-US" dirty="0" smtClean="0"/>
              <a:t>a way of testing how ‘most’ is </a:t>
            </a:r>
            <a:r>
              <a:rPr lang="en-US" i="1" u="sng" dirty="0" smtClean="0"/>
              <a:t>understood</a:t>
            </a:r>
            <a:endParaRPr lang="en-US" i="1" u="sng" dirty="0"/>
          </a:p>
        </p:txBody>
      </p:sp>
      <p:sp>
        <p:nvSpPr>
          <p:cNvPr id="3" name="Content Placeholder 2"/>
          <p:cNvSpPr>
            <a:spLocks noGrp="1"/>
          </p:cNvSpPr>
          <p:nvPr>
            <p:ph idx="1"/>
          </p:nvPr>
        </p:nvSpPr>
        <p:spPr>
          <a:xfrm>
            <a:off x="457200" y="1600200"/>
            <a:ext cx="8229600" cy="4851400"/>
          </a:xfrm>
        </p:spPr>
        <p:txBody>
          <a:bodyPr>
            <a:normAutofit/>
          </a:bodyPr>
          <a:lstStyle/>
          <a:p>
            <a:pPr>
              <a:spcBef>
                <a:spcPts val="0"/>
              </a:spcBef>
              <a:spcAft>
                <a:spcPts val="600"/>
              </a:spcAft>
              <a:buNone/>
            </a:pPr>
            <a:r>
              <a:rPr lang="en-US" b="1" dirty="0" err="1" smtClean="0">
                <a:solidFill>
                  <a:srgbClr val="0000FF"/>
                </a:solidFill>
                <a:latin typeface="Apple Chancery"/>
              </a:rPr>
              <a:t>MOST</a:t>
            </a:r>
            <a:r>
              <a:rPr lang="en-US" dirty="0" err="1" smtClean="0"/>
              <a:t>{DOTS(x</a:t>
            </a:r>
            <a:r>
              <a:rPr lang="en-US" dirty="0" smtClean="0"/>
              <a:t>), </a:t>
            </a:r>
            <a:r>
              <a:rPr lang="en-US" dirty="0" err="1" smtClean="0"/>
              <a:t>BLUE(x</a:t>
            </a:r>
            <a:r>
              <a:rPr lang="en-US" dirty="0" smtClean="0"/>
              <a:t>)}</a:t>
            </a:r>
          </a:p>
          <a:p>
            <a:pPr>
              <a:spcBef>
                <a:spcPts val="0"/>
              </a:spcBef>
              <a:spcAft>
                <a:spcPts val="600"/>
              </a:spcAft>
              <a:buNone/>
            </a:pPr>
            <a:endParaRPr lang="en-US" i="1" dirty="0" smtClean="0"/>
          </a:p>
          <a:p>
            <a:pPr>
              <a:spcBef>
                <a:spcPts val="0"/>
              </a:spcBef>
              <a:spcAft>
                <a:spcPts val="600"/>
              </a:spcAft>
              <a:buNone/>
            </a:pPr>
            <a:r>
              <a:rPr lang="en-US" i="1" dirty="0" smtClean="0"/>
              <a:t>Cardinality Comparison</a:t>
            </a:r>
            <a:endParaRPr lang="en-US" dirty="0" smtClean="0"/>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{x:DOT(x)</a:t>
            </a:r>
            <a:r>
              <a:rPr lang="en-US" dirty="0" smtClean="0">
                <a:sym typeface="Symbol" pitchFamily="1" charset="2"/>
              </a:rPr>
              <a:t>}</a:t>
            </a:r>
            <a:r>
              <a:rPr lang="en-US" dirty="0" smtClean="0">
                <a:solidFill>
                  <a:srgbClr val="0000FF"/>
                </a:solidFill>
                <a:sym typeface="Symbol" pitchFamily="1" charset="2"/>
              </a:rPr>
              <a:t>/2 </a:t>
            </a:r>
            <a:r>
              <a:rPr lang="en-US" dirty="0" smtClean="0">
                <a:solidFill>
                  <a:srgbClr val="0000FF"/>
                </a:solidFill>
                <a:sym typeface="Symbol" pitchFamily="1" charset="2"/>
              </a:rPr>
              <a:t>			</a:t>
            </a:r>
            <a:r>
              <a:rPr lang="en-US" i="1" dirty="0" smtClean="0">
                <a:sym typeface="Symbol" pitchFamily="1" charset="2"/>
              </a:rPr>
              <a:t>Martin </a:t>
            </a:r>
            <a:r>
              <a:rPr lang="en-US" i="1" dirty="0" err="1" smtClean="0">
                <a:sym typeface="Symbol" pitchFamily="1" charset="2"/>
              </a:rPr>
              <a:t>Hackl</a:t>
            </a:r>
            <a:endParaRPr lang="en-US" i="1" dirty="0" smtClean="0">
              <a:latin typeface="Apple Chancery"/>
            </a:endParaRP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&amp; </a:t>
            </a:r>
            <a:r>
              <a:rPr lang="en-US" dirty="0" err="1" smtClean="0">
                <a:solidFill>
                  <a:srgbClr val="0000FF"/>
                </a:solidFill>
                <a:sym typeface="Symbol" pitchFamily="1" charset="2"/>
              </a:rPr>
              <a:t></a:t>
            </a:r>
            <a:r>
              <a:rPr lang="en-US" dirty="0" err="1" smtClean="0">
                <a:sym typeface="Symbol" pitchFamily="1" charset="2"/>
              </a:rPr>
              <a:t>BLUE(x</a:t>
            </a:r>
            <a:r>
              <a:rPr lang="en-US" dirty="0" smtClean="0">
                <a:sym typeface="Symbol" pitchFamily="1" charset="2"/>
              </a:rPr>
              <a:t>)}</a:t>
            </a:r>
          </a:p>
          <a:p>
            <a:pPr>
              <a:buNone/>
            </a:pP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 </a:t>
            </a:r>
            <a:r>
              <a:rPr lang="en-US" dirty="0" smtClean="0">
                <a:solidFill>
                  <a:srgbClr val="0000FF"/>
                </a:solidFill>
              </a:rPr>
              <a:t>&gt; #</a:t>
            </a:r>
            <a:r>
              <a:rPr lang="en-US" dirty="0" smtClean="0"/>
              <a:t>{</a:t>
            </a:r>
            <a:r>
              <a:rPr lang="en-US" dirty="0" err="1" smtClean="0"/>
              <a:t>x:DOT(x</a:t>
            </a:r>
            <a:r>
              <a:rPr lang="en-US" dirty="0" smtClean="0"/>
              <a:t>)}  </a:t>
            </a:r>
            <a:r>
              <a:rPr lang="en-US" dirty="0" smtClean="0">
                <a:solidFill>
                  <a:srgbClr val="0000FF"/>
                </a:solidFill>
              </a:rPr>
              <a:t>–  #</a:t>
            </a:r>
            <a:r>
              <a:rPr lang="en-US" dirty="0" smtClean="0"/>
              <a:t>{</a:t>
            </a:r>
            <a:r>
              <a:rPr lang="en-US" dirty="0" err="1" smtClean="0"/>
              <a:t>x:DOT(x</a:t>
            </a:r>
            <a:r>
              <a:rPr lang="en-US" dirty="0" smtClean="0"/>
              <a:t>) </a:t>
            </a:r>
            <a:r>
              <a:rPr lang="en-US" dirty="0" smtClean="0">
                <a:solidFill>
                  <a:srgbClr val="0000FF"/>
                </a:solidFill>
              </a:rPr>
              <a:t>&amp;</a:t>
            </a:r>
            <a:r>
              <a:rPr lang="en-US" dirty="0" smtClean="0"/>
              <a:t> </a:t>
            </a:r>
            <a:r>
              <a:rPr lang="en-US" dirty="0" err="1" smtClean="0"/>
              <a:t>BLUE(x</a:t>
            </a:r>
            <a:r>
              <a:rPr lang="en-US" dirty="0" smtClean="0"/>
              <a:t>)}</a:t>
            </a:r>
            <a:r>
              <a:rPr lang="en-US" dirty="0" smtClean="0"/>
              <a:t> </a:t>
            </a:r>
          </a:p>
          <a:p>
            <a:pPr>
              <a:buNone/>
            </a:pPr>
            <a:endParaRPr lang="en-US" dirty="0" smtClean="0">
              <a:sym typeface="Symbol" pitchFamily="1" charset="2"/>
            </a:endParaRPr>
          </a:p>
          <a:p>
            <a:pPr>
              <a:buNone/>
            </a:pPr>
            <a:r>
              <a:rPr lang="en-US" dirty="0" smtClean="0"/>
              <a:t>if there are only two colors to worry about, blue and red, the non-blues can be identified with the reds</a:t>
            </a:r>
            <a:endParaRPr lang="en-US" dirty="0" smtClean="0">
              <a:solidFill>
                <a:srgbClr val="FF0000"/>
              </a:solidFill>
              <a:sym typeface="Symbol" charset="2"/>
            </a:endParaRPr>
          </a:p>
          <a:p>
            <a:pPr>
              <a:buNone/>
            </a:pPr>
            <a:endParaRPr lang="en-US" dirty="0" smtClean="0">
              <a:sym typeface="Symbol" pitchFamily="1" charset="2"/>
            </a:endParaRPr>
          </a:p>
          <a:p>
            <a:endParaRPr lang="en-US" dirty="0"/>
          </a:p>
        </p:txBody>
      </p:sp>
      <p:pic>
        <p:nvPicPr>
          <p:cNvPr id="4" name="Picture 3"/>
          <p:cNvPicPr>
            <a:picLocks noChangeAspect="1"/>
          </p:cNvPicPr>
          <p:nvPr/>
        </p:nvPicPr>
        <p:blipFill>
          <a:blip r:embed="rId2"/>
          <a:stretch>
            <a:fillRect/>
          </a:stretch>
        </p:blipFill>
        <p:spPr>
          <a:xfrm>
            <a:off x="6997700" y="1600200"/>
            <a:ext cx="1473200" cy="1545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shot-multi1.png"/>
          <p:cNvPicPr>
            <a:picLocks noChangeAspect="1"/>
          </p:cNvPicPr>
          <p:nvPr/>
        </p:nvPicPr>
        <p:blipFill>
          <a:blip r:embed="rId2"/>
          <a:stretch>
            <a:fillRect/>
          </a:stretch>
        </p:blipFill>
        <p:spPr>
          <a:xfrm>
            <a:off x="-1066800" y="0"/>
            <a:ext cx="11103445" cy="74676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Lots of </a:t>
            </a:r>
            <a:r>
              <a:rPr lang="en-US" i="1" u="sng" dirty="0" smtClean="0"/>
              <a:t>Possible</a:t>
            </a:r>
            <a:r>
              <a:rPr lang="en-US" dirty="0" smtClean="0"/>
              <a:t> Analyses, but perhaps...</a:t>
            </a:r>
            <a:br>
              <a:rPr lang="en-US" dirty="0" smtClean="0"/>
            </a:br>
            <a:r>
              <a:rPr lang="en-US" dirty="0" smtClean="0"/>
              <a:t>a way of testing how ‘most’ is </a:t>
            </a:r>
            <a:r>
              <a:rPr lang="en-US" i="1" u="sng" dirty="0" smtClean="0"/>
              <a:t>understood</a:t>
            </a:r>
            <a:endParaRPr lang="en-US" dirty="0"/>
          </a:p>
        </p:txBody>
      </p:sp>
      <p:sp>
        <p:nvSpPr>
          <p:cNvPr id="3" name="Content Placeholder 2"/>
          <p:cNvSpPr>
            <a:spLocks noGrp="1"/>
          </p:cNvSpPr>
          <p:nvPr>
            <p:ph idx="1"/>
          </p:nvPr>
        </p:nvSpPr>
        <p:spPr>
          <a:xfrm>
            <a:off x="381000" y="1447800"/>
            <a:ext cx="8229600" cy="5257800"/>
          </a:xfrm>
        </p:spPr>
        <p:txBody>
          <a:bodyPr>
            <a:normAutofit/>
          </a:bodyPr>
          <a:lstStyle/>
          <a:p>
            <a:pPr>
              <a:buNone/>
            </a:pPr>
            <a:r>
              <a:rPr lang="en-US" dirty="0" smtClean="0">
                <a:solidFill>
                  <a:srgbClr val="0000FF"/>
                </a:solidFill>
              </a:rPr>
              <a:t>‘Most of the dots are blue’</a:t>
            </a:r>
            <a:endParaRPr lang="en-US" dirty="0" smtClean="0">
              <a:solidFill>
                <a:srgbClr val="FF0000"/>
              </a:solidFill>
            </a:endParaRPr>
          </a:p>
          <a:p>
            <a:pPr>
              <a:spcBef>
                <a:spcPts val="1800"/>
              </a:spcBef>
              <a:buNone/>
            </a:pPr>
            <a:r>
              <a:rPr lang="en-US" dirty="0" smtClean="0">
                <a:solidFill>
                  <a:srgbClr val="FF0000"/>
                </a:solidFill>
              </a:rPr>
              <a:t>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 &amp; </a:t>
            </a:r>
            <a:r>
              <a:rPr lang="en-US" sz="2400" dirty="0" smtClean="0">
                <a:solidFill>
                  <a:srgbClr val="000000"/>
                </a:solidFill>
                <a:sym typeface="Symbol" charset="2"/>
              </a:rPr>
              <a:t>~</a:t>
            </a:r>
            <a:r>
              <a:rPr lang="en-US" sz="2400" dirty="0" err="1" smtClean="0">
                <a:solidFill>
                  <a:srgbClr val="000000"/>
                </a:solidFill>
                <a:sym typeface="Symbol" charset="2"/>
              </a:rPr>
              <a:t>Blue(x</a:t>
            </a:r>
            <a:r>
              <a:rPr lang="en-US" sz="2400" dirty="0" smtClean="0">
                <a:solidFill>
                  <a:srgbClr val="000000"/>
                </a:solidFill>
                <a:sym typeface="Symbol" charset="2"/>
              </a:rPr>
              <a:t>)}</a:t>
            </a:r>
            <a:endParaRPr lang="en-US" dirty="0" smtClean="0">
              <a:solidFill>
                <a:srgbClr val="000000"/>
              </a:solidFill>
            </a:endParaRPr>
          </a:p>
          <a:p>
            <a:pPr>
              <a:spcBef>
                <a:spcPts val="0"/>
              </a:spcBef>
              <a:buNone/>
            </a:pPr>
            <a:r>
              <a:rPr lang="en-US" sz="2400" dirty="0" smtClean="0">
                <a:solidFill>
                  <a:srgbClr val="000000"/>
                </a:solidFill>
              </a:rPr>
              <a:t>	#{</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a:t>
            </a:r>
          </a:p>
          <a:p>
            <a:pPr>
              <a:spcBef>
                <a:spcPts val="0"/>
              </a:spcBef>
              <a:buNone/>
            </a:pPr>
            <a:endParaRPr lang="en-US" sz="2400" dirty="0" smtClean="0"/>
          </a:p>
          <a:p>
            <a:pPr>
              <a:spcBef>
                <a:spcPts val="0"/>
              </a:spcBef>
              <a:spcAft>
                <a:spcPts val="600"/>
              </a:spcAft>
            </a:pPr>
            <a:r>
              <a:rPr lang="en-US" sz="2400" dirty="0" smtClean="0"/>
              <a:t>if there are only 2 colors to worry about, blue and red, the non-blues can be identified reds</a:t>
            </a:r>
            <a:endParaRPr lang="en-US" sz="2400" dirty="0" smtClean="0">
              <a:solidFill>
                <a:srgbClr val="FF0000"/>
              </a:solidFill>
              <a:sym typeface="Symbol" charset="2"/>
            </a:endParaRPr>
          </a:p>
          <a:p>
            <a:r>
              <a:rPr lang="en-US" sz="2400" dirty="0" smtClean="0"/>
              <a:t>the visual system can (and will) “select” </a:t>
            </a:r>
          </a:p>
          <a:p>
            <a:pPr>
              <a:spcBef>
                <a:spcPts val="0"/>
              </a:spcBef>
              <a:buNone/>
            </a:pPr>
            <a:r>
              <a:rPr lang="en-US" sz="2400" dirty="0" smtClean="0"/>
              <a:t>	     the </a:t>
            </a:r>
            <a:r>
              <a:rPr lang="en-US" sz="2400" b="1" i="1" dirty="0" smtClean="0"/>
              <a:t>dots</a:t>
            </a:r>
            <a:r>
              <a:rPr lang="en-US" sz="2400" dirty="0" smtClean="0"/>
              <a:t>, the </a:t>
            </a:r>
            <a:r>
              <a:rPr lang="en-US" sz="2400" b="1" i="1" dirty="0" smtClean="0"/>
              <a:t>blue dots</a:t>
            </a:r>
            <a:r>
              <a:rPr lang="en-US" sz="2400" dirty="0" smtClean="0"/>
              <a:t>, and the </a:t>
            </a:r>
            <a:r>
              <a:rPr lang="en-US" sz="2400" b="1" i="1" dirty="0" smtClean="0"/>
              <a:t>red dots</a:t>
            </a:r>
            <a:r>
              <a:rPr lang="en-US" sz="2400" dirty="0" smtClean="0"/>
              <a:t>;</a:t>
            </a:r>
          </a:p>
          <a:p>
            <a:pPr>
              <a:spcBef>
                <a:spcPts val="0"/>
              </a:spcBef>
              <a:buNone/>
            </a:pPr>
            <a:r>
              <a:rPr lang="en-US" sz="2400" dirty="0" smtClean="0"/>
              <a:t>     so the ANS can estimate these three cardinalities</a:t>
            </a:r>
            <a:endParaRPr lang="en-US" dirty="0" smtClean="0"/>
          </a:p>
          <a:p>
            <a:pPr>
              <a:spcBef>
                <a:spcPts val="1200"/>
              </a:spcBef>
            </a:pPr>
            <a:r>
              <a:rPr lang="en-US" sz="2400" dirty="0" smtClean="0">
                <a:solidFill>
                  <a:srgbClr val="0000FF"/>
                </a:solidFill>
              </a:rPr>
              <a:t>but adding more colors will make it harder (and with 5 colors, impossible) for the visual system to make enough “selections” for the ANS to operate on</a:t>
            </a:r>
          </a:p>
          <a:p>
            <a:pPr>
              <a:buNone/>
            </a:pPr>
            <a:endParaRPr lang="en-US" dirty="0" smtClean="0">
              <a:solidFill>
                <a:srgbClr val="FF0000"/>
              </a:solidFill>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shot-multi4.png"/>
          <p:cNvPicPr>
            <a:picLocks noChangeAspect="1"/>
          </p:cNvPicPr>
          <p:nvPr/>
        </p:nvPicPr>
        <p:blipFill>
          <a:blip r:embed="rId2"/>
          <a:stretch>
            <a:fillRect/>
          </a:stretch>
        </p:blipFill>
        <p:spPr>
          <a:xfrm>
            <a:off x="-304800" y="0"/>
            <a:ext cx="10181168"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0000FF"/>
                </a:solidFill>
              </a:rPr>
              <a:t>Many Conceptions of Human </a:t>
            </a:r>
            <a:r>
              <a:rPr lang="en-US" dirty="0" err="1" smtClean="0">
                <a:solidFill>
                  <a:srgbClr val="0000FF"/>
                </a:solidFill>
              </a:rPr>
              <a:t>Language(s</a:t>
            </a:r>
            <a:r>
              <a:rPr lang="en-US" dirty="0" smtClean="0">
                <a:solidFill>
                  <a:srgbClr val="0000FF"/>
                </a:solidFill>
              </a:rPr>
              <a:t>)</a:t>
            </a:r>
            <a:endParaRPr lang="en-US" dirty="0">
              <a:solidFill>
                <a:srgbClr val="0000FF"/>
              </a:solidFill>
            </a:endParaRPr>
          </a:p>
        </p:txBody>
      </p:sp>
      <p:sp>
        <p:nvSpPr>
          <p:cNvPr id="3" name="Content Placeholder 2"/>
          <p:cNvSpPr>
            <a:spLocks noGrp="1"/>
          </p:cNvSpPr>
          <p:nvPr>
            <p:ph idx="1"/>
          </p:nvPr>
        </p:nvSpPr>
        <p:spPr>
          <a:xfrm>
            <a:off x="457200" y="1600200"/>
            <a:ext cx="8229600" cy="4923439"/>
          </a:xfrm>
        </p:spPr>
        <p:txBody>
          <a:bodyPr>
            <a:normAutofit/>
          </a:bodyPr>
          <a:lstStyle/>
          <a:p>
            <a:pPr>
              <a:spcBef>
                <a:spcPts val="600"/>
              </a:spcBef>
            </a:pPr>
            <a:r>
              <a:rPr lang="en-US" sz="2400" dirty="0" smtClean="0"/>
              <a:t>complexes of “dispositions to verbal behavior” </a:t>
            </a:r>
          </a:p>
          <a:p>
            <a:pPr>
              <a:spcBef>
                <a:spcPts val="600"/>
              </a:spcBef>
            </a:pPr>
            <a:r>
              <a:rPr lang="en-US" sz="2400" dirty="0" smtClean="0"/>
              <a:t>strings of a corpus (perhaps elicited, perhaps not)</a:t>
            </a:r>
          </a:p>
          <a:p>
            <a:pPr>
              <a:spcBef>
                <a:spcPts val="600"/>
              </a:spcBef>
            </a:pPr>
            <a:r>
              <a:rPr lang="en-US" sz="2400" dirty="0" smtClean="0"/>
              <a:t>something a radical interpreter ascribes to a speaker </a:t>
            </a:r>
          </a:p>
          <a:p>
            <a:pPr>
              <a:spcBef>
                <a:spcPts val="600"/>
              </a:spcBef>
              <a:buNone/>
            </a:pPr>
            <a:endParaRPr lang="en-US" sz="2400" dirty="0" smtClean="0"/>
          </a:p>
          <a:p>
            <a:pPr>
              <a:spcBef>
                <a:spcPts val="0"/>
              </a:spcBef>
              <a:spcAft>
                <a:spcPts val="600"/>
              </a:spcAft>
            </a:pPr>
            <a:r>
              <a:rPr lang="en-US" sz="2400" dirty="0" smtClean="0"/>
              <a:t>a set of expressions</a:t>
            </a:r>
          </a:p>
          <a:p>
            <a:pPr>
              <a:spcBef>
                <a:spcPts val="0"/>
              </a:spcBef>
            </a:pPr>
            <a:r>
              <a:rPr lang="en-US" sz="2400" dirty="0" smtClean="0"/>
              <a:t>a biologically implementable procedure that generates </a:t>
            </a:r>
          </a:p>
          <a:p>
            <a:pPr>
              <a:spcBef>
                <a:spcPts val="0"/>
              </a:spcBef>
              <a:buNone/>
            </a:pPr>
            <a:r>
              <a:rPr lang="en-US" sz="2400" dirty="0" smtClean="0"/>
              <a:t>			expressions, which may be </a:t>
            </a:r>
            <a:r>
              <a:rPr lang="en-US" sz="2400" dirty="0" err="1" smtClean="0"/>
              <a:t>characterizable</a:t>
            </a:r>
            <a:r>
              <a:rPr lang="en-US" sz="2400" dirty="0" smtClean="0"/>
              <a:t> only in terms 		of the procedure that generates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2"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1" nodeType="clickEffect">
                                  <p:stCondLst>
                                    <p:cond delay="0"/>
                                  </p:stCondLst>
                                  <p:childTnLst>
                                    <p:animClr clrSpc="rgb">
                                      <p:cBhvr override="childStyle">
                                        <p:cTn id="22" dur="500" fill="hold"/>
                                        <p:tgtEl>
                                          <p:spTgt spid="3">
                                            <p:txEl>
                                              <p:pRg st="0" end="0"/>
                                            </p:txEl>
                                          </p:spTgt>
                                        </p:tgtEl>
                                        <p:attrNameLst>
                                          <p:attrName>style.color</p:attrName>
                                        </p:attrNameLst>
                                      </p:cBhvr>
                                      <p:to>
                                        <a:srgbClr val="FF0F0F"/>
                                      </p:to>
                                    </p:animClr>
                                  </p:childTnLst>
                                </p:cTn>
                              </p:par>
                              <p:par>
                                <p:cTn id="23" presetID="3" presetClass="emph" presetSubtype="2" fill="hold" grpId="1" nodeType="withEffect">
                                  <p:stCondLst>
                                    <p:cond delay="0"/>
                                  </p:stCondLst>
                                  <p:childTnLst>
                                    <p:animClr clrSpc="rgb">
                                      <p:cBhvr override="childStyle">
                                        <p:cTn id="24" dur="500" fill="hold"/>
                                        <p:tgtEl>
                                          <p:spTgt spid="3">
                                            <p:txEl>
                                              <p:pRg st="1" end="1"/>
                                            </p:txEl>
                                          </p:spTgt>
                                        </p:tgtEl>
                                        <p:attrNameLst>
                                          <p:attrName>style.color</p:attrName>
                                        </p:attrNameLst>
                                      </p:cBhvr>
                                      <p:to>
                                        <a:srgbClr val="FF0F0F"/>
                                      </p:to>
                                    </p:animClr>
                                  </p:childTnLst>
                                </p:cTn>
                              </p:par>
                              <p:par>
                                <p:cTn id="25" presetID="3" presetClass="emph" presetSubtype="2" fill="hold" grpId="1" nodeType="withEffect">
                                  <p:stCondLst>
                                    <p:cond delay="0"/>
                                  </p:stCondLst>
                                  <p:childTnLst>
                                    <p:animClr clrSpc="rgb">
                                      <p:cBhvr override="childStyle">
                                        <p:cTn id="26" dur="500" fill="hold"/>
                                        <p:tgtEl>
                                          <p:spTgt spid="3">
                                            <p:txEl>
                                              <p:pRg st="2" end="2"/>
                                            </p:txEl>
                                          </p:spTgt>
                                        </p:tgtEl>
                                        <p:attrNameLst>
                                          <p:attrName>style.color</p:attrName>
                                        </p:attrNameLst>
                                      </p:cBhvr>
                                      <p:to>
                                        <a:srgbClr val="FF0F0F"/>
                                      </p:to>
                                    </p:animClr>
                                  </p:childTnLst>
                                </p:cTn>
                              </p:par>
                              <p:par>
                                <p:cTn id="27" presetID="3" presetClass="emph" presetSubtype="2" fill="hold" grpId="1" nodeType="withEffect">
                                  <p:stCondLst>
                                    <p:cond delay="0"/>
                                  </p:stCondLst>
                                  <p:childTnLst>
                                    <p:animClr clrSpc="rgb">
                                      <p:cBhvr override="childStyle">
                                        <p:cTn id="28" dur="500" fill="hold"/>
                                        <p:tgtEl>
                                          <p:spTgt spid="3">
                                            <p:txEl>
                                              <p:pRg st="4" end="4"/>
                                            </p:txEl>
                                          </p:spTgt>
                                        </p:tgtEl>
                                        <p:attrNameLst>
                                          <p:attrName>style.color</p:attrName>
                                        </p:attrNameLst>
                                      </p:cBhvr>
                                      <p:to>
                                        <a:srgbClr val="FF0F0F"/>
                                      </p:to>
                                    </p:animClr>
                                  </p:childTnLst>
                                </p:cTn>
                              </p:par>
                              <p:par>
                                <p:cTn id="29" presetID="3" presetClass="emph" presetSubtype="2" fill="hold" grpId="1" nodeType="withEffect">
                                  <p:stCondLst>
                                    <p:cond delay="0"/>
                                  </p:stCondLst>
                                  <p:childTnLst>
                                    <p:animClr clrSpc="rgb">
                                      <p:cBhvr override="childStyle">
                                        <p:cTn id="30" dur="500" fill="hold"/>
                                        <p:tgtEl>
                                          <p:spTgt spid="3">
                                            <p:txEl>
                                              <p:pRg st="5" end="5"/>
                                            </p:txEl>
                                          </p:spTgt>
                                        </p:tgtEl>
                                        <p:attrNameLst>
                                          <p:attrName>style.color</p:attrName>
                                        </p:attrNameLst>
                                      </p:cBhvr>
                                      <p:to>
                                        <a:schemeClr val="hlink"/>
                                      </p:to>
                                    </p:animClr>
                                  </p:childTnLst>
                                </p:cTn>
                              </p:par>
                              <p:par>
                                <p:cTn id="31" presetID="3" presetClass="emph" presetSubtype="2" fill="hold" grpId="1" nodeType="withEffect">
                                  <p:stCondLst>
                                    <p:cond delay="0"/>
                                  </p:stCondLst>
                                  <p:childTnLst>
                                    <p:animClr clrSpc="rgb">
                                      <p:cBhvr override="childStyle">
                                        <p:cTn id="32" dur="500" fill="hold"/>
                                        <p:tgtEl>
                                          <p:spTgt spid="3">
                                            <p:txEl>
                                              <p:pRg st="6" end="6"/>
                                            </p:txEl>
                                          </p:spTgt>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3" grpId="2"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21861" name="Object 5"/>
          <p:cNvGraphicFramePr>
            <a:graphicFrameLocks noChangeAspect="1"/>
          </p:cNvGraphicFramePr>
          <p:nvPr/>
        </p:nvGraphicFramePr>
        <p:xfrm>
          <a:off x="-228600" y="-609600"/>
          <a:ext cx="10210800" cy="8064500"/>
        </p:xfrm>
        <a:graphic>
          <a:graphicData uri="http://schemas.openxmlformats.org/presentationml/2006/ole">
            <p:oleObj spid="_x0000_s63490" name="Document" r:id="rId3" imgW="5486400" imgH="4572000" progId="Word.Document.12">
              <p:link updateAutomatic="1"/>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Lots of </a:t>
            </a:r>
            <a:r>
              <a:rPr lang="en-US" i="1" u="sng" dirty="0" smtClean="0"/>
              <a:t>Possible</a:t>
            </a:r>
            <a:r>
              <a:rPr lang="en-US" dirty="0" smtClean="0"/>
              <a:t> Analyses, but perhaps...</a:t>
            </a:r>
            <a:br>
              <a:rPr lang="en-US" dirty="0" smtClean="0"/>
            </a:br>
            <a:r>
              <a:rPr lang="en-US" dirty="0" smtClean="0"/>
              <a:t>a way of testing how ‘most’ is </a:t>
            </a:r>
            <a:r>
              <a:rPr lang="en-US" i="1" u="sng" dirty="0" smtClean="0"/>
              <a:t>understood</a:t>
            </a:r>
            <a:endParaRPr lang="en-US" dirty="0"/>
          </a:p>
        </p:txBody>
      </p:sp>
      <p:sp>
        <p:nvSpPr>
          <p:cNvPr id="3" name="Content Placeholder 2"/>
          <p:cNvSpPr>
            <a:spLocks noGrp="1"/>
          </p:cNvSpPr>
          <p:nvPr>
            <p:ph idx="1"/>
          </p:nvPr>
        </p:nvSpPr>
        <p:spPr>
          <a:xfrm>
            <a:off x="381000" y="1447800"/>
            <a:ext cx="8229600" cy="4953000"/>
          </a:xfrm>
        </p:spPr>
        <p:txBody>
          <a:bodyPr/>
          <a:lstStyle/>
          <a:p>
            <a:pPr>
              <a:buNone/>
            </a:pPr>
            <a:r>
              <a:rPr lang="en-US" sz="2400" dirty="0" smtClean="0">
                <a:solidFill>
                  <a:srgbClr val="0000FF"/>
                </a:solidFill>
              </a:rPr>
              <a:t>‘Most of the dots are blue’</a:t>
            </a:r>
            <a:endParaRPr lang="en-US" sz="2400" dirty="0" smtClean="0">
              <a:solidFill>
                <a:srgbClr val="FF0000"/>
              </a:solidFill>
            </a:endParaRPr>
          </a:p>
          <a:p>
            <a:pPr>
              <a:spcBef>
                <a:spcPts val="1800"/>
              </a:spcBef>
              <a:buNone/>
            </a:pPr>
            <a:r>
              <a:rPr lang="en-US" dirty="0" smtClean="0">
                <a:solidFill>
                  <a:srgbClr val="000000"/>
                </a:solidFill>
              </a:rPr>
              <a:t>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 &amp; </a:t>
            </a:r>
            <a:r>
              <a:rPr lang="en-US" sz="2400" dirty="0" smtClean="0">
                <a:solidFill>
                  <a:srgbClr val="000000"/>
                </a:solidFill>
                <a:sym typeface="Symbol" charset="2"/>
              </a:rPr>
              <a:t>~</a:t>
            </a:r>
            <a:r>
              <a:rPr lang="en-US" sz="2400" dirty="0" err="1" smtClean="0">
                <a:solidFill>
                  <a:srgbClr val="000000"/>
                </a:solidFill>
                <a:sym typeface="Symbol" charset="2"/>
              </a:rPr>
              <a:t>Blue(x</a:t>
            </a:r>
            <a:r>
              <a:rPr lang="en-US" sz="2400" dirty="0" smtClean="0">
                <a:solidFill>
                  <a:srgbClr val="000000"/>
                </a:solidFill>
                <a:sym typeface="Symbol" charset="2"/>
              </a:rPr>
              <a:t>)}</a:t>
            </a:r>
            <a:endParaRPr lang="en-US" dirty="0" smtClean="0">
              <a:solidFill>
                <a:srgbClr val="000000"/>
              </a:solidFill>
            </a:endParaRPr>
          </a:p>
          <a:p>
            <a:pPr>
              <a:spcBef>
                <a:spcPts val="0"/>
              </a:spcBef>
              <a:buNone/>
            </a:pPr>
            <a:r>
              <a:rPr lang="en-US" sz="2400" dirty="0" smtClean="0">
                <a:solidFill>
                  <a:srgbClr val="000000"/>
                </a:solidFill>
              </a:rPr>
              <a:t>	#{</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a:t>
            </a:r>
          </a:p>
          <a:p>
            <a:pPr>
              <a:spcBef>
                <a:spcPts val="0"/>
              </a:spcBef>
              <a:buNone/>
            </a:pPr>
            <a:endParaRPr lang="en-US" sz="2400" dirty="0" smtClean="0"/>
          </a:p>
          <a:p>
            <a:pPr>
              <a:spcAft>
                <a:spcPts val="600"/>
              </a:spcAft>
            </a:pPr>
            <a:r>
              <a:rPr lang="en-US" sz="2400" dirty="0" smtClean="0">
                <a:solidFill>
                  <a:srgbClr val="0000FF"/>
                </a:solidFill>
              </a:rPr>
              <a:t>adding alternative colors will make it harder (and eventually impossible) for the visual system to make enough “selections” for the ANS to operate on</a:t>
            </a:r>
          </a:p>
          <a:p>
            <a:pPr>
              <a:spcAft>
                <a:spcPts val="1200"/>
              </a:spcAft>
            </a:pPr>
            <a:r>
              <a:rPr lang="en-US" sz="2400" dirty="0" smtClean="0"/>
              <a:t>so given the first proposal (with negation), verification should get harder as the number of colors increases</a:t>
            </a:r>
          </a:p>
          <a:p>
            <a:r>
              <a:rPr lang="en-US" sz="2400" dirty="0" smtClean="0"/>
              <a:t>but the second proposal (with subtraction) predicts relative indifference to the number of alternative colors</a:t>
            </a:r>
            <a:endParaRPr lang="en-US" dirty="0" smtClean="0">
              <a:solidFill>
                <a:srgbClr val="FF0000"/>
              </a:solidFill>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533400" y="457200"/>
          <a:ext cx="8268160" cy="6019800"/>
        </p:xfrm>
        <a:graphic>
          <a:graphicData uri="http://schemas.openxmlformats.org/presentationml/2006/ole">
            <p:oleObj spid="_x0000_s65538" name="Document" r:id="rId3" imgW="2895600" imgH="2108200" progId="Word.Document.12">
              <p:link updateAutomatic="1"/>
            </p:oleObj>
          </a:graphicData>
        </a:graphic>
      </p:graphicFrame>
      <p:sp>
        <p:nvSpPr>
          <p:cNvPr id="3" name="TextBox 2"/>
          <p:cNvSpPr txBox="1"/>
          <p:nvPr/>
        </p:nvSpPr>
        <p:spPr>
          <a:xfrm>
            <a:off x="6096000" y="2819400"/>
            <a:ext cx="2438400" cy="646331"/>
          </a:xfrm>
          <a:prstGeom prst="rect">
            <a:avLst/>
          </a:prstGeom>
          <a:noFill/>
        </p:spPr>
        <p:txBody>
          <a:bodyPr wrap="square" rtlCol="0">
            <a:spAutoFit/>
          </a:bodyPr>
          <a:lstStyle/>
          <a:p>
            <a:r>
              <a:rPr lang="en-GB" dirty="0" smtClean="0">
                <a:solidFill>
                  <a:srgbClr val="FF0000"/>
                </a:solidFill>
              </a:rPr>
              <a:t>better performance on easier ratios: </a:t>
            </a:r>
            <a:r>
              <a:rPr lang="en-GB" i="1" dirty="0" err="1" smtClean="0">
                <a:solidFill>
                  <a:srgbClr val="FF0000"/>
                </a:solidFill>
              </a:rPr>
              <a:t>p</a:t>
            </a:r>
            <a:r>
              <a:rPr lang="en-GB" dirty="0" smtClean="0">
                <a:solidFill>
                  <a:srgbClr val="FF0000"/>
                </a:solidFill>
              </a:rPr>
              <a:t> &lt; .001</a:t>
            </a:r>
            <a:r>
              <a:rPr lang="en-US" dirty="0" smtClean="0">
                <a:solidFill>
                  <a:srgbClr val="FF0000"/>
                </a:solidFill>
              </a:rPr>
              <a:t> </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0594" name="Object 2"/>
          <p:cNvGraphicFramePr>
            <a:graphicFrameLocks noChangeAspect="1"/>
          </p:cNvGraphicFramePr>
          <p:nvPr/>
        </p:nvGraphicFramePr>
        <p:xfrm>
          <a:off x="533400" y="457200"/>
          <a:ext cx="8268160" cy="6019800"/>
        </p:xfrm>
        <a:graphic>
          <a:graphicData uri="http://schemas.openxmlformats.org/presentationml/2006/ole">
            <p:oleObj spid="_x0000_s66562" name="Document" r:id="rId3" imgW="2895600" imgH="2108200" progId="Word.Document.12">
              <p:link updateAutomatic="1"/>
            </p:oleObj>
          </a:graphicData>
        </a:graphic>
      </p:graphicFrame>
      <p:sp>
        <p:nvSpPr>
          <p:cNvPr id="3" name="TextBox 2"/>
          <p:cNvSpPr txBox="1"/>
          <p:nvPr/>
        </p:nvSpPr>
        <p:spPr>
          <a:xfrm>
            <a:off x="5715000" y="2971800"/>
            <a:ext cx="3200400" cy="369332"/>
          </a:xfrm>
          <a:prstGeom prst="rect">
            <a:avLst/>
          </a:prstGeom>
          <a:noFill/>
        </p:spPr>
        <p:txBody>
          <a:bodyPr wrap="square" rtlCol="0">
            <a:spAutoFit/>
          </a:bodyPr>
          <a:lstStyle/>
          <a:p>
            <a:r>
              <a:rPr lang="en-US" dirty="0" smtClean="0">
                <a:solidFill>
                  <a:srgbClr val="FF0000"/>
                </a:solidFill>
              </a:rPr>
              <a:t>no effect of number of colors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1618" name="Object 2"/>
          <p:cNvGraphicFramePr>
            <a:graphicFrameLocks noChangeAspect="1"/>
          </p:cNvGraphicFramePr>
          <p:nvPr/>
        </p:nvGraphicFramePr>
        <p:xfrm>
          <a:off x="685800" y="533400"/>
          <a:ext cx="7733403" cy="6172200"/>
        </p:xfrm>
        <a:graphic>
          <a:graphicData uri="http://schemas.openxmlformats.org/presentationml/2006/ole">
            <p:oleObj spid="_x0000_s67586" name="Document" r:id="rId3" imgW="2705100" imgH="2159000" progId="Word.Document.12">
              <p:link updateAutomatic="1"/>
            </p:oleObj>
          </a:graphicData>
        </a:graphic>
      </p:graphicFrame>
      <p:sp>
        <p:nvSpPr>
          <p:cNvPr id="3" name="TextBox 2"/>
          <p:cNvSpPr txBox="1"/>
          <p:nvPr/>
        </p:nvSpPr>
        <p:spPr>
          <a:xfrm>
            <a:off x="2362200" y="1219200"/>
            <a:ext cx="3200400" cy="646331"/>
          </a:xfrm>
          <a:prstGeom prst="rect">
            <a:avLst/>
          </a:prstGeom>
          <a:noFill/>
        </p:spPr>
        <p:txBody>
          <a:bodyPr wrap="square" rtlCol="0">
            <a:spAutoFit/>
          </a:bodyPr>
          <a:lstStyle/>
          <a:p>
            <a:r>
              <a:rPr lang="en-US" dirty="0" smtClean="0">
                <a:solidFill>
                  <a:srgbClr val="FF0000"/>
                </a:solidFill>
              </a:rPr>
              <a:t>fit to psychophysical model of ANS-driven performance</a:t>
            </a:r>
            <a:endParaRPr lang="en-US" dirty="0">
              <a:solidFill>
                <a:srgbClr val="FF0000"/>
              </a:solidFill>
            </a:endParaRPr>
          </a:p>
        </p:txBody>
      </p:sp>
      <p:sp>
        <p:nvSpPr>
          <p:cNvPr id="4" name="TextBox 3"/>
          <p:cNvSpPr txBox="1"/>
          <p:nvPr/>
        </p:nvSpPr>
        <p:spPr>
          <a:xfrm>
            <a:off x="7695303" y="3251200"/>
            <a:ext cx="723900" cy="2215991"/>
          </a:xfrm>
          <a:prstGeom prst="rect">
            <a:avLst/>
          </a:prstGeom>
          <a:noFill/>
        </p:spPr>
        <p:txBody>
          <a:bodyPr wrap="square" rtlCol="0">
            <a:spAutoFit/>
          </a:bodyPr>
          <a:lstStyle/>
          <a:p>
            <a:pPr>
              <a:spcAft>
                <a:spcPts val="1200"/>
              </a:spcAft>
            </a:pPr>
            <a:r>
              <a:rPr lang="en-US" dirty="0" smtClean="0">
                <a:solidFill>
                  <a:srgbClr val="FF0000"/>
                </a:solidFill>
              </a:rPr>
              <a:t>    r</a:t>
            </a:r>
            <a:r>
              <a:rPr lang="en-US" baseline="30000" dirty="0" smtClean="0">
                <a:solidFill>
                  <a:srgbClr val="FF0000"/>
                </a:solidFill>
              </a:rPr>
              <a:t>2</a:t>
            </a:r>
          </a:p>
          <a:p>
            <a:r>
              <a:rPr lang="en-US" dirty="0" smtClean="0">
                <a:solidFill>
                  <a:srgbClr val="FF0000"/>
                </a:solidFill>
              </a:rPr>
              <a:t>.9480</a:t>
            </a:r>
          </a:p>
          <a:p>
            <a:endParaRPr lang="en-US" dirty="0" smtClean="0">
              <a:solidFill>
                <a:srgbClr val="FF0000"/>
              </a:solidFill>
            </a:endParaRPr>
          </a:p>
          <a:p>
            <a:r>
              <a:rPr lang="en-US" dirty="0" smtClean="0">
                <a:solidFill>
                  <a:srgbClr val="FF0000"/>
                </a:solidFill>
              </a:rPr>
              <a:t>.9586</a:t>
            </a:r>
          </a:p>
          <a:p>
            <a:pPr>
              <a:spcBef>
                <a:spcPts val="1200"/>
              </a:spcBef>
            </a:pPr>
            <a:r>
              <a:rPr lang="en-US" dirty="0" smtClean="0">
                <a:solidFill>
                  <a:srgbClr val="FF0000"/>
                </a:solidFill>
              </a:rPr>
              <a:t>.9813</a:t>
            </a:r>
          </a:p>
          <a:p>
            <a:pPr>
              <a:spcBef>
                <a:spcPts val="1200"/>
              </a:spcBef>
            </a:pPr>
            <a:r>
              <a:rPr lang="en-US" dirty="0" smtClean="0">
                <a:solidFill>
                  <a:srgbClr val="FF0000"/>
                </a:solidFill>
              </a:rPr>
              <a:t>.9625</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Lots of </a:t>
            </a:r>
            <a:r>
              <a:rPr lang="en-US" i="1" u="sng" dirty="0" smtClean="0"/>
              <a:t>Possible</a:t>
            </a:r>
            <a:r>
              <a:rPr lang="en-US" dirty="0" smtClean="0"/>
              <a:t> Analyses, but perhaps...</a:t>
            </a:r>
            <a:br>
              <a:rPr lang="en-US" dirty="0" smtClean="0"/>
            </a:br>
            <a:r>
              <a:rPr lang="en-US" dirty="0" smtClean="0"/>
              <a:t>a way of testing how ‘most’ is </a:t>
            </a:r>
            <a:r>
              <a:rPr lang="en-US" i="1" u="sng" dirty="0" smtClean="0"/>
              <a:t>understood</a:t>
            </a:r>
            <a:endParaRPr lang="en-US" dirty="0"/>
          </a:p>
        </p:txBody>
      </p:sp>
      <p:sp>
        <p:nvSpPr>
          <p:cNvPr id="3" name="Content Placeholder 2"/>
          <p:cNvSpPr>
            <a:spLocks noGrp="1"/>
          </p:cNvSpPr>
          <p:nvPr>
            <p:ph idx="1"/>
          </p:nvPr>
        </p:nvSpPr>
        <p:spPr>
          <a:xfrm>
            <a:off x="381000" y="1447800"/>
            <a:ext cx="8229600" cy="4953000"/>
          </a:xfrm>
        </p:spPr>
        <p:txBody>
          <a:bodyPr/>
          <a:lstStyle/>
          <a:p>
            <a:pPr>
              <a:buNone/>
            </a:pPr>
            <a:r>
              <a:rPr lang="en-US" sz="2400" dirty="0" smtClean="0">
                <a:solidFill>
                  <a:srgbClr val="0000FF"/>
                </a:solidFill>
              </a:rPr>
              <a:t>‘Most of the dots are blue’</a:t>
            </a:r>
            <a:endParaRPr lang="en-US" sz="2400" dirty="0" smtClean="0">
              <a:solidFill>
                <a:srgbClr val="FF0000"/>
              </a:solidFill>
            </a:endParaRPr>
          </a:p>
          <a:p>
            <a:pPr>
              <a:spcBef>
                <a:spcPts val="1800"/>
              </a:spcBef>
              <a:buNone/>
            </a:pPr>
            <a:r>
              <a:rPr lang="en-US" dirty="0" smtClean="0">
                <a:solidFill>
                  <a:srgbClr val="000000"/>
                </a:solidFill>
              </a:rPr>
              <a:t>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 &amp; </a:t>
            </a:r>
            <a:r>
              <a:rPr lang="en-US" sz="2400" dirty="0" smtClean="0">
                <a:solidFill>
                  <a:srgbClr val="000000"/>
                </a:solidFill>
                <a:sym typeface="Symbol" charset="2"/>
              </a:rPr>
              <a:t>~</a:t>
            </a:r>
            <a:r>
              <a:rPr lang="en-US" sz="2400" dirty="0" err="1" smtClean="0">
                <a:solidFill>
                  <a:srgbClr val="000000"/>
                </a:solidFill>
                <a:sym typeface="Symbol" charset="2"/>
              </a:rPr>
              <a:t>Blue(x</a:t>
            </a:r>
            <a:r>
              <a:rPr lang="en-US" sz="2400" dirty="0" smtClean="0">
                <a:solidFill>
                  <a:srgbClr val="000000"/>
                </a:solidFill>
                <a:sym typeface="Symbol" charset="2"/>
              </a:rPr>
              <a:t>)}</a:t>
            </a:r>
            <a:endParaRPr lang="en-US" dirty="0" smtClean="0">
              <a:solidFill>
                <a:srgbClr val="000000"/>
              </a:solidFill>
            </a:endParaRPr>
          </a:p>
          <a:p>
            <a:pPr>
              <a:spcBef>
                <a:spcPts val="0"/>
              </a:spcBef>
              <a:buNone/>
            </a:pPr>
            <a:r>
              <a:rPr lang="en-US" sz="2400" dirty="0" smtClean="0">
                <a:solidFill>
                  <a:srgbClr val="000000"/>
                </a:solidFill>
              </a:rPr>
              <a:t>	#{</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a:t>
            </a:r>
          </a:p>
          <a:p>
            <a:pPr>
              <a:spcBef>
                <a:spcPts val="0"/>
              </a:spcBef>
              <a:buNone/>
            </a:pPr>
            <a:endParaRPr lang="en-US" sz="2400" dirty="0" smtClean="0"/>
          </a:p>
          <a:p>
            <a:pPr>
              <a:spcAft>
                <a:spcPts val="600"/>
              </a:spcAft>
            </a:pPr>
            <a:r>
              <a:rPr lang="en-US" sz="2400" dirty="0" smtClean="0">
                <a:solidFill>
                  <a:srgbClr val="0000FF"/>
                </a:solidFill>
              </a:rPr>
              <a:t>adding alternative colors will make it harder (and eventually impossible) for the visual system to make enough “selections” for the ANS to operate on</a:t>
            </a:r>
          </a:p>
          <a:p>
            <a:pPr>
              <a:spcAft>
                <a:spcPts val="1200"/>
              </a:spcAft>
            </a:pPr>
            <a:r>
              <a:rPr lang="en-US" sz="2400" dirty="0" smtClean="0"/>
              <a:t>so given the first proposal (with negation), verification should get harder as the number of colors increases</a:t>
            </a:r>
          </a:p>
          <a:p>
            <a:r>
              <a:rPr lang="en-US" sz="2400" dirty="0" smtClean="0"/>
              <a:t>but the second proposal (with subtraction) predicts relative indifference to the number of alternative colors</a:t>
            </a:r>
            <a:endParaRPr lang="en-US" dirty="0" smtClean="0">
              <a:solidFill>
                <a:srgbClr val="FF0000"/>
              </a:solidFill>
              <a:sym typeface="Symbol" charset="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t>Plan</a:t>
            </a:r>
            <a:endParaRPr lang="en-US" sz="3600" u="sng" dirty="0"/>
          </a:p>
        </p:txBody>
      </p:sp>
      <p:sp>
        <p:nvSpPr>
          <p:cNvPr id="3" name="Content Placeholder 2"/>
          <p:cNvSpPr>
            <a:spLocks noGrp="1"/>
          </p:cNvSpPr>
          <p:nvPr>
            <p:ph idx="1"/>
          </p:nvPr>
        </p:nvSpPr>
        <p:spPr>
          <a:xfrm>
            <a:off x="457200" y="1320800"/>
            <a:ext cx="8229600" cy="4807977"/>
          </a:xfrm>
        </p:spPr>
        <p:txBody>
          <a:bodyPr>
            <a:noAutofit/>
          </a:bodyPr>
          <a:lstStyle/>
          <a:p>
            <a:pPr>
              <a:spcBef>
                <a:spcPts val="0"/>
              </a:spcBef>
              <a:buNone/>
            </a:pPr>
            <a:r>
              <a:rPr lang="en-US" dirty="0" smtClean="0">
                <a:latin typeface="Zapf Dingbats"/>
                <a:ea typeface="Zapf Dingbats"/>
                <a:cs typeface="Zapf Dingbats"/>
              </a:rPr>
              <a:t>✔ </a:t>
            </a:r>
            <a:r>
              <a:rPr lang="en-US" dirty="0" smtClean="0"/>
              <a:t>Warm up on the </a:t>
            </a:r>
            <a:r>
              <a:rPr lang="en-US" dirty="0" smtClean="0">
                <a:solidFill>
                  <a:srgbClr val="0000FF"/>
                </a:solidFill>
              </a:rPr>
              <a:t>I-language</a:t>
            </a:r>
            <a:r>
              <a:rPr lang="en-US" dirty="0" smtClean="0"/>
              <a:t>/</a:t>
            </a:r>
            <a:r>
              <a:rPr lang="en-US" dirty="0" smtClean="0">
                <a:solidFill>
                  <a:srgbClr val="FF0000"/>
                </a:solidFill>
              </a:rPr>
              <a:t>E-language</a:t>
            </a:r>
            <a:r>
              <a:rPr lang="en-US" dirty="0" smtClean="0"/>
              <a:t> distinction</a:t>
            </a:r>
          </a:p>
          <a:p>
            <a:pPr>
              <a:spcBef>
                <a:spcPts val="0"/>
              </a:spcBef>
              <a:buNone/>
            </a:pPr>
            <a:endParaRPr lang="en-US" dirty="0" smtClean="0"/>
          </a:p>
          <a:p>
            <a:pPr>
              <a:spcBef>
                <a:spcPts val="0"/>
              </a:spcBef>
            </a:pPr>
            <a:r>
              <a:rPr lang="en-US" dirty="0" smtClean="0"/>
              <a:t>Examples of why focusing on </a:t>
            </a:r>
            <a:r>
              <a:rPr lang="en-US" dirty="0" smtClean="0">
                <a:solidFill>
                  <a:srgbClr val="0000FF"/>
                </a:solidFill>
              </a:rPr>
              <a:t>I-languages </a:t>
            </a:r>
            <a:r>
              <a:rPr lang="en-US" dirty="0" smtClean="0"/>
              <a:t>matters in </a:t>
            </a:r>
            <a:r>
              <a:rPr lang="en-US" u="sng" dirty="0" smtClean="0"/>
              <a:t>semantics</a:t>
            </a:r>
          </a:p>
          <a:p>
            <a:pPr>
              <a:spcBef>
                <a:spcPts val="0"/>
              </a:spcBef>
              <a:buNone/>
            </a:pPr>
            <a:endParaRPr lang="en-US" i="1" u="sng" dirty="0" smtClean="0"/>
          </a:p>
          <a:p>
            <a:pPr lvl="1">
              <a:spcBef>
                <a:spcPts val="0"/>
              </a:spcBef>
              <a:buNone/>
            </a:pPr>
            <a:r>
              <a:rPr lang="en-US" sz="2400" dirty="0" smtClean="0">
                <a:latin typeface="Zapf Dingbats"/>
                <a:ea typeface="Zapf Dingbats"/>
                <a:cs typeface="Zapf Dingbats"/>
              </a:rPr>
              <a:t>✔ </a:t>
            </a:r>
            <a:r>
              <a:rPr lang="en-US" sz="2400" i="1" dirty="0" smtClean="0"/>
              <a:t>semantic composition</a:t>
            </a:r>
            <a:r>
              <a:rPr lang="en-US" sz="2400" dirty="0" smtClean="0"/>
              <a:t>:</a:t>
            </a:r>
            <a:r>
              <a:rPr lang="en-US" sz="2400" dirty="0" smtClean="0">
                <a:solidFill>
                  <a:srgbClr val="0000FF"/>
                </a:solidFill>
              </a:rPr>
              <a:t> &amp;</a:t>
            </a:r>
            <a:r>
              <a:rPr lang="en-US" sz="2400" dirty="0" smtClean="0">
                <a:solidFill>
                  <a:srgbClr val="000000"/>
                </a:solidFill>
              </a:rPr>
              <a:t> and</a:t>
            </a:r>
            <a:r>
              <a:rPr lang="en-US" sz="2400" dirty="0" smtClean="0">
                <a:solidFill>
                  <a:srgbClr val="0000FF"/>
                </a:solidFill>
              </a:rPr>
              <a:t> </a:t>
            </a:r>
            <a:r>
              <a:rPr lang="en-US" sz="2400" dirty="0" err="1" smtClean="0">
                <a:solidFill>
                  <a:srgbClr val="0000FF"/>
                </a:solidFill>
                <a:sym typeface="Symbol"/>
              </a:rPr>
              <a:t></a:t>
            </a:r>
            <a:r>
              <a:rPr lang="en-US" sz="2400" dirty="0" smtClean="0">
                <a:solidFill>
                  <a:srgbClr val="0000FF"/>
                </a:solidFill>
              </a:rPr>
              <a:t> </a:t>
            </a:r>
            <a:r>
              <a:rPr lang="en-US" sz="2400" dirty="0" smtClean="0">
                <a:solidFill>
                  <a:srgbClr val="000000"/>
                </a:solidFill>
              </a:rPr>
              <a:t>in logical forms</a:t>
            </a:r>
          </a:p>
          <a:p>
            <a:pPr lvl="1">
              <a:spcBef>
                <a:spcPts val="0"/>
              </a:spcBef>
              <a:buNone/>
            </a:pPr>
            <a:r>
              <a:rPr lang="en-US" sz="2400" dirty="0" smtClean="0">
                <a:solidFill>
                  <a:srgbClr val="000000"/>
                </a:solidFill>
              </a:rPr>
              <a:t>	</a:t>
            </a:r>
            <a:r>
              <a:rPr lang="en-US" dirty="0" smtClean="0">
                <a:solidFill>
                  <a:srgbClr val="000000"/>
                </a:solidFill>
              </a:rPr>
              <a:t>(</a:t>
            </a:r>
            <a:r>
              <a:rPr lang="en-US" dirty="0" smtClean="0">
                <a:solidFill>
                  <a:srgbClr val="0000FF"/>
                </a:solidFill>
              </a:rPr>
              <a:t>which logical concepts </a:t>
            </a:r>
            <a:r>
              <a:rPr lang="en-US" dirty="0" smtClean="0">
                <a:solidFill>
                  <a:srgbClr val="000000"/>
                </a:solidFill>
              </a:rPr>
              <a:t>get expressed via grammatical combination?)</a:t>
            </a:r>
          </a:p>
          <a:p>
            <a:pPr lvl="1">
              <a:spcBef>
                <a:spcPts val="0"/>
              </a:spcBef>
              <a:buNone/>
            </a:pPr>
            <a:endParaRPr lang="en-US" sz="2400" dirty="0" smtClean="0">
              <a:solidFill>
                <a:srgbClr val="000000"/>
              </a:solidFill>
            </a:endParaRPr>
          </a:p>
          <a:p>
            <a:pPr lvl="1">
              <a:spcBef>
                <a:spcPts val="0"/>
              </a:spcBef>
              <a:buNone/>
            </a:pPr>
            <a:r>
              <a:rPr lang="en-US" sz="2400" dirty="0" smtClean="0">
                <a:latin typeface="Zapf Dingbats"/>
                <a:ea typeface="Zapf Dingbats"/>
                <a:cs typeface="Zapf Dingbats"/>
              </a:rPr>
              <a:t>✔ </a:t>
            </a:r>
            <a:r>
              <a:rPr lang="en-US" sz="2400" i="1" dirty="0" smtClean="0">
                <a:solidFill>
                  <a:srgbClr val="000000"/>
                </a:solidFill>
              </a:rPr>
              <a:t>lexical </a:t>
            </a:r>
            <a:r>
              <a:rPr lang="en-US" sz="2400" i="1" dirty="0" smtClean="0">
                <a:solidFill>
                  <a:srgbClr val="000000"/>
                </a:solidFill>
              </a:rPr>
              <a:t>meaning</a:t>
            </a:r>
            <a:r>
              <a:rPr lang="en-US" sz="2400" dirty="0" smtClean="0">
                <a:solidFill>
                  <a:srgbClr val="000000"/>
                </a:solidFill>
              </a:rPr>
              <a:t>: </a:t>
            </a:r>
            <a:r>
              <a:rPr lang="en-US" sz="2400" dirty="0" smtClean="0">
                <a:solidFill>
                  <a:srgbClr val="0000FF"/>
                </a:solidFill>
              </a:rPr>
              <a:t>‘Most’</a:t>
            </a:r>
            <a:r>
              <a:rPr lang="en-US" sz="2400" dirty="0" smtClean="0">
                <a:solidFill>
                  <a:srgbClr val="000000"/>
                </a:solidFill>
              </a:rPr>
              <a:t> and its relation to human concepts</a:t>
            </a:r>
          </a:p>
          <a:p>
            <a:pPr lvl="1">
              <a:spcBef>
                <a:spcPts val="0"/>
              </a:spcBef>
              <a:buNone/>
            </a:pPr>
            <a:r>
              <a:rPr lang="en-US" dirty="0" smtClean="0">
                <a:solidFill>
                  <a:srgbClr val="000000"/>
                </a:solidFill>
              </a:rPr>
              <a:t>     (</a:t>
            </a:r>
            <a:r>
              <a:rPr lang="en-US" dirty="0" smtClean="0">
                <a:solidFill>
                  <a:srgbClr val="0000FF"/>
                </a:solidFill>
              </a:rPr>
              <a:t>which logical concepts </a:t>
            </a:r>
            <a:r>
              <a:rPr lang="en-US" dirty="0" smtClean="0">
                <a:solidFill>
                  <a:srgbClr val="000000"/>
                </a:solidFill>
              </a:rPr>
              <a:t>are used to encode word meanings?)</a:t>
            </a:r>
          </a:p>
          <a:p>
            <a:pPr lvl="1">
              <a:spcBef>
                <a:spcPts val="0"/>
              </a:spcBef>
              <a:buNone/>
            </a:pPr>
            <a:endParaRPr lang="en-US" dirty="0" smtClean="0">
              <a:solidFill>
                <a:srgbClr val="000000"/>
              </a:solidFill>
            </a:endParaRPr>
          </a:p>
          <a:p>
            <a:pPr lvl="1">
              <a:spcBef>
                <a:spcPts val="0"/>
              </a:spcBef>
              <a:buNone/>
            </a:pPr>
            <a:r>
              <a:rPr lang="en-US" dirty="0" smtClean="0">
                <a:solidFill>
                  <a:srgbClr val="000000"/>
                </a:solidFill>
              </a:rPr>
              <a:t>	</a:t>
            </a:r>
            <a:r>
              <a:rPr lang="en-US" sz="2400" i="1" dirty="0" smtClean="0">
                <a:solidFill>
                  <a:srgbClr val="000000"/>
                </a:solidFill>
              </a:rPr>
              <a:t>time permitting, a coda on the </a:t>
            </a:r>
            <a:r>
              <a:rPr lang="en-US" sz="2400" i="1" dirty="0" smtClean="0">
                <a:solidFill>
                  <a:srgbClr val="0000FF"/>
                </a:solidFill>
              </a:rPr>
              <a:t>Mass/Count</a:t>
            </a:r>
            <a:r>
              <a:rPr lang="en-US" sz="2400" i="1" dirty="0" smtClean="0">
                <a:solidFill>
                  <a:srgbClr val="000000"/>
                </a:solidFill>
              </a:rPr>
              <a:t> distinction</a:t>
            </a:r>
          </a:p>
          <a:p>
            <a:pPr lvl="1">
              <a:spcBef>
                <a:spcPts val="0"/>
              </a:spcBef>
              <a:buNone/>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Coda: Mass ‘Most’</a:t>
            </a:r>
            <a:endParaRPr lang="en-US" dirty="0"/>
          </a:p>
        </p:txBody>
      </p:sp>
      <p:sp>
        <p:nvSpPr>
          <p:cNvPr id="3" name="Content Placeholder 2"/>
          <p:cNvSpPr>
            <a:spLocks noGrp="1"/>
          </p:cNvSpPr>
          <p:nvPr>
            <p:ph idx="1"/>
          </p:nvPr>
        </p:nvSpPr>
        <p:spPr>
          <a:xfrm>
            <a:off x="381000" y="1447800"/>
            <a:ext cx="8229600" cy="4953000"/>
          </a:xfrm>
        </p:spPr>
        <p:txBody>
          <a:bodyPr>
            <a:normAutofit/>
          </a:bodyPr>
          <a:lstStyle/>
          <a:p>
            <a:pPr>
              <a:buNone/>
            </a:pPr>
            <a:r>
              <a:rPr lang="en-US" sz="2400" dirty="0" smtClean="0">
                <a:solidFill>
                  <a:srgbClr val="0000FF"/>
                </a:solidFill>
              </a:rPr>
              <a:t>‘Most of the dots are blue’</a:t>
            </a:r>
            <a:endParaRPr lang="en-US" sz="2400" dirty="0" smtClean="0">
              <a:solidFill>
                <a:srgbClr val="FF0000"/>
              </a:solidFill>
            </a:endParaRPr>
          </a:p>
          <a:p>
            <a:pPr>
              <a:spcBef>
                <a:spcPts val="600"/>
              </a:spcBef>
              <a:buNone/>
            </a:pPr>
            <a:r>
              <a:rPr lang="en-US" dirty="0" smtClean="0">
                <a:solidFill>
                  <a:srgbClr val="FF0000"/>
                </a:solidFill>
              </a:rPr>
              <a:t>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a:t>
            </a:r>
          </a:p>
          <a:p>
            <a:pPr>
              <a:spcBef>
                <a:spcPts val="0"/>
              </a:spcBef>
              <a:buNone/>
            </a:pPr>
            <a:endParaRPr lang="en-US" sz="2400" dirty="0" smtClean="0"/>
          </a:p>
          <a:p>
            <a:pPr>
              <a:spcBef>
                <a:spcPts val="0"/>
              </a:spcBef>
            </a:pPr>
            <a:r>
              <a:rPr lang="en-US" sz="2400" dirty="0" smtClean="0"/>
              <a:t>determiner/adjectival flexibility 		  (</a:t>
            </a:r>
            <a:r>
              <a:rPr lang="en-US" sz="2400" i="1" dirty="0" smtClean="0"/>
              <a:t>for another day</a:t>
            </a:r>
            <a:r>
              <a:rPr lang="en-US" sz="2400" dirty="0" smtClean="0"/>
              <a:t>)</a:t>
            </a:r>
          </a:p>
          <a:p>
            <a:pPr>
              <a:spcBef>
                <a:spcPts val="600"/>
              </a:spcBef>
              <a:spcAft>
                <a:spcPts val="600"/>
              </a:spcAft>
              <a:buNone/>
            </a:pPr>
            <a:r>
              <a:rPr lang="en-US" sz="2400" dirty="0" smtClean="0"/>
              <a:t>	</a:t>
            </a:r>
            <a:r>
              <a:rPr lang="en-US" sz="2400" dirty="0" smtClean="0">
                <a:solidFill>
                  <a:srgbClr val="0000FF"/>
                </a:solidFill>
              </a:rPr>
              <a:t>I saw </a:t>
            </a:r>
            <a:r>
              <a:rPr lang="en-US" sz="2400" i="1" u="sng" dirty="0" smtClean="0">
                <a:solidFill>
                  <a:srgbClr val="0000FF"/>
                </a:solidFill>
              </a:rPr>
              <a:t>the most</a:t>
            </a:r>
            <a:r>
              <a:rPr lang="en-US" sz="2400" dirty="0" smtClean="0">
                <a:solidFill>
                  <a:srgbClr val="0000FF"/>
                </a:solidFill>
              </a:rPr>
              <a:t> dots</a:t>
            </a:r>
          </a:p>
          <a:p>
            <a:pPr>
              <a:spcBef>
                <a:spcPts val="0"/>
              </a:spcBef>
              <a:spcAft>
                <a:spcPts val="1800"/>
              </a:spcAft>
              <a:buNone/>
            </a:pPr>
            <a:r>
              <a:rPr lang="en-US" dirty="0" smtClean="0">
                <a:solidFill>
                  <a:srgbClr val="0000FF"/>
                </a:solidFill>
              </a:rPr>
              <a:t>	I saw </a:t>
            </a:r>
            <a:r>
              <a:rPr lang="en-US" i="1" u="sng" dirty="0" smtClean="0">
                <a:solidFill>
                  <a:srgbClr val="0000FF"/>
                </a:solidFill>
              </a:rPr>
              <a:t>at most three</a:t>
            </a:r>
            <a:r>
              <a:rPr lang="en-US" dirty="0" smtClean="0">
                <a:solidFill>
                  <a:srgbClr val="0000FF"/>
                </a:solidFill>
              </a:rPr>
              <a:t> dots</a:t>
            </a:r>
            <a:endParaRPr lang="en-US" sz="2400" dirty="0" smtClean="0"/>
          </a:p>
          <a:p>
            <a:pPr>
              <a:spcBef>
                <a:spcPts val="1200"/>
              </a:spcBef>
            </a:pPr>
            <a:r>
              <a:rPr lang="en-US" dirty="0" smtClean="0"/>
              <a:t>mass/count flexibility</a:t>
            </a:r>
            <a:endParaRPr lang="en-US" sz="2400" dirty="0" smtClean="0"/>
          </a:p>
          <a:p>
            <a:pPr>
              <a:buNone/>
            </a:pPr>
            <a:r>
              <a:rPr lang="en-US" sz="2400" dirty="0" smtClean="0"/>
              <a:t>	</a:t>
            </a:r>
            <a:r>
              <a:rPr lang="en-US" sz="2400" dirty="0" smtClean="0">
                <a:solidFill>
                  <a:srgbClr val="0000FF"/>
                </a:solidFill>
              </a:rPr>
              <a:t>Most of the  </a:t>
            </a:r>
            <a:r>
              <a:rPr lang="en-US" sz="2400" i="1" dirty="0" smtClean="0">
                <a:solidFill>
                  <a:srgbClr val="0000FF"/>
                </a:solidFill>
              </a:rPr>
              <a:t>dot</a:t>
            </a:r>
            <a:r>
              <a:rPr lang="en-US" sz="2400" i="1" u="sng" dirty="0" smtClean="0">
                <a:solidFill>
                  <a:srgbClr val="0000FF"/>
                </a:solidFill>
              </a:rPr>
              <a:t>s</a:t>
            </a:r>
            <a:r>
              <a:rPr lang="en-US" sz="2400" i="1" dirty="0" smtClean="0">
                <a:solidFill>
                  <a:srgbClr val="0000FF"/>
                </a:solidFill>
              </a:rPr>
              <a:t>/blob</a:t>
            </a:r>
            <a:r>
              <a:rPr lang="en-US" sz="2400" i="1" u="sng" dirty="0" smtClean="0">
                <a:solidFill>
                  <a:srgbClr val="0000FF"/>
                </a:solidFill>
              </a:rPr>
              <a:t>s</a:t>
            </a:r>
            <a:r>
              <a:rPr lang="en-US" sz="2400" i="1" dirty="0" smtClean="0">
                <a:solidFill>
                  <a:srgbClr val="0000FF"/>
                </a:solidFill>
              </a:rPr>
              <a:t>    </a:t>
            </a:r>
            <a:r>
              <a:rPr lang="en-US" sz="2400" i="1" u="sng" dirty="0" smtClean="0">
                <a:solidFill>
                  <a:srgbClr val="0000FF"/>
                </a:solidFill>
              </a:rPr>
              <a:t>are</a:t>
            </a:r>
            <a:r>
              <a:rPr lang="en-US" sz="2400" dirty="0" smtClean="0">
                <a:solidFill>
                  <a:srgbClr val="0000FF"/>
                </a:solidFill>
              </a:rPr>
              <a:t> blue</a:t>
            </a:r>
          </a:p>
          <a:p>
            <a:pPr>
              <a:buNone/>
            </a:pPr>
            <a:r>
              <a:rPr lang="en-US" sz="2400" dirty="0" smtClean="0">
                <a:solidFill>
                  <a:srgbClr val="0000FF"/>
                </a:solidFill>
              </a:rPr>
              <a:t>     Most of the   </a:t>
            </a:r>
            <a:r>
              <a:rPr lang="en-US" sz="2400" i="1" dirty="0" smtClean="0">
                <a:solidFill>
                  <a:srgbClr val="0000FF"/>
                </a:solidFill>
              </a:rPr>
              <a:t>goo/blob       </a:t>
            </a:r>
            <a:r>
              <a:rPr lang="en-US" sz="2400" i="1" u="sng" dirty="0" smtClean="0">
                <a:solidFill>
                  <a:srgbClr val="0000FF"/>
                </a:solidFill>
              </a:rPr>
              <a:t>is  </a:t>
            </a:r>
            <a:r>
              <a:rPr lang="en-US" sz="2400" dirty="0" smtClean="0">
                <a:solidFill>
                  <a:srgbClr val="0000FF"/>
                </a:solidFill>
              </a:rPr>
              <a:t> blue</a:t>
            </a:r>
            <a:r>
              <a:rPr lang="en-US" sz="2400" dirty="0" smtClean="0"/>
              <a:t>		 </a:t>
            </a:r>
            <a:endParaRPr lang="en-US" sz="2400" i="1" u="sng" dirty="0" smtClean="0">
              <a:solidFill>
                <a:srgbClr val="0000FF"/>
              </a:solidFill>
            </a:endParaRPr>
          </a:p>
          <a:p>
            <a:endParaRPr lang="en-US" sz="2400" dirty="0" smtClean="0"/>
          </a:p>
          <a:p>
            <a:pPr>
              <a:buNone/>
            </a:pPr>
            <a:endParaRPr lang="en-US" dirty="0" smtClean="0">
              <a:solidFill>
                <a:srgbClr val="FF0000"/>
              </a:solidFill>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07219" y="535781"/>
            <a:ext cx="7358063" cy="803672"/>
          </a:xfrm>
        </p:spPr>
        <p:txBody>
          <a:bodyPr>
            <a:noAutofit/>
          </a:bodyPr>
          <a:lstStyle/>
          <a:p>
            <a:pPr eaLnBrk="1"/>
            <a:r>
              <a:rPr lang="en-US" dirty="0"/>
              <a:t/>
            </a:r>
            <a:br>
              <a:rPr lang="en-US" dirty="0"/>
            </a:br>
            <a:r>
              <a:rPr lang="en-US" dirty="0"/>
              <a:t>‘</a:t>
            </a:r>
            <a:r>
              <a:rPr lang="en-US" dirty="0">
                <a:solidFill>
                  <a:srgbClr val="0000FF"/>
                </a:solidFill>
              </a:rPr>
              <a:t>I</a:t>
            </a:r>
            <a:r>
              <a:rPr lang="en-US" dirty="0"/>
              <a:t>’ Before ‘</a:t>
            </a:r>
            <a:r>
              <a:rPr lang="en-US" dirty="0">
                <a:solidFill>
                  <a:srgbClr val="FF0000"/>
                </a:solidFill>
              </a:rPr>
              <a:t>E</a:t>
            </a:r>
            <a:r>
              <a:rPr lang="en-US" dirty="0"/>
              <a:t>’ </a:t>
            </a:r>
            <a:br>
              <a:rPr lang="en-US" dirty="0"/>
            </a:br>
            <a:endParaRPr lang="en-US" dirty="0"/>
          </a:p>
        </p:txBody>
      </p:sp>
      <p:sp>
        <p:nvSpPr>
          <p:cNvPr id="28675" name="Rectangle 2"/>
          <p:cNvSpPr>
            <a:spLocks noGrp="1" noChangeArrowheads="1"/>
          </p:cNvSpPr>
          <p:nvPr>
            <p:ph type="body" idx="1"/>
          </p:nvPr>
        </p:nvSpPr>
        <p:spPr>
          <a:xfrm>
            <a:off x="607219" y="1500187"/>
            <a:ext cx="7992070" cy="4554141"/>
          </a:xfrm>
        </p:spPr>
        <p:txBody>
          <a:bodyPr>
            <a:noAutofit/>
          </a:bodyPr>
          <a:lstStyle/>
          <a:p>
            <a:pPr eaLnBrk="1">
              <a:spcBef>
                <a:spcPts val="1176"/>
              </a:spcBef>
              <a:buNone/>
            </a:pPr>
            <a:r>
              <a:rPr lang="en-US" dirty="0" smtClean="0"/>
              <a:t>Church, reconstructing </a:t>
            </a:r>
            <a:r>
              <a:rPr lang="en-US" dirty="0" err="1" smtClean="0"/>
              <a:t>Frege</a:t>
            </a:r>
            <a:r>
              <a:rPr lang="en-US" dirty="0" smtClean="0"/>
              <a:t>... </a:t>
            </a:r>
          </a:p>
          <a:p>
            <a:pPr eaLnBrk="1">
              <a:spcBef>
                <a:spcPts val="1176"/>
              </a:spcBef>
              <a:buNone/>
            </a:pPr>
            <a:r>
              <a:rPr lang="en-US" dirty="0" smtClean="0">
                <a:solidFill>
                  <a:srgbClr val="0000FF"/>
                </a:solidFill>
              </a:rPr>
              <a:t>	</a:t>
            </a:r>
          </a:p>
          <a:p>
            <a:pPr eaLnBrk="1">
              <a:spcBef>
                <a:spcPts val="1176"/>
              </a:spcBef>
              <a:buNone/>
            </a:pPr>
            <a:r>
              <a:rPr lang="en-US" dirty="0" smtClean="0">
                <a:solidFill>
                  <a:srgbClr val="0000FF"/>
                </a:solidFill>
              </a:rPr>
              <a:t>	function</a:t>
            </a:r>
            <a:r>
              <a:rPr lang="en-US" dirty="0">
                <a:solidFill>
                  <a:srgbClr val="0000FF"/>
                </a:solidFill>
              </a:rPr>
              <a:t>-in-intension</a:t>
            </a:r>
            <a:r>
              <a:rPr lang="en-US" dirty="0"/>
              <a:t> vs. </a:t>
            </a:r>
            <a:r>
              <a:rPr lang="en-US" dirty="0">
                <a:solidFill>
                  <a:srgbClr val="FF0000"/>
                </a:solidFill>
              </a:rPr>
              <a:t>function-in-</a:t>
            </a:r>
            <a:r>
              <a:rPr lang="en-US" dirty="0" smtClean="0">
                <a:solidFill>
                  <a:srgbClr val="FF0000"/>
                </a:solidFill>
              </a:rPr>
              <a:t>extension</a:t>
            </a:r>
          </a:p>
          <a:p>
            <a:pPr eaLnBrk="1">
              <a:spcBef>
                <a:spcPts val="1176"/>
              </a:spcBef>
              <a:buNone/>
            </a:pPr>
            <a:endParaRPr lang="en-US" dirty="0" smtClean="0">
              <a:solidFill>
                <a:srgbClr val="FF0000"/>
              </a:solidFill>
            </a:endParaRPr>
          </a:p>
          <a:p>
            <a:pPr>
              <a:spcBef>
                <a:spcPts val="1200"/>
              </a:spcBef>
              <a:buNone/>
            </a:pPr>
            <a:r>
              <a:rPr lang="en-US" dirty="0"/>
              <a:t>    --</a:t>
            </a:r>
            <a:r>
              <a:rPr lang="en-US" dirty="0">
                <a:solidFill>
                  <a:srgbClr val="0000FF"/>
                </a:solidFill>
              </a:rPr>
              <a:t>a </a:t>
            </a:r>
            <a:r>
              <a:rPr lang="en-US" i="1" u="sng" dirty="0">
                <a:solidFill>
                  <a:srgbClr val="0000FF"/>
                </a:solidFill>
              </a:rPr>
              <a:t>procedure</a:t>
            </a:r>
            <a:r>
              <a:rPr lang="en-US" dirty="0">
                <a:solidFill>
                  <a:srgbClr val="0000FF"/>
                </a:solidFill>
              </a:rPr>
              <a:t> that pairs inputs with outputs in a certain way </a:t>
            </a:r>
          </a:p>
          <a:p>
            <a:pPr>
              <a:spcBef>
                <a:spcPts val="1200"/>
              </a:spcBef>
              <a:buNone/>
            </a:pPr>
            <a:r>
              <a:rPr lang="en-US" dirty="0"/>
              <a:t>    --</a:t>
            </a:r>
            <a:r>
              <a:rPr lang="en-US" dirty="0">
                <a:solidFill>
                  <a:srgbClr val="FF0000"/>
                </a:solidFill>
              </a:rPr>
              <a:t>a </a:t>
            </a:r>
            <a:r>
              <a:rPr lang="en-US" i="1" u="sng" dirty="0">
                <a:solidFill>
                  <a:srgbClr val="FF0000"/>
                </a:solidFill>
              </a:rPr>
              <a:t>set</a:t>
            </a:r>
            <a:r>
              <a:rPr lang="en-US" dirty="0">
                <a:solidFill>
                  <a:srgbClr val="FF0000"/>
                </a:solidFill>
              </a:rPr>
              <a:t> of ordered pairs</a:t>
            </a:r>
            <a:r>
              <a:rPr lang="en-US" dirty="0" smtClean="0">
                <a:solidFill>
                  <a:srgbClr val="FF0000"/>
                </a:solidFill>
              </a:rPr>
              <a:t> (with no &lt;</a:t>
            </a:r>
            <a:r>
              <a:rPr lang="en-US" dirty="0" err="1">
                <a:solidFill>
                  <a:srgbClr val="FF0000"/>
                </a:solidFill>
              </a:rPr>
              <a:t>x</a:t>
            </a:r>
            <a:r>
              <a:rPr lang="en-US" dirty="0" err="1" smtClean="0">
                <a:solidFill>
                  <a:srgbClr val="FF0000"/>
                </a:solidFill>
              </a:rPr>
              <a:t>,y</a:t>
            </a:r>
            <a:r>
              <a:rPr lang="en-US" dirty="0">
                <a:solidFill>
                  <a:srgbClr val="FF0000"/>
                </a:solidFill>
              </a:rPr>
              <a:t>&gt; and &lt;</a:t>
            </a:r>
            <a:r>
              <a:rPr lang="en-US" dirty="0" err="1">
                <a:solidFill>
                  <a:srgbClr val="FF0000"/>
                </a:solidFill>
              </a:rPr>
              <a:t>x</a:t>
            </a:r>
            <a:r>
              <a:rPr lang="en-US" dirty="0">
                <a:solidFill>
                  <a:srgbClr val="FF0000"/>
                </a:solidFill>
              </a:rPr>
              <a:t>, </a:t>
            </a:r>
            <a:r>
              <a:rPr lang="en-US" dirty="0" err="1">
                <a:solidFill>
                  <a:srgbClr val="FF0000"/>
                </a:solidFill>
              </a:rPr>
              <a:t>z</a:t>
            </a:r>
            <a:r>
              <a:rPr lang="en-US" dirty="0">
                <a:solidFill>
                  <a:srgbClr val="FF0000"/>
                </a:solidFill>
              </a:rPr>
              <a:t>&gt; where </a:t>
            </a:r>
            <a:r>
              <a:rPr lang="en-US" dirty="0" err="1">
                <a:solidFill>
                  <a:srgbClr val="FF0000"/>
                </a:solidFill>
              </a:rPr>
              <a:t>y</a:t>
            </a:r>
            <a:r>
              <a:rPr lang="en-US" dirty="0">
                <a:solidFill>
                  <a:srgbClr val="FF0000"/>
                </a:solidFill>
              </a:rPr>
              <a:t> </a:t>
            </a:r>
            <a:r>
              <a:rPr lang="en-US" dirty="0" smtClean="0">
                <a:solidFill>
                  <a:srgbClr val="FF0000"/>
                </a:solidFill>
              </a:rPr>
              <a:t>≠</a:t>
            </a:r>
            <a:r>
              <a:rPr lang="en-US" dirty="0">
                <a:solidFill>
                  <a:srgbClr val="FF0000"/>
                </a:solidFill>
              </a:rPr>
              <a:t> </a:t>
            </a:r>
            <a:r>
              <a:rPr lang="en-US" dirty="0" err="1">
                <a:solidFill>
                  <a:srgbClr val="FF0000"/>
                </a:solidFill>
              </a:rPr>
              <a:t>z</a:t>
            </a:r>
            <a:r>
              <a:rPr lang="en-US" dirty="0">
                <a:solidFill>
                  <a:srgbClr val="FF0000"/>
                </a:solidFill>
              </a:rPr>
              <a:t>)</a:t>
            </a:r>
            <a:endParaRPr lang="en-US" dirty="0" smtClean="0">
              <a:solidFill>
                <a:srgbClr val="FF0000"/>
              </a:solidFill>
            </a:endParaRPr>
          </a:p>
          <a:p>
            <a:pPr eaLnBrk="1">
              <a:spcBef>
                <a:spcPts val="1776"/>
              </a:spcBef>
              <a:buNone/>
            </a:pPr>
            <a:endParaRPr lang="en-US" dirty="0" smtClean="0">
              <a:solidFill>
                <a:srgbClr val="0000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Coda: Mass ‘Most’</a:t>
            </a:r>
            <a:endParaRPr lang="en-US" dirty="0"/>
          </a:p>
        </p:txBody>
      </p:sp>
      <p:sp>
        <p:nvSpPr>
          <p:cNvPr id="3" name="Content Placeholder 2"/>
          <p:cNvSpPr>
            <a:spLocks noGrp="1"/>
          </p:cNvSpPr>
          <p:nvPr>
            <p:ph idx="1"/>
          </p:nvPr>
        </p:nvSpPr>
        <p:spPr>
          <a:xfrm>
            <a:off x="381000" y="1447800"/>
            <a:ext cx="8229600" cy="4953000"/>
          </a:xfrm>
        </p:spPr>
        <p:txBody>
          <a:bodyPr/>
          <a:lstStyle/>
          <a:p>
            <a:pPr>
              <a:buNone/>
            </a:pPr>
            <a:r>
              <a:rPr lang="en-US" sz="2400" dirty="0" smtClean="0">
                <a:solidFill>
                  <a:srgbClr val="0000FF"/>
                </a:solidFill>
              </a:rPr>
              <a:t>‘Most of the dots are blue’</a:t>
            </a:r>
            <a:endParaRPr lang="en-US" sz="2400" dirty="0" smtClean="0">
              <a:solidFill>
                <a:srgbClr val="FF0000"/>
              </a:solidFill>
            </a:endParaRPr>
          </a:p>
          <a:p>
            <a:pPr>
              <a:spcBef>
                <a:spcPts val="600"/>
              </a:spcBef>
              <a:buNone/>
            </a:pPr>
            <a:r>
              <a:rPr lang="en-US" dirty="0" smtClean="0">
                <a:solidFill>
                  <a:srgbClr val="FF0000"/>
                </a:solidFill>
              </a:rPr>
              <a:t>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a:t>
            </a:r>
          </a:p>
          <a:p>
            <a:pPr>
              <a:spcBef>
                <a:spcPts val="0"/>
              </a:spcBef>
              <a:buNone/>
            </a:pPr>
            <a:endParaRPr lang="en-US" sz="2400" dirty="0" smtClean="0"/>
          </a:p>
          <a:p>
            <a:r>
              <a:rPr lang="en-US" sz="2400" dirty="0" smtClean="0"/>
              <a:t>mass/count flexibility</a:t>
            </a:r>
          </a:p>
          <a:p>
            <a:pPr>
              <a:buNone/>
            </a:pPr>
            <a:r>
              <a:rPr lang="en-US" sz="2400" dirty="0" smtClean="0"/>
              <a:t>	</a:t>
            </a:r>
            <a:r>
              <a:rPr lang="en-US" sz="2400" dirty="0" smtClean="0">
                <a:solidFill>
                  <a:srgbClr val="0000FF"/>
                </a:solidFill>
              </a:rPr>
              <a:t>Most of the </a:t>
            </a:r>
            <a:r>
              <a:rPr lang="en-US" sz="2400" i="1" u="sng" dirty="0" smtClean="0">
                <a:solidFill>
                  <a:srgbClr val="0000FF"/>
                </a:solidFill>
              </a:rPr>
              <a:t>dots (blobs) are</a:t>
            </a:r>
            <a:r>
              <a:rPr lang="en-US" sz="2400" dirty="0" smtClean="0">
                <a:solidFill>
                  <a:srgbClr val="0000FF"/>
                </a:solidFill>
              </a:rPr>
              <a:t> blue </a:t>
            </a:r>
          </a:p>
          <a:p>
            <a:pPr>
              <a:buNone/>
            </a:pPr>
            <a:r>
              <a:rPr lang="en-US" sz="2400" dirty="0" smtClean="0">
                <a:solidFill>
                  <a:srgbClr val="0000FF"/>
                </a:solidFill>
              </a:rPr>
              <a:t>     Most of the </a:t>
            </a:r>
            <a:r>
              <a:rPr lang="en-US" sz="2400" i="1" u="sng" dirty="0" smtClean="0">
                <a:solidFill>
                  <a:srgbClr val="0000FF"/>
                </a:solidFill>
              </a:rPr>
              <a:t>goo (blob) is</a:t>
            </a:r>
            <a:r>
              <a:rPr lang="en-US" sz="2400" dirty="0" smtClean="0">
                <a:solidFill>
                  <a:srgbClr val="0000FF"/>
                </a:solidFill>
              </a:rPr>
              <a:t> blue</a:t>
            </a:r>
          </a:p>
          <a:p>
            <a:pPr>
              <a:buNone/>
            </a:pPr>
            <a:endParaRPr lang="en-US" sz="2400" dirty="0" smtClean="0"/>
          </a:p>
          <a:p>
            <a:r>
              <a:rPr lang="en-US" sz="2400" dirty="0" smtClean="0"/>
              <a:t>are mass nouns disguised count nouns?</a:t>
            </a:r>
          </a:p>
          <a:p>
            <a:pPr>
              <a:buNone/>
            </a:pPr>
            <a:r>
              <a:rPr lang="en-US" sz="2400" dirty="0" smtClean="0">
                <a:solidFill>
                  <a:srgbClr val="000000"/>
                </a:solidFill>
              </a:rPr>
              <a:t>    #{</a:t>
            </a:r>
            <a:r>
              <a:rPr lang="en-US" sz="2400" dirty="0" err="1" smtClean="0">
                <a:solidFill>
                  <a:srgbClr val="000000"/>
                </a:solidFill>
              </a:rPr>
              <a:t>x:GooUnits(x</a:t>
            </a:r>
            <a:r>
              <a:rPr lang="en-US" sz="2400" dirty="0" smtClean="0">
                <a:solidFill>
                  <a:srgbClr val="000000"/>
                </a:solidFill>
              </a:rPr>
              <a:t>) &amp; </a:t>
            </a:r>
            <a:r>
              <a:rPr lang="en-US" sz="2400" dirty="0" err="1" smtClean="0">
                <a:solidFill>
                  <a:srgbClr val="000000"/>
                </a:solidFill>
              </a:rPr>
              <a:t>BlueUnits(x</a:t>
            </a:r>
            <a:r>
              <a:rPr lang="en-US" sz="2400" dirty="0" smtClean="0">
                <a:solidFill>
                  <a:srgbClr val="000000"/>
                </a:solidFill>
              </a:rPr>
              <a:t>)} &gt; </a:t>
            </a:r>
          </a:p>
          <a:p>
            <a:pPr>
              <a:buNone/>
            </a:pPr>
            <a:r>
              <a:rPr lang="en-US" sz="2400" dirty="0" smtClean="0">
                <a:solidFill>
                  <a:srgbClr val="000000"/>
                </a:solidFill>
              </a:rPr>
              <a:t>    #{</a:t>
            </a:r>
            <a:r>
              <a:rPr lang="en-US" sz="2400" dirty="0" err="1" smtClean="0">
                <a:solidFill>
                  <a:srgbClr val="000000"/>
                </a:solidFill>
              </a:rPr>
              <a:t>x:GooUnits(x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x:GooUnits(x</a:t>
            </a:r>
            <a:r>
              <a:rPr lang="en-US" sz="2400" dirty="0" smtClean="0">
                <a:solidFill>
                  <a:srgbClr val="000000"/>
                </a:solidFill>
              </a:rPr>
              <a:t>) &amp; </a:t>
            </a:r>
            <a:r>
              <a:rPr lang="en-US" sz="2400" dirty="0" err="1" smtClean="0">
                <a:solidFill>
                  <a:srgbClr val="000000"/>
                </a:solidFill>
              </a:rPr>
              <a:t>BlueUnits(x</a:t>
            </a:r>
            <a:r>
              <a:rPr lang="en-US" sz="2400" dirty="0" smtClean="0">
                <a:solidFill>
                  <a:srgbClr val="000000"/>
                </a:solidFill>
              </a:rPr>
              <a:t>)}</a:t>
            </a:r>
            <a:r>
              <a:rPr lang="en-US" sz="2400" dirty="0" smtClean="0"/>
              <a:t>		 </a:t>
            </a:r>
            <a:endParaRPr lang="en-US" sz="2400" i="1" u="sng" dirty="0" smtClean="0">
              <a:solidFill>
                <a:srgbClr val="0000FF"/>
              </a:solidFill>
            </a:endParaRPr>
          </a:p>
          <a:p>
            <a:endParaRPr lang="en-US" sz="2400" dirty="0" smtClean="0"/>
          </a:p>
          <a:p>
            <a:pPr>
              <a:buNone/>
            </a:pPr>
            <a:endParaRPr lang="en-US" dirty="0" smtClean="0">
              <a:solidFill>
                <a:srgbClr val="FF0000"/>
              </a:solidFill>
              <a:sym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470400" cy="3352800"/>
          </a:xfrm>
          <a:prstGeom prst="rect">
            <a:avLst/>
          </a:prstGeom>
        </p:spPr>
      </p:pic>
      <p:pic>
        <p:nvPicPr>
          <p:cNvPr id="3" name="Picture 2"/>
          <p:cNvPicPr>
            <a:picLocks noChangeAspect="1"/>
          </p:cNvPicPr>
          <p:nvPr/>
        </p:nvPicPr>
        <p:blipFill>
          <a:blip r:embed="rId3"/>
          <a:stretch>
            <a:fillRect/>
          </a:stretch>
        </p:blipFill>
        <p:spPr>
          <a:xfrm>
            <a:off x="4673600" y="0"/>
            <a:ext cx="4470400" cy="3352800"/>
          </a:xfrm>
          <a:prstGeom prst="rect">
            <a:avLst/>
          </a:prstGeom>
        </p:spPr>
      </p:pic>
      <p:pic>
        <p:nvPicPr>
          <p:cNvPr id="4" name="Picture 3"/>
          <p:cNvPicPr>
            <a:picLocks noChangeAspect="1"/>
          </p:cNvPicPr>
          <p:nvPr/>
        </p:nvPicPr>
        <p:blipFill>
          <a:blip r:embed="rId4"/>
          <a:stretch>
            <a:fillRect/>
          </a:stretch>
        </p:blipFill>
        <p:spPr>
          <a:xfrm>
            <a:off x="4673600" y="3505200"/>
            <a:ext cx="4470400" cy="3352800"/>
          </a:xfrm>
          <a:prstGeom prst="rect">
            <a:avLst/>
          </a:prstGeom>
        </p:spPr>
      </p:pic>
      <p:pic>
        <p:nvPicPr>
          <p:cNvPr id="5" name="Picture 4"/>
          <p:cNvPicPr>
            <a:picLocks noChangeAspect="1"/>
          </p:cNvPicPr>
          <p:nvPr/>
        </p:nvPicPr>
        <p:blipFill>
          <a:blip r:embed="rId5"/>
          <a:stretch>
            <a:fillRect/>
          </a:stretch>
        </p:blipFill>
        <p:spPr>
          <a:xfrm>
            <a:off x="0" y="3505200"/>
            <a:ext cx="4470400" cy="3352800"/>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dultBlobs-Figure2.JPG"/>
          <p:cNvPicPr>
            <a:picLocks noChangeAspect="1"/>
          </p:cNvPicPr>
          <p:nvPr/>
        </p:nvPicPr>
        <p:blipFill>
          <a:blip r:embed="rId2"/>
          <a:stretch>
            <a:fillRect/>
          </a:stretch>
        </p:blipFill>
        <p:spPr>
          <a:xfrm>
            <a:off x="457200" y="457200"/>
            <a:ext cx="8180036" cy="6019800"/>
          </a:xfrm>
          <a:prstGeom prst="rect">
            <a:avLst/>
          </a:prstGeom>
        </p:spPr>
      </p:pic>
      <p:sp>
        <p:nvSpPr>
          <p:cNvPr id="4" name="TextBox 3"/>
          <p:cNvSpPr txBox="1"/>
          <p:nvPr/>
        </p:nvSpPr>
        <p:spPr>
          <a:xfrm>
            <a:off x="1143000" y="304800"/>
            <a:ext cx="7239000" cy="461665"/>
          </a:xfrm>
          <a:prstGeom prst="rect">
            <a:avLst/>
          </a:prstGeom>
          <a:noFill/>
        </p:spPr>
        <p:txBody>
          <a:bodyPr wrap="square" rtlCol="0">
            <a:spAutoFit/>
          </a:bodyPr>
          <a:lstStyle/>
          <a:p>
            <a:r>
              <a:rPr lang="en-US" sz="2400" dirty="0" err="1" smtClean="0">
                <a:solidFill>
                  <a:srgbClr val="FF0000"/>
                </a:solidFill>
              </a:rPr>
              <a:t>discriminability</a:t>
            </a:r>
            <a:r>
              <a:rPr lang="en-US" sz="2400" dirty="0" smtClean="0">
                <a:solidFill>
                  <a:srgbClr val="FF0000"/>
                </a:solidFill>
              </a:rPr>
              <a:t> is BETTER for  ‘goo’ (than for ‘dots’)</a:t>
            </a:r>
            <a:endParaRPr lang="en-US" sz="2400" dirty="0">
              <a:solidFill>
                <a:srgbClr val="FF0000"/>
              </a:solidFill>
            </a:endParaRPr>
          </a:p>
        </p:txBody>
      </p:sp>
      <p:sp>
        <p:nvSpPr>
          <p:cNvPr id="5" name="TextBox 4"/>
          <p:cNvSpPr txBox="1"/>
          <p:nvPr/>
        </p:nvSpPr>
        <p:spPr>
          <a:xfrm>
            <a:off x="8190370" y="304800"/>
            <a:ext cx="893732" cy="646331"/>
          </a:xfrm>
          <a:prstGeom prst="rect">
            <a:avLst/>
          </a:prstGeom>
          <a:noFill/>
        </p:spPr>
        <p:txBody>
          <a:bodyPr wrap="none" rtlCol="0">
            <a:spAutoFit/>
          </a:bodyPr>
          <a:lstStyle/>
          <a:p>
            <a:r>
              <a:rPr lang="en-US" dirty="0" err="1" smtClean="0"/>
              <a:t>w</a:t>
            </a:r>
            <a:r>
              <a:rPr lang="en-US" dirty="0" smtClean="0"/>
              <a:t> = .18</a:t>
            </a:r>
          </a:p>
          <a:p>
            <a:r>
              <a:rPr lang="en-US" dirty="0" smtClean="0"/>
              <a:t>r</a:t>
            </a:r>
            <a:r>
              <a:rPr lang="en-US" baseline="30000" dirty="0" smtClean="0"/>
              <a:t>2</a:t>
            </a:r>
            <a:r>
              <a:rPr lang="en-US" dirty="0" smtClean="0"/>
              <a:t> = .97</a:t>
            </a:r>
            <a:endParaRPr lang="en-US" dirty="0"/>
          </a:p>
        </p:txBody>
      </p:sp>
      <p:sp>
        <p:nvSpPr>
          <p:cNvPr id="6" name="TextBox 5"/>
          <p:cNvSpPr txBox="1"/>
          <p:nvPr/>
        </p:nvSpPr>
        <p:spPr>
          <a:xfrm>
            <a:off x="8170646" y="967000"/>
            <a:ext cx="913456" cy="646331"/>
          </a:xfrm>
          <a:prstGeom prst="rect">
            <a:avLst/>
          </a:prstGeom>
          <a:noFill/>
        </p:spPr>
        <p:txBody>
          <a:bodyPr wrap="none" rtlCol="0">
            <a:spAutoFit/>
          </a:bodyPr>
          <a:lstStyle/>
          <a:p>
            <a:r>
              <a:rPr lang="en-US" dirty="0" err="1" smtClean="0"/>
              <a:t>w</a:t>
            </a:r>
            <a:r>
              <a:rPr lang="en-US" dirty="0" smtClean="0"/>
              <a:t>  = .27</a:t>
            </a:r>
          </a:p>
          <a:p>
            <a:r>
              <a:rPr lang="en-US" dirty="0" smtClean="0"/>
              <a:t>r</a:t>
            </a:r>
            <a:r>
              <a:rPr lang="en-US" baseline="30000" dirty="0" smtClean="0"/>
              <a:t>2</a:t>
            </a:r>
            <a:r>
              <a:rPr lang="en-US" dirty="0" smtClean="0"/>
              <a:t> = .97</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Users\Darko Odic\Documents\JHU\First Year Proposal\reimages\Image1_Correlated.png"/>
          <p:cNvPicPr/>
          <p:nvPr/>
        </p:nvPicPr>
        <p:blipFill>
          <a:blip r:embed="rId2" cstate="print">
            <a:extLst>
              <a:ext uri="{28A0092B-C50C-407E-A947-70E740481C1C}">
                <a14:useLocalDpi xmlns:lc="http://schemas.openxmlformats.org/drawingml/2006/lockedCanvas"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mv="urn:schemas-microsoft-com:mac:vml" xmlns:ve="http://schemas.openxmlformats.org/markup-compatibility/2006" xmlns:mo="http://schemas.microsoft.com/office/mac/office/2008/main" xmlns:p="http://schemas.openxmlformats.org/presentationml/2006/main" val="0"/>
              </a:ext>
            </a:extLst>
          </a:blip>
          <a:srcRect/>
          <a:stretch>
            <a:fillRect/>
          </a:stretch>
        </p:blipFill>
        <p:spPr bwMode="auto">
          <a:xfrm>
            <a:off x="1192611" y="1696106"/>
            <a:ext cx="6732190" cy="4971394"/>
          </a:xfrm>
          <a:prstGeom prst="rect">
            <a:avLst/>
          </a:prstGeom>
          <a:noFill/>
          <a:ln>
            <a:solidFill>
              <a:schemeClr val="tx1"/>
            </a:solidFill>
          </a:ln>
        </p:spPr>
      </p:pic>
      <p:sp>
        <p:nvSpPr>
          <p:cNvPr id="5" name="TextBox 4"/>
          <p:cNvSpPr txBox="1"/>
          <p:nvPr/>
        </p:nvSpPr>
        <p:spPr>
          <a:xfrm>
            <a:off x="563394" y="78656"/>
            <a:ext cx="8388935" cy="1477328"/>
          </a:xfrm>
          <a:prstGeom prst="rect">
            <a:avLst/>
          </a:prstGeom>
          <a:noFill/>
        </p:spPr>
        <p:txBody>
          <a:bodyPr wrap="square" rtlCol="0">
            <a:spAutoFit/>
          </a:bodyPr>
          <a:lstStyle/>
          <a:p>
            <a:r>
              <a:rPr lang="en-US" sz="2000" dirty="0" smtClean="0"/>
              <a:t>Are more of the blobs blue or yellow?</a:t>
            </a:r>
          </a:p>
          <a:p>
            <a:r>
              <a:rPr lang="en-US" sz="2000" dirty="0" smtClean="0"/>
              <a:t>      If more the blobs are blue, press ‘F’. If more of the blobs are yellow, press ‘J’.</a:t>
            </a:r>
          </a:p>
          <a:p>
            <a:pPr>
              <a:spcBef>
                <a:spcPts val="1200"/>
              </a:spcBef>
            </a:pPr>
            <a:r>
              <a:rPr lang="en-US" sz="2000" dirty="0" smtClean="0"/>
              <a:t>Is more of the blob blue or yellow?</a:t>
            </a:r>
          </a:p>
          <a:p>
            <a:r>
              <a:rPr lang="en-US" sz="2000" dirty="0" smtClean="0"/>
              <a:t>      If more the blob is blue, press ‘F’. If more of the blob is yellow, press ‘J’.</a:t>
            </a:r>
            <a:endParaRPr lang="en-US" sz="2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Users\Darko Odic\Documents\JHU\First Year Proposal\reimages\Image3_AntiCorrelated.png"/>
          <p:cNvPicPr/>
          <p:nvPr/>
        </p:nvPicPr>
        <p:blipFill>
          <a:blip r:embed="rId2" cstate="print">
            <a:extLst>
              <a:ext uri="{28A0092B-C50C-407E-A947-70E740481C1C}">
                <a14:useLocalDpi xmlns:lc="http://schemas.openxmlformats.org/drawingml/2006/lockedCanvas"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mv="urn:schemas-microsoft-com:mac:vml" xmlns:ve="http://schemas.openxmlformats.org/markup-compatibility/2006" xmlns:mo="http://schemas.microsoft.com/office/mac/office/2008/main" xmlns:p="http://schemas.openxmlformats.org/presentationml/2006/main" val="0"/>
              </a:ext>
            </a:extLst>
          </a:blip>
          <a:srcRect/>
          <a:stretch>
            <a:fillRect/>
          </a:stretch>
        </p:blipFill>
        <p:spPr bwMode="auto">
          <a:xfrm>
            <a:off x="464653" y="371749"/>
            <a:ext cx="8100465" cy="5947989"/>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lc="http://schemas.openxmlformats.org/drawingml/2006/lockedCanvas" xmlns="" xmlns:wpc="http://schemas.microsoft.com/office/word/2010/wordprocessingCanvas" xmlns:mc="http://schemas.openxmlformats.org/markup-compatibility/2006" xmlns:o="urn:schemas-microsoft-com:office:office"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http://schemas.openxmlformats.org/drawingml/2006/main" xmlns:pic="http://schemas.openxmlformats.org/drawingml/2006/picture" xmlns:a14="http://schemas.microsoft.com/office/drawing/2010/main" xmlns:mv="urn:schemas-microsoft-com:mac:vml" xmlns:ve="http://schemas.openxmlformats.org/markup-compatibility/2006" xmlns:mo="http://schemas.microsoft.com/office/mac/office/2008/main" xmlns:p="http://schemas.openxmlformats.org/presentationml/2006/main" val="0"/>
              </a:ext>
            </a:extLst>
          </a:blip>
          <a:srcRect/>
          <a:stretch>
            <a:fillRect/>
          </a:stretch>
        </p:blipFill>
        <p:spPr bwMode="auto">
          <a:xfrm>
            <a:off x="511120" y="756470"/>
            <a:ext cx="7821672" cy="5824072"/>
          </a:xfrm>
          <a:prstGeom prst="rect">
            <a:avLst/>
          </a:prstGeom>
          <a:noFill/>
          <a:ln>
            <a:noFill/>
          </a:ln>
        </p:spPr>
      </p:pic>
      <p:sp>
        <p:nvSpPr>
          <p:cNvPr id="5" name="TextBox 4"/>
          <p:cNvSpPr txBox="1"/>
          <p:nvPr/>
        </p:nvSpPr>
        <p:spPr>
          <a:xfrm>
            <a:off x="7905425" y="627965"/>
            <a:ext cx="854734" cy="646331"/>
          </a:xfrm>
          <a:prstGeom prst="rect">
            <a:avLst/>
          </a:prstGeom>
          <a:noFill/>
        </p:spPr>
        <p:txBody>
          <a:bodyPr wrap="none" rtlCol="0">
            <a:spAutoFit/>
          </a:bodyPr>
          <a:lstStyle/>
          <a:p>
            <a:r>
              <a:rPr lang="en-US" dirty="0" err="1" smtClean="0"/>
              <a:t>w</a:t>
            </a:r>
            <a:r>
              <a:rPr lang="en-US" dirty="0" smtClean="0"/>
              <a:t> = .20</a:t>
            </a:r>
          </a:p>
          <a:p>
            <a:r>
              <a:rPr lang="en-US" dirty="0" smtClean="0"/>
              <a:t>r</a:t>
            </a:r>
            <a:r>
              <a:rPr lang="en-US" baseline="30000" dirty="0" smtClean="0"/>
              <a:t>2</a:t>
            </a:r>
            <a:r>
              <a:rPr lang="en-US" dirty="0" smtClean="0"/>
              <a:t> = .99</a:t>
            </a:r>
            <a:endParaRPr lang="en-US" dirty="0"/>
          </a:p>
        </p:txBody>
      </p:sp>
      <p:sp>
        <p:nvSpPr>
          <p:cNvPr id="6" name="TextBox 5"/>
          <p:cNvSpPr txBox="1"/>
          <p:nvPr/>
        </p:nvSpPr>
        <p:spPr>
          <a:xfrm>
            <a:off x="7885926" y="1435100"/>
            <a:ext cx="854734" cy="646331"/>
          </a:xfrm>
          <a:prstGeom prst="rect">
            <a:avLst/>
          </a:prstGeom>
          <a:noFill/>
        </p:spPr>
        <p:txBody>
          <a:bodyPr wrap="none" rtlCol="0">
            <a:spAutoFit/>
          </a:bodyPr>
          <a:lstStyle/>
          <a:p>
            <a:r>
              <a:rPr lang="en-US" dirty="0" err="1" smtClean="0"/>
              <a:t>w</a:t>
            </a:r>
            <a:r>
              <a:rPr lang="en-US" dirty="0" smtClean="0"/>
              <a:t> = .29</a:t>
            </a:r>
          </a:p>
          <a:p>
            <a:r>
              <a:rPr lang="en-US" dirty="0" smtClean="0"/>
              <a:t>r</a:t>
            </a:r>
            <a:r>
              <a:rPr lang="en-US" baseline="30000" dirty="0" smtClean="0"/>
              <a:t>2</a:t>
            </a:r>
            <a:r>
              <a:rPr lang="en-US" dirty="0" smtClean="0"/>
              <a:t> = .98</a:t>
            </a:r>
            <a:endParaRPr lang="en-US" dirty="0"/>
          </a:p>
        </p:txBody>
      </p:sp>
      <p:sp>
        <p:nvSpPr>
          <p:cNvPr id="7" name="TextBox 6"/>
          <p:cNvSpPr txBox="1"/>
          <p:nvPr/>
        </p:nvSpPr>
        <p:spPr>
          <a:xfrm>
            <a:off x="2235200" y="243245"/>
            <a:ext cx="4926799" cy="707886"/>
          </a:xfrm>
          <a:prstGeom prst="rect">
            <a:avLst/>
          </a:prstGeom>
          <a:noFill/>
        </p:spPr>
        <p:txBody>
          <a:bodyPr wrap="none" rtlCol="0">
            <a:spAutoFit/>
          </a:bodyPr>
          <a:lstStyle/>
          <a:p>
            <a:r>
              <a:rPr lang="en-US" sz="2000" dirty="0" smtClean="0">
                <a:solidFill>
                  <a:srgbClr val="FF0000"/>
                </a:solidFill>
              </a:rPr>
              <a:t>  Performance is better (on the same stimuli) </a:t>
            </a:r>
          </a:p>
          <a:p>
            <a:r>
              <a:rPr lang="en-US" sz="2000" dirty="0" smtClean="0">
                <a:solidFill>
                  <a:srgbClr val="FF0000"/>
                </a:solidFill>
              </a:rPr>
              <a:t>when the question is posed with a </a:t>
            </a:r>
            <a:r>
              <a:rPr lang="en-US" sz="2000" i="1" dirty="0" smtClean="0">
                <a:solidFill>
                  <a:srgbClr val="FF0000"/>
                </a:solidFill>
              </a:rPr>
              <a:t>mass noun</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AdultBlobs-Figure2.JPG"/>
          <p:cNvPicPr>
            <a:picLocks noChangeAspect="1"/>
          </p:cNvPicPr>
          <p:nvPr/>
        </p:nvPicPr>
        <p:blipFill>
          <a:blip r:embed="rId2"/>
          <a:stretch>
            <a:fillRect/>
          </a:stretch>
        </p:blipFill>
        <p:spPr>
          <a:xfrm>
            <a:off x="457200" y="457200"/>
            <a:ext cx="8180036" cy="6019800"/>
          </a:xfrm>
          <a:prstGeom prst="rect">
            <a:avLst/>
          </a:prstGeom>
        </p:spPr>
      </p:pic>
      <p:sp>
        <p:nvSpPr>
          <p:cNvPr id="4" name="TextBox 3"/>
          <p:cNvSpPr txBox="1"/>
          <p:nvPr/>
        </p:nvSpPr>
        <p:spPr>
          <a:xfrm>
            <a:off x="1143000" y="304800"/>
            <a:ext cx="7239000" cy="461665"/>
          </a:xfrm>
          <a:prstGeom prst="rect">
            <a:avLst/>
          </a:prstGeom>
          <a:noFill/>
        </p:spPr>
        <p:txBody>
          <a:bodyPr wrap="square" rtlCol="0">
            <a:spAutoFit/>
          </a:bodyPr>
          <a:lstStyle/>
          <a:p>
            <a:r>
              <a:rPr lang="en-US" sz="2400" dirty="0" err="1" smtClean="0">
                <a:solidFill>
                  <a:srgbClr val="FF0000"/>
                </a:solidFill>
              </a:rPr>
              <a:t>discriminability</a:t>
            </a:r>
            <a:r>
              <a:rPr lang="en-US" sz="2400" dirty="0" smtClean="0">
                <a:solidFill>
                  <a:srgbClr val="FF0000"/>
                </a:solidFill>
              </a:rPr>
              <a:t> is BETTER for  ‘goo’ (than for ‘dots’)</a:t>
            </a:r>
            <a:endParaRPr lang="en-US" sz="2400" dirty="0">
              <a:solidFill>
                <a:srgbClr val="FF0000"/>
              </a:solidFill>
            </a:endParaRPr>
          </a:p>
        </p:txBody>
      </p:sp>
      <p:sp>
        <p:nvSpPr>
          <p:cNvPr id="5" name="TextBox 4"/>
          <p:cNvSpPr txBox="1"/>
          <p:nvPr/>
        </p:nvSpPr>
        <p:spPr>
          <a:xfrm>
            <a:off x="8190370" y="304800"/>
            <a:ext cx="893732" cy="646331"/>
          </a:xfrm>
          <a:prstGeom prst="rect">
            <a:avLst/>
          </a:prstGeom>
          <a:noFill/>
        </p:spPr>
        <p:txBody>
          <a:bodyPr wrap="none" rtlCol="0">
            <a:spAutoFit/>
          </a:bodyPr>
          <a:lstStyle/>
          <a:p>
            <a:r>
              <a:rPr lang="en-US" dirty="0" err="1" smtClean="0"/>
              <a:t>w</a:t>
            </a:r>
            <a:r>
              <a:rPr lang="en-US" dirty="0" smtClean="0"/>
              <a:t> = .18</a:t>
            </a:r>
          </a:p>
          <a:p>
            <a:r>
              <a:rPr lang="en-US" dirty="0" smtClean="0"/>
              <a:t>r</a:t>
            </a:r>
            <a:r>
              <a:rPr lang="en-US" baseline="30000" dirty="0" smtClean="0"/>
              <a:t>2</a:t>
            </a:r>
            <a:r>
              <a:rPr lang="en-US" dirty="0" smtClean="0"/>
              <a:t> = .97</a:t>
            </a:r>
            <a:endParaRPr lang="en-US" dirty="0"/>
          </a:p>
        </p:txBody>
      </p:sp>
      <p:sp>
        <p:nvSpPr>
          <p:cNvPr id="6" name="TextBox 5"/>
          <p:cNvSpPr txBox="1"/>
          <p:nvPr/>
        </p:nvSpPr>
        <p:spPr>
          <a:xfrm>
            <a:off x="8170646" y="967000"/>
            <a:ext cx="913456" cy="646331"/>
          </a:xfrm>
          <a:prstGeom prst="rect">
            <a:avLst/>
          </a:prstGeom>
          <a:noFill/>
        </p:spPr>
        <p:txBody>
          <a:bodyPr wrap="none" rtlCol="0">
            <a:spAutoFit/>
          </a:bodyPr>
          <a:lstStyle/>
          <a:p>
            <a:r>
              <a:rPr lang="en-US" dirty="0" err="1" smtClean="0"/>
              <a:t>w</a:t>
            </a:r>
            <a:r>
              <a:rPr lang="en-US" dirty="0" smtClean="0"/>
              <a:t>  = .27</a:t>
            </a:r>
          </a:p>
          <a:p>
            <a:r>
              <a:rPr lang="en-US" dirty="0" smtClean="0"/>
              <a:t>r</a:t>
            </a:r>
            <a:r>
              <a:rPr lang="en-US" baseline="30000" dirty="0" smtClean="0"/>
              <a:t>2</a:t>
            </a:r>
            <a:r>
              <a:rPr lang="en-US" dirty="0" smtClean="0"/>
              <a:t> = .97</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1"/>
                </a:solidFill>
              </a:rPr>
              <a:t>Coda: Mass ‘Most’</a:t>
            </a:r>
            <a:endParaRPr lang="en-US" dirty="0"/>
          </a:p>
        </p:txBody>
      </p:sp>
      <p:sp>
        <p:nvSpPr>
          <p:cNvPr id="3" name="Content Placeholder 2"/>
          <p:cNvSpPr>
            <a:spLocks noGrp="1"/>
          </p:cNvSpPr>
          <p:nvPr>
            <p:ph idx="1"/>
          </p:nvPr>
        </p:nvSpPr>
        <p:spPr>
          <a:xfrm>
            <a:off x="381000" y="1447800"/>
            <a:ext cx="8229600" cy="4953000"/>
          </a:xfrm>
        </p:spPr>
        <p:txBody>
          <a:bodyPr/>
          <a:lstStyle/>
          <a:p>
            <a:pPr>
              <a:buNone/>
            </a:pPr>
            <a:r>
              <a:rPr lang="en-US" sz="2400" dirty="0" smtClean="0">
                <a:solidFill>
                  <a:srgbClr val="0000FF"/>
                </a:solidFill>
              </a:rPr>
              <a:t>‘Most of the dots are blue’</a:t>
            </a:r>
            <a:endParaRPr lang="en-US" sz="2400" dirty="0" smtClean="0">
              <a:solidFill>
                <a:srgbClr val="FF0000"/>
              </a:solidFill>
            </a:endParaRPr>
          </a:p>
          <a:p>
            <a:pPr>
              <a:spcBef>
                <a:spcPts val="600"/>
              </a:spcBef>
              <a:buNone/>
            </a:pPr>
            <a:r>
              <a:rPr lang="en-US" dirty="0" smtClean="0">
                <a:solidFill>
                  <a:srgbClr val="FF0000"/>
                </a:solidFill>
              </a:rPr>
              <a:t>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 &gt; #{</a:t>
            </a:r>
            <a:r>
              <a:rPr lang="en-US" sz="2400" dirty="0" err="1" smtClean="0">
                <a:solidFill>
                  <a:srgbClr val="000000"/>
                </a:solidFill>
              </a:rPr>
              <a:t>x:Dot(x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x:Dot(x</a:t>
            </a:r>
            <a:r>
              <a:rPr lang="en-US" sz="2400" dirty="0" smtClean="0">
                <a:solidFill>
                  <a:srgbClr val="000000"/>
                </a:solidFill>
              </a:rPr>
              <a:t>) &amp; </a:t>
            </a:r>
            <a:r>
              <a:rPr lang="en-US" sz="2400" dirty="0" err="1" smtClean="0">
                <a:solidFill>
                  <a:srgbClr val="000000"/>
                </a:solidFill>
              </a:rPr>
              <a:t>Blue(x</a:t>
            </a:r>
            <a:r>
              <a:rPr lang="en-US" sz="2400" dirty="0" smtClean="0">
                <a:solidFill>
                  <a:srgbClr val="000000"/>
                </a:solidFill>
              </a:rPr>
              <a:t>)}</a:t>
            </a:r>
          </a:p>
          <a:p>
            <a:pPr>
              <a:spcBef>
                <a:spcPts val="0"/>
              </a:spcBef>
              <a:buNone/>
            </a:pPr>
            <a:endParaRPr lang="en-US" sz="2400" dirty="0" smtClean="0"/>
          </a:p>
          <a:p>
            <a:r>
              <a:rPr lang="en-US" sz="2400" dirty="0" smtClean="0"/>
              <a:t>mass/count flexibility</a:t>
            </a:r>
          </a:p>
          <a:p>
            <a:pPr>
              <a:buNone/>
            </a:pPr>
            <a:r>
              <a:rPr lang="en-US" sz="2400" dirty="0" smtClean="0"/>
              <a:t>	</a:t>
            </a:r>
            <a:r>
              <a:rPr lang="en-US" sz="2400" dirty="0" smtClean="0">
                <a:solidFill>
                  <a:srgbClr val="0000FF"/>
                </a:solidFill>
              </a:rPr>
              <a:t>Most of the </a:t>
            </a:r>
            <a:r>
              <a:rPr lang="en-US" sz="2400" i="1" u="sng" dirty="0" smtClean="0">
                <a:solidFill>
                  <a:srgbClr val="0000FF"/>
                </a:solidFill>
              </a:rPr>
              <a:t>dots (blobs) are</a:t>
            </a:r>
            <a:r>
              <a:rPr lang="en-US" sz="2400" dirty="0" smtClean="0">
                <a:solidFill>
                  <a:srgbClr val="0000FF"/>
                </a:solidFill>
              </a:rPr>
              <a:t> blue </a:t>
            </a:r>
          </a:p>
          <a:p>
            <a:pPr>
              <a:buNone/>
            </a:pPr>
            <a:r>
              <a:rPr lang="en-US" sz="2400" dirty="0" smtClean="0">
                <a:solidFill>
                  <a:srgbClr val="0000FF"/>
                </a:solidFill>
              </a:rPr>
              <a:t>     Most of the </a:t>
            </a:r>
            <a:r>
              <a:rPr lang="en-US" sz="2400" i="1" u="sng" dirty="0" smtClean="0">
                <a:solidFill>
                  <a:srgbClr val="0000FF"/>
                </a:solidFill>
              </a:rPr>
              <a:t>goo (blob) is</a:t>
            </a:r>
            <a:r>
              <a:rPr lang="en-US" sz="2400" dirty="0" smtClean="0">
                <a:solidFill>
                  <a:srgbClr val="0000FF"/>
                </a:solidFill>
              </a:rPr>
              <a:t> blue</a:t>
            </a:r>
          </a:p>
          <a:p>
            <a:pPr>
              <a:buNone/>
            </a:pPr>
            <a:endParaRPr lang="en-US" sz="2400" dirty="0" smtClean="0"/>
          </a:p>
          <a:p>
            <a:r>
              <a:rPr lang="en-US" sz="2400" dirty="0" smtClean="0"/>
              <a:t>are mass nouns disguised count nouns?</a:t>
            </a:r>
          </a:p>
          <a:p>
            <a:pPr>
              <a:buNone/>
            </a:pPr>
            <a:r>
              <a:rPr lang="en-US" sz="2400" dirty="0" smtClean="0">
                <a:solidFill>
                  <a:srgbClr val="000000"/>
                </a:solidFill>
              </a:rPr>
              <a:t>    #{</a:t>
            </a:r>
            <a:r>
              <a:rPr lang="en-US" sz="2400" dirty="0" err="1" smtClean="0">
                <a:solidFill>
                  <a:srgbClr val="000000"/>
                </a:solidFill>
              </a:rPr>
              <a:t>x:GooUnits(x</a:t>
            </a:r>
            <a:r>
              <a:rPr lang="en-US" sz="2400" dirty="0" smtClean="0">
                <a:solidFill>
                  <a:srgbClr val="000000"/>
                </a:solidFill>
              </a:rPr>
              <a:t>) &amp; </a:t>
            </a:r>
            <a:r>
              <a:rPr lang="en-US" sz="2400" dirty="0" err="1" smtClean="0">
                <a:solidFill>
                  <a:srgbClr val="000000"/>
                </a:solidFill>
              </a:rPr>
              <a:t>BlueUnits(x</a:t>
            </a:r>
            <a:r>
              <a:rPr lang="en-US" sz="2400" dirty="0" smtClean="0">
                <a:solidFill>
                  <a:srgbClr val="000000"/>
                </a:solidFill>
              </a:rPr>
              <a:t>)} &gt; </a:t>
            </a:r>
          </a:p>
          <a:p>
            <a:pPr>
              <a:buNone/>
            </a:pPr>
            <a:r>
              <a:rPr lang="en-US" sz="2400" dirty="0" smtClean="0">
                <a:solidFill>
                  <a:srgbClr val="000000"/>
                </a:solidFill>
              </a:rPr>
              <a:t>    #{</a:t>
            </a:r>
            <a:r>
              <a:rPr lang="en-US" sz="2400" dirty="0" err="1" smtClean="0">
                <a:solidFill>
                  <a:srgbClr val="000000"/>
                </a:solidFill>
              </a:rPr>
              <a:t>x:GooUnits(x</a:t>
            </a:r>
            <a:r>
              <a:rPr lang="en-US" sz="2400" dirty="0" smtClean="0">
                <a:solidFill>
                  <a:srgbClr val="000000"/>
                </a:solidFill>
              </a:rPr>
              <a:t>)</a:t>
            </a:r>
            <a:r>
              <a:rPr lang="en-US" sz="2400" dirty="0" smtClean="0">
                <a:solidFill>
                  <a:srgbClr val="000000"/>
                </a:solidFill>
                <a:sym typeface="Symbol" charset="2"/>
              </a:rPr>
              <a:t>} − </a:t>
            </a:r>
            <a:r>
              <a:rPr lang="en-US" sz="2400" dirty="0" smtClean="0">
                <a:solidFill>
                  <a:srgbClr val="000000"/>
                </a:solidFill>
              </a:rPr>
              <a:t>#{</a:t>
            </a:r>
            <a:r>
              <a:rPr lang="en-US" sz="2400" dirty="0" err="1" smtClean="0">
                <a:solidFill>
                  <a:srgbClr val="000000"/>
                </a:solidFill>
              </a:rPr>
              <a:t>x:GooUnits(x</a:t>
            </a:r>
            <a:r>
              <a:rPr lang="en-US" sz="2400" dirty="0" smtClean="0">
                <a:solidFill>
                  <a:srgbClr val="000000"/>
                </a:solidFill>
              </a:rPr>
              <a:t>) &amp; </a:t>
            </a:r>
            <a:r>
              <a:rPr lang="en-US" sz="2400" dirty="0" err="1" smtClean="0">
                <a:solidFill>
                  <a:srgbClr val="000000"/>
                </a:solidFill>
              </a:rPr>
              <a:t>BlueUnits(x</a:t>
            </a:r>
            <a:r>
              <a:rPr lang="en-US" sz="2400" dirty="0" smtClean="0">
                <a:solidFill>
                  <a:srgbClr val="000000"/>
                </a:solidFill>
              </a:rPr>
              <a:t>)}</a:t>
            </a:r>
            <a:r>
              <a:rPr lang="en-US" sz="2400" dirty="0" smtClean="0"/>
              <a:t>		 </a:t>
            </a:r>
            <a:endParaRPr lang="en-US" sz="2400" i="1" u="sng" dirty="0" smtClean="0">
              <a:solidFill>
                <a:srgbClr val="0000FF"/>
              </a:solidFill>
            </a:endParaRPr>
          </a:p>
          <a:p>
            <a:endParaRPr lang="en-US" sz="2400" dirty="0" smtClean="0"/>
          </a:p>
          <a:p>
            <a:pPr>
              <a:buNone/>
            </a:pPr>
            <a:endParaRPr lang="en-US" dirty="0" smtClean="0">
              <a:solidFill>
                <a:srgbClr val="FF0000"/>
              </a:solidFill>
              <a:sym typeface="Symbol" charset="2"/>
            </a:endParaRPr>
          </a:p>
        </p:txBody>
      </p:sp>
      <p:sp>
        <p:nvSpPr>
          <p:cNvPr id="9" name="TextBox 8"/>
          <p:cNvSpPr txBox="1"/>
          <p:nvPr/>
        </p:nvSpPr>
        <p:spPr>
          <a:xfrm>
            <a:off x="5902346" y="3955577"/>
            <a:ext cx="2988030" cy="1077218"/>
          </a:xfrm>
          <a:prstGeom prst="rect">
            <a:avLst/>
          </a:prstGeom>
          <a:noFill/>
        </p:spPr>
        <p:txBody>
          <a:bodyPr wrap="square" rtlCol="0">
            <a:spAutoFit/>
          </a:bodyPr>
          <a:lstStyle/>
          <a:p>
            <a:r>
              <a:rPr lang="en-US" sz="3200" dirty="0" smtClean="0">
                <a:solidFill>
                  <a:srgbClr val="0000FF"/>
                </a:solidFill>
              </a:rPr>
              <a:t>SEEMS NOT...</a:t>
            </a:r>
          </a:p>
          <a:p>
            <a:r>
              <a:rPr lang="en-US" sz="3200" dirty="0" smtClean="0">
                <a:solidFill>
                  <a:srgbClr val="0000FF"/>
                </a:solidFill>
              </a:rPr>
              <a:t>and that matters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u="sng" dirty="0" smtClean="0"/>
              <a:t>Plan</a:t>
            </a:r>
            <a:endParaRPr lang="en-US" sz="3600" u="sng" dirty="0"/>
          </a:p>
        </p:txBody>
      </p:sp>
      <p:sp>
        <p:nvSpPr>
          <p:cNvPr id="3" name="Content Placeholder 2"/>
          <p:cNvSpPr>
            <a:spLocks noGrp="1"/>
          </p:cNvSpPr>
          <p:nvPr>
            <p:ph idx="1"/>
          </p:nvPr>
        </p:nvSpPr>
        <p:spPr>
          <a:xfrm>
            <a:off x="457200" y="1320800"/>
            <a:ext cx="8229600" cy="4807977"/>
          </a:xfrm>
        </p:spPr>
        <p:txBody>
          <a:bodyPr>
            <a:noAutofit/>
          </a:bodyPr>
          <a:lstStyle/>
          <a:p>
            <a:pPr>
              <a:spcBef>
                <a:spcPts val="0"/>
              </a:spcBef>
            </a:pPr>
            <a:r>
              <a:rPr lang="en-US" dirty="0" smtClean="0"/>
              <a:t>Warm up on the </a:t>
            </a:r>
            <a:r>
              <a:rPr lang="en-US" dirty="0" smtClean="0">
                <a:solidFill>
                  <a:srgbClr val="0000FF"/>
                </a:solidFill>
              </a:rPr>
              <a:t>I-language</a:t>
            </a:r>
            <a:r>
              <a:rPr lang="en-US" dirty="0" smtClean="0"/>
              <a:t>/</a:t>
            </a:r>
            <a:r>
              <a:rPr lang="en-US" dirty="0" smtClean="0">
                <a:solidFill>
                  <a:srgbClr val="FF0000"/>
                </a:solidFill>
              </a:rPr>
              <a:t>E-language</a:t>
            </a:r>
            <a:r>
              <a:rPr lang="en-US" dirty="0" smtClean="0"/>
              <a:t> distinction</a:t>
            </a:r>
          </a:p>
          <a:p>
            <a:pPr>
              <a:spcBef>
                <a:spcPts val="0"/>
              </a:spcBef>
              <a:buNone/>
            </a:pPr>
            <a:endParaRPr lang="en-US" dirty="0" smtClean="0"/>
          </a:p>
          <a:p>
            <a:pPr>
              <a:spcBef>
                <a:spcPts val="0"/>
              </a:spcBef>
            </a:pPr>
            <a:r>
              <a:rPr lang="en-US" dirty="0" smtClean="0"/>
              <a:t>Examples of why focusing on </a:t>
            </a:r>
            <a:r>
              <a:rPr lang="en-US" dirty="0" smtClean="0">
                <a:solidFill>
                  <a:srgbClr val="0000FF"/>
                </a:solidFill>
              </a:rPr>
              <a:t>I-languages </a:t>
            </a:r>
            <a:r>
              <a:rPr lang="en-US" dirty="0" smtClean="0"/>
              <a:t>matters in </a:t>
            </a:r>
            <a:r>
              <a:rPr lang="en-US" u="sng" dirty="0" smtClean="0"/>
              <a:t>semantics</a:t>
            </a:r>
          </a:p>
          <a:p>
            <a:pPr>
              <a:spcBef>
                <a:spcPts val="0"/>
              </a:spcBef>
              <a:buNone/>
            </a:pPr>
            <a:endParaRPr lang="en-US" i="1" u="sng" dirty="0" smtClean="0"/>
          </a:p>
          <a:p>
            <a:pPr lvl="1">
              <a:spcBef>
                <a:spcPts val="0"/>
              </a:spcBef>
            </a:pPr>
            <a:r>
              <a:rPr lang="en-US" sz="2400" i="1" dirty="0" smtClean="0"/>
              <a:t>semantic composition</a:t>
            </a:r>
            <a:r>
              <a:rPr lang="en-US" sz="2400" dirty="0" smtClean="0"/>
              <a:t>:</a:t>
            </a:r>
            <a:r>
              <a:rPr lang="en-US" sz="2400" dirty="0" smtClean="0">
                <a:solidFill>
                  <a:srgbClr val="0000FF"/>
                </a:solidFill>
              </a:rPr>
              <a:t> &amp;</a:t>
            </a:r>
            <a:r>
              <a:rPr lang="en-US" sz="2400" dirty="0" smtClean="0">
                <a:solidFill>
                  <a:srgbClr val="000000"/>
                </a:solidFill>
              </a:rPr>
              <a:t> and</a:t>
            </a:r>
            <a:r>
              <a:rPr lang="en-US" sz="2400" dirty="0" smtClean="0">
                <a:solidFill>
                  <a:srgbClr val="0000FF"/>
                </a:solidFill>
              </a:rPr>
              <a:t> </a:t>
            </a:r>
            <a:r>
              <a:rPr lang="en-US" sz="2400" dirty="0" err="1" smtClean="0">
                <a:solidFill>
                  <a:srgbClr val="0000FF"/>
                </a:solidFill>
                <a:sym typeface="Symbol"/>
              </a:rPr>
              <a:t></a:t>
            </a:r>
            <a:r>
              <a:rPr lang="en-US" sz="2400" dirty="0" smtClean="0">
                <a:solidFill>
                  <a:srgbClr val="0000FF"/>
                </a:solidFill>
              </a:rPr>
              <a:t> </a:t>
            </a:r>
            <a:r>
              <a:rPr lang="en-US" sz="2400" dirty="0" smtClean="0">
                <a:solidFill>
                  <a:srgbClr val="000000"/>
                </a:solidFill>
              </a:rPr>
              <a:t>in logical forms</a:t>
            </a:r>
          </a:p>
          <a:p>
            <a:pPr lvl="1">
              <a:spcBef>
                <a:spcPts val="0"/>
              </a:spcBef>
              <a:buNone/>
            </a:pPr>
            <a:r>
              <a:rPr lang="en-US" sz="2400" dirty="0" smtClean="0">
                <a:solidFill>
                  <a:srgbClr val="000000"/>
                </a:solidFill>
              </a:rPr>
              <a:t>	</a:t>
            </a:r>
            <a:r>
              <a:rPr lang="en-US" dirty="0" smtClean="0">
                <a:solidFill>
                  <a:srgbClr val="000000"/>
                </a:solidFill>
              </a:rPr>
              <a:t>(</a:t>
            </a:r>
            <a:r>
              <a:rPr lang="en-US" dirty="0" smtClean="0">
                <a:solidFill>
                  <a:srgbClr val="0000FF"/>
                </a:solidFill>
              </a:rPr>
              <a:t>which logical concepts </a:t>
            </a:r>
            <a:r>
              <a:rPr lang="en-US" dirty="0" smtClean="0">
                <a:solidFill>
                  <a:srgbClr val="000000"/>
                </a:solidFill>
              </a:rPr>
              <a:t>get expressed via grammatical combination?)</a:t>
            </a:r>
          </a:p>
          <a:p>
            <a:pPr lvl="1">
              <a:spcBef>
                <a:spcPts val="0"/>
              </a:spcBef>
              <a:buNone/>
            </a:pPr>
            <a:endParaRPr lang="en-US" sz="2400" dirty="0" smtClean="0">
              <a:solidFill>
                <a:srgbClr val="000000"/>
              </a:solidFill>
            </a:endParaRPr>
          </a:p>
          <a:p>
            <a:pPr lvl="1">
              <a:spcBef>
                <a:spcPts val="0"/>
              </a:spcBef>
            </a:pPr>
            <a:r>
              <a:rPr lang="en-US" sz="2400" i="1" dirty="0" smtClean="0">
                <a:solidFill>
                  <a:srgbClr val="000000"/>
                </a:solidFill>
              </a:rPr>
              <a:t>lexical meaning</a:t>
            </a:r>
            <a:r>
              <a:rPr lang="en-US" sz="2400" dirty="0" smtClean="0">
                <a:solidFill>
                  <a:srgbClr val="000000"/>
                </a:solidFill>
              </a:rPr>
              <a:t>: </a:t>
            </a:r>
            <a:r>
              <a:rPr lang="en-US" sz="2400" dirty="0" smtClean="0">
                <a:solidFill>
                  <a:srgbClr val="0000FF"/>
                </a:solidFill>
              </a:rPr>
              <a:t>‘Most’</a:t>
            </a:r>
            <a:r>
              <a:rPr lang="en-US" sz="2400" dirty="0" smtClean="0">
                <a:solidFill>
                  <a:srgbClr val="000000"/>
                </a:solidFill>
              </a:rPr>
              <a:t> and its relation to human concepts</a:t>
            </a:r>
          </a:p>
          <a:p>
            <a:pPr lvl="1">
              <a:spcBef>
                <a:spcPts val="0"/>
              </a:spcBef>
              <a:buNone/>
            </a:pPr>
            <a:r>
              <a:rPr lang="en-US" dirty="0" smtClean="0">
                <a:solidFill>
                  <a:srgbClr val="000000"/>
                </a:solidFill>
              </a:rPr>
              <a:t>     (</a:t>
            </a:r>
            <a:r>
              <a:rPr lang="en-US" dirty="0" smtClean="0">
                <a:solidFill>
                  <a:srgbClr val="0000FF"/>
                </a:solidFill>
              </a:rPr>
              <a:t>which logical concepts </a:t>
            </a:r>
            <a:r>
              <a:rPr lang="en-US" dirty="0" smtClean="0">
                <a:solidFill>
                  <a:srgbClr val="000000"/>
                </a:solidFill>
              </a:rPr>
              <a:t>are used to encode word meanings?)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6579"/>
            <a:ext cx="8229600" cy="1143000"/>
          </a:xfrm>
        </p:spPr>
        <p:txBody>
          <a:bodyPr>
            <a:normAutofit/>
          </a:bodyPr>
          <a:lstStyle/>
          <a:p>
            <a:r>
              <a:rPr lang="en-US" sz="4400" dirty="0" smtClean="0"/>
              <a:t>THANKS</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a:t>
            </a:r>
            <a:r>
              <a:rPr lang="en-US" dirty="0" smtClean="0">
                <a:solidFill>
                  <a:srgbClr val="0000FF"/>
                </a:solidFill>
              </a:rPr>
              <a:t>I</a:t>
            </a:r>
            <a:r>
              <a:rPr lang="en-US" dirty="0" smtClean="0"/>
              <a:t>’ Before ‘</a:t>
            </a:r>
            <a:r>
              <a:rPr lang="en-US" dirty="0" smtClean="0">
                <a:solidFill>
                  <a:srgbClr val="FF0000"/>
                </a:solidFill>
              </a:rPr>
              <a:t>E</a:t>
            </a:r>
            <a:r>
              <a:rPr lang="en-US" dirty="0" smtClean="0"/>
              <a:t>’ </a:t>
            </a:r>
            <a:endParaRPr lang="en-US" sz="3600" u="sng" dirty="0">
              <a:solidFill>
                <a:srgbClr val="FF0000"/>
              </a:solidFill>
            </a:endParaRPr>
          </a:p>
        </p:txBody>
      </p:sp>
      <p:sp>
        <p:nvSpPr>
          <p:cNvPr id="3075" name="Rectangle 3"/>
          <p:cNvSpPr>
            <a:spLocks noGrp="1" noChangeArrowheads="1"/>
          </p:cNvSpPr>
          <p:nvPr>
            <p:ph type="body" idx="1"/>
          </p:nvPr>
        </p:nvSpPr>
        <p:spPr>
          <a:xfrm>
            <a:off x="607219" y="1553766"/>
            <a:ext cx="8153400" cy="4714875"/>
          </a:xfrm>
        </p:spPr>
        <p:txBody>
          <a:bodyPr>
            <a:normAutofit/>
          </a:bodyPr>
          <a:lstStyle/>
          <a:p>
            <a:pPr>
              <a:lnSpc>
                <a:spcPct val="90000"/>
              </a:lnSpc>
              <a:spcBef>
                <a:spcPts val="422"/>
              </a:spcBef>
              <a:buNone/>
            </a:pPr>
            <a:r>
              <a:rPr lang="en-US" dirty="0">
                <a:solidFill>
                  <a:srgbClr val="0000FF"/>
                </a:solidFill>
              </a:rPr>
              <a:t>function in </a:t>
            </a:r>
            <a:r>
              <a:rPr lang="en-US" u="sng" dirty="0">
                <a:solidFill>
                  <a:srgbClr val="0000FF"/>
                </a:solidFill>
              </a:rPr>
              <a:t>Intension</a:t>
            </a:r>
            <a:r>
              <a:rPr lang="en-US" dirty="0">
                <a:solidFill>
                  <a:srgbClr val="0033CC"/>
                </a:solidFill>
              </a:rPr>
              <a:t>			</a:t>
            </a:r>
            <a:r>
              <a:rPr lang="en-US" dirty="0">
                <a:solidFill>
                  <a:srgbClr val="0000FF"/>
                </a:solidFill>
              </a:rPr>
              <a:t>implementable </a:t>
            </a:r>
            <a:r>
              <a:rPr lang="en-US" u="sng" dirty="0">
                <a:solidFill>
                  <a:srgbClr val="0000FF"/>
                </a:solidFill>
              </a:rPr>
              <a:t>procedure</a:t>
            </a:r>
            <a:r>
              <a:rPr lang="en-US" dirty="0">
                <a:solidFill>
                  <a:srgbClr val="0000FF"/>
                </a:solidFill>
              </a:rPr>
              <a:t> </a:t>
            </a:r>
          </a:p>
          <a:p>
            <a:pPr>
              <a:lnSpc>
                <a:spcPct val="90000"/>
              </a:lnSpc>
              <a:spcBef>
                <a:spcPts val="422"/>
              </a:spcBef>
              <a:spcAft>
                <a:spcPts val="844"/>
              </a:spcAft>
              <a:buNone/>
            </a:pPr>
            <a:r>
              <a:rPr lang="en-US" dirty="0">
                <a:solidFill>
                  <a:srgbClr val="0000FF"/>
                </a:solidFill>
              </a:rPr>
              <a:t>										that pairs inputs with outputs</a:t>
            </a:r>
          </a:p>
          <a:p>
            <a:pPr>
              <a:lnSpc>
                <a:spcPct val="90000"/>
              </a:lnSpc>
              <a:spcBef>
                <a:spcPts val="422"/>
              </a:spcBef>
              <a:spcAft>
                <a:spcPts val="422"/>
              </a:spcAft>
              <a:buNone/>
            </a:pPr>
            <a:r>
              <a:rPr lang="en-US" dirty="0">
                <a:solidFill>
                  <a:srgbClr val="FF0000"/>
                </a:solidFill>
              </a:rPr>
              <a:t>function in </a:t>
            </a:r>
            <a:r>
              <a:rPr lang="en-US" u="sng" dirty="0">
                <a:solidFill>
                  <a:srgbClr val="FF0000"/>
                </a:solidFill>
              </a:rPr>
              <a:t>Extension</a:t>
            </a:r>
            <a:r>
              <a:rPr lang="en-US" dirty="0">
                <a:solidFill>
                  <a:srgbClr val="FF0000"/>
                </a:solidFill>
              </a:rPr>
              <a:t>			set of input-output pairs</a:t>
            </a:r>
          </a:p>
          <a:p>
            <a:pPr>
              <a:lnSpc>
                <a:spcPct val="90000"/>
              </a:lnSpc>
              <a:spcBef>
                <a:spcPts val="422"/>
              </a:spcBef>
              <a:spcAft>
                <a:spcPts val="422"/>
              </a:spcAft>
              <a:buNone/>
            </a:pPr>
            <a:r>
              <a:rPr lang="en-US" dirty="0">
                <a:solidFill>
                  <a:srgbClr val="FF0000"/>
                </a:solidFill>
              </a:rPr>
              <a:t>			</a:t>
            </a:r>
            <a:endParaRPr lang="en-US" dirty="0"/>
          </a:p>
          <a:p>
            <a:pPr>
              <a:lnSpc>
                <a:spcPct val="70000"/>
              </a:lnSpc>
              <a:spcBef>
                <a:spcPts val="0"/>
              </a:spcBef>
              <a:spcAft>
                <a:spcPts val="422"/>
              </a:spcAft>
              <a:buNone/>
            </a:pPr>
            <a:r>
              <a:rPr lang="en-US" dirty="0"/>
              <a:t>      </a:t>
            </a:r>
            <a:r>
              <a:rPr lang="en-US" dirty="0" smtClean="0"/>
              <a:t> 		|</a:t>
            </a:r>
            <a:r>
              <a:rPr lang="en-US" dirty="0" err="1"/>
              <a:t>x</a:t>
            </a:r>
            <a:r>
              <a:rPr lang="en-US" dirty="0"/>
              <a:t> – 1|         </a:t>
            </a:r>
            <a:r>
              <a:rPr lang="en-US" dirty="0" smtClean="0"/>
              <a:t> 		</a:t>
            </a:r>
            <a:r>
              <a:rPr lang="en-US" baseline="30000" dirty="0" smtClean="0"/>
              <a:t>+</a:t>
            </a:r>
            <a:r>
              <a:rPr lang="en-US" dirty="0">
                <a:ea typeface="Arial" charset="0"/>
                <a:cs typeface="Arial" charset="0"/>
              </a:rPr>
              <a:t>√(x</a:t>
            </a:r>
            <a:r>
              <a:rPr lang="en-US" baseline="30000" dirty="0">
                <a:ea typeface="Arial" charset="0"/>
                <a:cs typeface="Arial" charset="0"/>
              </a:rPr>
              <a:t>2</a:t>
            </a:r>
            <a:r>
              <a:rPr lang="en-US" dirty="0">
                <a:ea typeface="Arial" charset="0"/>
                <a:cs typeface="Arial" charset="0"/>
              </a:rPr>
              <a:t> – 2x + 1)</a:t>
            </a:r>
          </a:p>
          <a:p>
            <a:pPr>
              <a:lnSpc>
                <a:spcPct val="70000"/>
              </a:lnSpc>
              <a:spcBef>
                <a:spcPts val="422"/>
              </a:spcBef>
              <a:spcAft>
                <a:spcPts val="422"/>
              </a:spcAft>
              <a:buNone/>
            </a:pPr>
            <a:endParaRPr lang="en-US" dirty="0"/>
          </a:p>
          <a:p>
            <a:pPr>
              <a:lnSpc>
                <a:spcPct val="70000"/>
              </a:lnSpc>
              <a:spcBef>
                <a:spcPts val="0"/>
              </a:spcBef>
              <a:spcAft>
                <a:spcPts val="2531"/>
              </a:spcAft>
              <a:buNone/>
            </a:pPr>
            <a:r>
              <a:rPr lang="en-US" dirty="0"/>
              <a:t>		 </a:t>
            </a:r>
            <a:r>
              <a:rPr lang="en-US" dirty="0" smtClean="0"/>
              <a:t> 		{</a:t>
            </a:r>
            <a:r>
              <a:rPr lang="en-US" dirty="0"/>
              <a:t>…(-2, 3), (-1, -2), (0, 1), (1, 0), (2, 1), …}</a:t>
            </a:r>
            <a:endParaRPr lang="en-US" dirty="0" smtClean="0">
              <a:ea typeface="Arial" charset="0"/>
              <a:cs typeface="Arial" charset="0"/>
            </a:endParaRPr>
          </a:p>
          <a:p>
            <a:pPr>
              <a:lnSpc>
                <a:spcPct val="90000"/>
              </a:lnSpc>
              <a:spcBef>
                <a:spcPts val="422"/>
              </a:spcBef>
              <a:spcAft>
                <a:spcPts val="1266"/>
              </a:spcAft>
              <a:buNone/>
            </a:pPr>
            <a:r>
              <a:rPr lang="en-US" dirty="0" smtClean="0">
                <a:solidFill>
                  <a:srgbClr val="FF0000"/>
                </a:solidFill>
                <a:ea typeface="Arial" charset="0"/>
                <a:cs typeface="Arial" charset="0"/>
              </a:rPr>
              <a:t>   </a:t>
            </a:r>
            <a:r>
              <a:rPr lang="el-GR" dirty="0" smtClean="0">
                <a:solidFill>
                  <a:srgbClr val="0000FF"/>
                </a:solidFill>
                <a:ea typeface="Arial" charset="0"/>
                <a:cs typeface="Arial" charset="0"/>
              </a:rPr>
              <a:t>λ</a:t>
            </a:r>
            <a:r>
              <a:rPr lang="en-US" dirty="0" err="1" smtClean="0">
                <a:solidFill>
                  <a:srgbClr val="0000FF"/>
                </a:solidFill>
                <a:ea typeface="Arial" charset="0"/>
                <a:cs typeface="Arial" charset="0"/>
              </a:rPr>
              <a:t>x</a:t>
            </a:r>
            <a:r>
              <a:rPr lang="en-US" dirty="0" smtClean="0">
                <a:solidFill>
                  <a:srgbClr val="0000FF"/>
                </a:solidFill>
                <a:ea typeface="Arial" charset="0"/>
                <a:cs typeface="Arial" charset="0"/>
              </a:rPr>
              <a:t> . </a:t>
            </a:r>
            <a:r>
              <a:rPr lang="en-US" dirty="0" smtClean="0">
                <a:solidFill>
                  <a:srgbClr val="0000FF"/>
                </a:solidFill>
              </a:rPr>
              <a:t>|</a:t>
            </a:r>
            <a:r>
              <a:rPr lang="en-US" dirty="0" err="1" smtClean="0">
                <a:solidFill>
                  <a:srgbClr val="0000FF"/>
                </a:solidFill>
              </a:rPr>
              <a:t>x</a:t>
            </a:r>
            <a:r>
              <a:rPr lang="en-US" dirty="0" smtClean="0">
                <a:solidFill>
                  <a:srgbClr val="0000FF"/>
                </a:solidFill>
              </a:rPr>
              <a:t> – 1|  </a:t>
            </a:r>
            <a:r>
              <a:rPr lang="en-US" dirty="0" smtClean="0">
                <a:solidFill>
                  <a:srgbClr val="0000FF"/>
                </a:solidFill>
                <a:ea typeface="Arial" charset="0"/>
                <a:cs typeface="Arial" charset="0"/>
              </a:rPr>
              <a:t>≠ </a:t>
            </a:r>
            <a:r>
              <a:rPr lang="el-GR" dirty="0" smtClean="0">
                <a:solidFill>
                  <a:srgbClr val="0000FF"/>
                </a:solidFill>
                <a:ea typeface="Arial" charset="0"/>
                <a:cs typeface="Arial" charset="0"/>
              </a:rPr>
              <a:t>λ</a:t>
            </a:r>
            <a:r>
              <a:rPr lang="en-US" dirty="0" err="1" smtClean="0">
                <a:solidFill>
                  <a:srgbClr val="0000FF"/>
                </a:solidFill>
                <a:ea typeface="Arial" charset="0"/>
                <a:cs typeface="Arial" charset="0"/>
              </a:rPr>
              <a:t>x</a:t>
            </a:r>
            <a:r>
              <a:rPr lang="en-US" dirty="0" smtClean="0">
                <a:solidFill>
                  <a:srgbClr val="0000FF"/>
                </a:solidFill>
                <a:ea typeface="Arial" charset="0"/>
                <a:cs typeface="Arial" charset="0"/>
              </a:rPr>
              <a:t> . </a:t>
            </a:r>
            <a:r>
              <a:rPr lang="en-US" baseline="30000" dirty="0" smtClean="0">
                <a:solidFill>
                  <a:srgbClr val="0000FF"/>
                </a:solidFill>
              </a:rPr>
              <a:t>+</a:t>
            </a:r>
            <a:r>
              <a:rPr lang="en-US" dirty="0" smtClean="0">
                <a:solidFill>
                  <a:srgbClr val="0000FF"/>
                </a:solidFill>
                <a:ea typeface="Arial" charset="0"/>
                <a:cs typeface="Arial" charset="0"/>
              </a:rPr>
              <a:t>√(x</a:t>
            </a:r>
            <a:r>
              <a:rPr lang="en-US" baseline="30000" dirty="0" smtClean="0">
                <a:solidFill>
                  <a:srgbClr val="0000FF"/>
                </a:solidFill>
                <a:ea typeface="Arial" charset="0"/>
                <a:cs typeface="Arial" charset="0"/>
              </a:rPr>
              <a:t>2</a:t>
            </a:r>
            <a:r>
              <a:rPr lang="en-US" dirty="0" smtClean="0">
                <a:solidFill>
                  <a:srgbClr val="0000FF"/>
                </a:solidFill>
                <a:ea typeface="Arial" charset="0"/>
                <a:cs typeface="Arial" charset="0"/>
              </a:rPr>
              <a:t> – 2x + 1)   			</a:t>
            </a:r>
            <a:r>
              <a:rPr lang="en-US" i="1" dirty="0" smtClean="0">
                <a:solidFill>
                  <a:srgbClr val="0000FF"/>
                </a:solidFill>
                <a:ea typeface="Arial" charset="0"/>
                <a:cs typeface="Arial" charset="0"/>
              </a:rPr>
              <a:t>distinct procedures</a:t>
            </a:r>
          </a:p>
          <a:p>
            <a:pPr>
              <a:lnSpc>
                <a:spcPct val="90000"/>
              </a:lnSpc>
              <a:spcBef>
                <a:spcPts val="422"/>
              </a:spcBef>
              <a:spcAft>
                <a:spcPts val="1266"/>
              </a:spcAft>
              <a:buNone/>
            </a:pPr>
            <a:r>
              <a:rPr lang="en-US" dirty="0" smtClean="0">
                <a:solidFill>
                  <a:srgbClr val="0000FF"/>
                </a:solidFill>
                <a:ea typeface="Arial" charset="0"/>
                <a:cs typeface="Arial" charset="0"/>
              </a:rPr>
              <a:t>   </a:t>
            </a:r>
            <a:r>
              <a:rPr lang="el-GR" dirty="0" smtClean="0">
                <a:solidFill>
                  <a:srgbClr val="FF0000"/>
                </a:solidFill>
                <a:ea typeface="Arial" charset="0"/>
                <a:cs typeface="Arial" charset="0"/>
              </a:rPr>
              <a:t>λ</a:t>
            </a:r>
            <a:r>
              <a:rPr lang="en-US" dirty="0" err="1" smtClean="0">
                <a:solidFill>
                  <a:srgbClr val="FF0000"/>
                </a:solidFill>
                <a:ea typeface="Arial" charset="0"/>
                <a:cs typeface="Arial" charset="0"/>
              </a:rPr>
              <a:t>x</a:t>
            </a:r>
            <a:r>
              <a:rPr lang="en-US" dirty="0" smtClean="0">
                <a:solidFill>
                  <a:srgbClr val="FF0000"/>
                </a:solidFill>
                <a:ea typeface="Arial" charset="0"/>
                <a:cs typeface="Arial" charset="0"/>
              </a:rPr>
              <a:t> </a:t>
            </a:r>
            <a:r>
              <a:rPr lang="en-US" dirty="0">
                <a:solidFill>
                  <a:srgbClr val="FF0000"/>
                </a:solidFill>
                <a:ea typeface="Arial" charset="0"/>
                <a:cs typeface="Arial" charset="0"/>
              </a:rPr>
              <a:t>. </a:t>
            </a:r>
            <a:r>
              <a:rPr lang="en-US" dirty="0">
                <a:solidFill>
                  <a:srgbClr val="FF0000"/>
                </a:solidFill>
              </a:rPr>
              <a:t>|</a:t>
            </a:r>
            <a:r>
              <a:rPr lang="en-US" dirty="0" err="1">
                <a:solidFill>
                  <a:srgbClr val="FF0000"/>
                </a:solidFill>
              </a:rPr>
              <a:t>x</a:t>
            </a:r>
            <a:r>
              <a:rPr lang="en-US" dirty="0">
                <a:solidFill>
                  <a:srgbClr val="FF0000"/>
                </a:solidFill>
              </a:rPr>
              <a:t> – 1|  = </a:t>
            </a:r>
            <a:r>
              <a:rPr lang="el-GR" dirty="0">
                <a:solidFill>
                  <a:srgbClr val="FF0000"/>
                </a:solidFill>
                <a:ea typeface="Arial" charset="0"/>
                <a:cs typeface="Arial" charset="0"/>
              </a:rPr>
              <a:t>λ</a:t>
            </a:r>
            <a:r>
              <a:rPr lang="en-US" dirty="0" err="1">
                <a:solidFill>
                  <a:srgbClr val="FF0000"/>
                </a:solidFill>
                <a:ea typeface="Arial" charset="0"/>
                <a:cs typeface="Arial" charset="0"/>
              </a:rPr>
              <a:t>x</a:t>
            </a:r>
            <a:r>
              <a:rPr lang="en-US" dirty="0">
                <a:solidFill>
                  <a:srgbClr val="FF0000"/>
                </a:solidFill>
                <a:ea typeface="Arial" charset="0"/>
                <a:cs typeface="Arial" charset="0"/>
              </a:rPr>
              <a:t> . </a:t>
            </a:r>
            <a:r>
              <a:rPr lang="en-US" baseline="30000" dirty="0">
                <a:solidFill>
                  <a:srgbClr val="FF0000"/>
                </a:solidFill>
              </a:rPr>
              <a:t>+</a:t>
            </a:r>
            <a:r>
              <a:rPr lang="en-US" dirty="0">
                <a:solidFill>
                  <a:srgbClr val="FF0000"/>
                </a:solidFill>
                <a:ea typeface="Arial" charset="0"/>
                <a:cs typeface="Arial" charset="0"/>
              </a:rPr>
              <a:t>√(x</a:t>
            </a:r>
            <a:r>
              <a:rPr lang="en-US" baseline="30000" dirty="0">
                <a:solidFill>
                  <a:srgbClr val="FF0000"/>
                </a:solidFill>
                <a:ea typeface="Arial" charset="0"/>
                <a:cs typeface="Arial" charset="0"/>
              </a:rPr>
              <a:t>2</a:t>
            </a:r>
            <a:r>
              <a:rPr lang="en-US" dirty="0">
                <a:solidFill>
                  <a:srgbClr val="FF0000"/>
                </a:solidFill>
                <a:ea typeface="Arial" charset="0"/>
                <a:cs typeface="Arial" charset="0"/>
              </a:rPr>
              <a:t> – 2x + 1</a:t>
            </a:r>
            <a:r>
              <a:rPr lang="en-US" dirty="0" smtClean="0">
                <a:solidFill>
                  <a:srgbClr val="FF0000"/>
                </a:solidFill>
                <a:ea typeface="Arial" charset="0"/>
                <a:cs typeface="Arial" charset="0"/>
              </a:rPr>
              <a:t>)				</a:t>
            </a:r>
            <a:r>
              <a:rPr lang="en-US" i="1" dirty="0" smtClean="0">
                <a:solidFill>
                  <a:srgbClr val="FF0000"/>
                </a:solidFill>
                <a:ea typeface="Arial" charset="0"/>
                <a:cs typeface="Arial" charset="0"/>
              </a:rPr>
              <a:t>same set</a:t>
            </a:r>
            <a:endParaRPr lang="en-US" i="1" dirty="0" smtClean="0">
              <a:solidFill>
                <a:srgbClr val="0000FF"/>
              </a:solidFill>
              <a:ea typeface="Arial" charset="0"/>
              <a:cs typeface="Arial" charset="0"/>
            </a:endParaRPr>
          </a:p>
          <a:p>
            <a:pPr>
              <a:lnSpc>
                <a:spcPct val="90000"/>
              </a:lnSpc>
              <a:spcBef>
                <a:spcPts val="422"/>
              </a:spcBef>
              <a:spcAft>
                <a:spcPts val="422"/>
              </a:spcAft>
              <a:buNone/>
            </a:pPr>
            <a:r>
              <a:rPr lang="en-US" dirty="0" smtClean="0">
                <a:solidFill>
                  <a:srgbClr val="FF0000"/>
                </a:solidFill>
                <a:ea typeface="Arial" charset="0"/>
                <a:cs typeface="Arial" charset="0"/>
              </a:rPr>
              <a:t>   Extension</a:t>
            </a:r>
            <a:r>
              <a:rPr lang="en-US" dirty="0">
                <a:ea typeface="Arial" charset="0"/>
                <a:cs typeface="Arial" charset="0"/>
              </a:rPr>
              <a:t>[</a:t>
            </a:r>
            <a:r>
              <a:rPr lang="el-GR" dirty="0">
                <a:solidFill>
                  <a:srgbClr val="0000FF"/>
                </a:solidFill>
                <a:ea typeface="Arial" charset="0"/>
                <a:cs typeface="Arial" charset="0"/>
              </a:rPr>
              <a:t>λ</a:t>
            </a:r>
            <a:r>
              <a:rPr lang="en-US" dirty="0" err="1">
                <a:solidFill>
                  <a:srgbClr val="0000FF"/>
                </a:solidFill>
                <a:ea typeface="Arial" charset="0"/>
                <a:cs typeface="Arial" charset="0"/>
              </a:rPr>
              <a:t>x</a:t>
            </a:r>
            <a:r>
              <a:rPr lang="en-US" dirty="0">
                <a:solidFill>
                  <a:srgbClr val="0000FF"/>
                </a:solidFill>
                <a:ea typeface="Arial" charset="0"/>
                <a:cs typeface="Arial" charset="0"/>
              </a:rPr>
              <a:t> . </a:t>
            </a:r>
            <a:r>
              <a:rPr lang="en-US" dirty="0">
                <a:solidFill>
                  <a:srgbClr val="0000FF"/>
                </a:solidFill>
              </a:rPr>
              <a:t>|</a:t>
            </a:r>
            <a:r>
              <a:rPr lang="en-US" dirty="0" err="1">
                <a:solidFill>
                  <a:srgbClr val="0000FF"/>
                </a:solidFill>
              </a:rPr>
              <a:t>x</a:t>
            </a:r>
            <a:r>
              <a:rPr lang="en-US" dirty="0">
                <a:solidFill>
                  <a:srgbClr val="0000FF"/>
                </a:solidFill>
              </a:rPr>
              <a:t> – 1|</a:t>
            </a:r>
            <a:r>
              <a:rPr lang="en-US" dirty="0"/>
              <a:t>] = </a:t>
            </a:r>
            <a:r>
              <a:rPr lang="en-US" dirty="0">
                <a:solidFill>
                  <a:srgbClr val="FF0000"/>
                </a:solidFill>
              </a:rPr>
              <a:t>Extension</a:t>
            </a:r>
            <a:r>
              <a:rPr lang="en-US" dirty="0"/>
              <a:t>[</a:t>
            </a:r>
            <a:r>
              <a:rPr lang="el-GR" dirty="0">
                <a:solidFill>
                  <a:srgbClr val="0000FF"/>
                </a:solidFill>
                <a:ea typeface="Arial" charset="0"/>
                <a:cs typeface="Arial" charset="0"/>
              </a:rPr>
              <a:t>λ</a:t>
            </a:r>
            <a:r>
              <a:rPr lang="en-US" dirty="0" err="1">
                <a:solidFill>
                  <a:srgbClr val="0000FF"/>
                </a:solidFill>
                <a:ea typeface="Arial" charset="0"/>
                <a:cs typeface="Arial" charset="0"/>
              </a:rPr>
              <a:t>x</a:t>
            </a:r>
            <a:r>
              <a:rPr lang="en-US" dirty="0">
                <a:solidFill>
                  <a:srgbClr val="0000FF"/>
                </a:solidFill>
                <a:ea typeface="Arial" charset="0"/>
                <a:cs typeface="Arial" charset="0"/>
              </a:rPr>
              <a:t> . </a:t>
            </a:r>
            <a:r>
              <a:rPr lang="en-US" baseline="30000" dirty="0">
                <a:solidFill>
                  <a:srgbClr val="0000FF"/>
                </a:solidFill>
              </a:rPr>
              <a:t>+</a:t>
            </a:r>
            <a:r>
              <a:rPr lang="en-US" dirty="0">
                <a:solidFill>
                  <a:srgbClr val="0000FF"/>
                </a:solidFill>
                <a:ea typeface="Arial" charset="0"/>
                <a:cs typeface="Arial" charset="0"/>
              </a:rPr>
              <a:t>√(x</a:t>
            </a:r>
            <a:r>
              <a:rPr lang="en-US" baseline="30000" dirty="0">
                <a:solidFill>
                  <a:srgbClr val="0000FF"/>
                </a:solidFill>
                <a:ea typeface="Arial" charset="0"/>
                <a:cs typeface="Arial" charset="0"/>
              </a:rPr>
              <a:t>2</a:t>
            </a:r>
            <a:r>
              <a:rPr lang="en-US" dirty="0">
                <a:solidFill>
                  <a:srgbClr val="0000FF"/>
                </a:solidFill>
                <a:ea typeface="Arial" charset="0"/>
                <a:cs typeface="Arial" charset="0"/>
              </a:rPr>
              <a:t> – 2x + 1)</a:t>
            </a:r>
            <a:r>
              <a:rPr lang="en-US" dirty="0">
                <a:ea typeface="Arial" charset="0"/>
                <a:cs typeface="Arial" charset="0"/>
              </a:rPr>
              <a:t>]</a:t>
            </a:r>
          </a:p>
        </p:txBody>
      </p:sp>
      <p:sp>
        <p:nvSpPr>
          <p:cNvPr id="20483" name="Text Box 4"/>
          <p:cNvSpPr txBox="1">
            <a:spLocks noChangeArrowheads="1"/>
          </p:cNvSpPr>
          <p:nvPr/>
        </p:nvSpPr>
        <p:spPr bwMode="auto">
          <a:xfrm>
            <a:off x="5334001" y="4953001"/>
            <a:ext cx="2073275" cy="369328"/>
          </a:xfrm>
          <a:prstGeom prst="rect">
            <a:avLst/>
          </a:prstGeom>
          <a:noFill/>
          <a:ln w="9525">
            <a:noFill/>
            <a:miter lim="800000"/>
            <a:headEnd/>
            <a:tailEnd/>
          </a:ln>
        </p:spPr>
        <p:txBody>
          <a:bodyPr lIns="91435" tIns="45718" rIns="91435" bIns="45718">
            <a:prstTxWarp prst="textNoShape">
              <a:avLst/>
            </a:prstTxWarp>
            <a:spAutoFit/>
          </a:bodyPr>
          <a:lstStyle/>
          <a:p>
            <a:endParaRPr lang="en-US">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200400"/>
            <a:ext cx="2971800" cy="3216234"/>
          </a:xfrm>
          <a:prstGeom prst="rect">
            <a:avLst/>
          </a:prstGeom>
        </p:spPr>
      </p:pic>
      <p:pic>
        <p:nvPicPr>
          <p:cNvPr id="5" name="Picture 4"/>
          <p:cNvPicPr>
            <a:picLocks noChangeAspect="1"/>
          </p:cNvPicPr>
          <p:nvPr/>
        </p:nvPicPr>
        <p:blipFill>
          <a:blip r:embed="rId3"/>
          <a:stretch>
            <a:fillRect/>
          </a:stretch>
        </p:blipFill>
        <p:spPr>
          <a:xfrm>
            <a:off x="1293626" y="1"/>
            <a:ext cx="3978584" cy="3221274"/>
          </a:xfrm>
          <a:prstGeom prst="rect">
            <a:avLst/>
          </a:prstGeom>
        </p:spPr>
      </p:pic>
      <p:sp>
        <p:nvSpPr>
          <p:cNvPr id="17" name="TextBox 16"/>
          <p:cNvSpPr txBox="1"/>
          <p:nvPr/>
        </p:nvSpPr>
        <p:spPr>
          <a:xfrm>
            <a:off x="208932" y="0"/>
            <a:ext cx="1219200" cy="830997"/>
          </a:xfrm>
          <a:prstGeom prst="rect">
            <a:avLst/>
          </a:prstGeom>
          <a:noFill/>
        </p:spPr>
        <p:txBody>
          <a:bodyPr wrap="square" rtlCol="0">
            <a:spAutoFit/>
          </a:bodyPr>
          <a:lstStyle/>
          <a:p>
            <a:r>
              <a:rPr lang="en-US" sz="2400" dirty="0" smtClean="0"/>
              <a:t> Tim</a:t>
            </a:r>
          </a:p>
          <a:p>
            <a:r>
              <a:rPr lang="en-US" sz="2400" dirty="0" smtClean="0"/>
              <a:t> Hunter</a:t>
            </a:r>
            <a:endParaRPr lang="en-US" sz="2400" dirty="0"/>
          </a:p>
        </p:txBody>
      </p:sp>
      <p:sp>
        <p:nvSpPr>
          <p:cNvPr id="18" name="TextBox 17"/>
          <p:cNvSpPr txBox="1"/>
          <p:nvPr/>
        </p:nvSpPr>
        <p:spPr>
          <a:xfrm>
            <a:off x="0" y="2362200"/>
            <a:ext cx="1219200" cy="830997"/>
          </a:xfrm>
          <a:prstGeom prst="rect">
            <a:avLst/>
          </a:prstGeom>
          <a:noFill/>
        </p:spPr>
        <p:txBody>
          <a:bodyPr wrap="square" rtlCol="0">
            <a:spAutoFit/>
          </a:bodyPr>
          <a:lstStyle/>
          <a:p>
            <a:r>
              <a:rPr lang="en-US" sz="2400" dirty="0" err="1" smtClean="0">
                <a:solidFill>
                  <a:srgbClr val="7C7D76"/>
                </a:solidFill>
              </a:rPr>
              <a:t>Darko</a:t>
            </a:r>
            <a:endParaRPr lang="en-US" sz="2400" dirty="0" smtClean="0">
              <a:solidFill>
                <a:srgbClr val="7C7D76"/>
              </a:solidFill>
            </a:endParaRPr>
          </a:p>
          <a:p>
            <a:r>
              <a:rPr lang="en-US" sz="2400" dirty="0" err="1" smtClean="0">
                <a:solidFill>
                  <a:srgbClr val="7C7D76"/>
                </a:solidFill>
              </a:rPr>
              <a:t>Odic</a:t>
            </a:r>
            <a:endParaRPr lang="en-US" sz="2400" dirty="0">
              <a:solidFill>
                <a:srgbClr val="7C7D76"/>
              </a:solidFill>
            </a:endParaRPr>
          </a:p>
        </p:txBody>
      </p:sp>
      <p:sp>
        <p:nvSpPr>
          <p:cNvPr id="19" name="TextBox 18"/>
          <p:cNvSpPr txBox="1"/>
          <p:nvPr/>
        </p:nvSpPr>
        <p:spPr>
          <a:xfrm>
            <a:off x="8426568" y="3193197"/>
            <a:ext cx="717432" cy="3416320"/>
          </a:xfrm>
          <a:prstGeom prst="rect">
            <a:avLst/>
          </a:prstGeom>
          <a:noFill/>
        </p:spPr>
        <p:txBody>
          <a:bodyPr wrap="square" rtlCol="0">
            <a:spAutoFit/>
          </a:bodyPr>
          <a:lstStyle/>
          <a:p>
            <a:r>
              <a:rPr lang="en-US" sz="2400" dirty="0" smtClean="0"/>
              <a:t> </a:t>
            </a:r>
            <a:r>
              <a:rPr lang="en-US" sz="2400" dirty="0" smtClean="0">
                <a:solidFill>
                  <a:srgbClr val="008000"/>
                </a:solidFill>
              </a:rPr>
              <a:t>J </a:t>
            </a:r>
          </a:p>
          <a:p>
            <a:r>
              <a:rPr lang="en-US" sz="2400" dirty="0" smtClean="0">
                <a:solidFill>
                  <a:srgbClr val="008000"/>
                </a:solidFill>
              </a:rPr>
              <a:t> </a:t>
            </a:r>
            <a:r>
              <a:rPr lang="en-US" sz="2400" dirty="0" err="1" smtClean="0">
                <a:solidFill>
                  <a:srgbClr val="008000"/>
                </a:solidFill>
              </a:rPr>
              <a:t>e</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f</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f</a:t>
            </a:r>
            <a:r>
              <a:rPr lang="en-US" sz="2400" dirty="0" smtClean="0">
                <a:solidFill>
                  <a:srgbClr val="008000"/>
                </a:solidFill>
              </a:rPr>
              <a:t>   </a:t>
            </a:r>
          </a:p>
          <a:p>
            <a:endParaRPr lang="en-US" sz="2400" dirty="0" smtClean="0">
              <a:solidFill>
                <a:srgbClr val="008000"/>
              </a:solidFill>
            </a:endParaRPr>
          </a:p>
          <a:p>
            <a:r>
              <a:rPr lang="en-US" sz="2400" dirty="0" smtClean="0">
                <a:solidFill>
                  <a:srgbClr val="008000"/>
                </a:solidFill>
              </a:rPr>
              <a:t> L</a:t>
            </a:r>
          </a:p>
          <a:p>
            <a:r>
              <a:rPr lang="en-US" sz="2400" dirty="0" smtClean="0">
                <a:solidFill>
                  <a:srgbClr val="008000"/>
                </a:solidFill>
              </a:rPr>
              <a:t> </a:t>
            </a:r>
            <a:r>
              <a:rPr lang="en-US" sz="2400" dirty="0" err="1" smtClean="0">
                <a:solidFill>
                  <a:srgbClr val="008000"/>
                </a:solidFill>
              </a:rPr>
              <a:t>i</a:t>
            </a:r>
            <a:r>
              <a:rPr lang="en-US" sz="2400" dirty="0" smtClean="0">
                <a:solidFill>
                  <a:srgbClr val="008000"/>
                </a:solidFill>
              </a:rPr>
              <a:t> </a:t>
            </a:r>
          </a:p>
          <a:p>
            <a:r>
              <a:rPr lang="en-US" sz="2400" dirty="0" smtClean="0">
                <a:solidFill>
                  <a:srgbClr val="008000"/>
                </a:solidFill>
              </a:rPr>
              <a:t> </a:t>
            </a:r>
            <a:r>
              <a:rPr lang="en-US" sz="2400" dirty="0" err="1" smtClean="0">
                <a:solidFill>
                  <a:srgbClr val="008000"/>
                </a:solidFill>
              </a:rPr>
              <a:t>d</a:t>
            </a:r>
            <a:endParaRPr lang="en-US" sz="2400" dirty="0" smtClean="0">
              <a:solidFill>
                <a:srgbClr val="008000"/>
              </a:solidFill>
            </a:endParaRPr>
          </a:p>
          <a:p>
            <a:r>
              <a:rPr lang="en-US" sz="2400" dirty="0" smtClean="0">
                <a:solidFill>
                  <a:srgbClr val="008000"/>
                </a:solidFill>
              </a:rPr>
              <a:t> </a:t>
            </a:r>
            <a:r>
              <a:rPr lang="en-US" sz="2400" dirty="0" err="1" smtClean="0">
                <a:solidFill>
                  <a:srgbClr val="008000"/>
                </a:solidFill>
              </a:rPr>
              <a:t>z</a:t>
            </a:r>
            <a:endParaRPr lang="en-US" sz="2400" dirty="0">
              <a:solidFill>
                <a:srgbClr val="008000"/>
              </a:solidFill>
            </a:endParaRPr>
          </a:p>
        </p:txBody>
      </p:sp>
      <p:sp>
        <p:nvSpPr>
          <p:cNvPr id="20" name="TextBox 19"/>
          <p:cNvSpPr txBox="1"/>
          <p:nvPr/>
        </p:nvSpPr>
        <p:spPr>
          <a:xfrm>
            <a:off x="0" y="6416634"/>
            <a:ext cx="2971800" cy="461665"/>
          </a:xfrm>
          <a:prstGeom prst="rect">
            <a:avLst/>
          </a:prstGeom>
          <a:noFill/>
        </p:spPr>
        <p:txBody>
          <a:bodyPr wrap="square" rtlCol="0">
            <a:spAutoFit/>
          </a:bodyPr>
          <a:lstStyle/>
          <a:p>
            <a:r>
              <a:rPr lang="en-US" sz="2400" dirty="0" smtClean="0"/>
              <a:t>           </a:t>
            </a:r>
            <a:r>
              <a:rPr lang="en-US" sz="2400" dirty="0" smtClean="0">
                <a:solidFill>
                  <a:srgbClr val="000090"/>
                </a:solidFill>
              </a:rPr>
              <a:t> Justin </a:t>
            </a:r>
            <a:r>
              <a:rPr lang="en-US" sz="2400" dirty="0" err="1" smtClean="0">
                <a:solidFill>
                  <a:srgbClr val="000090"/>
                </a:solidFill>
              </a:rPr>
              <a:t>Halberda</a:t>
            </a:r>
            <a:endParaRPr lang="en-US" sz="2400" dirty="0" smtClean="0">
              <a:solidFill>
                <a:srgbClr val="000090"/>
              </a:solidFill>
            </a:endParaRPr>
          </a:p>
        </p:txBody>
      </p:sp>
      <p:pic>
        <p:nvPicPr>
          <p:cNvPr id="21" name="Picture 20"/>
          <p:cNvPicPr>
            <a:picLocks noChangeAspect="1"/>
          </p:cNvPicPr>
          <p:nvPr/>
        </p:nvPicPr>
        <p:blipFill>
          <a:blip r:embed="rId4"/>
          <a:stretch>
            <a:fillRect/>
          </a:stretch>
        </p:blipFill>
        <p:spPr>
          <a:xfrm>
            <a:off x="5272210" y="-2364"/>
            <a:ext cx="3019852" cy="3193197"/>
          </a:xfrm>
          <a:prstGeom prst="rect">
            <a:avLst/>
          </a:prstGeom>
        </p:spPr>
      </p:pic>
      <p:pic>
        <p:nvPicPr>
          <p:cNvPr id="25" name="Picture 24"/>
          <p:cNvPicPr>
            <a:picLocks noChangeAspect="1"/>
          </p:cNvPicPr>
          <p:nvPr/>
        </p:nvPicPr>
        <p:blipFill>
          <a:blip r:embed="rId5"/>
          <a:stretch>
            <a:fillRect/>
          </a:stretch>
        </p:blipFill>
        <p:spPr>
          <a:xfrm>
            <a:off x="5853662" y="3190833"/>
            <a:ext cx="2438400" cy="3657600"/>
          </a:xfrm>
          <a:prstGeom prst="rect">
            <a:avLst/>
          </a:prstGeom>
        </p:spPr>
      </p:pic>
      <p:pic>
        <p:nvPicPr>
          <p:cNvPr id="26" name="Picture 25"/>
          <p:cNvPicPr>
            <a:picLocks noChangeAspect="1"/>
          </p:cNvPicPr>
          <p:nvPr/>
        </p:nvPicPr>
        <p:blipFill>
          <a:blip r:embed="rId6"/>
          <a:stretch>
            <a:fillRect/>
          </a:stretch>
        </p:blipFill>
        <p:spPr>
          <a:xfrm>
            <a:off x="2971800" y="3190833"/>
            <a:ext cx="2881862" cy="3659964"/>
          </a:xfrm>
          <a:prstGeom prst="rect">
            <a:avLst/>
          </a:prstGeom>
        </p:spPr>
      </p:pic>
      <p:sp>
        <p:nvSpPr>
          <p:cNvPr id="27" name="TextBox 26"/>
          <p:cNvSpPr txBox="1"/>
          <p:nvPr/>
        </p:nvSpPr>
        <p:spPr>
          <a:xfrm>
            <a:off x="8426568" y="1"/>
            <a:ext cx="717432" cy="3046988"/>
          </a:xfrm>
          <a:prstGeom prst="rect">
            <a:avLst/>
          </a:prstGeom>
          <a:noFill/>
        </p:spPr>
        <p:txBody>
          <a:bodyPr wrap="square" rtlCol="0">
            <a:spAutoFit/>
          </a:bodyPr>
          <a:lstStyle/>
          <a:p>
            <a:r>
              <a:rPr lang="en-US" sz="2400" dirty="0" smtClean="0">
                <a:solidFill>
                  <a:srgbClr val="3366FF"/>
                </a:solidFill>
              </a:rPr>
              <a:t>A W</a:t>
            </a:r>
          </a:p>
          <a:p>
            <a:r>
              <a:rPr lang="en-US" sz="2400" dirty="0" err="1" smtClean="0">
                <a:solidFill>
                  <a:srgbClr val="3366FF"/>
                </a:solidFill>
              </a:rPr>
              <a:t>l</a:t>
            </a:r>
            <a:r>
              <a:rPr lang="en-US" sz="2400" dirty="0" smtClean="0">
                <a:solidFill>
                  <a:srgbClr val="3366FF"/>
                </a:solidFill>
              </a:rPr>
              <a:t>    </a:t>
            </a:r>
            <a:r>
              <a:rPr lang="en-US" sz="2400" dirty="0" err="1" smtClean="0">
                <a:solidFill>
                  <a:srgbClr val="3366FF"/>
                </a:solidFill>
              </a:rPr>
              <a:t>e</a:t>
            </a:r>
            <a:endParaRPr lang="en-US" sz="2400" dirty="0" smtClean="0">
              <a:solidFill>
                <a:srgbClr val="3366FF"/>
              </a:solidFill>
            </a:endParaRPr>
          </a:p>
          <a:p>
            <a:r>
              <a:rPr lang="en-US" sz="2400" dirty="0" err="1" smtClean="0">
                <a:solidFill>
                  <a:srgbClr val="3366FF"/>
                </a:solidFill>
              </a:rPr>
              <a:t>e</a:t>
            </a:r>
            <a:r>
              <a:rPr lang="en-US" sz="2400" dirty="0" smtClean="0">
                <a:solidFill>
                  <a:srgbClr val="3366FF"/>
                </a:solidFill>
              </a:rPr>
              <a:t>   </a:t>
            </a:r>
            <a:r>
              <a:rPr lang="en-US" sz="2400" dirty="0" err="1" smtClean="0">
                <a:solidFill>
                  <a:srgbClr val="3366FF"/>
                </a:solidFill>
              </a:rPr>
              <a:t>l</a:t>
            </a:r>
            <a:endParaRPr lang="en-US" sz="2400" dirty="0" smtClean="0">
              <a:solidFill>
                <a:srgbClr val="3366FF"/>
              </a:solidFill>
            </a:endParaRPr>
          </a:p>
          <a:p>
            <a:r>
              <a:rPr lang="en-US" sz="2400" dirty="0" err="1" smtClean="0">
                <a:solidFill>
                  <a:srgbClr val="3366FF"/>
                </a:solidFill>
              </a:rPr>
              <a:t>x</a:t>
            </a:r>
            <a:r>
              <a:rPr lang="en-US" sz="2400" dirty="0" smtClean="0">
                <a:solidFill>
                  <a:srgbClr val="3366FF"/>
                </a:solidFill>
              </a:rPr>
              <a:t>   </a:t>
            </a:r>
            <a:r>
              <a:rPr lang="en-US" sz="2400" dirty="0" err="1" smtClean="0">
                <a:solidFill>
                  <a:srgbClr val="3366FF"/>
                </a:solidFill>
              </a:rPr>
              <a:t>l</a:t>
            </a:r>
            <a:endParaRPr lang="en-US" sz="2400" dirty="0" smtClean="0">
              <a:solidFill>
                <a:srgbClr val="3366FF"/>
              </a:solidFill>
            </a:endParaRPr>
          </a:p>
          <a:p>
            <a:r>
              <a:rPr lang="en-US" sz="2400" dirty="0" err="1" smtClean="0">
                <a:solidFill>
                  <a:srgbClr val="3366FF"/>
                </a:solidFill>
              </a:rPr>
              <a:t>i</a:t>
            </a:r>
            <a:r>
              <a:rPr lang="en-US" sz="2400" dirty="0" smtClean="0">
                <a:solidFill>
                  <a:srgbClr val="3366FF"/>
                </a:solidFill>
              </a:rPr>
              <a:t>   </a:t>
            </a:r>
            <a:r>
              <a:rPr lang="en-US" sz="2400" dirty="0" err="1" smtClean="0">
                <a:solidFill>
                  <a:srgbClr val="3366FF"/>
                </a:solidFill>
              </a:rPr>
              <a:t>w</a:t>
            </a:r>
            <a:endParaRPr lang="en-US" sz="2400" dirty="0" smtClean="0">
              <a:solidFill>
                <a:srgbClr val="3366FF"/>
              </a:solidFill>
            </a:endParaRPr>
          </a:p>
          <a:p>
            <a:r>
              <a:rPr lang="en-US" sz="2400" dirty="0" err="1" smtClean="0">
                <a:solidFill>
                  <a:srgbClr val="3366FF"/>
                </a:solidFill>
              </a:rPr>
              <a:t>s</a:t>
            </a:r>
            <a:r>
              <a:rPr lang="en-US" sz="2400" dirty="0" smtClean="0">
                <a:solidFill>
                  <a:srgbClr val="3366FF"/>
                </a:solidFill>
              </a:rPr>
              <a:t>   </a:t>
            </a:r>
            <a:r>
              <a:rPr lang="en-US" sz="2400" dirty="0" err="1" smtClean="0">
                <a:solidFill>
                  <a:srgbClr val="3366FF"/>
                </a:solidFill>
              </a:rPr>
              <a:t>o</a:t>
            </a:r>
            <a:endParaRPr lang="en-US" sz="2400" dirty="0" smtClean="0">
              <a:solidFill>
                <a:srgbClr val="3366FF"/>
              </a:solidFill>
            </a:endParaRPr>
          </a:p>
          <a:p>
            <a:r>
              <a:rPr lang="en-US" sz="2400" dirty="0" smtClean="0">
                <a:solidFill>
                  <a:srgbClr val="3366FF"/>
                </a:solidFill>
              </a:rPr>
              <a:t>     </a:t>
            </a:r>
            <a:r>
              <a:rPr lang="en-US" sz="2400" dirty="0" err="1" smtClean="0">
                <a:solidFill>
                  <a:srgbClr val="3366FF"/>
                </a:solidFill>
              </a:rPr>
              <a:t>o</a:t>
            </a:r>
            <a:endParaRPr lang="en-US" sz="2400" dirty="0" smtClean="0">
              <a:solidFill>
                <a:srgbClr val="3366FF"/>
              </a:solidFill>
            </a:endParaRPr>
          </a:p>
          <a:p>
            <a:r>
              <a:rPr lang="en-US" sz="2400" dirty="0" smtClean="0">
                <a:solidFill>
                  <a:srgbClr val="3366FF"/>
                </a:solidFill>
              </a:rPr>
              <a:t>     </a:t>
            </a:r>
            <a:r>
              <a:rPr lang="en-US" sz="2400" dirty="0" err="1" smtClean="0">
                <a:solidFill>
                  <a:srgbClr val="3366FF"/>
                </a:solidFill>
              </a:rPr>
              <a:t>d</a:t>
            </a:r>
            <a:r>
              <a:rPr lang="en-US" sz="2400" dirty="0" smtClean="0">
                <a:solidFill>
                  <a:srgbClr val="3366FF"/>
                </a:solidFill>
              </a:rPr>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Church (1941) on Lambdas</a:t>
            </a:r>
            <a:endParaRPr lang="en-US" dirty="0"/>
          </a:p>
        </p:txBody>
      </p:sp>
      <p:sp>
        <p:nvSpPr>
          <p:cNvPr id="3" name="Content Placeholder 2"/>
          <p:cNvSpPr>
            <a:spLocks noGrp="1"/>
          </p:cNvSpPr>
          <p:nvPr>
            <p:ph idx="1"/>
          </p:nvPr>
        </p:nvSpPr>
        <p:spPr>
          <a:xfrm>
            <a:off x="457200" y="1143000"/>
            <a:ext cx="8229600" cy="5471040"/>
          </a:xfrm>
        </p:spPr>
        <p:txBody>
          <a:bodyPr>
            <a:noAutofit/>
          </a:bodyPr>
          <a:lstStyle/>
          <a:p>
            <a:pPr>
              <a:spcBef>
                <a:spcPts val="0"/>
              </a:spcBef>
              <a:buNone/>
            </a:pPr>
            <a:r>
              <a:rPr lang="en-US" sz="2000" dirty="0" smtClean="0"/>
              <a:t>1: a function is a “rule of correspondence”</a:t>
            </a:r>
          </a:p>
          <a:p>
            <a:pPr>
              <a:buNone/>
            </a:pPr>
            <a:endParaRPr lang="en-US" sz="2000" dirty="0" smtClean="0"/>
          </a:p>
          <a:p>
            <a:pPr>
              <a:spcBef>
                <a:spcPts val="0"/>
              </a:spcBef>
              <a:buNone/>
            </a:pPr>
            <a:r>
              <a:rPr lang="en-US" sz="2000" dirty="0" smtClean="0"/>
              <a:t>2: underdetermined when “</a:t>
            </a:r>
            <a:r>
              <a:rPr lang="en-US" sz="2000" i="1" u="sng" dirty="0" smtClean="0"/>
              <a:t>two</a:t>
            </a:r>
            <a:r>
              <a:rPr lang="en-US" sz="2000" dirty="0" smtClean="0"/>
              <a:t> functions shall be </a:t>
            </a:r>
            <a:r>
              <a:rPr lang="en-US" sz="2000" i="1" u="sng" dirty="0" smtClean="0"/>
              <a:t>considered the same</a:t>
            </a:r>
            <a:r>
              <a:rPr lang="en-US" sz="2000" dirty="0" smtClean="0"/>
              <a:t>”</a:t>
            </a:r>
          </a:p>
          <a:p>
            <a:pPr>
              <a:buNone/>
            </a:pPr>
            <a:endParaRPr lang="en-US" sz="2000" dirty="0" smtClean="0"/>
          </a:p>
          <a:p>
            <a:pPr>
              <a:spcBef>
                <a:spcPts val="0"/>
              </a:spcBef>
              <a:spcAft>
                <a:spcPts val="600"/>
              </a:spcAft>
              <a:buNone/>
            </a:pPr>
            <a:r>
              <a:rPr lang="en-US" sz="2000" dirty="0" smtClean="0"/>
              <a:t>2-3:  functions in extension, functions in intension</a:t>
            </a:r>
          </a:p>
          <a:p>
            <a:pPr marL="731520" indent="0">
              <a:buNone/>
            </a:pPr>
            <a:r>
              <a:rPr lang="en-US" sz="2000" dirty="0" smtClean="0">
                <a:solidFill>
                  <a:srgbClr val="FF0000"/>
                </a:solidFill>
              </a:rPr>
              <a:t>In the calculus of </a:t>
            </a:r>
            <a:r>
              <a:rPr lang="en-US" sz="2000" dirty="0" err="1" smtClean="0">
                <a:solidFill>
                  <a:srgbClr val="FF0000"/>
                </a:solidFill>
              </a:rPr>
              <a:t>λ</a:t>
            </a:r>
            <a:r>
              <a:rPr lang="en-US" sz="2000" dirty="0" smtClean="0">
                <a:solidFill>
                  <a:srgbClr val="FF0000"/>
                </a:solidFill>
              </a:rPr>
              <a:t>-conversion and the calculus of restricted 	          </a:t>
            </a:r>
            <a:r>
              <a:rPr lang="en-US" sz="2000" dirty="0" err="1" smtClean="0">
                <a:solidFill>
                  <a:srgbClr val="FF0000"/>
                </a:solidFill>
              </a:rPr>
              <a:t>λ</a:t>
            </a:r>
            <a:r>
              <a:rPr lang="en-US" sz="2000" dirty="0" smtClean="0">
                <a:solidFill>
                  <a:srgbClr val="FF0000"/>
                </a:solidFill>
              </a:rPr>
              <a:t>-</a:t>
            </a:r>
            <a:r>
              <a:rPr lang="en-US" sz="2000" i="1" dirty="0" smtClean="0">
                <a:solidFill>
                  <a:srgbClr val="FF0000"/>
                </a:solidFill>
              </a:rPr>
              <a:t>K</a:t>
            </a:r>
            <a:r>
              <a:rPr lang="en-US" sz="2000" dirty="0" smtClean="0">
                <a:solidFill>
                  <a:srgbClr val="FF0000"/>
                </a:solidFill>
              </a:rPr>
              <a:t>-conversion, as developed below, </a:t>
            </a:r>
            <a:r>
              <a:rPr lang="en-US" sz="2000" i="1" u="sng" dirty="0" smtClean="0">
                <a:solidFill>
                  <a:srgbClr val="FF0000"/>
                </a:solidFill>
              </a:rPr>
              <a:t>it is possible, if desired</a:t>
            </a:r>
            <a:r>
              <a:rPr lang="en-US" sz="2000" dirty="0" smtClean="0">
                <a:solidFill>
                  <a:srgbClr val="FF0000"/>
                </a:solidFill>
              </a:rPr>
              <a:t>, to interpret the expressions of the calculus as denoting functions in extension. </a:t>
            </a:r>
            <a:r>
              <a:rPr lang="en-US" sz="2000" dirty="0" smtClean="0">
                <a:solidFill>
                  <a:srgbClr val="0000FF"/>
                </a:solidFill>
              </a:rPr>
              <a:t>However, in the </a:t>
            </a:r>
            <a:r>
              <a:rPr lang="en-US" sz="2000" dirty="0" err="1" smtClean="0">
                <a:solidFill>
                  <a:srgbClr val="0000FF"/>
                </a:solidFill>
              </a:rPr>
              <a:t>caluclus</a:t>
            </a:r>
            <a:r>
              <a:rPr lang="en-US" sz="2000" dirty="0" smtClean="0">
                <a:solidFill>
                  <a:srgbClr val="0000FF"/>
                </a:solidFill>
              </a:rPr>
              <a:t> of </a:t>
            </a:r>
            <a:r>
              <a:rPr lang="en-US" sz="2000" dirty="0" err="1" smtClean="0">
                <a:solidFill>
                  <a:srgbClr val="0000FF"/>
                </a:solidFill>
              </a:rPr>
              <a:t>λ-δ-conversion</a:t>
            </a:r>
            <a:r>
              <a:rPr lang="en-US" sz="2000" dirty="0" smtClean="0">
                <a:solidFill>
                  <a:srgbClr val="0000FF"/>
                </a:solidFill>
              </a:rPr>
              <a:t>, where the notion of </a:t>
            </a:r>
            <a:r>
              <a:rPr lang="en-US" sz="2000" i="1" u="sng" dirty="0" smtClean="0">
                <a:solidFill>
                  <a:srgbClr val="0000FF"/>
                </a:solidFill>
              </a:rPr>
              <a:t>identity of functions is introduced into the system</a:t>
            </a:r>
            <a:r>
              <a:rPr lang="en-US" sz="2000" dirty="0" smtClean="0">
                <a:solidFill>
                  <a:srgbClr val="0000FF"/>
                </a:solidFill>
              </a:rPr>
              <a:t> by the symbol </a:t>
            </a:r>
            <a:r>
              <a:rPr lang="en-US" sz="2000" dirty="0" err="1" smtClean="0">
                <a:solidFill>
                  <a:srgbClr val="0000FF"/>
                </a:solidFill>
              </a:rPr>
              <a:t>δ</a:t>
            </a:r>
            <a:r>
              <a:rPr lang="en-US" sz="2000" dirty="0" smtClean="0">
                <a:solidFill>
                  <a:srgbClr val="0000FF"/>
                </a:solidFill>
              </a:rPr>
              <a:t>, </a:t>
            </a:r>
            <a:r>
              <a:rPr lang="en-US" sz="2000" i="1" u="sng" dirty="0" smtClean="0">
                <a:solidFill>
                  <a:srgbClr val="0000FF"/>
                </a:solidFill>
              </a:rPr>
              <a:t>it is necessary, in order to preserve the </a:t>
            </a:r>
            <a:r>
              <a:rPr lang="en-US" sz="2000" i="1" u="sng" dirty="0" err="1" smtClean="0">
                <a:solidFill>
                  <a:srgbClr val="0000FF"/>
                </a:solidFill>
              </a:rPr>
              <a:t>finitary</a:t>
            </a:r>
            <a:r>
              <a:rPr lang="en-US" sz="2000" i="1" u="sng" dirty="0" smtClean="0">
                <a:solidFill>
                  <a:srgbClr val="0000FF"/>
                </a:solidFill>
              </a:rPr>
              <a:t> character of the transformation rules</a:t>
            </a:r>
            <a:r>
              <a:rPr lang="en-US" sz="2000" dirty="0" smtClean="0">
                <a:solidFill>
                  <a:srgbClr val="0000FF"/>
                </a:solidFill>
              </a:rPr>
              <a:t>, so to formulate these rules that an</a:t>
            </a:r>
            <a:r>
              <a:rPr lang="en-US" sz="2000" i="1" u="sng" dirty="0" smtClean="0">
                <a:solidFill>
                  <a:srgbClr val="0000FF"/>
                </a:solidFill>
              </a:rPr>
              <a:t> interpretation by functions in extension becomes impossible</a:t>
            </a:r>
            <a:r>
              <a:rPr lang="en-US" sz="2000" dirty="0" smtClean="0">
                <a:solidFill>
                  <a:srgbClr val="0000FF"/>
                </a:solidFill>
              </a:rPr>
              <a:t>. </a:t>
            </a:r>
          </a:p>
          <a:p>
            <a:pPr marL="731520" indent="0">
              <a:buNone/>
            </a:pPr>
            <a:r>
              <a:rPr lang="en-US" sz="2000" dirty="0" smtClean="0">
                <a:solidFill>
                  <a:srgbClr val="0000FF"/>
                </a:solidFill>
              </a:rPr>
              <a:t>The expressions which appear in the calculus of </a:t>
            </a:r>
            <a:r>
              <a:rPr lang="en-US" sz="2000" dirty="0" err="1" smtClean="0">
                <a:solidFill>
                  <a:srgbClr val="0000FF"/>
                </a:solidFill>
              </a:rPr>
              <a:t>λ-δ-conversion</a:t>
            </a:r>
            <a:r>
              <a:rPr lang="en-US" sz="2000" dirty="0" smtClean="0">
                <a:solidFill>
                  <a:srgbClr val="0000FF"/>
                </a:solidFill>
              </a:rPr>
              <a:t> are interpretable as denoting </a:t>
            </a:r>
            <a:r>
              <a:rPr lang="en-US" sz="2000" i="1" u="sng" dirty="0" smtClean="0">
                <a:solidFill>
                  <a:srgbClr val="0000FF"/>
                </a:solidFill>
              </a:rPr>
              <a:t>functions in intension</a:t>
            </a:r>
            <a:r>
              <a:rPr lang="en-US" sz="2000" dirty="0" smtClean="0">
                <a:solidFill>
                  <a:srgbClr val="0000FF"/>
                </a:solidFill>
              </a:rPr>
              <a:t> of an appropriate kind.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“Languages and Language”</a:t>
            </a:r>
            <a:endParaRPr lang="en-US" dirty="0"/>
          </a:p>
        </p:txBody>
      </p:sp>
      <p:sp>
        <p:nvSpPr>
          <p:cNvPr id="3" name="Content Placeholder 2"/>
          <p:cNvSpPr>
            <a:spLocks noGrp="1"/>
          </p:cNvSpPr>
          <p:nvPr>
            <p:ph idx="1"/>
          </p:nvPr>
        </p:nvSpPr>
        <p:spPr/>
        <p:txBody>
          <a:bodyPr>
            <a:normAutofit/>
          </a:bodyPr>
          <a:lstStyle/>
          <a:p>
            <a:r>
              <a:rPr lang="en-US" dirty="0" smtClean="0"/>
              <a:t>“What is a language? Something which assigns meanings to certain </a:t>
            </a:r>
            <a:r>
              <a:rPr lang="en-US" i="1" u="sng" dirty="0" smtClean="0"/>
              <a:t>string</a:t>
            </a:r>
            <a:r>
              <a:rPr lang="en-US" i="1" dirty="0" smtClean="0"/>
              <a:t>s</a:t>
            </a:r>
            <a:r>
              <a:rPr lang="en-US" dirty="0" smtClean="0"/>
              <a:t> of types of sounds or marks. It could therefore be a function, a </a:t>
            </a:r>
            <a:r>
              <a:rPr lang="en-US" i="1" u="sng" dirty="0" smtClean="0"/>
              <a:t>se</a:t>
            </a:r>
            <a:r>
              <a:rPr lang="en-US" i="1" dirty="0" smtClean="0"/>
              <a:t>t</a:t>
            </a:r>
            <a:r>
              <a:rPr lang="en-US" dirty="0" smtClean="0"/>
              <a:t> of ordered pairs of strings and meanings.”</a:t>
            </a:r>
          </a:p>
          <a:p>
            <a:pPr>
              <a:spcBef>
                <a:spcPts val="1776"/>
              </a:spcBef>
            </a:pPr>
            <a:r>
              <a:rPr lang="en-US" dirty="0" smtClean="0"/>
              <a:t>“What is language? A </a:t>
            </a:r>
            <a:r>
              <a:rPr lang="en-US" i="1" u="sng" dirty="0" smtClean="0"/>
              <a:t>social</a:t>
            </a:r>
            <a:r>
              <a:rPr lang="en-US" dirty="0" smtClean="0"/>
              <a:t> phenomenon which is part of the natural history of human beings; a sphere of human </a:t>
            </a:r>
            <a:r>
              <a:rPr lang="en-US" i="1" u="sng" dirty="0" smtClean="0"/>
              <a:t>action</a:t>
            </a:r>
            <a:r>
              <a:rPr lang="en-US" i="1" dirty="0" smtClean="0"/>
              <a:t> ...”</a:t>
            </a:r>
          </a:p>
          <a:p>
            <a:pPr>
              <a:spcBef>
                <a:spcPts val="1176"/>
              </a:spcBef>
              <a:spcAft>
                <a:spcPts val="1200"/>
              </a:spcAft>
              <a:buNone/>
            </a:pPr>
            <a:r>
              <a:rPr lang="en-US" dirty="0" smtClean="0"/>
              <a:t>Later on, in replies to objections...</a:t>
            </a:r>
          </a:p>
          <a:p>
            <a:r>
              <a:rPr lang="en-US" dirty="0" smtClean="0"/>
              <a:t>“We may define a class of objects called </a:t>
            </a:r>
            <a:r>
              <a:rPr lang="en-US" i="1" dirty="0" smtClean="0"/>
              <a:t>grammars</a:t>
            </a:r>
            <a:r>
              <a:rPr lang="en-US" dirty="0" smtClean="0"/>
              <a:t>...                A </a:t>
            </a:r>
            <a:r>
              <a:rPr lang="en-US" dirty="0" smtClean="0">
                <a:solidFill>
                  <a:srgbClr val="0000FF"/>
                </a:solidFill>
              </a:rPr>
              <a:t>grammar</a:t>
            </a:r>
            <a:r>
              <a:rPr lang="en-US" dirty="0" smtClean="0"/>
              <a:t> uniquely determines the </a:t>
            </a:r>
            <a:r>
              <a:rPr lang="en-US" dirty="0" smtClean="0">
                <a:solidFill>
                  <a:srgbClr val="FF0000"/>
                </a:solidFill>
              </a:rPr>
              <a:t>language</a:t>
            </a:r>
            <a:r>
              <a:rPr lang="en-US" dirty="0" smtClean="0"/>
              <a:t> it generates. But a </a:t>
            </a:r>
            <a:r>
              <a:rPr lang="en-US" dirty="0" smtClean="0">
                <a:solidFill>
                  <a:srgbClr val="FF0000"/>
                </a:solidFill>
              </a:rPr>
              <a:t>language</a:t>
            </a:r>
            <a:r>
              <a:rPr lang="en-US" dirty="0" smtClean="0"/>
              <a:t> does not uniquely determine the </a:t>
            </a:r>
            <a:r>
              <a:rPr lang="en-US" dirty="0" smtClean="0">
                <a:solidFill>
                  <a:srgbClr val="0000FF"/>
                </a:solidFill>
              </a:rPr>
              <a:t>grammar</a:t>
            </a:r>
            <a:r>
              <a:rPr lang="en-US" dirty="0" smtClean="0"/>
              <a:t> that generates it...”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“Languages and Language”</a:t>
            </a:r>
            <a:endParaRPr lang="en-US" dirty="0"/>
          </a:p>
        </p:txBody>
      </p:sp>
      <p:sp>
        <p:nvSpPr>
          <p:cNvPr id="3" name="Content Placeholder 2"/>
          <p:cNvSpPr>
            <a:spLocks noGrp="1"/>
          </p:cNvSpPr>
          <p:nvPr>
            <p:ph idx="1"/>
          </p:nvPr>
        </p:nvSpPr>
        <p:spPr>
          <a:xfrm>
            <a:off x="457200" y="1600200"/>
            <a:ext cx="8417688" cy="4525963"/>
          </a:xfrm>
        </p:spPr>
        <p:txBody>
          <a:bodyPr>
            <a:normAutofit fontScale="85000" lnSpcReduction="10000"/>
          </a:bodyPr>
          <a:lstStyle/>
          <a:p>
            <a:pPr marL="0" indent="0">
              <a:lnSpc>
                <a:spcPct val="110000"/>
              </a:lnSpc>
              <a:buNone/>
            </a:pPr>
            <a:r>
              <a:rPr lang="en-US" dirty="0" smtClean="0"/>
              <a:t>“I know of no promising way to make objective sense of the assertion that a </a:t>
            </a:r>
            <a:r>
              <a:rPr lang="en-US" dirty="0" smtClean="0">
                <a:solidFill>
                  <a:srgbClr val="0000FF"/>
                </a:solidFill>
              </a:rPr>
              <a:t>grammar </a:t>
            </a:r>
            <a:r>
              <a:rPr lang="en-US" dirty="0" err="1" smtClean="0">
                <a:solidFill>
                  <a:srgbClr val="0000FF"/>
                </a:solidFill>
              </a:rPr>
              <a:t>Γ</a:t>
            </a:r>
            <a:r>
              <a:rPr lang="en-US" dirty="0" smtClean="0"/>
              <a:t> is used by a population </a:t>
            </a:r>
            <a:r>
              <a:rPr lang="en-US" i="1" dirty="0" smtClean="0"/>
              <a:t>P</a:t>
            </a:r>
            <a:r>
              <a:rPr lang="en-US" dirty="0" smtClean="0"/>
              <a:t>, whereas another </a:t>
            </a:r>
            <a:r>
              <a:rPr lang="en-US" dirty="0" smtClean="0">
                <a:solidFill>
                  <a:srgbClr val="0000FF"/>
                </a:solidFill>
              </a:rPr>
              <a:t>grammar </a:t>
            </a:r>
            <a:r>
              <a:rPr lang="en-US" dirty="0" err="1" smtClean="0">
                <a:solidFill>
                  <a:srgbClr val="0000FF"/>
                </a:solidFill>
              </a:rPr>
              <a:t>Γ</a:t>
            </a:r>
            <a:r>
              <a:rPr lang="en-US" dirty="0" smtClean="0">
                <a:solidFill>
                  <a:srgbClr val="0000FF"/>
                </a:solidFill>
              </a:rPr>
              <a:t>’</a:t>
            </a:r>
            <a:r>
              <a:rPr lang="en-US" dirty="0" smtClean="0"/>
              <a:t>, which generates the same </a:t>
            </a:r>
            <a:r>
              <a:rPr lang="en-US" dirty="0" smtClean="0">
                <a:solidFill>
                  <a:srgbClr val="FF0000"/>
                </a:solidFill>
              </a:rPr>
              <a:t>language</a:t>
            </a:r>
            <a:r>
              <a:rPr lang="en-US" dirty="0" smtClean="0"/>
              <a:t> as </a:t>
            </a:r>
            <a:r>
              <a:rPr lang="en-US" dirty="0" err="1" smtClean="0">
                <a:solidFill>
                  <a:srgbClr val="0000FF"/>
                </a:solidFill>
              </a:rPr>
              <a:t>Γ</a:t>
            </a:r>
            <a:r>
              <a:rPr lang="en-US" dirty="0" smtClean="0"/>
              <a:t>, is not. I have tried to say how there are facts about </a:t>
            </a:r>
            <a:r>
              <a:rPr lang="en-US" i="1" dirty="0" smtClean="0"/>
              <a:t>P</a:t>
            </a:r>
            <a:r>
              <a:rPr lang="en-US" dirty="0" smtClean="0"/>
              <a:t> which </a:t>
            </a:r>
            <a:r>
              <a:rPr lang="en-US" i="1" u="sng" dirty="0" smtClean="0"/>
              <a:t>objectively select</a:t>
            </a:r>
            <a:r>
              <a:rPr lang="en-US" dirty="0" smtClean="0"/>
              <a:t> the </a:t>
            </a:r>
            <a:r>
              <a:rPr lang="en-US" dirty="0" smtClean="0">
                <a:solidFill>
                  <a:srgbClr val="FF0000"/>
                </a:solidFill>
              </a:rPr>
              <a:t>languages</a:t>
            </a:r>
            <a:r>
              <a:rPr lang="en-US" dirty="0" smtClean="0"/>
              <a:t> used by </a:t>
            </a:r>
            <a:r>
              <a:rPr lang="en-US" i="1" dirty="0" smtClean="0"/>
              <a:t>P</a:t>
            </a:r>
            <a:r>
              <a:rPr lang="en-US" dirty="0" smtClean="0"/>
              <a:t>.  I am not sure there are facts about </a:t>
            </a:r>
            <a:r>
              <a:rPr lang="en-US" i="1" dirty="0" smtClean="0"/>
              <a:t>P</a:t>
            </a:r>
            <a:r>
              <a:rPr lang="en-US" dirty="0" smtClean="0"/>
              <a:t> which </a:t>
            </a:r>
            <a:r>
              <a:rPr lang="en-US" i="1" u="sng" dirty="0" smtClean="0"/>
              <a:t>objectively select</a:t>
            </a:r>
            <a:r>
              <a:rPr lang="en-US" dirty="0" smtClean="0"/>
              <a:t> privileged </a:t>
            </a:r>
            <a:r>
              <a:rPr lang="en-US" dirty="0" smtClean="0">
                <a:solidFill>
                  <a:srgbClr val="0000FF"/>
                </a:solidFill>
              </a:rPr>
              <a:t>grammars</a:t>
            </a:r>
            <a:r>
              <a:rPr lang="en-US" dirty="0" smtClean="0"/>
              <a:t> for those </a:t>
            </a:r>
            <a:r>
              <a:rPr lang="en-US" dirty="0" smtClean="0">
                <a:solidFill>
                  <a:srgbClr val="FF0000"/>
                </a:solidFill>
              </a:rPr>
              <a:t>languages</a:t>
            </a:r>
            <a:r>
              <a:rPr lang="en-US" dirty="0" smtClean="0"/>
              <a:t>...a </a:t>
            </a:r>
            <a:r>
              <a:rPr lang="en-US" i="1" u="sng" dirty="0" smtClean="0"/>
              <a:t>convention of truthfulness and trus</a:t>
            </a:r>
            <a:r>
              <a:rPr lang="en-US" i="1" dirty="0" smtClean="0"/>
              <a:t>t in</a:t>
            </a:r>
            <a:r>
              <a:rPr lang="en-US" dirty="0" smtClean="0"/>
              <a:t> </a:t>
            </a:r>
            <a:r>
              <a:rPr lang="en-US" dirty="0" err="1" smtClean="0">
                <a:solidFill>
                  <a:srgbClr val="0000FF"/>
                </a:solidFill>
              </a:rPr>
              <a:t>Γ</a:t>
            </a:r>
            <a:r>
              <a:rPr lang="en-US" dirty="0" smtClean="0"/>
              <a:t> will also be a </a:t>
            </a:r>
            <a:r>
              <a:rPr lang="en-US" i="1" u="sng" dirty="0" smtClean="0"/>
              <a:t>convention of truthfulness and trust</a:t>
            </a:r>
            <a:r>
              <a:rPr lang="en-US" dirty="0" smtClean="0"/>
              <a:t> in </a:t>
            </a:r>
            <a:r>
              <a:rPr lang="en-US" dirty="0" err="1" smtClean="0">
                <a:solidFill>
                  <a:srgbClr val="0000FF"/>
                </a:solidFill>
              </a:rPr>
              <a:t>Γ</a:t>
            </a:r>
            <a:r>
              <a:rPr lang="en-US" dirty="0" smtClean="0">
                <a:solidFill>
                  <a:srgbClr val="0000FF"/>
                </a:solidFill>
              </a:rPr>
              <a:t>’</a:t>
            </a:r>
            <a:r>
              <a:rPr lang="en-US" dirty="0" smtClean="0"/>
              <a:t> whenever </a:t>
            </a:r>
            <a:r>
              <a:rPr lang="en-US" dirty="0" err="1" smtClean="0">
                <a:solidFill>
                  <a:srgbClr val="0000FF"/>
                </a:solidFill>
              </a:rPr>
              <a:t>Γ</a:t>
            </a:r>
            <a:r>
              <a:rPr lang="en-US" dirty="0" smtClean="0"/>
              <a:t> and </a:t>
            </a:r>
            <a:r>
              <a:rPr lang="en-US" dirty="0" err="1" smtClean="0">
                <a:solidFill>
                  <a:srgbClr val="0000FF"/>
                </a:solidFill>
              </a:rPr>
              <a:t>Γ</a:t>
            </a:r>
            <a:r>
              <a:rPr lang="en-US" dirty="0" smtClean="0">
                <a:solidFill>
                  <a:srgbClr val="0000FF"/>
                </a:solidFill>
              </a:rPr>
              <a:t>’</a:t>
            </a:r>
            <a:r>
              <a:rPr lang="en-US" dirty="0" smtClean="0"/>
              <a:t> generate the same language.”</a:t>
            </a:r>
          </a:p>
          <a:p>
            <a:pPr marL="0" indent="0">
              <a:lnSpc>
                <a:spcPct val="110000"/>
              </a:lnSpc>
              <a:spcBef>
                <a:spcPts val="2328"/>
              </a:spcBef>
              <a:buNone/>
            </a:pPr>
            <a:r>
              <a:rPr lang="en-US" dirty="0" smtClean="0"/>
              <a:t>“I think it </a:t>
            </a:r>
            <a:r>
              <a:rPr lang="en-US" i="1" u="sng" dirty="0" smtClean="0"/>
              <a:t>makes sense to say</a:t>
            </a:r>
            <a:r>
              <a:rPr lang="en-US" dirty="0" smtClean="0"/>
              <a:t> that </a:t>
            </a:r>
            <a:r>
              <a:rPr lang="en-US" dirty="0" smtClean="0">
                <a:solidFill>
                  <a:srgbClr val="FF0000"/>
                </a:solidFill>
              </a:rPr>
              <a:t>languages</a:t>
            </a:r>
            <a:r>
              <a:rPr lang="en-US" dirty="0" smtClean="0"/>
              <a:t> might be used by populations even if there were no internally represented grammars. I can tentatively agree that £ is used by P if and only if everyone in P possesses an internal representation of a grammar for £, if that is offered as a scientific hypothesis. But I cannot accept it as any sort of analysis of “£ is used by P”, since </a:t>
            </a:r>
            <a:r>
              <a:rPr lang="en-US" i="1" u="sng" dirty="0" smtClean="0"/>
              <a:t>the </a:t>
            </a:r>
            <a:r>
              <a:rPr lang="en-US" i="1" u="sng" dirty="0" err="1" smtClean="0"/>
              <a:t>analysandum</a:t>
            </a:r>
            <a:r>
              <a:rPr lang="en-US" i="1" u="sng" dirty="0" smtClean="0"/>
              <a:t> clearly could be true</a:t>
            </a:r>
            <a:r>
              <a:rPr lang="en-US" dirty="0" smtClean="0"/>
              <a:t> although </a:t>
            </a:r>
            <a:r>
              <a:rPr lang="en-US" i="1" u="sng" dirty="0" smtClean="0"/>
              <a:t>the </a:t>
            </a:r>
            <a:r>
              <a:rPr lang="en-US" i="1" u="sng" dirty="0" err="1" smtClean="0"/>
              <a:t>analysans</a:t>
            </a:r>
            <a:r>
              <a:rPr lang="en-US" i="1" u="sng" dirty="0" smtClean="0"/>
              <a:t> was false</a:t>
            </a:r>
            <a:r>
              <a:rPr lang="en-US" dirty="0" smtClean="0"/>
              <a:t>.”</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Perspectives on Marr’s Levels</a:t>
            </a:r>
            <a:endParaRPr lang="en-US" dirty="0"/>
          </a:p>
        </p:txBody>
      </p:sp>
      <p:sp>
        <p:nvSpPr>
          <p:cNvPr id="3" name="Content Placeholder 2"/>
          <p:cNvSpPr>
            <a:spLocks noGrp="1"/>
          </p:cNvSpPr>
          <p:nvPr>
            <p:ph idx="1"/>
          </p:nvPr>
        </p:nvSpPr>
        <p:spPr>
          <a:xfrm>
            <a:off x="457200" y="1600200"/>
            <a:ext cx="8495130" cy="4525963"/>
          </a:xfrm>
        </p:spPr>
        <p:txBody>
          <a:bodyPr>
            <a:normAutofit fontScale="92500"/>
          </a:bodyPr>
          <a:lstStyle/>
          <a:p>
            <a:pPr>
              <a:buNone/>
            </a:pPr>
            <a:r>
              <a:rPr lang="en-US" dirty="0" smtClean="0">
                <a:solidFill>
                  <a:srgbClr val="FF0000"/>
                </a:solidFill>
              </a:rPr>
              <a:t>Level One: what function (input-output mapping) is computed?</a:t>
            </a:r>
          </a:p>
          <a:p>
            <a:pPr>
              <a:buNone/>
            </a:pPr>
            <a:r>
              <a:rPr lang="en-US" dirty="0" smtClean="0">
                <a:solidFill>
                  <a:srgbClr val="0000FF"/>
                </a:solidFill>
              </a:rPr>
              <a:t>Level Two: how (i.e., by what algorithm) is it being computed?</a:t>
            </a:r>
            <a:endParaRPr lang="en-US" dirty="0" smtClean="0"/>
          </a:p>
          <a:p>
            <a:pPr>
              <a:spcBef>
                <a:spcPts val="1800"/>
              </a:spcBef>
              <a:buNone/>
            </a:pPr>
            <a:r>
              <a:rPr lang="en-US" b="1" u="sng" dirty="0" smtClean="0"/>
              <a:t>First Perspective (</a:t>
            </a:r>
            <a:r>
              <a:rPr lang="en-US" b="1" u="sng" dirty="0" err="1" smtClean="0"/>
              <a:t>Quine</a:t>
            </a:r>
            <a:r>
              <a:rPr lang="en-US" b="1" u="sng" dirty="0" smtClean="0"/>
              <a:t>, Davidson, Lewis)</a:t>
            </a:r>
          </a:p>
          <a:p>
            <a:pPr marL="0" indent="0">
              <a:buNone/>
            </a:pPr>
            <a:r>
              <a:rPr lang="en-US" dirty="0" smtClean="0"/>
              <a:t>at least initially, theorists use generative/computational vocabulary to describe sets of input-</a:t>
            </a:r>
            <a:r>
              <a:rPr lang="en-US" dirty="0" err="1" smtClean="0"/>
              <a:t>ouput</a:t>
            </a:r>
            <a:r>
              <a:rPr lang="en-US" dirty="0" smtClean="0"/>
              <a:t> pairs with no implications for Level Two, which gets addressed later, optionally, and via different methods</a:t>
            </a:r>
          </a:p>
          <a:p>
            <a:pPr>
              <a:spcBef>
                <a:spcPts val="1800"/>
              </a:spcBef>
              <a:buNone/>
            </a:pPr>
            <a:r>
              <a:rPr lang="en-US" b="1" u="sng" dirty="0" smtClean="0"/>
              <a:t>Second Perspective (Church, Chomsky, </a:t>
            </a:r>
            <a:r>
              <a:rPr lang="en-US" b="1" u="sng" dirty="0" err="1" smtClean="0"/>
              <a:t>Gallistel</a:t>
            </a:r>
            <a:r>
              <a:rPr lang="en-US" b="1" u="sng" dirty="0" smtClean="0"/>
              <a:t>)</a:t>
            </a:r>
          </a:p>
          <a:p>
            <a:pPr marL="0" indent="0">
              <a:spcBef>
                <a:spcPts val="0"/>
              </a:spcBef>
              <a:buNone/>
            </a:pPr>
            <a:r>
              <a:rPr lang="en-US" dirty="0" smtClean="0"/>
              <a:t>given computational vocabulary, theorists are always offering Level Two hypotheses, but with a fallback position: any proposal is almost certainly wrong in the details; but one hopes to find a </a:t>
            </a:r>
            <a:r>
              <a:rPr lang="en-US" i="1" dirty="0" smtClean="0"/>
              <a:t>better Level Two hypothesis </a:t>
            </a:r>
            <a:r>
              <a:rPr lang="en-US" dirty="0" smtClean="0"/>
              <a:t>that is </a:t>
            </a:r>
            <a:r>
              <a:rPr lang="en-US" i="1" dirty="0" smtClean="0"/>
              <a:t>roughly equivalent </a:t>
            </a:r>
            <a:r>
              <a:rPr lang="en-US" dirty="0" smtClean="0"/>
              <a:t>in extension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Perspectives on Marr’s Levels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FF0000"/>
                </a:solidFill>
              </a:rPr>
              <a:t>Level One: what function (input-output mapping) is computed?</a:t>
            </a:r>
          </a:p>
          <a:p>
            <a:pPr>
              <a:buNone/>
            </a:pPr>
            <a:r>
              <a:rPr lang="en-US" dirty="0" smtClean="0">
                <a:solidFill>
                  <a:srgbClr val="0000FF"/>
                </a:solidFill>
              </a:rPr>
              <a:t>Level Two: how (i.e., by what algorithm) is it being computed?</a:t>
            </a:r>
            <a:endParaRPr lang="en-US" dirty="0" smtClean="0"/>
          </a:p>
          <a:p>
            <a:pPr>
              <a:spcBef>
                <a:spcPts val="1800"/>
              </a:spcBef>
              <a:buNone/>
            </a:pPr>
            <a:r>
              <a:rPr lang="en-US" b="1" u="sng" dirty="0" smtClean="0"/>
              <a:t>First Perspective (</a:t>
            </a:r>
            <a:r>
              <a:rPr lang="en-US" b="1" u="sng" dirty="0" err="1" smtClean="0"/>
              <a:t>Quine</a:t>
            </a:r>
            <a:r>
              <a:rPr lang="en-US" b="1" u="sng" dirty="0" smtClean="0"/>
              <a:t>, Davidson, Lewis)</a:t>
            </a:r>
          </a:p>
          <a:p>
            <a:pPr>
              <a:buNone/>
            </a:pPr>
            <a:r>
              <a:rPr lang="en-US" dirty="0" smtClean="0"/>
              <a:t>--takes a set of I-O pairs to be a reasonable if limited target of inquiry </a:t>
            </a:r>
          </a:p>
          <a:p>
            <a:pPr>
              <a:buNone/>
            </a:pPr>
            <a:r>
              <a:rPr lang="en-US" dirty="0" smtClean="0"/>
              <a:t>--implies that thinkers can “have the same language” by generating the “same expressions” in very different ways</a:t>
            </a:r>
          </a:p>
          <a:p>
            <a:pPr>
              <a:buNone/>
            </a:pPr>
            <a:endParaRPr lang="en-US" dirty="0" smtClean="0"/>
          </a:p>
          <a:p>
            <a:pPr>
              <a:buNone/>
            </a:pPr>
            <a:r>
              <a:rPr lang="en-US" b="1" u="sng" dirty="0" smtClean="0"/>
              <a:t>Second Perspective (Church, Chomsky, </a:t>
            </a:r>
            <a:r>
              <a:rPr lang="en-US" b="1" u="sng" dirty="0" err="1" smtClean="0"/>
              <a:t>Gallistel</a:t>
            </a:r>
            <a:r>
              <a:rPr lang="en-US" b="1" u="sng" dirty="0" smtClean="0"/>
              <a:t>) </a:t>
            </a:r>
          </a:p>
          <a:p>
            <a:pPr>
              <a:buNone/>
            </a:pPr>
            <a:r>
              <a:rPr lang="en-US" dirty="0" smtClean="0"/>
              <a:t>-- takes the computational system itself to be the target of inquiry, 	   	with the algorithmic level of abstraction as primary</a:t>
            </a:r>
          </a:p>
          <a:p>
            <a:pPr>
              <a:buNone/>
            </a:pPr>
            <a:r>
              <a:rPr lang="en-US" dirty="0" smtClean="0"/>
              <a:t>-- Level One is </a:t>
            </a:r>
            <a:r>
              <a:rPr lang="en-US" i="1" u="sng" dirty="0" smtClean="0"/>
              <a:t>not a real level of abstraction</a:t>
            </a:r>
            <a:r>
              <a:rPr lang="en-US" dirty="0" smtClean="0"/>
              <a:t> across different systems;      	it is simply part of one useful </a:t>
            </a:r>
            <a:r>
              <a:rPr lang="en-US" i="1" u="sng" dirty="0" smtClean="0"/>
              <a:t>discovery procedure</a:t>
            </a:r>
            <a:endParaRPr lang="en-US" i="1" u="sng"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91491" name="Object 3"/>
          <p:cNvGraphicFramePr>
            <a:graphicFrameLocks noChangeAspect="1"/>
          </p:cNvGraphicFramePr>
          <p:nvPr/>
        </p:nvGraphicFramePr>
        <p:xfrm>
          <a:off x="807716" y="743499"/>
          <a:ext cx="7614996" cy="5158021"/>
        </p:xfrm>
        <a:graphic>
          <a:graphicData uri="http://schemas.openxmlformats.org/presentationml/2006/ole">
            <p:oleObj spid="_x0000_s467970" name="Document" r:id="rId3" imgW="5943600" imgH="4025900" progId="Word.Document.12">
              <p:link updateAutomatic="1"/>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Maybe: Word Meanings </a:t>
            </a:r>
            <a:r>
              <a:rPr lang="en-US" i="1" u="sng" dirty="0" smtClean="0">
                <a:solidFill>
                  <a:srgbClr val="0000FF"/>
                </a:solidFill>
              </a:rPr>
              <a:t>Combine Simply</a:t>
            </a:r>
            <a:r>
              <a:rPr lang="en-US" dirty="0" smtClean="0">
                <a:solidFill>
                  <a:srgbClr val="0000FF"/>
                </a:solidFill>
              </a:rPr>
              <a:t>,</a:t>
            </a:r>
            <a:br>
              <a:rPr lang="en-US" dirty="0" smtClean="0">
                <a:solidFill>
                  <a:srgbClr val="0000FF"/>
                </a:solidFill>
              </a:rPr>
            </a:br>
            <a:r>
              <a:rPr lang="en-US" dirty="0" smtClean="0">
                <a:solidFill>
                  <a:srgbClr val="0000FF"/>
                </a:solidFill>
              </a:rPr>
              <a:t>but Some are </a:t>
            </a:r>
            <a:r>
              <a:rPr lang="en-US" i="1" u="sng" dirty="0" smtClean="0">
                <a:solidFill>
                  <a:srgbClr val="0000FF"/>
                </a:solidFill>
              </a:rPr>
              <a:t>Introduced via Operations</a:t>
            </a:r>
            <a:endParaRPr lang="en-US" i="1" u="sng" dirty="0">
              <a:solidFill>
                <a:srgbClr val="0000FF"/>
              </a:solidFill>
            </a:endParaRPr>
          </a:p>
        </p:txBody>
      </p:sp>
      <p:sp>
        <p:nvSpPr>
          <p:cNvPr id="3" name="Content Placeholder 2"/>
          <p:cNvSpPr>
            <a:spLocks noGrp="1"/>
          </p:cNvSpPr>
          <p:nvPr>
            <p:ph sz="half" idx="1"/>
          </p:nvPr>
        </p:nvSpPr>
        <p:spPr/>
        <p:txBody>
          <a:bodyPr>
            <a:noAutofit/>
          </a:bodyPr>
          <a:lstStyle/>
          <a:p>
            <a:pPr>
              <a:spcBef>
                <a:spcPts val="600"/>
              </a:spcBef>
              <a:spcAft>
                <a:spcPts val="1200"/>
              </a:spcAft>
              <a:buNone/>
            </a:pPr>
            <a:r>
              <a:rPr lang="en-US" sz="2400" i="1" dirty="0" smtClean="0"/>
              <a:t>Fido chased Bessie into a barn</a:t>
            </a:r>
            <a:endParaRPr lang="en-US" sz="2400" i="1" dirty="0" smtClean="0">
              <a:solidFill>
                <a:srgbClr val="0000FF"/>
              </a:solidFill>
              <a:sym typeface="Symbol"/>
            </a:endParaRPr>
          </a:p>
          <a:p>
            <a:pPr>
              <a:spcBef>
                <a:spcPts val="1200"/>
              </a:spcBef>
              <a:buNone/>
            </a:pPr>
            <a:r>
              <a:rPr lang="en-US" sz="2400" dirty="0" err="1" smtClean="0">
                <a:solidFill>
                  <a:srgbClr val="0000FF"/>
                </a:solidFill>
                <a:sym typeface="Symbol"/>
              </a:rPr>
              <a:t></a:t>
            </a:r>
            <a:r>
              <a:rPr lang="en-US" sz="2400" dirty="0" smtClean="0">
                <a:solidFill>
                  <a:srgbClr val="0000FF"/>
                </a:solidFill>
                <a:sym typeface="Symbol"/>
              </a:rPr>
              <a:t> {  </a:t>
            </a:r>
            <a:r>
              <a:rPr lang="en-US" sz="2400" dirty="0" err="1" smtClean="0">
                <a:solidFill>
                  <a:srgbClr val="0000FF"/>
                </a:solidFill>
                <a:sym typeface="Symbol"/>
              </a:rPr>
              <a:t>[Before</a:t>
            </a:r>
            <a:r>
              <a:rPr lang="en-US" sz="2400" dirty="0" smtClean="0">
                <a:solidFill>
                  <a:srgbClr val="0000FF"/>
                </a:solidFill>
              </a:rPr>
              <a:t>(_, _)^Now(_)]^	</a:t>
            </a:r>
            <a:endParaRPr lang="en-US" sz="2400" dirty="0" smtClean="0">
              <a:solidFill>
                <a:srgbClr val="0000FF"/>
              </a:solidFill>
              <a:sym typeface="Symbol"/>
            </a:endParaRPr>
          </a:p>
          <a:p>
            <a:pPr>
              <a:spcBef>
                <a:spcPts val="1200"/>
              </a:spcBef>
              <a:buNone/>
            </a:pPr>
            <a:r>
              <a:rPr lang="en-US" sz="2400" dirty="0" smtClean="0">
                <a:solidFill>
                  <a:srgbClr val="0000FF"/>
                </a:solidFill>
                <a:sym typeface="Symbol"/>
              </a:rPr>
              <a:t>	  </a:t>
            </a:r>
            <a:r>
              <a:rPr lang="en-US" sz="2400" dirty="0" err="1" smtClean="0">
                <a:solidFill>
                  <a:srgbClr val="0000FF"/>
                </a:solidFill>
                <a:sym typeface="Symbol"/>
              </a:rPr>
              <a:t>[Agent</a:t>
            </a:r>
            <a:r>
              <a:rPr lang="en-US" sz="2400" dirty="0" smtClean="0">
                <a:solidFill>
                  <a:srgbClr val="0000FF"/>
                </a:solidFill>
              </a:rPr>
              <a:t>(_, _)^Fido(_)]^	</a:t>
            </a:r>
            <a:endParaRPr lang="en-US" sz="2400" dirty="0" smtClean="0">
              <a:solidFill>
                <a:srgbClr val="0000FF"/>
              </a:solidFill>
              <a:sym typeface="Symbol"/>
            </a:endParaRPr>
          </a:p>
          <a:p>
            <a:pPr>
              <a:spcBef>
                <a:spcPts val="1200"/>
              </a:spcBef>
              <a:buNone/>
            </a:pPr>
            <a:r>
              <a:rPr lang="en-US" sz="2400" dirty="0" smtClean="0">
                <a:solidFill>
                  <a:srgbClr val="0000FF"/>
                </a:solidFill>
                <a:sym typeface="Symbol"/>
              </a:rPr>
              <a:t>      </a:t>
            </a:r>
            <a:r>
              <a:rPr lang="en-US" sz="2400" dirty="0" err="1" smtClean="0">
                <a:solidFill>
                  <a:srgbClr val="0000FF"/>
                </a:solidFill>
                <a:sym typeface="Symbol"/>
              </a:rPr>
              <a:t>[ChaseOf</a:t>
            </a:r>
            <a:r>
              <a:rPr lang="en-US" sz="2400" dirty="0" smtClean="0">
                <a:solidFill>
                  <a:srgbClr val="0000FF"/>
                </a:solidFill>
              </a:rPr>
              <a:t>(_, _)^Bessie(_)]^</a:t>
            </a:r>
          </a:p>
          <a:p>
            <a:pPr>
              <a:spcBef>
                <a:spcPts val="1200"/>
              </a:spcBef>
              <a:buNone/>
            </a:pPr>
            <a:r>
              <a:rPr lang="en-US" sz="2400" dirty="0" smtClean="0">
                <a:solidFill>
                  <a:srgbClr val="0000FF"/>
                </a:solidFill>
              </a:rPr>
              <a:t> 	  </a:t>
            </a:r>
            <a:r>
              <a:rPr lang="en-US" sz="2400" dirty="0" err="1" smtClean="0">
                <a:solidFill>
                  <a:srgbClr val="0000FF"/>
                </a:solidFill>
                <a:sym typeface="Symbol"/>
              </a:rPr>
              <a:t>[Into</a:t>
            </a:r>
            <a:r>
              <a:rPr lang="en-US" sz="2400" dirty="0" smtClean="0">
                <a:solidFill>
                  <a:srgbClr val="0000FF"/>
                </a:solidFill>
                <a:sym typeface="Symbol"/>
              </a:rPr>
              <a:t>(_, _)</a:t>
            </a:r>
            <a:r>
              <a:rPr lang="en-US" sz="2400" dirty="0" smtClean="0">
                <a:solidFill>
                  <a:srgbClr val="0000FF"/>
                </a:solidFill>
              </a:rPr>
              <a:t>^</a:t>
            </a:r>
            <a:r>
              <a:rPr lang="en-US" sz="2400" dirty="0" smtClean="0">
                <a:solidFill>
                  <a:srgbClr val="0000FF"/>
                </a:solidFill>
                <a:sym typeface="Symbol"/>
              </a:rPr>
              <a:t>Barn(_)] 		</a:t>
            </a:r>
          </a:p>
          <a:p>
            <a:pPr>
              <a:spcBef>
                <a:spcPts val="1200"/>
              </a:spcBef>
              <a:buNone/>
            </a:pPr>
            <a:r>
              <a:rPr lang="en-US" sz="2400" dirty="0" smtClean="0">
                <a:solidFill>
                  <a:srgbClr val="0000FF"/>
                </a:solidFill>
                <a:sym typeface="Symbol"/>
              </a:rPr>
              <a:t>    }	</a:t>
            </a:r>
            <a:endParaRPr lang="en-US" sz="2400" dirty="0"/>
          </a:p>
        </p:txBody>
      </p:sp>
      <p:sp>
        <p:nvSpPr>
          <p:cNvPr id="6" name="Content Placeholder 5"/>
          <p:cNvSpPr>
            <a:spLocks noGrp="1"/>
          </p:cNvSpPr>
          <p:nvPr>
            <p:ph sz="half" idx="2"/>
          </p:nvPr>
        </p:nvSpPr>
        <p:spPr>
          <a:xfrm>
            <a:off x="4648200" y="1600200"/>
            <a:ext cx="4495800" cy="4525963"/>
          </a:xfrm>
        </p:spPr>
        <p:txBody>
          <a:bodyPr>
            <a:noAutofit/>
          </a:bodyPr>
          <a:lstStyle/>
          <a:p>
            <a:pPr>
              <a:spcBef>
                <a:spcPts val="1200"/>
              </a:spcBef>
              <a:spcAft>
                <a:spcPts val="1800"/>
              </a:spcAft>
              <a:buNone/>
            </a:pPr>
            <a:r>
              <a:rPr lang="en-US" sz="2400" i="1" dirty="0" smtClean="0"/>
              <a:t>Most of the dots are blue</a:t>
            </a:r>
          </a:p>
          <a:p>
            <a:pPr>
              <a:buNone/>
            </a:pPr>
            <a:r>
              <a:rPr lang="en-US" sz="2400" dirty="0" smtClean="0">
                <a:solidFill>
                  <a:srgbClr val="0000FF"/>
                </a:solidFill>
              </a:rPr>
              <a:t>#{</a:t>
            </a:r>
            <a:r>
              <a:rPr lang="en-US" sz="2400" dirty="0" err="1" smtClean="0">
                <a:solidFill>
                  <a:srgbClr val="0000FF"/>
                </a:solidFill>
              </a:rPr>
              <a:t>x:Dot(x</a:t>
            </a:r>
            <a:r>
              <a:rPr lang="en-US" sz="2400" dirty="0" smtClean="0">
                <a:solidFill>
                  <a:srgbClr val="0000FF"/>
                </a:solidFill>
              </a:rPr>
              <a:t>) &amp; </a:t>
            </a:r>
            <a:r>
              <a:rPr lang="en-US" sz="2400" dirty="0" err="1" smtClean="0">
                <a:solidFill>
                  <a:srgbClr val="0000FF"/>
                </a:solidFill>
              </a:rPr>
              <a:t>Blue(x</a:t>
            </a:r>
            <a:r>
              <a:rPr lang="en-US" sz="2400" dirty="0" smtClean="0">
                <a:solidFill>
                  <a:srgbClr val="0000FF"/>
                </a:solidFill>
              </a:rPr>
              <a:t>)} &gt; </a:t>
            </a:r>
          </a:p>
          <a:p>
            <a:pPr>
              <a:buNone/>
            </a:pPr>
            <a:r>
              <a:rPr lang="en-US" sz="2400" dirty="0" smtClean="0">
                <a:solidFill>
                  <a:srgbClr val="0000FF"/>
                </a:solidFill>
              </a:rPr>
              <a:t>#{</a:t>
            </a:r>
            <a:r>
              <a:rPr lang="en-US" sz="2400" dirty="0" err="1" smtClean="0">
                <a:solidFill>
                  <a:srgbClr val="0000FF"/>
                </a:solidFill>
              </a:rPr>
              <a:t>x:Dot(x</a:t>
            </a:r>
            <a:r>
              <a:rPr lang="en-US" sz="2400" dirty="0" smtClean="0">
                <a:solidFill>
                  <a:srgbClr val="0000FF"/>
                </a:solidFill>
              </a:rPr>
              <a:t>)</a:t>
            </a:r>
            <a:r>
              <a:rPr lang="en-US" sz="2400" dirty="0" smtClean="0">
                <a:solidFill>
                  <a:srgbClr val="0000FF"/>
                </a:solidFill>
                <a:sym typeface="Symbol" charset="2"/>
              </a:rPr>
              <a:t>} − </a:t>
            </a:r>
            <a:r>
              <a:rPr lang="en-US" sz="2400" dirty="0" smtClean="0">
                <a:solidFill>
                  <a:srgbClr val="0000FF"/>
                </a:solidFill>
              </a:rPr>
              <a:t>#{</a:t>
            </a:r>
            <a:r>
              <a:rPr lang="en-US" sz="2400" dirty="0" err="1" smtClean="0">
                <a:solidFill>
                  <a:srgbClr val="0000FF"/>
                </a:solidFill>
              </a:rPr>
              <a:t>x:Dot(x</a:t>
            </a:r>
            <a:r>
              <a:rPr lang="en-US" sz="2400" dirty="0" smtClean="0">
                <a:solidFill>
                  <a:srgbClr val="0000FF"/>
                </a:solidFill>
              </a:rPr>
              <a:t>) &amp; </a:t>
            </a:r>
            <a:r>
              <a:rPr lang="en-US" sz="2400" dirty="0" err="1" smtClean="0">
                <a:solidFill>
                  <a:srgbClr val="0000FF"/>
                </a:solidFill>
              </a:rPr>
              <a:t>Blue(x</a:t>
            </a:r>
            <a:r>
              <a:rPr lang="en-US" sz="2400" dirty="0" smtClean="0">
                <a:solidFill>
                  <a:srgbClr val="0000FF"/>
                </a:solidFill>
              </a:rPr>
              <a:t>)}</a:t>
            </a:r>
          </a:p>
          <a:p>
            <a:pPr>
              <a:buNone/>
            </a:pPr>
            <a:endParaRPr lang="en-US" sz="2400" dirty="0" smtClean="0">
              <a:solidFill>
                <a:srgbClr val="0000FF"/>
              </a:solidFill>
            </a:endParaRPr>
          </a:p>
          <a:p>
            <a:pPr>
              <a:buNone/>
            </a:pPr>
            <a:r>
              <a:rPr lang="en-US" sz="2400" dirty="0" err="1" smtClean="0">
                <a:sym typeface="Symbol"/>
              </a:rPr>
              <a:t>MOST(</a:t>
            </a:r>
            <a:r>
              <a:rPr lang="en-US" sz="2400" i="1" dirty="0" err="1" smtClean="0">
                <a:sym typeface="Symbol"/>
              </a:rPr>
              <a:t>Restrictor</a:t>
            </a:r>
            <a:r>
              <a:rPr lang="en-US" sz="2400" dirty="0" smtClean="0">
                <a:sym typeface="Symbol"/>
              </a:rPr>
              <a:t>, </a:t>
            </a:r>
            <a:r>
              <a:rPr lang="en-US" sz="2400" i="1" dirty="0" smtClean="0">
                <a:sym typeface="Symbol"/>
              </a:rPr>
              <a:t>Scope</a:t>
            </a:r>
            <a:r>
              <a:rPr lang="en-US" sz="2400" dirty="0" smtClean="0">
                <a:sym typeface="Symbol"/>
              </a:rPr>
              <a:t>) </a:t>
            </a:r>
            <a:r>
              <a:rPr lang="en-US" sz="2400" dirty="0" err="1" smtClean="0">
                <a:sym typeface="Symbol"/>
              </a:rPr>
              <a:t>iff</a:t>
            </a:r>
            <a:endParaRPr lang="en-US" sz="2400" dirty="0" smtClean="0">
              <a:sym typeface="Symbol"/>
            </a:endParaRPr>
          </a:p>
          <a:p>
            <a:pPr>
              <a:buNone/>
            </a:pPr>
            <a:endParaRPr lang="en-US" sz="2400" dirty="0" smtClean="0">
              <a:sym typeface="Symbol"/>
            </a:endParaRPr>
          </a:p>
          <a:p>
            <a:pPr>
              <a:spcBef>
                <a:spcPts val="600"/>
              </a:spcBef>
              <a:buNone/>
            </a:pPr>
            <a:r>
              <a:rPr lang="en-US" sz="2400" dirty="0" smtClean="0"/>
              <a:t>#[R(_)^S(_)] &gt;</a:t>
            </a:r>
          </a:p>
          <a:p>
            <a:pPr>
              <a:spcBef>
                <a:spcPts val="1200"/>
              </a:spcBef>
              <a:buNone/>
            </a:pPr>
            <a:r>
              <a:rPr lang="en-US" sz="2400" dirty="0" smtClean="0"/>
              <a:t>#R(_)</a:t>
            </a:r>
            <a:r>
              <a:rPr lang="en-US" sz="2400" dirty="0" smtClean="0">
                <a:sym typeface="Symbol" charset="2"/>
              </a:rPr>
              <a:t> − </a:t>
            </a:r>
            <a:r>
              <a:rPr lang="en-US" sz="2400" dirty="0" smtClean="0"/>
              <a:t>#[R(_)^S(_)]</a:t>
            </a:r>
          </a:p>
          <a:p>
            <a:pPr>
              <a:buNone/>
            </a:pPr>
            <a:r>
              <a:rPr lang="en-US" sz="2400" dirty="0" smtClean="0">
                <a:sym typeface="Symbol"/>
              </a:rPr>
              <a:t> </a:t>
            </a:r>
            <a:endParaRPr lang="en-US" sz="2400" dirty="0"/>
          </a:p>
        </p:txBody>
      </p:sp>
      <p:cxnSp>
        <p:nvCxnSpPr>
          <p:cNvPr id="9" name="Straight Connector 8"/>
          <p:cNvCxnSpPr/>
          <p:nvPr/>
        </p:nvCxnSpPr>
        <p:spPr>
          <a:xfrm rot="5400000">
            <a:off x="2404269" y="4034631"/>
            <a:ext cx="41830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Maybe: Word Meanings </a:t>
            </a:r>
            <a:r>
              <a:rPr lang="en-US" i="1" u="sng" dirty="0" smtClean="0">
                <a:solidFill>
                  <a:srgbClr val="0000FF"/>
                </a:solidFill>
              </a:rPr>
              <a:t>Combine Simply</a:t>
            </a:r>
            <a:r>
              <a:rPr lang="en-US" dirty="0" smtClean="0">
                <a:solidFill>
                  <a:srgbClr val="0000FF"/>
                </a:solidFill>
              </a:rPr>
              <a:t>,</a:t>
            </a:r>
            <a:br>
              <a:rPr lang="en-US" dirty="0" smtClean="0">
                <a:solidFill>
                  <a:srgbClr val="0000FF"/>
                </a:solidFill>
              </a:rPr>
            </a:br>
            <a:r>
              <a:rPr lang="en-US" dirty="0" smtClean="0">
                <a:solidFill>
                  <a:srgbClr val="0000FF"/>
                </a:solidFill>
              </a:rPr>
              <a:t>but Some are </a:t>
            </a:r>
            <a:r>
              <a:rPr lang="en-US" i="1" u="sng" dirty="0" smtClean="0">
                <a:solidFill>
                  <a:srgbClr val="0000FF"/>
                </a:solidFill>
              </a:rPr>
              <a:t>Introduced via Operations</a:t>
            </a:r>
            <a:endParaRPr lang="en-US" i="1" u="sng" dirty="0">
              <a:solidFill>
                <a:srgbClr val="0000FF"/>
              </a:solidFill>
            </a:endParaRPr>
          </a:p>
        </p:txBody>
      </p:sp>
      <p:sp>
        <p:nvSpPr>
          <p:cNvPr id="3" name="Content Placeholder 2"/>
          <p:cNvSpPr>
            <a:spLocks noGrp="1"/>
          </p:cNvSpPr>
          <p:nvPr>
            <p:ph sz="half" idx="1"/>
          </p:nvPr>
        </p:nvSpPr>
        <p:spPr/>
        <p:txBody>
          <a:bodyPr>
            <a:noAutofit/>
          </a:bodyPr>
          <a:lstStyle/>
          <a:p>
            <a:pPr>
              <a:spcBef>
                <a:spcPts val="600"/>
              </a:spcBef>
              <a:spcAft>
                <a:spcPts val="1200"/>
              </a:spcAft>
              <a:buNone/>
            </a:pPr>
            <a:r>
              <a:rPr lang="en-US" sz="2400" i="1" dirty="0" smtClean="0"/>
              <a:t>Fido chased Bessie into a barn</a:t>
            </a:r>
            <a:endParaRPr lang="en-US" sz="2400" i="1" dirty="0" smtClean="0">
              <a:solidFill>
                <a:srgbClr val="0000FF"/>
              </a:solidFill>
              <a:sym typeface="Symbol"/>
            </a:endParaRPr>
          </a:p>
          <a:p>
            <a:pPr>
              <a:spcBef>
                <a:spcPts val="1200"/>
              </a:spcBef>
              <a:buNone/>
            </a:pPr>
            <a:r>
              <a:rPr lang="en-US" sz="2400" dirty="0" err="1" smtClean="0">
                <a:solidFill>
                  <a:srgbClr val="0000FF"/>
                </a:solidFill>
                <a:sym typeface="Symbol"/>
              </a:rPr>
              <a:t></a:t>
            </a:r>
            <a:r>
              <a:rPr lang="en-US" sz="2400" dirty="0" smtClean="0">
                <a:solidFill>
                  <a:srgbClr val="0000FF"/>
                </a:solidFill>
                <a:sym typeface="Symbol"/>
              </a:rPr>
              <a:t> {  </a:t>
            </a:r>
            <a:r>
              <a:rPr lang="en-US" sz="2400" dirty="0" err="1" smtClean="0">
                <a:solidFill>
                  <a:srgbClr val="0000FF"/>
                </a:solidFill>
                <a:sym typeface="Symbol"/>
              </a:rPr>
              <a:t>[Before</a:t>
            </a:r>
            <a:r>
              <a:rPr lang="en-US" sz="2400" dirty="0" smtClean="0">
                <a:solidFill>
                  <a:srgbClr val="0000FF"/>
                </a:solidFill>
              </a:rPr>
              <a:t>(_, _)^Now(_)]^	</a:t>
            </a:r>
            <a:endParaRPr lang="en-US" sz="2400" dirty="0" smtClean="0">
              <a:solidFill>
                <a:srgbClr val="0000FF"/>
              </a:solidFill>
              <a:sym typeface="Symbol"/>
            </a:endParaRPr>
          </a:p>
          <a:p>
            <a:pPr>
              <a:spcBef>
                <a:spcPts val="1200"/>
              </a:spcBef>
              <a:buNone/>
            </a:pPr>
            <a:r>
              <a:rPr lang="en-US" sz="2400" dirty="0" smtClean="0">
                <a:solidFill>
                  <a:srgbClr val="0000FF"/>
                </a:solidFill>
                <a:sym typeface="Symbol"/>
              </a:rPr>
              <a:t>	  </a:t>
            </a:r>
            <a:r>
              <a:rPr lang="en-US" sz="2400" dirty="0" err="1" smtClean="0">
                <a:solidFill>
                  <a:srgbClr val="0000FF"/>
                </a:solidFill>
                <a:sym typeface="Symbol"/>
              </a:rPr>
              <a:t>[Agent</a:t>
            </a:r>
            <a:r>
              <a:rPr lang="en-US" sz="2400" dirty="0" smtClean="0">
                <a:solidFill>
                  <a:srgbClr val="0000FF"/>
                </a:solidFill>
              </a:rPr>
              <a:t>(_, _)^Fido(_)]^	</a:t>
            </a:r>
            <a:endParaRPr lang="en-US" sz="2400" dirty="0" smtClean="0">
              <a:solidFill>
                <a:srgbClr val="0000FF"/>
              </a:solidFill>
              <a:sym typeface="Symbol"/>
            </a:endParaRPr>
          </a:p>
          <a:p>
            <a:pPr>
              <a:spcBef>
                <a:spcPts val="1200"/>
              </a:spcBef>
              <a:buNone/>
            </a:pPr>
            <a:r>
              <a:rPr lang="en-US" sz="2400" dirty="0" smtClean="0">
                <a:solidFill>
                  <a:srgbClr val="0000FF"/>
                </a:solidFill>
                <a:sym typeface="Symbol"/>
              </a:rPr>
              <a:t>      </a:t>
            </a:r>
            <a:r>
              <a:rPr lang="en-US" sz="2400" dirty="0" err="1" smtClean="0">
                <a:solidFill>
                  <a:srgbClr val="0000FF"/>
                </a:solidFill>
                <a:sym typeface="Symbol"/>
              </a:rPr>
              <a:t>[ChaseOf</a:t>
            </a:r>
            <a:r>
              <a:rPr lang="en-US" sz="2400" dirty="0" smtClean="0">
                <a:solidFill>
                  <a:srgbClr val="0000FF"/>
                </a:solidFill>
              </a:rPr>
              <a:t>(_, _)^Bessie(_)]^</a:t>
            </a:r>
          </a:p>
          <a:p>
            <a:pPr>
              <a:spcBef>
                <a:spcPts val="1200"/>
              </a:spcBef>
              <a:buNone/>
            </a:pPr>
            <a:r>
              <a:rPr lang="en-US" sz="2400" dirty="0" smtClean="0">
                <a:solidFill>
                  <a:srgbClr val="0000FF"/>
                </a:solidFill>
              </a:rPr>
              <a:t> 	  </a:t>
            </a:r>
            <a:r>
              <a:rPr lang="en-US" sz="2400" dirty="0" err="1" smtClean="0">
                <a:solidFill>
                  <a:srgbClr val="0000FF"/>
                </a:solidFill>
                <a:sym typeface="Symbol"/>
              </a:rPr>
              <a:t>[Into</a:t>
            </a:r>
            <a:r>
              <a:rPr lang="en-US" sz="2400" dirty="0" smtClean="0">
                <a:solidFill>
                  <a:srgbClr val="0000FF"/>
                </a:solidFill>
                <a:sym typeface="Symbol"/>
              </a:rPr>
              <a:t>(_, _)</a:t>
            </a:r>
            <a:r>
              <a:rPr lang="en-US" sz="2400" dirty="0" smtClean="0">
                <a:solidFill>
                  <a:srgbClr val="0000FF"/>
                </a:solidFill>
              </a:rPr>
              <a:t>^</a:t>
            </a:r>
            <a:r>
              <a:rPr lang="en-US" sz="2400" dirty="0" smtClean="0">
                <a:solidFill>
                  <a:srgbClr val="0000FF"/>
                </a:solidFill>
                <a:sym typeface="Symbol"/>
              </a:rPr>
              <a:t>Barn(_)] 		</a:t>
            </a:r>
          </a:p>
          <a:p>
            <a:pPr>
              <a:spcBef>
                <a:spcPts val="1200"/>
              </a:spcBef>
              <a:buNone/>
            </a:pPr>
            <a:r>
              <a:rPr lang="en-US" sz="2400" dirty="0" smtClean="0">
                <a:solidFill>
                  <a:srgbClr val="0000FF"/>
                </a:solidFill>
                <a:sym typeface="Symbol"/>
              </a:rPr>
              <a:t>    }	</a:t>
            </a:r>
            <a:endParaRPr lang="en-US" sz="2400" dirty="0"/>
          </a:p>
        </p:txBody>
      </p:sp>
      <p:sp>
        <p:nvSpPr>
          <p:cNvPr id="6" name="Content Placeholder 5"/>
          <p:cNvSpPr>
            <a:spLocks noGrp="1"/>
          </p:cNvSpPr>
          <p:nvPr>
            <p:ph sz="half" idx="2"/>
          </p:nvPr>
        </p:nvSpPr>
        <p:spPr>
          <a:xfrm>
            <a:off x="4648200" y="1600200"/>
            <a:ext cx="4495800" cy="4525963"/>
          </a:xfrm>
        </p:spPr>
        <p:txBody>
          <a:bodyPr>
            <a:noAutofit/>
          </a:bodyPr>
          <a:lstStyle/>
          <a:p>
            <a:pPr>
              <a:spcBef>
                <a:spcPts val="1200"/>
              </a:spcBef>
              <a:spcAft>
                <a:spcPts val="1800"/>
              </a:spcAft>
              <a:buNone/>
            </a:pPr>
            <a:r>
              <a:rPr lang="en-US" sz="2400" i="1" dirty="0" smtClean="0"/>
              <a:t>Most of the dots are blue</a:t>
            </a:r>
          </a:p>
          <a:p>
            <a:pPr>
              <a:buNone/>
            </a:pPr>
            <a:r>
              <a:rPr lang="en-US" sz="2400" dirty="0" smtClean="0">
                <a:solidFill>
                  <a:srgbClr val="0000FF"/>
                </a:solidFill>
              </a:rPr>
              <a:t>#{</a:t>
            </a:r>
            <a:r>
              <a:rPr lang="en-US" sz="2400" dirty="0" err="1" smtClean="0">
                <a:solidFill>
                  <a:srgbClr val="0000FF"/>
                </a:solidFill>
              </a:rPr>
              <a:t>x:Dot(x</a:t>
            </a:r>
            <a:r>
              <a:rPr lang="en-US" sz="2400" dirty="0" smtClean="0">
                <a:solidFill>
                  <a:srgbClr val="0000FF"/>
                </a:solidFill>
              </a:rPr>
              <a:t>) &amp; </a:t>
            </a:r>
            <a:r>
              <a:rPr lang="en-US" sz="2400" dirty="0" err="1" smtClean="0">
                <a:solidFill>
                  <a:srgbClr val="0000FF"/>
                </a:solidFill>
              </a:rPr>
              <a:t>Blue(x</a:t>
            </a:r>
            <a:r>
              <a:rPr lang="en-US" sz="2400" dirty="0" smtClean="0">
                <a:solidFill>
                  <a:srgbClr val="0000FF"/>
                </a:solidFill>
              </a:rPr>
              <a:t>)} &gt; </a:t>
            </a:r>
          </a:p>
          <a:p>
            <a:pPr>
              <a:buNone/>
            </a:pPr>
            <a:r>
              <a:rPr lang="en-US" sz="2400" dirty="0" smtClean="0">
                <a:solidFill>
                  <a:srgbClr val="0000FF"/>
                </a:solidFill>
              </a:rPr>
              <a:t>#{</a:t>
            </a:r>
            <a:r>
              <a:rPr lang="en-US" sz="2400" dirty="0" err="1" smtClean="0">
                <a:solidFill>
                  <a:srgbClr val="0000FF"/>
                </a:solidFill>
              </a:rPr>
              <a:t>x:Dot(x</a:t>
            </a:r>
            <a:r>
              <a:rPr lang="en-US" sz="2400" dirty="0" smtClean="0">
                <a:solidFill>
                  <a:srgbClr val="0000FF"/>
                </a:solidFill>
              </a:rPr>
              <a:t>)</a:t>
            </a:r>
            <a:r>
              <a:rPr lang="en-US" sz="2400" dirty="0" smtClean="0">
                <a:solidFill>
                  <a:srgbClr val="0000FF"/>
                </a:solidFill>
                <a:sym typeface="Symbol" charset="2"/>
              </a:rPr>
              <a:t>} − </a:t>
            </a:r>
            <a:r>
              <a:rPr lang="en-US" sz="2400" dirty="0" smtClean="0">
                <a:solidFill>
                  <a:srgbClr val="0000FF"/>
                </a:solidFill>
              </a:rPr>
              <a:t>#{</a:t>
            </a:r>
            <a:r>
              <a:rPr lang="en-US" sz="2400" dirty="0" err="1" smtClean="0">
                <a:solidFill>
                  <a:srgbClr val="0000FF"/>
                </a:solidFill>
              </a:rPr>
              <a:t>x:Dot(x</a:t>
            </a:r>
            <a:r>
              <a:rPr lang="en-US" sz="2400" dirty="0" smtClean="0">
                <a:solidFill>
                  <a:srgbClr val="0000FF"/>
                </a:solidFill>
              </a:rPr>
              <a:t>) &amp; </a:t>
            </a:r>
            <a:r>
              <a:rPr lang="en-US" sz="2400" dirty="0" err="1" smtClean="0">
                <a:solidFill>
                  <a:srgbClr val="0000FF"/>
                </a:solidFill>
              </a:rPr>
              <a:t>Blue(x</a:t>
            </a:r>
            <a:r>
              <a:rPr lang="en-US" sz="2400" dirty="0" smtClean="0">
                <a:solidFill>
                  <a:srgbClr val="0000FF"/>
                </a:solidFill>
              </a:rPr>
              <a:t>)}</a:t>
            </a:r>
          </a:p>
          <a:p>
            <a:pPr>
              <a:buNone/>
            </a:pPr>
            <a:endParaRPr lang="en-US" sz="2400" dirty="0" smtClean="0">
              <a:solidFill>
                <a:srgbClr val="0000FF"/>
              </a:solidFill>
            </a:endParaRPr>
          </a:p>
          <a:p>
            <a:pPr>
              <a:buNone/>
            </a:pPr>
            <a:r>
              <a:rPr lang="en-US" sz="2400" dirty="0" smtClean="0">
                <a:sym typeface="Symbol"/>
              </a:rPr>
              <a:t>MOST(&lt;</a:t>
            </a:r>
            <a:r>
              <a:rPr lang="en-US" sz="2400" i="1" dirty="0" smtClean="0">
                <a:sym typeface="Symbol"/>
              </a:rPr>
              <a:t>Restrictor</a:t>
            </a:r>
            <a:r>
              <a:rPr lang="en-US" sz="2400" dirty="0" smtClean="0">
                <a:sym typeface="Symbol"/>
              </a:rPr>
              <a:t>, </a:t>
            </a:r>
            <a:r>
              <a:rPr lang="en-US" sz="2400" i="1" dirty="0" smtClean="0">
                <a:sym typeface="Symbol"/>
              </a:rPr>
              <a:t>Scope</a:t>
            </a:r>
            <a:r>
              <a:rPr lang="en-US" sz="2400" dirty="0" smtClean="0">
                <a:sym typeface="Symbol"/>
              </a:rPr>
              <a:t>&gt;) </a:t>
            </a:r>
            <a:r>
              <a:rPr lang="en-US" sz="2400" dirty="0" err="1" smtClean="0">
                <a:sym typeface="Symbol"/>
              </a:rPr>
              <a:t>iff</a:t>
            </a:r>
            <a:endParaRPr lang="en-US" sz="2400" dirty="0" smtClean="0">
              <a:sym typeface="Symbol"/>
            </a:endParaRPr>
          </a:p>
          <a:p>
            <a:pPr>
              <a:buNone/>
            </a:pPr>
            <a:endParaRPr lang="en-US" sz="2400" dirty="0" smtClean="0">
              <a:sym typeface="Symbol"/>
            </a:endParaRPr>
          </a:p>
          <a:p>
            <a:pPr>
              <a:spcBef>
                <a:spcPts val="600"/>
              </a:spcBef>
              <a:buNone/>
            </a:pPr>
            <a:r>
              <a:rPr lang="en-US" sz="2400" dirty="0" smtClean="0"/>
              <a:t>#[R(_)^S(_)] &gt;</a:t>
            </a:r>
          </a:p>
          <a:p>
            <a:pPr>
              <a:spcBef>
                <a:spcPts val="1200"/>
              </a:spcBef>
              <a:buNone/>
            </a:pPr>
            <a:r>
              <a:rPr lang="en-US" sz="2400" dirty="0" smtClean="0"/>
              <a:t>#R(_)</a:t>
            </a:r>
            <a:r>
              <a:rPr lang="en-US" sz="2400" dirty="0" smtClean="0">
                <a:sym typeface="Symbol" charset="2"/>
              </a:rPr>
              <a:t> − </a:t>
            </a:r>
            <a:r>
              <a:rPr lang="en-US" sz="2400" dirty="0" smtClean="0"/>
              <a:t>#[R(_)^S(_)]</a:t>
            </a:r>
          </a:p>
          <a:p>
            <a:pPr>
              <a:buNone/>
            </a:pPr>
            <a:r>
              <a:rPr lang="en-US" sz="2400" dirty="0" smtClean="0">
                <a:sym typeface="Symbol"/>
              </a:rPr>
              <a:t> </a:t>
            </a:r>
            <a:endParaRPr lang="en-US" sz="2400" dirty="0"/>
          </a:p>
        </p:txBody>
      </p:sp>
      <p:cxnSp>
        <p:nvCxnSpPr>
          <p:cNvPr id="9" name="Straight Connector 8"/>
          <p:cNvCxnSpPr/>
          <p:nvPr/>
        </p:nvCxnSpPr>
        <p:spPr>
          <a:xfrm rot="5400000">
            <a:off x="2404269" y="4034631"/>
            <a:ext cx="4183063"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Maybe: Word Meanings </a:t>
            </a:r>
            <a:r>
              <a:rPr lang="en-US" i="1" u="sng" dirty="0" smtClean="0">
                <a:solidFill>
                  <a:srgbClr val="0000FF"/>
                </a:solidFill>
              </a:rPr>
              <a:t>Combine Simply</a:t>
            </a:r>
            <a:r>
              <a:rPr lang="en-US" dirty="0" smtClean="0">
                <a:solidFill>
                  <a:srgbClr val="0000FF"/>
                </a:solidFill>
              </a:rPr>
              <a:t>, but</a:t>
            </a:r>
            <a:br>
              <a:rPr lang="en-US" dirty="0" smtClean="0">
                <a:solidFill>
                  <a:srgbClr val="0000FF"/>
                </a:solidFill>
              </a:rPr>
            </a:br>
            <a:r>
              <a:rPr lang="en-US" dirty="0" smtClean="0">
                <a:solidFill>
                  <a:srgbClr val="0000FF"/>
                </a:solidFill>
              </a:rPr>
              <a:t>Some are </a:t>
            </a:r>
            <a:r>
              <a:rPr lang="en-US" i="1" u="sng" dirty="0" smtClean="0">
                <a:solidFill>
                  <a:srgbClr val="0000FF"/>
                </a:solidFill>
              </a:rPr>
              <a:t>Introduced via Basic Operations</a:t>
            </a:r>
            <a:endParaRPr lang="en-US" i="1" u="sng" dirty="0">
              <a:solidFill>
                <a:srgbClr val="0000FF"/>
              </a:solidFill>
            </a:endParaRPr>
          </a:p>
        </p:txBody>
      </p:sp>
      <p:sp>
        <p:nvSpPr>
          <p:cNvPr id="3" name="Content Placeholder 2"/>
          <p:cNvSpPr>
            <a:spLocks noGrp="1"/>
          </p:cNvSpPr>
          <p:nvPr>
            <p:ph idx="1"/>
          </p:nvPr>
        </p:nvSpPr>
        <p:spPr>
          <a:xfrm>
            <a:off x="457200" y="1600200"/>
            <a:ext cx="8433176" cy="4525963"/>
          </a:xfrm>
        </p:spPr>
        <p:txBody>
          <a:bodyPr>
            <a:noAutofit/>
          </a:bodyPr>
          <a:lstStyle/>
          <a:p>
            <a:pPr>
              <a:spcBef>
                <a:spcPts val="600"/>
              </a:spcBef>
              <a:buNone/>
            </a:pPr>
            <a:r>
              <a:rPr lang="en-US" i="1" dirty="0" smtClean="0"/>
              <a:t>Fido chased Bessie into a barn</a:t>
            </a:r>
            <a:r>
              <a:rPr lang="en-US" dirty="0" smtClean="0"/>
              <a:t>		</a:t>
            </a:r>
            <a:r>
              <a:rPr lang="en-US" i="1" dirty="0" smtClean="0"/>
              <a:t>Most of the dots are blue</a:t>
            </a:r>
            <a:endParaRPr lang="en-US" i="1" dirty="0" smtClean="0">
              <a:solidFill>
                <a:srgbClr val="0000FF"/>
              </a:solidFill>
              <a:sym typeface="Symbol"/>
            </a:endParaRPr>
          </a:p>
          <a:p>
            <a:pPr>
              <a:spcBef>
                <a:spcPts val="600"/>
              </a:spcBef>
              <a:buNone/>
            </a:pPr>
            <a:r>
              <a:rPr lang="en-US" dirty="0" err="1" smtClean="0">
                <a:solidFill>
                  <a:srgbClr val="0000FF"/>
                </a:solidFill>
                <a:sym typeface="Symbol"/>
              </a:rPr>
              <a:t></a:t>
            </a:r>
            <a:r>
              <a:rPr lang="en-US" dirty="0" smtClean="0">
                <a:solidFill>
                  <a:srgbClr val="0000FF"/>
                </a:solidFill>
                <a:sym typeface="Symbol"/>
              </a:rPr>
              <a:t> {  </a:t>
            </a:r>
            <a:r>
              <a:rPr lang="en-US" dirty="0" err="1" smtClean="0">
                <a:solidFill>
                  <a:srgbClr val="0000FF"/>
                </a:solidFill>
                <a:sym typeface="Symbol"/>
              </a:rPr>
              <a:t>[Before</a:t>
            </a:r>
            <a:r>
              <a:rPr lang="en-US" dirty="0" smtClean="0">
                <a:solidFill>
                  <a:srgbClr val="0000FF"/>
                </a:solidFill>
              </a:rPr>
              <a:t>(_, _)</a:t>
            </a:r>
            <a:r>
              <a:rPr lang="en-US" sz="3200" dirty="0" smtClean="0">
                <a:solidFill>
                  <a:srgbClr val="0000FF"/>
                </a:solidFill>
              </a:rPr>
              <a:t>^</a:t>
            </a:r>
            <a:r>
              <a:rPr lang="en-US" dirty="0" smtClean="0">
                <a:solidFill>
                  <a:srgbClr val="0000FF"/>
                </a:solidFill>
              </a:rPr>
              <a:t>Now(_)]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a:t>
            </a:r>
            <a:r>
              <a:rPr lang="en-US" dirty="0" smtClean="0">
                <a:solidFill>
                  <a:srgbClr val="0000FF"/>
                </a:solidFill>
                <a:sym typeface="Symbol"/>
              </a:rPr>
              <a:t> {</a:t>
            </a:r>
            <a:r>
              <a:rPr lang="en-US" dirty="0" smtClean="0">
                <a:solidFill>
                  <a:srgbClr val="0000FF"/>
                </a:solidFill>
              </a:rPr>
              <a:t> MOST(_)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[Agent</a:t>
            </a:r>
            <a:r>
              <a:rPr lang="en-US" dirty="0" smtClean="0">
                <a:solidFill>
                  <a:srgbClr val="0000FF"/>
                </a:solidFill>
              </a:rPr>
              <a:t>(_, _)</a:t>
            </a:r>
            <a:r>
              <a:rPr lang="en-US" sz="3200" dirty="0" smtClean="0">
                <a:solidFill>
                  <a:srgbClr val="0000FF"/>
                </a:solidFill>
              </a:rPr>
              <a:t>^</a:t>
            </a:r>
            <a:r>
              <a:rPr lang="en-US" dirty="0" smtClean="0">
                <a:solidFill>
                  <a:srgbClr val="0000FF"/>
                </a:solidFill>
              </a:rPr>
              <a:t>Fido(_)]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[Restrictor</a:t>
            </a:r>
            <a:r>
              <a:rPr lang="en-US" dirty="0" smtClean="0">
                <a:solidFill>
                  <a:srgbClr val="0000FF"/>
                </a:solidFill>
              </a:rPr>
              <a:t>(_, _)</a:t>
            </a:r>
            <a:r>
              <a:rPr lang="en-US" sz="3200" dirty="0" smtClean="0">
                <a:solidFill>
                  <a:srgbClr val="0000FF"/>
                </a:solidFill>
              </a:rPr>
              <a:t>^</a:t>
            </a:r>
            <a:r>
              <a:rPr lang="en-US" dirty="0" err="1" smtClean="0">
                <a:solidFill>
                  <a:srgbClr val="0000FF"/>
                </a:solidFill>
              </a:rPr>
              <a:t>TheDots</a:t>
            </a:r>
            <a:r>
              <a:rPr lang="en-US" dirty="0" smtClean="0">
                <a:solidFill>
                  <a:srgbClr val="0000FF"/>
                </a:solidFill>
              </a:rPr>
              <a:t>(_)]</a:t>
            </a:r>
            <a:r>
              <a:rPr lang="en-US" sz="3200" dirty="0" smtClean="0">
                <a:solidFill>
                  <a:srgbClr val="0000FF"/>
                </a:solidFill>
              </a:rPr>
              <a:t>^</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err="1" smtClean="0">
                <a:solidFill>
                  <a:srgbClr val="0000FF"/>
                </a:solidFill>
                <a:sym typeface="Symbol"/>
              </a:rPr>
              <a:t>[ChaseOf</a:t>
            </a:r>
            <a:r>
              <a:rPr lang="en-US" dirty="0" smtClean="0">
                <a:solidFill>
                  <a:srgbClr val="0000FF"/>
                </a:solidFill>
              </a:rPr>
              <a:t>(_, _)</a:t>
            </a:r>
            <a:r>
              <a:rPr lang="en-US" sz="3200" dirty="0" smtClean="0">
                <a:solidFill>
                  <a:srgbClr val="0000FF"/>
                </a:solidFill>
              </a:rPr>
              <a:t>^</a:t>
            </a:r>
            <a:r>
              <a:rPr lang="en-US" dirty="0" smtClean="0">
                <a:solidFill>
                  <a:srgbClr val="0000FF"/>
                </a:solidFill>
              </a:rPr>
              <a:t>Bessie(_)]</a:t>
            </a:r>
            <a:r>
              <a:rPr lang="en-US" sz="3200" dirty="0" smtClean="0">
                <a:solidFill>
                  <a:srgbClr val="0000FF"/>
                </a:solidFill>
              </a:rPr>
              <a:t>^</a:t>
            </a:r>
            <a:r>
              <a:rPr lang="en-US" dirty="0" smtClean="0">
                <a:solidFill>
                  <a:srgbClr val="0000FF"/>
                </a:solidFill>
              </a:rPr>
              <a:t>	  </a:t>
            </a:r>
            <a:r>
              <a:rPr lang="en-US" dirty="0" err="1" smtClean="0">
                <a:solidFill>
                  <a:srgbClr val="0000FF"/>
                </a:solidFill>
                <a:sym typeface="Symbol"/>
              </a:rPr>
              <a:t>[Scope</a:t>
            </a:r>
            <a:r>
              <a:rPr lang="en-US" dirty="0" smtClean="0">
                <a:solidFill>
                  <a:srgbClr val="0000FF"/>
                </a:solidFill>
              </a:rPr>
              <a:t>(_, _)</a:t>
            </a:r>
            <a:r>
              <a:rPr lang="en-US" sz="3200" dirty="0" smtClean="0">
                <a:solidFill>
                  <a:srgbClr val="0000FF"/>
                </a:solidFill>
              </a:rPr>
              <a:t>^</a:t>
            </a:r>
            <a:r>
              <a:rPr lang="en-US" dirty="0" smtClean="0">
                <a:solidFill>
                  <a:srgbClr val="0000FF"/>
                </a:solidFill>
              </a:rPr>
              <a:t>Blue(_)]	</a:t>
            </a:r>
          </a:p>
          <a:p>
            <a:pPr>
              <a:spcBef>
                <a:spcPts val="600"/>
              </a:spcBef>
              <a:buNone/>
            </a:pPr>
            <a:r>
              <a:rPr lang="en-US" dirty="0" smtClean="0">
                <a:solidFill>
                  <a:srgbClr val="0000FF"/>
                </a:solidFill>
                <a:sym typeface="Symbol"/>
              </a:rPr>
              <a:t>	  </a:t>
            </a:r>
            <a:r>
              <a:rPr lang="en-US" dirty="0" err="1" smtClean="0">
                <a:solidFill>
                  <a:srgbClr val="0000FF"/>
                </a:solidFill>
                <a:sym typeface="Symbol"/>
              </a:rPr>
              <a:t>[Into</a:t>
            </a:r>
            <a:r>
              <a:rPr lang="en-US" dirty="0" smtClean="0">
                <a:solidFill>
                  <a:srgbClr val="0000FF"/>
                </a:solidFill>
                <a:sym typeface="Symbol"/>
              </a:rPr>
              <a:t>(_, _)</a:t>
            </a:r>
            <a:r>
              <a:rPr lang="en-US" sz="3200" dirty="0" smtClean="0">
                <a:solidFill>
                  <a:srgbClr val="0000FF"/>
                </a:solidFill>
              </a:rPr>
              <a:t>^</a:t>
            </a:r>
            <a:r>
              <a:rPr lang="en-US" dirty="0" smtClean="0">
                <a:solidFill>
                  <a:srgbClr val="0000FF"/>
                </a:solidFill>
                <a:sym typeface="Symbol"/>
              </a:rPr>
              <a:t>Barn(_)] 				 } </a:t>
            </a:r>
          </a:p>
          <a:p>
            <a:pPr>
              <a:spcBef>
                <a:spcPts val="600"/>
              </a:spcBef>
              <a:buNone/>
            </a:pPr>
            <a:r>
              <a:rPr lang="en-US" dirty="0" smtClean="0">
                <a:solidFill>
                  <a:srgbClr val="0000FF"/>
                </a:solidFill>
                <a:sym typeface="Symbol"/>
              </a:rPr>
              <a:t>    } 	 									</a:t>
            </a:r>
            <a:r>
              <a:rPr lang="en-US" dirty="0" smtClean="0">
                <a:sym typeface="Symbol"/>
              </a:rPr>
              <a:t>MOST(</a:t>
            </a:r>
            <a:r>
              <a:rPr lang="en-US" i="1" dirty="0" smtClean="0">
                <a:sym typeface="Symbol"/>
              </a:rPr>
              <a:t>&lt;Restrictor</a:t>
            </a:r>
            <a:r>
              <a:rPr lang="en-US" dirty="0" smtClean="0">
                <a:sym typeface="Symbol"/>
              </a:rPr>
              <a:t>, </a:t>
            </a:r>
            <a:r>
              <a:rPr lang="en-US" i="1" dirty="0" smtClean="0">
                <a:sym typeface="Symbol"/>
              </a:rPr>
              <a:t>Scope</a:t>
            </a:r>
            <a:r>
              <a:rPr lang="en-US" dirty="0" smtClean="0">
                <a:sym typeface="Symbol"/>
              </a:rPr>
              <a:t>&gt;) </a:t>
            </a:r>
            <a:r>
              <a:rPr lang="en-US" dirty="0" err="1" smtClean="0">
                <a:sym typeface="Symbol"/>
              </a:rPr>
              <a:t>iff</a:t>
            </a:r>
            <a:r>
              <a:rPr lang="en-US" dirty="0" smtClean="0">
                <a:sym typeface="Symbol"/>
              </a:rPr>
              <a:t> </a:t>
            </a:r>
            <a:endParaRPr lang="en-US" dirty="0" smtClean="0">
              <a:solidFill>
                <a:srgbClr val="0000FF"/>
              </a:solidFill>
              <a:sym typeface="Symbol"/>
            </a:endParaRPr>
          </a:p>
          <a:p>
            <a:pPr>
              <a:spcBef>
                <a:spcPts val="600"/>
              </a:spcBef>
              <a:buNone/>
            </a:pPr>
            <a:r>
              <a:rPr lang="en-US" dirty="0" smtClean="0">
                <a:solidFill>
                  <a:srgbClr val="0000FF"/>
                </a:solidFill>
                <a:sym typeface="Symbol"/>
              </a:rPr>
              <a:t>											</a:t>
            </a:r>
            <a:r>
              <a:rPr lang="en-US" dirty="0" smtClean="0"/>
              <a:t>#[R(_)</a:t>
            </a:r>
            <a:r>
              <a:rPr lang="en-US" sz="3200" dirty="0" smtClean="0"/>
              <a:t>^</a:t>
            </a:r>
            <a:r>
              <a:rPr lang="en-US" dirty="0" smtClean="0"/>
              <a:t>S(_)] &gt; </a:t>
            </a:r>
          </a:p>
          <a:p>
            <a:pPr>
              <a:spcBef>
                <a:spcPts val="600"/>
              </a:spcBef>
              <a:buNone/>
            </a:pPr>
            <a:r>
              <a:rPr lang="en-US" dirty="0" smtClean="0"/>
              <a:t>										       #R(_)</a:t>
            </a:r>
            <a:r>
              <a:rPr lang="en-US" dirty="0" smtClean="0">
                <a:sym typeface="Symbol" charset="2"/>
              </a:rPr>
              <a:t> − </a:t>
            </a:r>
            <a:r>
              <a:rPr lang="en-US" dirty="0" smtClean="0"/>
              <a:t>#[R(_)</a:t>
            </a:r>
            <a:r>
              <a:rPr lang="en-US" sz="3200" dirty="0" smtClean="0"/>
              <a:t>^</a:t>
            </a:r>
            <a:r>
              <a:rPr lang="en-US" dirty="0" smtClean="0"/>
              <a:t>S(_)]</a:t>
            </a:r>
          </a:p>
          <a:p>
            <a:pPr>
              <a:spcBef>
                <a:spcPts val="600"/>
              </a:spcBef>
              <a:buNone/>
            </a:pPr>
            <a:endParaRPr lang="en-US" dirty="0" smtClean="0">
              <a:sym typeface="Symbol"/>
            </a:endParaRPr>
          </a:p>
          <a:p>
            <a:pPr>
              <a:spcBef>
                <a:spcPts val="600"/>
              </a:spcBef>
              <a:buNone/>
            </a:pPr>
            <a:r>
              <a:rPr lang="en-US" dirty="0" smtClean="0"/>
              <a:t>											</a:t>
            </a:r>
          </a:p>
          <a:p>
            <a:pPr>
              <a:spcBef>
                <a:spcPts val="600"/>
              </a:spcBef>
              <a:buNone/>
            </a:pPr>
            <a:r>
              <a:rPr lang="en-US" dirty="0" smtClean="0"/>
              <a:t>										</a:t>
            </a:r>
          </a:p>
          <a:p>
            <a:pPr>
              <a:spcBef>
                <a:spcPts val="600"/>
              </a:spcBef>
              <a:buNone/>
            </a:pPr>
            <a:endParaRPr lang="en-US" dirty="0" smtClean="0"/>
          </a:p>
          <a:p>
            <a:pPr>
              <a:spcBef>
                <a:spcPts val="600"/>
              </a:spcBef>
            </a:pPr>
            <a:endParaRPr lang="en-US" dirty="0"/>
          </a:p>
        </p:txBody>
      </p:sp>
      <p:cxnSp>
        <p:nvCxnSpPr>
          <p:cNvPr id="5" name="Straight Connector 4"/>
          <p:cNvCxnSpPr/>
          <p:nvPr/>
        </p:nvCxnSpPr>
        <p:spPr>
          <a:xfrm rot="5400000">
            <a:off x="2495063" y="3960021"/>
            <a:ext cx="4332279" cy="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14361</TotalTime>
  <Words>9822</Words>
  <Application>Microsoft Macintosh PowerPoint</Application>
  <PresentationFormat>On-screen Show (4:3)</PresentationFormat>
  <Paragraphs>837</Paragraphs>
  <Slides>104</Slides>
  <Notes>16</Notes>
  <HiddenSlides>0</HiddenSlides>
  <MMClips>0</MMClips>
  <ScaleCrop>false</ScaleCrop>
  <HeadingPairs>
    <vt:vector size="6" baseType="variant">
      <vt:variant>
        <vt:lpstr>Design Template</vt:lpstr>
      </vt:variant>
      <vt:variant>
        <vt:i4>1</vt:i4>
      </vt:variant>
      <vt:variant>
        <vt:lpstr>Links</vt:lpstr>
      </vt:variant>
      <vt:variant>
        <vt:i4>15</vt:i4>
      </vt:variant>
      <vt:variant>
        <vt:lpstr>Slide Titles</vt:lpstr>
      </vt:variant>
      <vt:variant>
        <vt:i4>104</vt:i4>
      </vt:variant>
    </vt:vector>
  </HeadingPairs>
  <TitlesOfParts>
    <vt:vector size="120" baseType="lpstr">
      <vt:lpstr>Office Theme</vt:lpstr>
      <vt:lpstr>???</vt:lpstr>
      <vt:lpstr>???</vt:lpstr>
      <vt:lpstr>???</vt:lpstr>
      <vt:lpstr>???</vt:lpstr>
      <vt:lpstr>???</vt:lpstr>
      <vt:lpstr>???</vt:lpstr>
      <vt:lpstr>???</vt:lpstr>
      <vt:lpstr>???</vt:lpstr>
      <vt:lpstr>???</vt:lpstr>
      <vt:lpstr>???</vt:lpstr>
      <vt:lpstr>???</vt:lpstr>
      <vt:lpstr>???</vt:lpstr>
      <vt:lpstr>???</vt:lpstr>
      <vt:lpstr>???</vt:lpstr>
      <vt:lpstr>???</vt:lpstr>
      <vt:lpstr>Slide 1</vt:lpstr>
      <vt:lpstr>Slide 2</vt:lpstr>
      <vt:lpstr>Plan</vt:lpstr>
      <vt:lpstr>Plan</vt:lpstr>
      <vt:lpstr>Lots of Ampersands  (not extensionally equivalent)</vt:lpstr>
      <vt:lpstr>Plan</vt:lpstr>
      <vt:lpstr>Many Conceptions of Human Language(s)</vt:lpstr>
      <vt:lpstr> ‘I’ Before ‘E’  </vt:lpstr>
      <vt:lpstr>‘I’ Before ‘E’ </vt:lpstr>
      <vt:lpstr> ‘I’ Before ‘E’  </vt:lpstr>
      <vt:lpstr> ‘I’ Before ‘E’  </vt:lpstr>
      <vt:lpstr>In a Longer Version of the Talk...</vt:lpstr>
      <vt:lpstr>Plan</vt:lpstr>
      <vt:lpstr>Event Variables</vt:lpstr>
      <vt:lpstr>Event Variables</vt:lpstr>
      <vt:lpstr>Event Variables</vt:lpstr>
      <vt:lpstr>Events and Potential Decompositions</vt:lpstr>
      <vt:lpstr>Events and Potential Decompositions</vt:lpstr>
      <vt:lpstr>Event Variables, but at least Agents separated</vt:lpstr>
      <vt:lpstr>Event Variables, but at least Agents separated</vt:lpstr>
      <vt:lpstr>Event Variables but no SupraDyadic Predicates</vt:lpstr>
      <vt:lpstr>Event Variables but no SupraDyadic Predicates</vt:lpstr>
      <vt:lpstr>Event Variables but no SupraDyadic Predicates</vt:lpstr>
      <vt:lpstr>Event Variables but no SupraDyadic Predicates</vt:lpstr>
      <vt:lpstr>Lots of Conjoiners</vt:lpstr>
      <vt:lpstr>Lots of Conjoiners, Semantics</vt:lpstr>
      <vt:lpstr>Lots of Conjoiners</vt:lpstr>
      <vt:lpstr>Lots of Conjoiners</vt:lpstr>
      <vt:lpstr>A Restricted Conjoiner and Closer,  allowing for a smidgen of dyadicity</vt:lpstr>
      <vt:lpstr>A Restricted Conjoiner and Closer,  allowing for a smidgen of dyadicity</vt:lpstr>
      <vt:lpstr>Slide 31</vt:lpstr>
      <vt:lpstr>Slide 32</vt:lpstr>
      <vt:lpstr>Slide 33</vt:lpstr>
      <vt:lpstr>Slide 34</vt:lpstr>
      <vt:lpstr>Lots of Conjoiners</vt:lpstr>
      <vt:lpstr>A Restricted Conjoiner and Closer,  allowing for a little dyadicity</vt:lpstr>
      <vt:lpstr>Plan</vt:lpstr>
      <vt:lpstr>Lots of Possible Analyses</vt:lpstr>
      <vt:lpstr>Hume’s Principle</vt:lpstr>
      <vt:lpstr>Lots of Possible Analyses</vt:lpstr>
      <vt:lpstr>Some Relevant Facts</vt:lpstr>
      <vt:lpstr>Slide 42</vt:lpstr>
      <vt:lpstr>Slide 43</vt:lpstr>
      <vt:lpstr>Lots of Possible Analyses, but perhaps... a way of testing how ‘most’ is understood</vt:lpstr>
      <vt:lpstr>Slide 45</vt:lpstr>
      <vt:lpstr>Slide 46</vt:lpstr>
      <vt:lpstr>Slide 47</vt:lpstr>
      <vt:lpstr>Slide 48</vt:lpstr>
      <vt:lpstr>Slide 49</vt:lpstr>
      <vt:lpstr>Slide 50</vt:lpstr>
      <vt:lpstr>Slide 51</vt:lpstr>
      <vt:lpstr>Slide 52</vt:lpstr>
      <vt:lpstr>Slide 53</vt:lpstr>
      <vt:lpstr>Slide 54</vt:lpstr>
      <vt:lpstr>Slide 55</vt:lpstr>
      <vt:lpstr>Basic Design</vt:lpstr>
      <vt:lpstr>Slide 57</vt:lpstr>
      <vt:lpstr>Slide 58</vt:lpstr>
      <vt:lpstr>Slide 59</vt:lpstr>
      <vt:lpstr>Slide 60</vt:lpstr>
      <vt:lpstr>Follow-Up  Study</vt:lpstr>
      <vt:lpstr>Slide 62</vt:lpstr>
      <vt:lpstr>Slide 63</vt:lpstr>
      <vt:lpstr>Slide 64</vt:lpstr>
      <vt:lpstr>Lots of Possible Analyses, but perhaps... a way of testing how ‘most’ is understood</vt:lpstr>
      <vt:lpstr>Lots of Possible Analyses, but perhaps... a way of testing how ‘most’ is understood</vt:lpstr>
      <vt:lpstr>Slide 67</vt:lpstr>
      <vt:lpstr>Lots of Possible Analyses, but perhaps... a way of testing how ‘most’ is understood</vt:lpstr>
      <vt:lpstr>Slide 69</vt:lpstr>
      <vt:lpstr>Slide 70</vt:lpstr>
      <vt:lpstr>Lots of Possible Analyses, but perhaps... a way of testing how ‘most’ is understood</vt:lpstr>
      <vt:lpstr>Slide 72</vt:lpstr>
      <vt:lpstr>Slide 73</vt:lpstr>
      <vt:lpstr>Slide 74</vt:lpstr>
      <vt:lpstr>Lots of Possible Analyses, but perhaps... a way of testing how ‘most’ is understood</vt:lpstr>
      <vt:lpstr>Plan</vt:lpstr>
      <vt:lpstr>Coda: Mass ‘Most’</vt:lpstr>
      <vt:lpstr>Slide 78</vt:lpstr>
      <vt:lpstr>Slide 79</vt:lpstr>
      <vt:lpstr>Coda: Mass ‘Most’</vt:lpstr>
      <vt:lpstr>Slide 81</vt:lpstr>
      <vt:lpstr>Slide 82</vt:lpstr>
      <vt:lpstr>Slide 83</vt:lpstr>
      <vt:lpstr>Slide 84</vt:lpstr>
      <vt:lpstr>Slide 85</vt:lpstr>
      <vt:lpstr>Slide 86</vt:lpstr>
      <vt:lpstr>Coda: Mass ‘Most’</vt:lpstr>
      <vt:lpstr>Plan</vt:lpstr>
      <vt:lpstr>THANKS</vt:lpstr>
      <vt:lpstr>Slide 90</vt:lpstr>
      <vt:lpstr>Church (1941) on Lambdas</vt:lpstr>
      <vt:lpstr>Lewis, “Languages and Language”</vt:lpstr>
      <vt:lpstr>Lewis, “Languages and Language”</vt:lpstr>
      <vt:lpstr>Two Perspectives on Marr’s Levels</vt:lpstr>
      <vt:lpstr>Two Perspectives on Marr’s Levels</vt:lpstr>
      <vt:lpstr>Slide 96</vt:lpstr>
      <vt:lpstr>Maybe: Word Meanings Combine Simply, but Some are Introduced via Operations</vt:lpstr>
      <vt:lpstr>Maybe: Word Meanings Combine Simply, but Some are Introduced via Operations</vt:lpstr>
      <vt:lpstr>Maybe: Word Meanings Combine Simply, but Some are Introduced via Basic Operations</vt:lpstr>
      <vt:lpstr>Maybe: Word Meanings Combine Simply, but Some are Introduced via Basic Operations</vt:lpstr>
      <vt:lpstr>Maybe: Word Meanings Combine Simply, but Some are Introduced via Basic Operations</vt:lpstr>
      <vt:lpstr>Maybe: Word Meanings Combine Simply, but Some are Introduced via Basic Operations</vt:lpstr>
      <vt:lpstr>Maybe: Word Meanings Combine Simply, but Some are Introduced via Basic Operations</vt:lpstr>
      <vt:lpstr>Slide 104</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Pietroski</dc:creator>
  <cp:lastModifiedBy>Paul Pietroski</cp:lastModifiedBy>
  <cp:revision>310</cp:revision>
  <dcterms:created xsi:type="dcterms:W3CDTF">2012-03-23T15:37:38Z</dcterms:created>
  <dcterms:modified xsi:type="dcterms:W3CDTF">2012-03-23T21:43:58Z</dcterms:modified>
</cp:coreProperties>
</file>