
<file path=[Content_Types].xml><?xml version="1.0" encoding="utf-8"?>
<Types xmlns="http://schemas.openxmlformats.org/package/2006/content-types">
  <Default Extension="bin" ContentType="application/vnd.openxmlformats-officedocument.presentationml.printerSettings"/>
  <Default Extension="rels" ContentType="application/vnd.openxmlformats-package.relationships+xml"/>
  <Override PartName="/ppt/slides/slide14.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54.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notesSlides/notesSlide9.xml" ContentType="application/vnd.openxmlformats-officedocument.presentationml.notesSlide+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notesSlides/notesSlide7.xml" ContentType="application/vnd.openxmlformats-officedocument.presentationml.notesSlide+xml"/>
  <Override PartName="/ppt/slides/slide44.xml" ContentType="application/vnd.openxmlformats-officedocument.presentationml.slide+xml"/>
  <Override PartName="/ppt/slides/slide27.xml" ContentType="application/vnd.openxmlformats-officedocument.presentationml.slide+xml"/>
  <Override PartName="/ppt/slides/slide53.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Default Extension="png" ContentType="image/png"/>
  <Override PartName="/ppt/notesSlides/notesSlide8.xml" ContentType="application/vnd.openxmlformats-officedocument.presentationml.notesSlide+xml"/>
  <Override PartName="/ppt/slides/slide12.xml" ContentType="application/vnd.openxmlformats-officedocument.presentationml.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slides/slide49.xml" ContentType="application/vnd.openxmlformats-officedocument.presentationml.slide+xml"/>
  <Override PartName="/ppt/notesSlides/notesSlide5.xml" ContentType="application/vnd.openxmlformats-officedocument.presentationml.notesSlide+xml"/>
  <Override PartName="/ppt/slides/slide42.xml" ContentType="application/vnd.openxmlformats-officedocument.presentationml.slide+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slides/slide48.xml" ContentType="application/vnd.openxmlformats-officedocument.presentationml.slide+xml"/>
  <Override PartName="/ppt/notesSlides/notesSlide4.xml" ContentType="application/vnd.openxmlformats-officedocument.presentationml.notesSlide+xml"/>
  <Override PartName="/ppt/slides/slide41.xml" ContentType="application/vnd.openxmlformats-officedocument.presentationml.slide+xml"/>
  <Override PartName="/ppt/slides/slide24.xml" ContentType="application/vnd.openxmlformats-officedocument.presentationml.slide+xml"/>
  <Override PartName="/ppt/notesSlides/notesSlide10.xml" ContentType="application/vnd.openxmlformats-officedocument.presentationml.notes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Default Extension="jpeg" ContentType="image/jpeg"/>
  <Override PartName="/ppt/viewProps.xml" ContentType="application/vnd.openxmlformats-officedocument.presentationml.viewProps+xml"/>
  <Override PartName="/ppt/notesSlides/notesSlide11.xml" ContentType="application/vnd.openxmlformats-officedocument.presentationml.notesSlide+xml"/>
  <Override PartName="/ppt/slides/slide47.xml" ContentType="application/vnd.openxmlformats-officedocument.presentationml.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Default Extension="gif" ContentType="image/gif"/>
  <Override PartName="/ppt/slides/slide6.xml" ContentType="application/vnd.openxmlformats-officedocument.presentationml.slid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s/slide31.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56"/>
  </p:notesMasterIdLst>
  <p:sldIdLst>
    <p:sldId id="400" r:id="rId2"/>
    <p:sldId id="277" r:id="rId3"/>
    <p:sldId id="330" r:id="rId4"/>
    <p:sldId id="331" r:id="rId5"/>
    <p:sldId id="258" r:id="rId6"/>
    <p:sldId id="395" r:id="rId7"/>
    <p:sldId id="257" r:id="rId8"/>
    <p:sldId id="262" r:id="rId9"/>
    <p:sldId id="389" r:id="rId10"/>
    <p:sldId id="260" r:id="rId11"/>
    <p:sldId id="278" r:id="rId12"/>
    <p:sldId id="336" r:id="rId13"/>
    <p:sldId id="264" r:id="rId14"/>
    <p:sldId id="402" r:id="rId15"/>
    <p:sldId id="266" r:id="rId16"/>
    <p:sldId id="267" r:id="rId17"/>
    <p:sldId id="351" r:id="rId18"/>
    <p:sldId id="285" r:id="rId19"/>
    <p:sldId id="383" r:id="rId20"/>
    <p:sldId id="271" r:id="rId21"/>
    <p:sldId id="284" r:id="rId22"/>
    <p:sldId id="350" r:id="rId23"/>
    <p:sldId id="393" r:id="rId24"/>
    <p:sldId id="274" r:id="rId25"/>
    <p:sldId id="403" r:id="rId26"/>
    <p:sldId id="337" r:id="rId27"/>
    <p:sldId id="355" r:id="rId28"/>
    <p:sldId id="339" r:id="rId29"/>
    <p:sldId id="340" r:id="rId30"/>
    <p:sldId id="333" r:id="rId31"/>
    <p:sldId id="362" r:id="rId32"/>
    <p:sldId id="334" r:id="rId33"/>
    <p:sldId id="342" r:id="rId34"/>
    <p:sldId id="401" r:id="rId35"/>
    <p:sldId id="341" r:id="rId36"/>
    <p:sldId id="346" r:id="rId37"/>
    <p:sldId id="347" r:id="rId38"/>
    <p:sldId id="344" r:id="rId39"/>
    <p:sldId id="364" r:id="rId40"/>
    <p:sldId id="343" r:id="rId41"/>
    <p:sldId id="365" r:id="rId42"/>
    <p:sldId id="366" r:id="rId43"/>
    <p:sldId id="410" r:id="rId44"/>
    <p:sldId id="369" r:id="rId45"/>
    <p:sldId id="377" r:id="rId46"/>
    <p:sldId id="360" r:id="rId47"/>
    <p:sldId id="378" r:id="rId48"/>
    <p:sldId id="409" r:id="rId49"/>
    <p:sldId id="407" r:id="rId50"/>
    <p:sldId id="408" r:id="rId51"/>
    <p:sldId id="379" r:id="rId52"/>
    <p:sldId id="405" r:id="rId53"/>
    <p:sldId id="290" r:id="rId54"/>
    <p:sldId id="289" r:id="rId5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106B20"/>
    <a:srgbClr val="008000"/>
  </p:clrMru>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6746" autoAdjust="0"/>
    <p:restoredTop sz="94636" autoAdjust="0"/>
  </p:normalViewPr>
  <p:slideViewPr>
    <p:cSldViewPr snapToGrid="0" snapToObjects="1">
      <p:cViewPr varScale="1">
        <p:scale>
          <a:sx n="93" d="100"/>
          <a:sy n="93" d="100"/>
        </p:scale>
        <p:origin x="-416" y="-104"/>
      </p:cViewPr>
      <p:guideLst>
        <p:guide orient="horz" pos="2160"/>
        <p:guide pos="2880"/>
      </p:guideLst>
    </p:cSldViewPr>
  </p:slideViewPr>
  <p:outlineViewPr>
    <p:cViewPr>
      <p:scale>
        <a:sx n="33" d="100"/>
        <a:sy n="33" d="100"/>
      </p:scale>
      <p:origin x="0" y="81856"/>
    </p:cViewPr>
  </p:outlineViewPr>
  <p:notesTextViewPr>
    <p:cViewPr>
      <p:scale>
        <a:sx n="100" d="100"/>
        <a:sy n="100" d="100"/>
      </p:scale>
      <p:origin x="0" y="0"/>
    </p:cViewPr>
  </p:notesTextViewPr>
  <p:sorterViewPr>
    <p:cViewPr>
      <p:scale>
        <a:sx n="66" d="100"/>
        <a:sy n="66" d="100"/>
      </p:scale>
      <p:origin x="0" y="2816"/>
    </p:cViewPr>
  </p:sorterViewPr>
  <p:notesViewPr>
    <p:cSldViewPr snapToGrid="0" snapToObjects="1">
      <p:cViewPr varScale="1">
        <p:scale>
          <a:sx n="69" d="100"/>
          <a:sy n="69" d="100"/>
        </p:scale>
        <p:origin x="-3464" y="-10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notesMaster" Target="notesMasters/notesMaster1.xml"/><Relationship Id="rId57" Type="http://schemas.openxmlformats.org/officeDocument/2006/relationships/printerSettings" Target="printerSettings/printerSettings1.bin"/><Relationship Id="rId58" Type="http://schemas.openxmlformats.org/officeDocument/2006/relationships/presProps" Target="presProps.xml"/><Relationship Id="rId59" Type="http://schemas.openxmlformats.org/officeDocument/2006/relationships/viewProps" Target="view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heme" Target="theme/theme1.xml"/><Relationship Id="rId6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2BCB0D-B743-284D-9E97-A49BF81BFBC1}" type="datetimeFigureOut">
              <a:rPr lang="en-US" smtClean="0"/>
              <a:pPr/>
              <a:t>4/19/13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05C9C5-89D8-9443-9403-2E95385D29FA}"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994353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D05C9C5-89D8-9443-9403-2E95385D29F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43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OK to here</a:t>
            </a:r>
          </a:p>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46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D05C9C5-89D8-9443-9403-2E95385D29FA}" type="slidenum">
              <a:rPr lang="en-US" smtClean="0"/>
              <a:pPr/>
              <a:t>54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33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34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36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37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39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41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5C9C5-89D8-9443-9403-2E95385D29FA}" type="slidenum">
              <a:rPr lang="en-US" smtClean="0"/>
              <a:pPr/>
              <a:t>42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B68819-A121-7D47-8596-DDBC037420B6}" type="datetimeFigureOut">
              <a:rPr lang="en-US" smtClean="0"/>
              <a:pPr/>
              <a:t>4/19/13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B68819-A121-7D47-8596-DDBC037420B6}" type="datetimeFigureOut">
              <a:rPr lang="en-US" smtClean="0"/>
              <a:pPr/>
              <a:t>4/19/13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B68819-A121-7D47-8596-DDBC037420B6}" type="datetimeFigureOut">
              <a:rPr lang="en-US" smtClean="0"/>
              <a:pPr/>
              <a:t>4/19/13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B68819-A121-7D47-8596-DDBC037420B6}" type="datetimeFigureOut">
              <a:rPr lang="en-US" smtClean="0"/>
              <a:pPr/>
              <a:t>4/19/13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B68819-A121-7D47-8596-DDBC037420B6}" type="datetimeFigureOut">
              <a:rPr lang="en-US" smtClean="0"/>
              <a:pPr/>
              <a:t>4/19/13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B68819-A121-7D47-8596-DDBC037420B6}" type="datetimeFigureOut">
              <a:rPr lang="en-US" smtClean="0"/>
              <a:pPr/>
              <a:t>4/19/13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B68819-A121-7D47-8596-DDBC037420B6}" type="datetimeFigureOut">
              <a:rPr lang="en-US" smtClean="0"/>
              <a:pPr/>
              <a:t>4/19/13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B68819-A121-7D47-8596-DDBC037420B6}" type="datetimeFigureOut">
              <a:rPr lang="en-US" smtClean="0"/>
              <a:pPr/>
              <a:t>4/19/13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B68819-A121-7D47-8596-DDBC037420B6}" type="datetimeFigureOut">
              <a:rPr lang="en-US" smtClean="0"/>
              <a:pPr/>
              <a:t>4/19/13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B68819-A121-7D47-8596-DDBC037420B6}" type="datetimeFigureOut">
              <a:rPr lang="en-US" smtClean="0"/>
              <a:pPr/>
              <a:t>4/19/13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B68819-A121-7D47-8596-DDBC037420B6}" type="datetimeFigureOut">
              <a:rPr lang="en-US" smtClean="0"/>
              <a:pPr/>
              <a:t>4/19/13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5ADBF9-3054-4249-9161-F7943D03881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13">
            <a:alphaModFix amt="50000"/>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B68819-A121-7D47-8596-DDBC037420B6}" type="datetimeFigureOut">
              <a:rPr lang="en-US" smtClean="0"/>
              <a:pPr/>
              <a:t>4/19/13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5ADBF9-3054-4249-9161-F7943D03881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gi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2.gi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1" Type="http://schemas.openxmlformats.org/officeDocument/2006/relationships/image" Target="../media/image19.jpeg"/><Relationship Id="rId12" Type="http://schemas.openxmlformats.org/officeDocument/2006/relationships/image" Target="../media/image20.jpeg"/><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13.jpeg"/><Relationship Id="rId6" Type="http://schemas.openxmlformats.org/officeDocument/2006/relationships/image" Target="../media/image14.jpeg"/><Relationship Id="rId7" Type="http://schemas.openxmlformats.org/officeDocument/2006/relationships/image" Target="../media/image15.jpeg"/><Relationship Id="rId8" Type="http://schemas.openxmlformats.org/officeDocument/2006/relationships/image" Target="../media/image16.jpeg"/><Relationship Id="rId9" Type="http://schemas.openxmlformats.org/officeDocument/2006/relationships/image" Target="../media/image17.jpeg"/><Relationship Id="rId10" Type="http://schemas.openxmlformats.org/officeDocument/2006/relationships/image" Target="../media/image18.jpe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797377" y="4882666"/>
            <a:ext cx="7772400" cy="1697392"/>
          </a:xfrm>
        </p:spPr>
        <p:txBody>
          <a:bodyPr>
            <a:normAutofit fontScale="90000"/>
          </a:bodyPr>
          <a:lstStyle/>
          <a:p>
            <a:r>
              <a:rPr lang="en-US" sz="4000" dirty="0" smtClean="0"/>
              <a:t>Event Variables and Framing Effects</a:t>
            </a:r>
            <a:br>
              <a:rPr lang="en-US" sz="4000" dirty="0" smtClean="0"/>
            </a:br>
            <a:r>
              <a:rPr lang="en-US" sz="3556" dirty="0" smtClean="0"/>
              <a:t>Paul M. Pietroski</a:t>
            </a:r>
            <a:br>
              <a:rPr lang="en-US" sz="3556" dirty="0" smtClean="0"/>
            </a:br>
            <a:r>
              <a:rPr lang="en-US" sz="3556" dirty="0" smtClean="0"/>
              <a:t>University of Maryland</a:t>
            </a:r>
            <a:endParaRPr lang="en-US" sz="3556" dirty="0"/>
          </a:p>
        </p:txBody>
      </p:sp>
      <p:pic>
        <p:nvPicPr>
          <p:cNvPr id="6" name="Picture 5" descr="magritte.jpg"/>
          <p:cNvPicPr>
            <a:picLocks noChangeAspect="1"/>
          </p:cNvPicPr>
          <p:nvPr/>
        </p:nvPicPr>
        <p:blipFill>
          <a:blip r:embed="rId3">
            <a:alphaModFix amt="55000"/>
          </a:blip>
          <a:stretch>
            <a:fillRect/>
          </a:stretch>
        </p:blipFill>
        <p:spPr>
          <a:xfrm>
            <a:off x="1946360" y="158479"/>
            <a:ext cx="5255236" cy="7156721"/>
          </a:xfrm>
          <a:prstGeom prst="rect">
            <a:avLst/>
          </a:prstGeom>
        </p:spPr>
      </p:pic>
      <p:sp>
        <p:nvSpPr>
          <p:cNvPr id="7" name="TextBox 6"/>
          <p:cNvSpPr txBox="1"/>
          <p:nvPr/>
        </p:nvSpPr>
        <p:spPr>
          <a:xfrm>
            <a:off x="797377" y="3706827"/>
            <a:ext cx="184666" cy="369332"/>
          </a:xfrm>
          <a:prstGeom prst="rect">
            <a:avLst/>
          </a:prstGeom>
          <a:noFill/>
        </p:spPr>
        <p:txBody>
          <a:bodyPr wrap="none" rtlCol="0">
            <a:spAutoFit/>
          </a:bodyPr>
          <a:lstStyle/>
          <a:p>
            <a:endParaRPr lang="en-US" dirty="0"/>
          </a:p>
        </p:txBody>
      </p:sp>
      <p:sp>
        <p:nvSpPr>
          <p:cNvPr id="5" name="TextBox 4"/>
          <p:cNvSpPr txBox="1"/>
          <p:nvPr/>
        </p:nvSpPr>
        <p:spPr>
          <a:xfrm>
            <a:off x="-573527" y="4847367"/>
            <a:ext cx="184666" cy="369332"/>
          </a:xfrm>
          <a:prstGeom prst="rect">
            <a:avLst/>
          </a:prstGeom>
          <a:noFill/>
        </p:spPr>
        <p:txBody>
          <a:bodyPr wrap="none" rtlCol="0">
            <a:spAutoFit/>
          </a:bodyPr>
          <a:lstStyle/>
          <a:p>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54250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023" y="682728"/>
            <a:ext cx="8650955" cy="5844149"/>
          </a:xfrm>
        </p:spPr>
        <p:txBody>
          <a:bodyPr>
            <a:noAutofit/>
          </a:bodyPr>
          <a:lstStyle/>
          <a:p>
            <a:pPr marL="0" indent="0">
              <a:buNone/>
            </a:pPr>
            <a:r>
              <a:rPr lang="en-US" sz="2000" b="1" dirty="0" smtClean="0"/>
              <a:t>Q1: should the child exemption be larger for the rich than for the poor? </a:t>
            </a:r>
            <a:endParaRPr lang="en-US" sz="2000" dirty="0" smtClean="0"/>
          </a:p>
          <a:p>
            <a:pPr marL="0" indent="0">
              <a:buNone/>
            </a:pPr>
            <a:r>
              <a:rPr lang="en-US" sz="2000" b="1" dirty="0"/>
              <a:t>Q</a:t>
            </a:r>
            <a:r>
              <a:rPr lang="en-US" sz="2000" b="1" dirty="0" smtClean="0"/>
              <a:t>2: should the childless poor pay as large a surcharge as the childless rich? </a:t>
            </a:r>
            <a:endParaRPr lang="en-US" sz="2000" dirty="0" smtClean="0"/>
          </a:p>
          <a:p>
            <a:pPr marL="0" indent="0">
              <a:spcBef>
                <a:spcPts val="1200"/>
              </a:spcBef>
              <a:buNone/>
            </a:pPr>
            <a:r>
              <a:rPr lang="en-US" sz="2000" dirty="0" smtClean="0">
                <a:solidFill>
                  <a:srgbClr val="0000FF"/>
                </a:solidFill>
              </a:rPr>
              <a:t>It might now seem like the answers should be ‘No’ to Q1, </a:t>
            </a:r>
            <a:r>
              <a:rPr lang="en-US" sz="2000" i="1" u="sng" dirty="0" smtClean="0">
                <a:solidFill>
                  <a:srgbClr val="0000FF"/>
                </a:solidFill>
              </a:rPr>
              <a:t>and so</a:t>
            </a:r>
            <a:r>
              <a:rPr lang="en-US" sz="2000" dirty="0" smtClean="0">
                <a:solidFill>
                  <a:srgbClr val="0000FF"/>
                </a:solidFill>
              </a:rPr>
              <a:t> ‘Yes’ to Q2.</a:t>
            </a:r>
          </a:p>
          <a:p>
            <a:pPr marL="0" indent="0">
              <a:spcBef>
                <a:spcPts val="2400"/>
              </a:spcBef>
              <a:buNone/>
            </a:pPr>
            <a:r>
              <a:rPr lang="en-US" sz="2000" b="1" dirty="0" smtClean="0"/>
              <a:t>Q3: should the child exemption be flat? </a:t>
            </a:r>
            <a:endParaRPr lang="en-US" sz="2000" dirty="0" smtClean="0"/>
          </a:p>
          <a:p>
            <a:pPr marL="0" indent="0">
              <a:buNone/>
            </a:pPr>
            <a:r>
              <a:rPr lang="en-US" sz="2000" b="1" dirty="0" smtClean="0"/>
              <a:t>Q4: should there be a flat tax on childlessness? </a:t>
            </a:r>
            <a:endParaRPr lang="en-US" sz="2000" dirty="0" smtClean="0"/>
          </a:p>
          <a:p>
            <a:pPr marL="0" indent="0">
              <a:spcBef>
                <a:spcPts val="1200"/>
              </a:spcBef>
              <a:buNone/>
            </a:pPr>
            <a:r>
              <a:rPr lang="en-US" sz="2000" dirty="0" smtClean="0">
                <a:solidFill>
                  <a:srgbClr val="FF0000"/>
                </a:solidFill>
              </a:rPr>
              <a:t>It still seems that Q4 should be answered negatively. So what should we </a:t>
            </a:r>
            <a:r>
              <a:rPr lang="en-US" sz="2000" i="1" u="sng" dirty="0" smtClean="0">
                <a:solidFill>
                  <a:srgbClr val="FF0000"/>
                </a:solidFill>
              </a:rPr>
              <a:t>do</a:t>
            </a:r>
            <a:r>
              <a:rPr lang="en-US" sz="2000" dirty="0" smtClean="0">
                <a:solidFill>
                  <a:srgbClr val="FF0000"/>
                </a:solidFill>
              </a:rPr>
              <a:t>?</a:t>
            </a:r>
          </a:p>
          <a:p>
            <a:pPr marL="0" indent="0">
              <a:buNone/>
            </a:pPr>
            <a:endParaRPr lang="en-US" sz="2000" dirty="0" smtClean="0"/>
          </a:p>
          <a:p>
            <a:pPr marL="0" indent="0">
              <a:buNone/>
            </a:pPr>
            <a:r>
              <a:rPr lang="en-US" sz="2000" b="1" dirty="0" smtClean="0"/>
              <a:t>Q5: should there be a child exemption?</a:t>
            </a:r>
            <a:endParaRPr lang="en-US" sz="2000" dirty="0" smtClean="0"/>
          </a:p>
          <a:p>
            <a:pPr marL="0" indent="0">
              <a:buNone/>
            </a:pPr>
            <a:r>
              <a:rPr lang="en-US" sz="2000" b="1" dirty="0" smtClean="0"/>
              <a:t>Q6: should we eliminate the child exemption?</a:t>
            </a:r>
            <a:endParaRPr lang="en-US" sz="2000" dirty="0" smtClean="0"/>
          </a:p>
          <a:p>
            <a:pPr marL="0" indent="0">
              <a:spcBef>
                <a:spcPts val="1200"/>
              </a:spcBef>
              <a:spcAft>
                <a:spcPts val="2400"/>
              </a:spcAft>
              <a:buNone/>
            </a:pPr>
            <a:r>
              <a:rPr lang="en-US" sz="2000" dirty="0" smtClean="0">
                <a:solidFill>
                  <a:srgbClr val="0000FF"/>
                </a:solidFill>
              </a:rPr>
              <a:t>Since the current child deduction is flat, poor families with children get more relief (as a percentage of income) than rich families with children.</a:t>
            </a:r>
            <a:endParaRPr lang="en-US" sz="2000" dirty="0" smtClean="0"/>
          </a:p>
          <a:p>
            <a:pPr marL="0" indent="0">
              <a:buNone/>
            </a:pPr>
            <a:r>
              <a:rPr lang="en-US" sz="2000" b="1" dirty="0" smtClean="0"/>
              <a:t>Q7: should we make the child deduction a percentage of income?</a:t>
            </a:r>
            <a:endParaRPr lang="en-US" sz="2000" dirty="0" smtClean="0"/>
          </a:p>
          <a:p>
            <a:pPr marL="0" indent="0">
              <a:buNone/>
            </a:pPr>
            <a:r>
              <a:rPr lang="en-US" sz="2000" b="1" dirty="0" smtClean="0"/>
              <a:t>Q8: should we reduce the share of the total tax break given to poor families?</a:t>
            </a:r>
            <a:endParaRPr lang="en-US" sz="2000"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87636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u="sng" dirty="0" err="1" smtClean="0">
                <a:solidFill>
                  <a:srgbClr val="0000FF"/>
                </a:solidFill>
              </a:rPr>
              <a:t>Kahneman’s</a:t>
            </a:r>
            <a:r>
              <a:rPr lang="en-US" sz="3600" u="sng" dirty="0" smtClean="0">
                <a:solidFill>
                  <a:srgbClr val="0000FF"/>
                </a:solidFill>
              </a:rPr>
              <a:t> Conclusion</a:t>
            </a:r>
            <a:endParaRPr lang="en-US" sz="3600" u="sng" dirty="0">
              <a:solidFill>
                <a:srgbClr val="0000FF"/>
              </a:solidFill>
            </a:endParaRPr>
          </a:p>
        </p:txBody>
      </p:sp>
      <p:sp>
        <p:nvSpPr>
          <p:cNvPr id="3" name="Content Placeholder 2"/>
          <p:cNvSpPr>
            <a:spLocks noGrp="1"/>
          </p:cNvSpPr>
          <p:nvPr>
            <p:ph idx="1"/>
          </p:nvPr>
        </p:nvSpPr>
        <p:spPr>
          <a:xfrm>
            <a:off x="457200" y="1417638"/>
            <a:ext cx="8229600" cy="5263413"/>
          </a:xfrm>
        </p:spPr>
        <p:txBody>
          <a:bodyPr>
            <a:normAutofit/>
          </a:bodyPr>
          <a:lstStyle/>
          <a:p>
            <a:pPr>
              <a:buNone/>
            </a:pPr>
            <a:r>
              <a:rPr lang="en-US" sz="2400" dirty="0" smtClean="0"/>
              <a:t>   “The </a:t>
            </a:r>
            <a:r>
              <a:rPr lang="en-US" sz="2400" dirty="0"/>
              <a:t>message about the nature of framing </a:t>
            </a:r>
            <a:r>
              <a:rPr lang="en-US" sz="2400" dirty="0" smtClean="0"/>
              <a:t>is stark</a:t>
            </a:r>
            <a:r>
              <a:rPr lang="en-US" sz="2400" dirty="0"/>
              <a:t>: framing should not be viewed as an intervention that masks or distorts an underlying preference. At least in this instance...there is no underlying preference that is masked or distorted by the frame. Our preferences are about framed problems, and our </a:t>
            </a:r>
            <a:r>
              <a:rPr lang="en-US" sz="2400" u="sng" dirty="0"/>
              <a:t>moral intuitions are about descriptions, not </a:t>
            </a:r>
            <a:r>
              <a:rPr lang="en-US" sz="2400" u="sng" dirty="0" smtClean="0"/>
              <a:t>substance</a:t>
            </a:r>
            <a:r>
              <a:rPr lang="en-US" sz="2400" dirty="0" smtClean="0"/>
              <a:t>.”</a:t>
            </a:r>
          </a:p>
          <a:p>
            <a:pPr>
              <a:buNone/>
            </a:pPr>
            <a:endParaRPr lang="en-US" sz="2400" dirty="0" smtClean="0"/>
          </a:p>
          <a:p>
            <a:pPr>
              <a:buNone/>
            </a:pPr>
            <a:r>
              <a:rPr lang="en-US" sz="2400" dirty="0" smtClean="0">
                <a:solidFill>
                  <a:srgbClr val="0000FF"/>
                </a:solidFill>
              </a:rPr>
              <a:t>Maybe it’s not </a:t>
            </a:r>
            <a:r>
              <a:rPr lang="en-US" sz="2400" i="1" u="sng" dirty="0" smtClean="0">
                <a:solidFill>
                  <a:srgbClr val="0000FF"/>
                </a:solidFill>
              </a:rPr>
              <a:t>thi</a:t>
            </a:r>
            <a:r>
              <a:rPr lang="en-US" sz="2400" i="1" dirty="0" smtClean="0">
                <a:solidFill>
                  <a:srgbClr val="0000FF"/>
                </a:solidFill>
              </a:rPr>
              <a:t>s</a:t>
            </a:r>
            <a:r>
              <a:rPr lang="en-US" sz="2400" dirty="0" smtClean="0">
                <a:solidFill>
                  <a:srgbClr val="0000FF"/>
                </a:solidFill>
              </a:rPr>
              <a:t> bad with regard to the moral/political.</a:t>
            </a:r>
          </a:p>
          <a:p>
            <a:pPr>
              <a:buNone/>
            </a:pPr>
            <a:r>
              <a:rPr lang="en-US" sz="2400" dirty="0" smtClean="0"/>
              <a:t>     (As the village semanticist, I take no stand.) </a:t>
            </a:r>
          </a:p>
          <a:p>
            <a:pPr>
              <a:buNone/>
            </a:pPr>
            <a:r>
              <a:rPr lang="en-US" sz="2400" dirty="0" smtClean="0">
                <a:solidFill>
                  <a:srgbClr val="0000FF"/>
                </a:solidFill>
              </a:rPr>
              <a:t>But there is no guarantee that our “intuitions” 	 </a:t>
            </a:r>
          </a:p>
          <a:p>
            <a:pPr>
              <a:buNone/>
            </a:pPr>
            <a:r>
              <a:rPr lang="en-US" sz="2400" dirty="0" smtClean="0">
                <a:solidFill>
                  <a:srgbClr val="0000FF"/>
                </a:solidFill>
              </a:rPr>
              <a:t>		have stable propositional contents.</a:t>
            </a:r>
          </a:p>
          <a:p>
            <a:pPr>
              <a:buNone/>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smtClean="0"/>
              <a:t>Outline</a:t>
            </a:r>
            <a:endParaRPr lang="en-US" sz="3200" u="sng" dirty="0"/>
          </a:p>
        </p:txBody>
      </p:sp>
      <p:sp>
        <p:nvSpPr>
          <p:cNvPr id="3" name="Content Placeholder 2"/>
          <p:cNvSpPr>
            <a:spLocks noGrp="1"/>
          </p:cNvSpPr>
          <p:nvPr>
            <p:ph idx="1"/>
          </p:nvPr>
        </p:nvSpPr>
        <p:spPr>
          <a:xfrm>
            <a:off x="457200" y="1417638"/>
            <a:ext cx="8229600" cy="5031154"/>
          </a:xfrm>
        </p:spPr>
        <p:txBody>
          <a:bodyPr>
            <a:noAutofit/>
          </a:bodyPr>
          <a:lstStyle/>
          <a:p>
            <a:pPr>
              <a:buNone/>
            </a:pPr>
            <a:r>
              <a:rPr lang="en-US" sz="2400" dirty="0" smtClean="0">
                <a:latin typeface="Zapf Dingbats"/>
                <a:ea typeface="Zapf Dingbats"/>
                <a:cs typeface="Zapf Dingbats"/>
              </a:rPr>
              <a:t>✓  </a:t>
            </a:r>
            <a:r>
              <a:rPr lang="en-US" sz="2400" dirty="0" smtClean="0"/>
              <a:t>Framing effects (e.g., </a:t>
            </a:r>
            <a:r>
              <a:rPr lang="en-US" sz="2400" dirty="0" err="1" smtClean="0"/>
              <a:t>Kahneman</a:t>
            </a:r>
            <a:r>
              <a:rPr lang="en-US" sz="2400" dirty="0" smtClean="0"/>
              <a:t> </a:t>
            </a:r>
            <a:r>
              <a:rPr lang="en-US" sz="2400" dirty="0"/>
              <a:t>and </a:t>
            </a:r>
            <a:r>
              <a:rPr lang="en-US" sz="2400" dirty="0" err="1" smtClean="0"/>
              <a:t>Tversky</a:t>
            </a:r>
            <a:r>
              <a:rPr lang="en-US" sz="2400" dirty="0" smtClean="0"/>
              <a:t>) </a:t>
            </a:r>
          </a:p>
          <a:p>
            <a:r>
              <a:rPr lang="en-US" sz="2400" dirty="0" smtClean="0"/>
              <a:t>Some puzzles concerning natural language “event variables”</a:t>
            </a:r>
          </a:p>
          <a:p>
            <a:pPr>
              <a:spcBef>
                <a:spcPts val="0"/>
              </a:spcBef>
              <a:buNone/>
            </a:pPr>
            <a:r>
              <a:rPr lang="en-US" sz="2400" dirty="0" smtClean="0">
                <a:solidFill>
                  <a:srgbClr val="000000"/>
                </a:solidFill>
              </a:rPr>
              <a:t>			</a:t>
            </a:r>
            <a:r>
              <a:rPr lang="en-US" sz="2200" dirty="0" smtClean="0"/>
              <a:t>Two chipmunks chased each other.</a:t>
            </a:r>
          </a:p>
          <a:p>
            <a:pPr>
              <a:spcBef>
                <a:spcPts val="0"/>
              </a:spcBef>
              <a:spcAft>
                <a:spcPts val="1200"/>
              </a:spcAft>
              <a:buNone/>
            </a:pPr>
            <a:r>
              <a:rPr lang="en-US" sz="2200" dirty="0" smtClean="0">
                <a:solidFill>
                  <a:srgbClr val="0000FF"/>
                </a:solidFill>
              </a:rPr>
              <a:t>			</a:t>
            </a:r>
            <a:r>
              <a:rPr lang="en-US" sz="2200" dirty="0" smtClean="0">
                <a:solidFill>
                  <a:srgbClr val="FF0000"/>
                </a:solidFill>
              </a:rPr>
              <a:t>Alvin joyfully chased Theodore, </a:t>
            </a:r>
            <a:r>
              <a:rPr lang="en-US" sz="2200" dirty="0" smtClean="0">
                <a:solidFill>
                  <a:srgbClr val="0000FF"/>
                </a:solidFill>
              </a:rPr>
              <a:t>who joylessly chased Alvin.</a:t>
            </a:r>
          </a:p>
          <a:p>
            <a:pPr>
              <a:spcBef>
                <a:spcPts val="0"/>
              </a:spcBef>
              <a:buNone/>
            </a:pPr>
            <a:r>
              <a:rPr lang="en-US" sz="2200" dirty="0" smtClean="0">
                <a:solidFill>
                  <a:srgbClr val="0000FF"/>
                </a:solidFill>
              </a:rPr>
              <a:t>               </a:t>
            </a:r>
            <a:r>
              <a:rPr lang="en-US" sz="2200" dirty="0" smtClean="0">
                <a:solidFill>
                  <a:srgbClr val="FF0000"/>
                </a:solidFill>
              </a:rPr>
              <a:t>Simon played a song </a:t>
            </a:r>
            <a:r>
              <a:rPr lang="en-US" sz="2200" dirty="0" smtClean="0"/>
              <a:t>dramatically on his tuba in two minutes.</a:t>
            </a:r>
          </a:p>
          <a:p>
            <a:pPr>
              <a:spcBef>
                <a:spcPts val="0"/>
              </a:spcBef>
              <a:spcAft>
                <a:spcPts val="1200"/>
              </a:spcAft>
              <a:buNone/>
            </a:pPr>
            <a:r>
              <a:rPr lang="en-US" sz="2200" dirty="0" smtClean="0">
                <a:solidFill>
                  <a:srgbClr val="0000FF"/>
                </a:solidFill>
              </a:rPr>
              <a:t>			 Simon played his tuba </a:t>
            </a:r>
            <a:r>
              <a:rPr lang="en-US" sz="2200" dirty="0" smtClean="0">
                <a:solidFill>
                  <a:srgbClr val="000000"/>
                </a:solidFill>
              </a:rPr>
              <a:t>for two minutes.</a:t>
            </a:r>
          </a:p>
          <a:p>
            <a:r>
              <a:rPr lang="en-US" sz="2400" dirty="0" smtClean="0"/>
              <a:t>With regard to alleged “values of” these event variables...</a:t>
            </a:r>
          </a:p>
          <a:p>
            <a:pPr lvl="1"/>
            <a:r>
              <a:rPr lang="en-US" sz="2200" dirty="0" smtClean="0"/>
              <a:t>Argue against </a:t>
            </a:r>
            <a:r>
              <a:rPr lang="en-US" sz="2200" i="1" dirty="0" smtClean="0"/>
              <a:t>identity</a:t>
            </a:r>
            <a:r>
              <a:rPr lang="en-US" sz="2200" dirty="0" smtClean="0"/>
              <a:t> responses to the puzzles</a:t>
            </a:r>
          </a:p>
          <a:p>
            <a:pPr lvl="1">
              <a:spcBef>
                <a:spcPts val="0"/>
              </a:spcBef>
              <a:spcAft>
                <a:spcPts val="1200"/>
              </a:spcAft>
            </a:pPr>
            <a:r>
              <a:rPr lang="en-US" sz="2200" dirty="0" smtClean="0"/>
              <a:t>Argue against </a:t>
            </a:r>
            <a:r>
              <a:rPr lang="en-US" sz="2200" i="1" dirty="0" smtClean="0"/>
              <a:t>non-identity</a:t>
            </a:r>
            <a:r>
              <a:rPr lang="en-US" sz="2200" dirty="0" smtClean="0"/>
              <a:t> responses to the puzzles</a:t>
            </a:r>
            <a:endParaRPr lang="en-US" sz="2400" dirty="0" smtClean="0"/>
          </a:p>
          <a:p>
            <a:r>
              <a:rPr lang="en-US" sz="2400" dirty="0" smtClean="0"/>
              <a:t>Given a truth-theoretic conception of linguistic meaning, certain “event framing effects” yield paradoxes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Event Variables</a:t>
            </a:r>
            <a:endParaRPr lang="en-US" sz="3600" dirty="0">
              <a:solidFill>
                <a:srgbClr val="0000FF"/>
              </a:solidFill>
            </a:endParaRPr>
          </a:p>
        </p:txBody>
      </p:sp>
      <p:sp>
        <p:nvSpPr>
          <p:cNvPr id="3" name="Content Placeholder 2"/>
          <p:cNvSpPr>
            <a:spLocks noGrp="1"/>
          </p:cNvSpPr>
          <p:nvPr>
            <p:ph idx="1"/>
          </p:nvPr>
        </p:nvSpPr>
        <p:spPr>
          <a:xfrm>
            <a:off x="457200" y="1600200"/>
            <a:ext cx="8229600" cy="5029044"/>
          </a:xfrm>
        </p:spPr>
        <p:txBody>
          <a:bodyPr>
            <a:normAutofit fontScale="92500" lnSpcReduction="20000"/>
          </a:bodyPr>
          <a:lstStyle/>
          <a:p>
            <a:pPr>
              <a:buNone/>
            </a:pPr>
            <a:r>
              <a:rPr lang="en-US" sz="2800" dirty="0" smtClean="0"/>
              <a:t>(1)  Alvin </a:t>
            </a:r>
            <a:r>
              <a:rPr lang="en-US" sz="2800" dirty="0"/>
              <a:t>chased Theodore</a:t>
            </a:r>
            <a:r>
              <a:rPr lang="en-US" sz="2800" dirty="0" smtClean="0"/>
              <a:t>.</a:t>
            </a:r>
          </a:p>
          <a:p>
            <a:pPr>
              <a:buNone/>
            </a:pPr>
            <a:r>
              <a:rPr lang="en-US" sz="2800" dirty="0" smtClean="0">
                <a:solidFill>
                  <a:srgbClr val="FF0000"/>
                </a:solidFill>
              </a:rPr>
              <a:t>       </a:t>
            </a:r>
            <a:r>
              <a:rPr lang="en-US" sz="2800" dirty="0" err="1" smtClean="0">
                <a:solidFill>
                  <a:srgbClr val="FF0000"/>
                </a:solidFill>
              </a:rPr>
              <a:t>Chased(Alvin</a:t>
            </a:r>
            <a:r>
              <a:rPr lang="en-US" sz="2800" dirty="0" smtClean="0">
                <a:solidFill>
                  <a:srgbClr val="FF0000"/>
                </a:solidFill>
              </a:rPr>
              <a:t>, Theodore)</a:t>
            </a:r>
          </a:p>
          <a:p>
            <a:pPr>
              <a:buNone/>
            </a:pPr>
            <a:endParaRPr lang="en-US" sz="2800" dirty="0" smtClean="0"/>
          </a:p>
          <a:p>
            <a:pPr>
              <a:buNone/>
            </a:pPr>
            <a:r>
              <a:rPr lang="en-US" sz="2800" dirty="0" smtClean="0"/>
              <a:t>(1a)  Alvin chased Theodore joyfully.</a:t>
            </a:r>
          </a:p>
          <a:p>
            <a:pPr>
              <a:buNone/>
            </a:pPr>
            <a:r>
              <a:rPr lang="en-US" sz="2800" dirty="0" smtClean="0"/>
              <a:t>(1b)  Alvin chased Theodore around a tree.</a:t>
            </a:r>
          </a:p>
          <a:p>
            <a:pPr>
              <a:buNone/>
            </a:pPr>
            <a:r>
              <a:rPr lang="en-US" sz="2800" dirty="0" smtClean="0"/>
              <a:t>(1c)  Alvin chased Theodore joyfully around a tree.</a:t>
            </a:r>
          </a:p>
          <a:p>
            <a:pPr>
              <a:buNone/>
            </a:pPr>
            <a:r>
              <a:rPr lang="en-US" sz="2800" dirty="0" smtClean="0"/>
              <a:t>(1d)  Alvin chased Theodore around a tree joyfully.</a:t>
            </a:r>
          </a:p>
          <a:p>
            <a:pPr>
              <a:buNone/>
            </a:pPr>
            <a:endParaRPr lang="en-US" sz="2800" dirty="0" smtClean="0"/>
          </a:p>
          <a:p>
            <a:pPr>
              <a:spcBef>
                <a:spcPts val="0"/>
              </a:spcBef>
              <a:buNone/>
            </a:pPr>
            <a:r>
              <a:rPr lang="en-US" sz="2800" dirty="0" smtClean="0"/>
              <a:t>						  (1c)  </a:t>
            </a:r>
            <a:r>
              <a:rPr lang="en-US" sz="2800" dirty="0" err="1" smtClean="0">
                <a:latin typeface="Wingdings"/>
                <a:ea typeface="Wingdings"/>
                <a:cs typeface="Wingdings"/>
                <a:sym typeface="Wingdings"/>
              </a:rPr>
              <a:t></a:t>
            </a:r>
            <a:r>
              <a:rPr lang="en-US" sz="2800" dirty="0" smtClean="0">
                <a:sym typeface="Wingdings"/>
              </a:rPr>
              <a:t>  (1d)</a:t>
            </a:r>
          </a:p>
          <a:p>
            <a:pPr>
              <a:spcBef>
                <a:spcPts val="0"/>
              </a:spcBef>
              <a:buNone/>
            </a:pPr>
            <a:r>
              <a:rPr lang="en-US" sz="2800" dirty="0" smtClean="0">
                <a:sym typeface="Wingdings"/>
              </a:rPr>
              <a:t>						    </a:t>
            </a:r>
            <a:r>
              <a:rPr lang="en-US" sz="2800" dirty="0" err="1" smtClean="0">
                <a:latin typeface="Wingdings"/>
                <a:ea typeface="Wingdings"/>
                <a:cs typeface="Wingdings"/>
                <a:sym typeface="Wingdings"/>
              </a:rPr>
              <a:t></a:t>
            </a:r>
            <a:r>
              <a:rPr lang="en-US" sz="2800" dirty="0" smtClean="0">
                <a:sym typeface="Wingdings"/>
              </a:rPr>
              <a:t>               </a:t>
            </a:r>
            <a:r>
              <a:rPr lang="en-US" sz="2800" dirty="0" err="1" smtClean="0">
                <a:latin typeface="Wingdings"/>
                <a:ea typeface="Wingdings"/>
                <a:cs typeface="Wingdings"/>
                <a:sym typeface="Wingdings"/>
              </a:rPr>
              <a:t></a:t>
            </a:r>
            <a:endParaRPr lang="en-US" sz="2800" dirty="0" smtClean="0">
              <a:sym typeface="Wingdings"/>
            </a:endParaRPr>
          </a:p>
          <a:p>
            <a:pPr>
              <a:spcBef>
                <a:spcPts val="0"/>
              </a:spcBef>
              <a:buNone/>
            </a:pPr>
            <a:r>
              <a:rPr lang="en-US" sz="2800" dirty="0" smtClean="0">
                <a:sym typeface="Wingdings"/>
              </a:rPr>
              <a:t>						     (1a)       (1b)</a:t>
            </a:r>
          </a:p>
          <a:p>
            <a:pPr>
              <a:spcBef>
                <a:spcPts val="0"/>
              </a:spcBef>
              <a:buNone/>
            </a:pPr>
            <a:r>
              <a:rPr lang="en-US" sz="2800" dirty="0" smtClean="0">
                <a:sym typeface="Wingdings"/>
              </a:rPr>
              <a:t>							   </a:t>
            </a:r>
            <a:r>
              <a:rPr lang="en-US" sz="2800" dirty="0" err="1" smtClean="0">
                <a:latin typeface="Wingdings"/>
                <a:ea typeface="Wingdings"/>
                <a:cs typeface="Wingdings"/>
                <a:sym typeface="Wingdings"/>
              </a:rPr>
              <a:t></a:t>
            </a:r>
            <a:r>
              <a:rPr lang="en-US" sz="2800" dirty="0" smtClean="0">
                <a:sym typeface="Wingdings"/>
              </a:rPr>
              <a:t>     </a:t>
            </a:r>
            <a:r>
              <a:rPr lang="en-US" sz="2800" dirty="0" err="1" smtClean="0">
                <a:latin typeface="Wingdings"/>
                <a:ea typeface="Wingdings"/>
                <a:cs typeface="Wingdings"/>
                <a:sym typeface="Wingdings"/>
              </a:rPr>
              <a:t></a:t>
            </a:r>
            <a:endParaRPr lang="en-US" sz="2800" dirty="0" smtClean="0">
              <a:sym typeface="Wingdings"/>
            </a:endParaRPr>
          </a:p>
          <a:p>
            <a:pPr>
              <a:spcBef>
                <a:spcPts val="0"/>
              </a:spcBef>
              <a:buNone/>
            </a:pPr>
            <a:r>
              <a:rPr lang="en-US" sz="2800" dirty="0" smtClean="0">
                <a:sym typeface="Wingdings"/>
              </a:rPr>
              <a:t>								 (1)</a:t>
            </a: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xit" presetSubtype="4" accel="50000" decel="50000" fill="hold" grpId="1" nodeType="clickEffect">
                                  <p:stCondLst>
                                    <p:cond delay="0"/>
                                  </p:stCondLst>
                                  <p:childTnLst>
                                    <p:anim calcmode="lin" valueType="num">
                                      <p:cBhvr additive="base">
                                        <p:cTn id="28"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9" dur="500"/>
                                        <p:tgtEl>
                                          <p:spTgt spid="3">
                                            <p:txEl>
                                              <p:pRg st="1" end="1"/>
                                            </p:txEl>
                                          </p:spTgt>
                                        </p:tgtEl>
                                        <p:attrNameLst>
                                          <p:attrName>ppt_y</p:attrName>
                                        </p:attrNameLst>
                                      </p:cBhvr>
                                      <p:tavLst>
                                        <p:tav tm="0">
                                          <p:val>
                                            <p:strVal val="ppt_y"/>
                                          </p:val>
                                        </p:tav>
                                        <p:tav tm="100000">
                                          <p:val>
                                            <p:strVal val="1+ppt_h/2"/>
                                          </p:val>
                                        </p:tav>
                                      </p:tavLst>
                                    </p:anim>
                                    <p:set>
                                      <p:cBhvr>
                                        <p:cTn id="30"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Event Variables</a:t>
            </a:r>
            <a:endParaRPr lang="en-US" sz="3600" dirty="0">
              <a:solidFill>
                <a:srgbClr val="0000FF"/>
              </a:solidFill>
            </a:endParaRPr>
          </a:p>
        </p:txBody>
      </p:sp>
      <p:sp>
        <p:nvSpPr>
          <p:cNvPr id="3" name="Content Placeholder 2"/>
          <p:cNvSpPr>
            <a:spLocks noGrp="1"/>
          </p:cNvSpPr>
          <p:nvPr>
            <p:ph idx="1"/>
          </p:nvPr>
        </p:nvSpPr>
        <p:spPr>
          <a:xfrm>
            <a:off x="457200" y="1600200"/>
            <a:ext cx="8229600" cy="5029044"/>
          </a:xfrm>
        </p:spPr>
        <p:txBody>
          <a:bodyPr>
            <a:normAutofit fontScale="92500" lnSpcReduction="20000"/>
          </a:bodyPr>
          <a:lstStyle/>
          <a:p>
            <a:pPr>
              <a:buNone/>
            </a:pPr>
            <a:r>
              <a:rPr lang="en-US" sz="2800" dirty="0" smtClean="0"/>
              <a:t>(1)  Alvin </a:t>
            </a:r>
            <a:r>
              <a:rPr lang="en-US" sz="2800" dirty="0"/>
              <a:t>chased Theodore</a:t>
            </a:r>
            <a:r>
              <a:rPr lang="en-US" sz="2800" dirty="0" smtClean="0"/>
              <a:t>.</a:t>
            </a:r>
          </a:p>
          <a:p>
            <a:pPr>
              <a:buNone/>
            </a:pPr>
            <a:r>
              <a:rPr lang="en-US" sz="2800" dirty="0" smtClean="0">
                <a:solidFill>
                  <a:srgbClr val="FF0000"/>
                </a:solidFill>
              </a:rPr>
              <a:t>       </a:t>
            </a: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a:t>
            </a:r>
            <a:endParaRPr lang="en-US" sz="2800" dirty="0" smtClean="0">
              <a:solidFill>
                <a:srgbClr val="FF0000"/>
              </a:solidFill>
            </a:endParaRPr>
          </a:p>
          <a:p>
            <a:pPr>
              <a:buNone/>
            </a:pPr>
            <a:endParaRPr lang="en-US" sz="2800" dirty="0" smtClean="0"/>
          </a:p>
          <a:p>
            <a:pPr>
              <a:buNone/>
            </a:pPr>
            <a:r>
              <a:rPr lang="en-US" sz="2800" dirty="0" smtClean="0"/>
              <a:t>(1a)  Alvin chased Theodore joyfully.</a:t>
            </a:r>
          </a:p>
          <a:p>
            <a:pPr>
              <a:buNone/>
            </a:pPr>
            <a:r>
              <a:rPr lang="en-US" sz="2800" dirty="0" smtClean="0"/>
              <a:t>(1b)  Alvin chased Theodore around a tree.</a:t>
            </a:r>
          </a:p>
          <a:p>
            <a:pPr>
              <a:buNone/>
            </a:pPr>
            <a:r>
              <a:rPr lang="en-US" sz="2800" dirty="0" smtClean="0"/>
              <a:t>(1c)  Alvin chased Theodore joyfully around a tree.</a:t>
            </a:r>
          </a:p>
          <a:p>
            <a:pPr>
              <a:buNone/>
            </a:pPr>
            <a:r>
              <a:rPr lang="en-US" sz="2800" dirty="0" smtClean="0"/>
              <a:t>(1d)  Alvin chased Theodore around a tree joyfully.</a:t>
            </a:r>
          </a:p>
          <a:p>
            <a:pPr>
              <a:buNone/>
            </a:pPr>
            <a:endParaRPr lang="en-US" sz="2800" dirty="0" smtClean="0"/>
          </a:p>
          <a:p>
            <a:pPr>
              <a:spcBef>
                <a:spcPts val="0"/>
              </a:spcBef>
              <a:buNone/>
            </a:pPr>
            <a:r>
              <a:rPr lang="en-US" sz="2800" dirty="0" smtClean="0"/>
              <a:t>						  (1c)  </a:t>
            </a:r>
            <a:r>
              <a:rPr lang="en-US" sz="2800" dirty="0" err="1" smtClean="0">
                <a:latin typeface="Wingdings"/>
                <a:ea typeface="Wingdings"/>
                <a:cs typeface="Wingdings"/>
                <a:sym typeface="Wingdings"/>
              </a:rPr>
              <a:t></a:t>
            </a:r>
            <a:r>
              <a:rPr lang="en-US" sz="2800" dirty="0" smtClean="0">
                <a:sym typeface="Wingdings"/>
              </a:rPr>
              <a:t>  (1d)</a:t>
            </a:r>
          </a:p>
          <a:p>
            <a:pPr>
              <a:spcBef>
                <a:spcPts val="0"/>
              </a:spcBef>
              <a:buNone/>
            </a:pPr>
            <a:r>
              <a:rPr lang="en-US" sz="2800" dirty="0" smtClean="0">
                <a:sym typeface="Wingdings"/>
              </a:rPr>
              <a:t>						    </a:t>
            </a:r>
            <a:r>
              <a:rPr lang="en-US" sz="2800" dirty="0" err="1" smtClean="0">
                <a:latin typeface="Wingdings"/>
                <a:ea typeface="Wingdings"/>
                <a:cs typeface="Wingdings"/>
                <a:sym typeface="Wingdings"/>
              </a:rPr>
              <a:t></a:t>
            </a:r>
            <a:r>
              <a:rPr lang="en-US" sz="2800" dirty="0" smtClean="0">
                <a:sym typeface="Wingdings"/>
              </a:rPr>
              <a:t>               </a:t>
            </a:r>
            <a:r>
              <a:rPr lang="en-US" sz="2800" dirty="0" err="1" smtClean="0">
                <a:latin typeface="Wingdings"/>
                <a:ea typeface="Wingdings"/>
                <a:cs typeface="Wingdings"/>
                <a:sym typeface="Wingdings"/>
              </a:rPr>
              <a:t></a:t>
            </a:r>
            <a:endParaRPr lang="en-US" sz="2800" dirty="0" smtClean="0">
              <a:sym typeface="Wingdings"/>
            </a:endParaRPr>
          </a:p>
          <a:p>
            <a:pPr>
              <a:spcBef>
                <a:spcPts val="0"/>
              </a:spcBef>
              <a:buNone/>
            </a:pPr>
            <a:r>
              <a:rPr lang="en-US" sz="2800" dirty="0" smtClean="0">
                <a:sym typeface="Wingdings"/>
              </a:rPr>
              <a:t>						     (1a)       (1b)</a:t>
            </a:r>
          </a:p>
          <a:p>
            <a:pPr>
              <a:spcBef>
                <a:spcPts val="0"/>
              </a:spcBef>
              <a:buNone/>
            </a:pPr>
            <a:r>
              <a:rPr lang="en-US" sz="2800" dirty="0" smtClean="0">
                <a:sym typeface="Wingdings"/>
              </a:rPr>
              <a:t>							   </a:t>
            </a:r>
            <a:r>
              <a:rPr lang="en-US" sz="2800" dirty="0" err="1" smtClean="0">
                <a:latin typeface="Wingdings"/>
                <a:ea typeface="Wingdings"/>
                <a:cs typeface="Wingdings"/>
                <a:sym typeface="Wingdings"/>
              </a:rPr>
              <a:t></a:t>
            </a:r>
            <a:r>
              <a:rPr lang="en-US" sz="2800" dirty="0" smtClean="0">
                <a:sym typeface="Wingdings"/>
              </a:rPr>
              <a:t>     </a:t>
            </a:r>
            <a:r>
              <a:rPr lang="en-US" sz="2800" dirty="0" err="1" smtClean="0">
                <a:latin typeface="Wingdings"/>
                <a:ea typeface="Wingdings"/>
                <a:cs typeface="Wingdings"/>
                <a:sym typeface="Wingdings"/>
              </a:rPr>
              <a:t></a:t>
            </a:r>
            <a:endParaRPr lang="en-US" sz="2800" dirty="0" smtClean="0">
              <a:sym typeface="Wingdings"/>
            </a:endParaRPr>
          </a:p>
          <a:p>
            <a:pPr>
              <a:spcBef>
                <a:spcPts val="0"/>
              </a:spcBef>
              <a:buNone/>
            </a:pPr>
            <a:r>
              <a:rPr lang="en-US" sz="2800" dirty="0" smtClean="0">
                <a:sym typeface="Wingdings"/>
              </a:rPr>
              <a:t>								 (1)</a:t>
            </a:r>
            <a:endParaRPr lang="en-US"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Event Variables</a:t>
            </a:r>
            <a:endParaRPr lang="en-US" sz="3600" dirty="0">
              <a:solidFill>
                <a:srgbClr val="0000FF"/>
              </a:solidFill>
            </a:endParaRPr>
          </a:p>
        </p:txBody>
      </p:sp>
      <p:sp>
        <p:nvSpPr>
          <p:cNvPr id="3" name="Content Placeholder 2"/>
          <p:cNvSpPr>
            <a:spLocks noGrp="1"/>
          </p:cNvSpPr>
          <p:nvPr>
            <p:ph idx="1"/>
          </p:nvPr>
        </p:nvSpPr>
        <p:spPr>
          <a:xfrm>
            <a:off x="457200" y="1600200"/>
            <a:ext cx="8411014" cy="4860979"/>
          </a:xfrm>
        </p:spPr>
        <p:txBody>
          <a:bodyPr>
            <a:normAutofit fontScale="92500" lnSpcReduction="10000"/>
          </a:bodyPr>
          <a:lstStyle/>
          <a:p>
            <a:pPr>
              <a:buNone/>
            </a:pPr>
            <a:r>
              <a:rPr lang="en-US" sz="2800" dirty="0" smtClean="0"/>
              <a:t>Alvin </a:t>
            </a:r>
            <a:r>
              <a:rPr lang="en-US" sz="2800" dirty="0"/>
              <a:t>chased Theodore</a:t>
            </a:r>
            <a:r>
              <a:rPr lang="en-US" sz="2800" dirty="0" smtClean="0"/>
              <a:t>.</a:t>
            </a:r>
          </a:p>
          <a:p>
            <a:pPr>
              <a:spcAft>
                <a:spcPts val="1200"/>
              </a:spcAft>
              <a:buNone/>
            </a:pP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a:t>
            </a:r>
          </a:p>
          <a:p>
            <a:pPr>
              <a:spcBef>
                <a:spcPts val="1272"/>
              </a:spcBef>
              <a:buNone/>
            </a:pPr>
            <a:r>
              <a:rPr lang="en-US" sz="2800" dirty="0" smtClean="0"/>
              <a:t>Alvin chased Theodore joyfully.</a:t>
            </a:r>
          </a:p>
          <a:p>
            <a:pPr>
              <a:spcAft>
                <a:spcPts val="1200"/>
              </a:spcAft>
              <a:buNone/>
            </a:pP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 &amp; </a:t>
            </a:r>
            <a:r>
              <a:rPr lang="en-US" sz="2800" dirty="0" err="1" smtClean="0">
                <a:solidFill>
                  <a:srgbClr val="0000FF"/>
                </a:solidFill>
              </a:rPr>
              <a:t>Joyful(e</a:t>
            </a:r>
            <a:r>
              <a:rPr lang="en-US" sz="2800" dirty="0" smtClean="0">
                <a:solidFill>
                  <a:srgbClr val="0000FF"/>
                </a:solidFill>
              </a:rPr>
              <a:t>)]</a:t>
            </a:r>
            <a:endParaRPr lang="en-US" sz="2800" dirty="0" smtClean="0"/>
          </a:p>
          <a:p>
            <a:pPr>
              <a:spcBef>
                <a:spcPts val="1272"/>
              </a:spcBef>
              <a:buNone/>
            </a:pPr>
            <a:r>
              <a:rPr lang="en-US" sz="2800" dirty="0" smtClean="0"/>
              <a:t>Alvin chased Theodore around a tree.</a:t>
            </a:r>
          </a:p>
          <a:p>
            <a:pPr>
              <a:spcAft>
                <a:spcPts val="1200"/>
              </a:spcAft>
              <a:buNone/>
            </a:pP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 &amp; </a:t>
            </a:r>
            <a:r>
              <a:rPr lang="en-US" sz="2800" dirty="0" err="1" smtClean="0">
                <a:solidFill>
                  <a:srgbClr val="0000FF"/>
                </a:solidFill>
                <a:sym typeface="Symbol"/>
              </a:rPr>
              <a:t>x{</a:t>
            </a:r>
            <a:r>
              <a:rPr lang="en-US" sz="2800" dirty="0" err="1" smtClean="0">
                <a:solidFill>
                  <a:srgbClr val="0000FF"/>
                </a:solidFill>
              </a:rPr>
              <a:t>Around(e</a:t>
            </a:r>
            <a:r>
              <a:rPr lang="en-US" sz="2800" dirty="0" smtClean="0">
                <a:solidFill>
                  <a:srgbClr val="0000FF"/>
                </a:solidFill>
              </a:rPr>
              <a:t>, </a:t>
            </a:r>
            <a:r>
              <a:rPr lang="en-US" sz="2800" dirty="0" err="1" smtClean="0">
                <a:solidFill>
                  <a:srgbClr val="0000FF"/>
                </a:solidFill>
              </a:rPr>
              <a:t>x</a:t>
            </a:r>
            <a:r>
              <a:rPr lang="en-US" sz="2800" dirty="0" smtClean="0">
                <a:solidFill>
                  <a:srgbClr val="0000FF"/>
                </a:solidFill>
              </a:rPr>
              <a:t>) &amp; </a:t>
            </a:r>
            <a:r>
              <a:rPr lang="en-US" sz="2800" dirty="0" err="1" smtClean="0">
                <a:solidFill>
                  <a:srgbClr val="0000FF"/>
                </a:solidFill>
              </a:rPr>
              <a:t>Tree(x</a:t>
            </a:r>
            <a:r>
              <a:rPr lang="en-US" sz="2800" dirty="0" smtClean="0">
                <a:solidFill>
                  <a:srgbClr val="0000FF"/>
                </a:solidFill>
              </a:rPr>
              <a:t>)}]</a:t>
            </a:r>
            <a:endParaRPr lang="en-US" sz="2800" dirty="0" smtClean="0"/>
          </a:p>
          <a:p>
            <a:pPr>
              <a:spcBef>
                <a:spcPts val="1272"/>
              </a:spcBef>
              <a:buNone/>
            </a:pPr>
            <a:r>
              <a:rPr lang="en-US" sz="2800" dirty="0" smtClean="0"/>
              <a:t>Alvin chased Theodore joyfully around a tree.</a:t>
            </a:r>
          </a:p>
          <a:p>
            <a:pPr>
              <a:buNone/>
            </a:pP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 &amp; </a:t>
            </a:r>
            <a:r>
              <a:rPr lang="en-US" sz="2800" dirty="0" err="1" smtClean="0">
                <a:solidFill>
                  <a:srgbClr val="0000FF"/>
                </a:solidFill>
              </a:rPr>
              <a:t>Joyful(e</a:t>
            </a:r>
            <a:r>
              <a:rPr lang="en-US" sz="2800" dirty="0" smtClean="0">
                <a:solidFill>
                  <a:srgbClr val="0000FF"/>
                </a:solidFill>
              </a:rPr>
              <a:t>)  </a:t>
            </a:r>
          </a:p>
          <a:p>
            <a:pPr>
              <a:buNone/>
            </a:pPr>
            <a:r>
              <a:rPr lang="en-US" sz="2800" dirty="0" smtClean="0">
                <a:solidFill>
                  <a:srgbClr val="0000FF"/>
                </a:solidFill>
              </a:rPr>
              <a:t>									      &amp; </a:t>
            </a:r>
            <a:r>
              <a:rPr lang="en-US" sz="2800" dirty="0" err="1" smtClean="0">
                <a:solidFill>
                  <a:srgbClr val="0000FF"/>
                </a:solidFill>
                <a:sym typeface="Symbol"/>
              </a:rPr>
              <a:t>x{</a:t>
            </a:r>
            <a:r>
              <a:rPr lang="en-US" sz="2800" dirty="0" err="1" smtClean="0">
                <a:solidFill>
                  <a:srgbClr val="0000FF"/>
                </a:solidFill>
              </a:rPr>
              <a:t>Around(e</a:t>
            </a:r>
            <a:r>
              <a:rPr lang="en-US" sz="2800" dirty="0" smtClean="0">
                <a:solidFill>
                  <a:srgbClr val="0000FF"/>
                </a:solidFill>
              </a:rPr>
              <a:t>, </a:t>
            </a:r>
            <a:r>
              <a:rPr lang="en-US" sz="2800" dirty="0" err="1" smtClean="0">
                <a:solidFill>
                  <a:srgbClr val="0000FF"/>
                </a:solidFill>
              </a:rPr>
              <a:t>x</a:t>
            </a:r>
            <a:r>
              <a:rPr lang="en-US" sz="2800" dirty="0" smtClean="0">
                <a:solidFill>
                  <a:srgbClr val="0000FF"/>
                </a:solidFill>
              </a:rPr>
              <a:t>) &amp; </a:t>
            </a:r>
            <a:r>
              <a:rPr lang="en-US" sz="2800" dirty="0" err="1" smtClean="0">
                <a:solidFill>
                  <a:srgbClr val="0000FF"/>
                </a:solidFill>
              </a:rPr>
              <a:t>Tree(x</a:t>
            </a:r>
            <a:r>
              <a:rPr lang="en-US" sz="2800" dirty="0" smtClean="0">
                <a:solidFill>
                  <a:srgbClr val="0000FF"/>
                </a:solidFill>
              </a:rPr>
              <a:t>)}]</a:t>
            </a:r>
            <a:endParaRPr lang="en-US"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How Many Values of ‘</a:t>
            </a:r>
            <a:r>
              <a:rPr lang="en-US" sz="3600" dirty="0" err="1" smtClean="0">
                <a:solidFill>
                  <a:srgbClr val="0000FF"/>
                </a:solidFill>
              </a:rPr>
              <a:t>e</a:t>
            </a:r>
            <a:r>
              <a:rPr lang="en-US" sz="3600" dirty="0" smtClean="0">
                <a:solidFill>
                  <a:srgbClr val="0000FF"/>
                </a:solidFill>
              </a:rPr>
              <a:t>’-variables?</a:t>
            </a:r>
            <a:endParaRPr lang="en-US" sz="3600" dirty="0">
              <a:solidFill>
                <a:srgbClr val="0000FF"/>
              </a:solidFill>
            </a:endParaRPr>
          </a:p>
        </p:txBody>
      </p:sp>
      <p:sp>
        <p:nvSpPr>
          <p:cNvPr id="3" name="Content Placeholder 2"/>
          <p:cNvSpPr>
            <a:spLocks noGrp="1"/>
          </p:cNvSpPr>
          <p:nvPr>
            <p:ph idx="1"/>
          </p:nvPr>
        </p:nvSpPr>
        <p:spPr>
          <a:xfrm>
            <a:off x="457200" y="1600200"/>
            <a:ext cx="8229600" cy="4843454"/>
          </a:xfrm>
        </p:spPr>
        <p:txBody>
          <a:bodyPr>
            <a:normAutofit fontScale="85000" lnSpcReduction="20000"/>
          </a:bodyPr>
          <a:lstStyle/>
          <a:p>
            <a:pPr>
              <a:buNone/>
            </a:pPr>
            <a:r>
              <a:rPr lang="en-US" sz="2800" dirty="0" smtClean="0"/>
              <a:t>Alvin </a:t>
            </a:r>
            <a:r>
              <a:rPr lang="en-US" sz="2800" dirty="0"/>
              <a:t>chased Theodore</a:t>
            </a:r>
            <a:r>
              <a:rPr lang="en-US" sz="2800" dirty="0" smtClean="0"/>
              <a:t>.</a:t>
            </a:r>
          </a:p>
          <a:p>
            <a:pPr>
              <a:buNone/>
            </a:pP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a:t>
            </a:r>
            <a:endParaRPr lang="en-US" sz="2800" dirty="0" smtClean="0"/>
          </a:p>
          <a:p>
            <a:pPr>
              <a:buNone/>
            </a:pPr>
            <a:endParaRPr lang="en-US" sz="2800" dirty="0" smtClean="0"/>
          </a:p>
          <a:p>
            <a:pPr>
              <a:buNone/>
            </a:pPr>
            <a:r>
              <a:rPr lang="en-US" sz="2800" dirty="0" smtClean="0"/>
              <a:t>Theodore fled from Alvin.</a:t>
            </a:r>
          </a:p>
          <a:p>
            <a:pPr>
              <a:buNone/>
            </a:pPr>
            <a:r>
              <a:rPr lang="en-US" sz="2800" dirty="0" err="1" smtClean="0">
                <a:solidFill>
                  <a:srgbClr val="0000FF"/>
                </a:solidFill>
                <a:sym typeface="Symbol"/>
              </a:rPr>
              <a:t></a:t>
            </a:r>
            <a:r>
              <a:rPr lang="en-US" sz="2800" dirty="0" err="1" smtClean="0">
                <a:solidFill>
                  <a:srgbClr val="0000FF"/>
                </a:solidFill>
              </a:rPr>
              <a:t>e[Fled(e</a:t>
            </a:r>
            <a:r>
              <a:rPr lang="en-US" sz="2800" dirty="0" smtClean="0">
                <a:solidFill>
                  <a:srgbClr val="0000FF"/>
                </a:solidFill>
              </a:rPr>
              <a:t>, Theodore) &amp; </a:t>
            </a:r>
            <a:r>
              <a:rPr lang="en-US" sz="2800" dirty="0" err="1" smtClean="0">
                <a:solidFill>
                  <a:srgbClr val="0000FF"/>
                </a:solidFill>
              </a:rPr>
              <a:t>From(e</a:t>
            </a:r>
            <a:r>
              <a:rPr lang="en-US" sz="2800" dirty="0" smtClean="0">
                <a:solidFill>
                  <a:srgbClr val="0000FF"/>
                </a:solidFill>
              </a:rPr>
              <a:t>, Alvin)]</a:t>
            </a:r>
          </a:p>
          <a:p>
            <a:pPr>
              <a:buNone/>
            </a:pPr>
            <a:r>
              <a:rPr lang="en-US" sz="2800" dirty="0" err="1" smtClean="0">
                <a:solidFill>
                  <a:srgbClr val="0000FF"/>
                </a:solidFill>
                <a:sym typeface="Symbol"/>
              </a:rPr>
              <a:t></a:t>
            </a:r>
            <a:r>
              <a:rPr lang="en-US" sz="2800" dirty="0" err="1" smtClean="0">
                <a:solidFill>
                  <a:srgbClr val="0000FF"/>
                </a:solidFill>
              </a:rPr>
              <a:t>e[Fled(e</a:t>
            </a:r>
            <a:r>
              <a:rPr lang="en-US" sz="2800" dirty="0" smtClean="0">
                <a:solidFill>
                  <a:srgbClr val="0000FF"/>
                </a:solidFill>
              </a:rPr>
              <a:t>, Theodore, Alvin)]</a:t>
            </a:r>
          </a:p>
          <a:p>
            <a:pPr>
              <a:buNone/>
            </a:pPr>
            <a:endParaRPr lang="en-US" sz="2800" dirty="0" smtClean="0">
              <a:solidFill>
                <a:srgbClr val="0000FF"/>
              </a:solidFill>
            </a:endParaRPr>
          </a:p>
          <a:p>
            <a:pPr>
              <a:buNone/>
            </a:pPr>
            <a:r>
              <a:rPr lang="en-US" sz="2800" u="sng" dirty="0" smtClean="0"/>
              <a:t>DISTINGUISH</a:t>
            </a:r>
            <a:r>
              <a:rPr lang="en-US" sz="2800" dirty="0" smtClean="0"/>
              <a:t>:  the chasing </a:t>
            </a:r>
            <a:r>
              <a:rPr lang="en-US" sz="2800" b="1" i="1" dirty="0" smtClean="0"/>
              <a:t>by</a:t>
            </a:r>
            <a:r>
              <a:rPr lang="en-US" sz="2800" i="1" dirty="0" smtClean="0"/>
              <a:t> Alvin </a:t>
            </a:r>
            <a:r>
              <a:rPr lang="en-US" sz="2800" b="1" i="1" dirty="0" smtClean="0"/>
              <a:t>of</a:t>
            </a:r>
            <a:r>
              <a:rPr lang="en-US" sz="2800" i="1" dirty="0" smtClean="0"/>
              <a:t> Theodore </a:t>
            </a:r>
            <a:r>
              <a:rPr lang="en-US" sz="2800" dirty="0" smtClean="0"/>
              <a:t>is distinct from</a:t>
            </a:r>
          </a:p>
          <a:p>
            <a:pPr>
              <a:buNone/>
            </a:pPr>
            <a:r>
              <a:rPr lang="en-US" sz="2800" dirty="0" smtClean="0"/>
              <a:t>  		 		       the fleeing </a:t>
            </a:r>
            <a:r>
              <a:rPr lang="en-US" sz="2800" b="1" i="1" dirty="0" smtClean="0"/>
              <a:t>by</a:t>
            </a:r>
            <a:r>
              <a:rPr lang="en-US" sz="2800" i="1" dirty="0" smtClean="0"/>
              <a:t> Theodore </a:t>
            </a:r>
            <a:r>
              <a:rPr lang="en-US" sz="2800" b="1" i="1" dirty="0" smtClean="0"/>
              <a:t>from</a:t>
            </a:r>
            <a:r>
              <a:rPr lang="en-US" sz="2800" i="1" dirty="0" smtClean="0"/>
              <a:t> Alvin  </a:t>
            </a:r>
          </a:p>
          <a:p>
            <a:pPr>
              <a:buNone/>
            </a:pPr>
            <a:r>
              <a:rPr lang="en-US" sz="2800" i="1" dirty="0" smtClean="0"/>
              <a:t>					</a:t>
            </a:r>
            <a:r>
              <a:rPr lang="en-US" sz="2800" i="1" dirty="0" smtClean="0">
                <a:solidFill>
                  <a:srgbClr val="0000FF"/>
                </a:solidFill>
              </a:rPr>
              <a:t>different subjects, different “objects”</a:t>
            </a:r>
            <a:endParaRPr lang="en-US" sz="2400" b="1" i="1" dirty="0" smtClean="0">
              <a:solidFill>
                <a:srgbClr val="0000FF"/>
              </a:solidFill>
            </a:endParaRPr>
          </a:p>
          <a:p>
            <a:pPr>
              <a:buNone/>
            </a:pPr>
            <a:endParaRPr lang="en-US" sz="2800" dirty="0" smtClean="0">
              <a:solidFill>
                <a:srgbClr val="0000FF"/>
              </a:solidFill>
            </a:endParaRPr>
          </a:p>
          <a:p>
            <a:pPr>
              <a:buNone/>
            </a:pPr>
            <a:r>
              <a:rPr lang="en-US" sz="2800" dirty="0" smtClean="0"/>
              <a:t>       </a:t>
            </a:r>
            <a:r>
              <a:rPr lang="en-US" sz="2800" u="sng" dirty="0" smtClean="0"/>
              <a:t>IDENTIFY</a:t>
            </a:r>
            <a:r>
              <a:rPr lang="en-US" sz="2800" dirty="0" smtClean="0"/>
              <a:t>:  the (event of) fleeing is the (event of) chasing</a:t>
            </a:r>
          </a:p>
          <a:p>
            <a:pPr>
              <a:buNone/>
            </a:pPr>
            <a:r>
              <a:rPr lang="en-US" sz="2800" dirty="0" smtClean="0"/>
              <a:t>			             </a:t>
            </a:r>
            <a:r>
              <a:rPr lang="en-US" sz="2800" i="1" dirty="0" smtClean="0">
                <a:solidFill>
                  <a:srgbClr val="0000FF"/>
                </a:solidFill>
              </a:rPr>
              <a:t>same spatiotemporal region, same participants</a:t>
            </a:r>
          </a:p>
          <a:p>
            <a:pPr>
              <a:buNone/>
            </a:pP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How Many Values of ‘</a:t>
            </a:r>
            <a:r>
              <a:rPr lang="en-US" sz="3600" dirty="0" err="1" smtClean="0">
                <a:solidFill>
                  <a:srgbClr val="0000FF"/>
                </a:solidFill>
              </a:rPr>
              <a:t>e</a:t>
            </a:r>
            <a:r>
              <a:rPr lang="en-US" sz="3600" dirty="0" smtClean="0">
                <a:solidFill>
                  <a:srgbClr val="0000FF"/>
                </a:solidFill>
              </a:rPr>
              <a:t>’-variables?</a:t>
            </a:r>
            <a:endParaRPr lang="en-US" sz="3600" dirty="0">
              <a:solidFill>
                <a:srgbClr val="0000FF"/>
              </a:solidFill>
            </a:endParaRPr>
          </a:p>
        </p:txBody>
      </p:sp>
      <p:sp>
        <p:nvSpPr>
          <p:cNvPr id="3" name="Content Placeholder 2"/>
          <p:cNvSpPr>
            <a:spLocks noGrp="1"/>
          </p:cNvSpPr>
          <p:nvPr>
            <p:ph idx="1"/>
          </p:nvPr>
        </p:nvSpPr>
        <p:spPr>
          <a:xfrm>
            <a:off x="457200" y="1600200"/>
            <a:ext cx="8433176" cy="4920902"/>
          </a:xfrm>
        </p:spPr>
        <p:txBody>
          <a:bodyPr>
            <a:normAutofit fontScale="85000" lnSpcReduction="10000"/>
          </a:bodyPr>
          <a:lstStyle/>
          <a:p>
            <a:pPr>
              <a:buNone/>
            </a:pPr>
            <a:r>
              <a:rPr lang="en-US" sz="2800" dirty="0" smtClean="0"/>
              <a:t>Alvin </a:t>
            </a:r>
            <a:r>
              <a:rPr lang="en-US" sz="2800" dirty="0"/>
              <a:t>chased </a:t>
            </a:r>
            <a:r>
              <a:rPr lang="en-US" sz="2800" dirty="0" smtClean="0"/>
              <a:t>Theodore.</a:t>
            </a:r>
          </a:p>
          <a:p>
            <a:pPr>
              <a:buNone/>
            </a:pPr>
            <a:r>
              <a:rPr lang="en-US" sz="2800" dirty="0" err="1" smtClean="0">
                <a:solidFill>
                  <a:srgbClr val="0000FF"/>
                </a:solidFill>
                <a:sym typeface="Symbol"/>
              </a:rPr>
              <a:t></a:t>
            </a:r>
            <a:r>
              <a:rPr lang="en-US" sz="2800" dirty="0" err="1" smtClean="0">
                <a:solidFill>
                  <a:srgbClr val="0000FF"/>
                </a:solidFill>
              </a:rPr>
              <a:t>e[Agent(e</a:t>
            </a:r>
            <a:r>
              <a:rPr lang="en-US" sz="2800" dirty="0" smtClean="0">
                <a:solidFill>
                  <a:srgbClr val="0000FF"/>
                </a:solidFill>
              </a:rPr>
              <a:t>, Alvin) &amp; </a:t>
            </a:r>
            <a:r>
              <a:rPr lang="en-US" sz="2800" dirty="0" err="1" smtClean="0">
                <a:solidFill>
                  <a:srgbClr val="0000FF"/>
                </a:solidFill>
              </a:rPr>
              <a:t>PastChaseOf(e</a:t>
            </a:r>
            <a:r>
              <a:rPr lang="en-US" sz="2800" dirty="0" smtClean="0">
                <a:solidFill>
                  <a:srgbClr val="0000FF"/>
                </a:solidFill>
              </a:rPr>
              <a:t>, Theodore)]</a:t>
            </a:r>
            <a:endParaRPr lang="en-US" sz="2800" dirty="0" smtClean="0"/>
          </a:p>
          <a:p>
            <a:pPr>
              <a:buNone/>
            </a:pPr>
            <a:endParaRPr lang="en-US" sz="2800" dirty="0" smtClean="0"/>
          </a:p>
          <a:p>
            <a:pPr>
              <a:buNone/>
            </a:pPr>
            <a:r>
              <a:rPr lang="en-US" sz="2800" dirty="0" smtClean="0"/>
              <a:t>Theodore fled from Alvin.</a:t>
            </a:r>
          </a:p>
          <a:p>
            <a:pPr>
              <a:buNone/>
            </a:pPr>
            <a:r>
              <a:rPr lang="en-US" sz="2800" dirty="0" err="1" smtClean="0">
                <a:solidFill>
                  <a:srgbClr val="0000FF"/>
                </a:solidFill>
                <a:sym typeface="Symbol"/>
              </a:rPr>
              <a:t></a:t>
            </a:r>
            <a:r>
              <a:rPr lang="en-US" sz="2800" dirty="0" err="1" smtClean="0">
                <a:solidFill>
                  <a:srgbClr val="0000FF"/>
                </a:solidFill>
              </a:rPr>
              <a:t>e[Agent(e</a:t>
            </a:r>
            <a:r>
              <a:rPr lang="en-US" sz="2800" dirty="0" smtClean="0">
                <a:solidFill>
                  <a:srgbClr val="0000FF"/>
                </a:solidFill>
              </a:rPr>
              <a:t>, Theodore) &amp; </a:t>
            </a:r>
            <a:r>
              <a:rPr lang="en-US" sz="2800" dirty="0" err="1" smtClean="0">
                <a:solidFill>
                  <a:srgbClr val="0000FF"/>
                </a:solidFill>
              </a:rPr>
              <a:t>PastFleeFrom(e</a:t>
            </a:r>
            <a:r>
              <a:rPr lang="en-US" sz="2800" dirty="0" smtClean="0">
                <a:solidFill>
                  <a:srgbClr val="0000FF"/>
                </a:solidFill>
              </a:rPr>
              <a:t>, Alvin)]</a:t>
            </a:r>
          </a:p>
          <a:p>
            <a:pPr>
              <a:buNone/>
            </a:pPr>
            <a:endParaRPr lang="en-US" sz="2800" dirty="0" smtClean="0">
              <a:solidFill>
                <a:srgbClr val="0000FF"/>
              </a:solidFill>
            </a:endParaRPr>
          </a:p>
          <a:p>
            <a:pPr>
              <a:buNone/>
            </a:pPr>
            <a:r>
              <a:rPr lang="en-US" sz="2800" u="sng" dirty="0" smtClean="0"/>
              <a:t>DISTINGUISH</a:t>
            </a:r>
            <a:r>
              <a:rPr lang="en-US" sz="2800" dirty="0" smtClean="0"/>
              <a:t>:  the chasing </a:t>
            </a:r>
            <a:r>
              <a:rPr lang="en-US" sz="2800" b="1" i="1" dirty="0" smtClean="0"/>
              <a:t>by</a:t>
            </a:r>
            <a:r>
              <a:rPr lang="en-US" sz="2800" i="1" dirty="0" smtClean="0"/>
              <a:t> Alvin</a:t>
            </a:r>
            <a:r>
              <a:rPr lang="en-US" sz="2800" dirty="0" smtClean="0"/>
              <a:t> </a:t>
            </a:r>
            <a:r>
              <a:rPr lang="en-US" sz="2800" b="1" i="1" dirty="0" smtClean="0"/>
              <a:t>of</a:t>
            </a:r>
            <a:r>
              <a:rPr lang="en-US" sz="2800" i="1" dirty="0" smtClean="0"/>
              <a:t> Theodore </a:t>
            </a:r>
            <a:r>
              <a:rPr lang="en-US" sz="2800" dirty="0" smtClean="0"/>
              <a:t>is distinct from</a:t>
            </a:r>
          </a:p>
          <a:p>
            <a:pPr>
              <a:buNone/>
            </a:pPr>
            <a:r>
              <a:rPr lang="en-US" sz="2800" dirty="0" smtClean="0"/>
              <a:t>  		 		       the fleeing </a:t>
            </a:r>
            <a:r>
              <a:rPr lang="en-US" sz="2800" b="1" i="1" dirty="0" smtClean="0"/>
              <a:t>by</a:t>
            </a:r>
            <a:r>
              <a:rPr lang="en-US" sz="2800" i="1" dirty="0" smtClean="0"/>
              <a:t> Theodore </a:t>
            </a:r>
            <a:r>
              <a:rPr lang="en-US" sz="2800" b="1" i="1" dirty="0" smtClean="0"/>
              <a:t>from</a:t>
            </a:r>
            <a:r>
              <a:rPr lang="en-US" sz="2800" i="1" dirty="0" smtClean="0"/>
              <a:t> Alvin  </a:t>
            </a:r>
          </a:p>
          <a:p>
            <a:pPr>
              <a:buNone/>
            </a:pPr>
            <a:r>
              <a:rPr lang="en-US" sz="2800" i="1" dirty="0" smtClean="0"/>
              <a:t>					</a:t>
            </a:r>
            <a:r>
              <a:rPr lang="en-US" sz="2800" i="1" dirty="0" smtClean="0">
                <a:solidFill>
                  <a:srgbClr val="0000FF"/>
                </a:solidFill>
              </a:rPr>
              <a:t>different Agents, different “second” participants</a:t>
            </a:r>
          </a:p>
          <a:p>
            <a:pPr>
              <a:buNone/>
            </a:pPr>
            <a:endParaRPr lang="en-US" sz="2400" b="1" i="1" dirty="0" smtClean="0">
              <a:solidFill>
                <a:srgbClr val="0000FF"/>
              </a:solidFill>
            </a:endParaRPr>
          </a:p>
          <a:p>
            <a:pPr>
              <a:buNone/>
            </a:pPr>
            <a:endParaRPr lang="en-US" sz="2824" dirty="0" smtClean="0"/>
          </a:p>
          <a:p>
            <a:pPr>
              <a:buNone/>
            </a:pPr>
            <a:r>
              <a:rPr lang="en-US" sz="2824"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How Many Values of ‘</a:t>
            </a:r>
            <a:r>
              <a:rPr lang="en-US" sz="3600" dirty="0" err="1" smtClean="0">
                <a:solidFill>
                  <a:srgbClr val="0000FF"/>
                </a:solidFill>
              </a:rPr>
              <a:t>e</a:t>
            </a:r>
            <a:r>
              <a:rPr lang="en-US" sz="3600" dirty="0" smtClean="0">
                <a:solidFill>
                  <a:srgbClr val="0000FF"/>
                </a:solidFill>
              </a:rPr>
              <a:t>’-variables?</a:t>
            </a:r>
            <a:endParaRPr lang="en-US" sz="3600" dirty="0">
              <a:solidFill>
                <a:srgbClr val="0000FF"/>
              </a:solidFill>
            </a:endParaRPr>
          </a:p>
        </p:txBody>
      </p:sp>
      <p:sp>
        <p:nvSpPr>
          <p:cNvPr id="3" name="Content Placeholder 2"/>
          <p:cNvSpPr>
            <a:spLocks noGrp="1"/>
          </p:cNvSpPr>
          <p:nvPr>
            <p:ph idx="1"/>
          </p:nvPr>
        </p:nvSpPr>
        <p:spPr>
          <a:xfrm>
            <a:off x="457200" y="1600200"/>
            <a:ext cx="8432428" cy="4978584"/>
          </a:xfrm>
        </p:spPr>
        <p:txBody>
          <a:bodyPr>
            <a:normAutofit fontScale="85000" lnSpcReduction="10000"/>
          </a:bodyPr>
          <a:lstStyle/>
          <a:p>
            <a:pPr>
              <a:buNone/>
            </a:pPr>
            <a:r>
              <a:rPr lang="en-US" sz="2800" dirty="0" smtClean="0"/>
              <a:t>Alvin </a:t>
            </a:r>
            <a:r>
              <a:rPr lang="en-US" sz="2800" dirty="0"/>
              <a:t>chased </a:t>
            </a:r>
            <a:r>
              <a:rPr lang="en-US" sz="2800" dirty="0" smtClean="0"/>
              <a:t>Theodore joyfully.</a:t>
            </a:r>
          </a:p>
          <a:p>
            <a:pPr>
              <a:buNone/>
            </a:pPr>
            <a:r>
              <a:rPr lang="en-US" sz="2800" dirty="0" err="1" smtClean="0">
                <a:solidFill>
                  <a:srgbClr val="0000FF"/>
                </a:solidFill>
                <a:sym typeface="Symbol"/>
              </a:rPr>
              <a:t></a:t>
            </a:r>
            <a:r>
              <a:rPr lang="en-US" sz="2800" dirty="0" err="1" smtClean="0">
                <a:solidFill>
                  <a:srgbClr val="0000FF"/>
                </a:solidFill>
              </a:rPr>
              <a:t>e[Agent(e</a:t>
            </a:r>
            <a:r>
              <a:rPr lang="en-US" sz="2800" dirty="0" smtClean="0">
                <a:solidFill>
                  <a:srgbClr val="0000FF"/>
                </a:solidFill>
              </a:rPr>
              <a:t>, Alvin) &amp; </a:t>
            </a:r>
            <a:r>
              <a:rPr lang="en-US" sz="2800" dirty="0" err="1" smtClean="0">
                <a:solidFill>
                  <a:srgbClr val="0000FF"/>
                </a:solidFill>
              </a:rPr>
              <a:t>PastChaseOf(e</a:t>
            </a:r>
            <a:r>
              <a:rPr lang="en-US" sz="2800" dirty="0" smtClean="0">
                <a:solidFill>
                  <a:srgbClr val="0000FF"/>
                </a:solidFill>
              </a:rPr>
              <a:t>, Theodore) &amp; </a:t>
            </a:r>
            <a:r>
              <a:rPr lang="en-US" sz="2800" dirty="0" err="1" smtClean="0">
                <a:solidFill>
                  <a:srgbClr val="0000FF"/>
                </a:solidFill>
              </a:rPr>
              <a:t>Joyful(e</a:t>
            </a:r>
            <a:r>
              <a:rPr lang="en-US" sz="2800" dirty="0" smtClean="0">
                <a:solidFill>
                  <a:srgbClr val="0000FF"/>
                </a:solidFill>
              </a:rPr>
              <a:t>)]</a:t>
            </a:r>
            <a:endParaRPr lang="en-US" sz="2800" dirty="0" smtClean="0"/>
          </a:p>
          <a:p>
            <a:pPr>
              <a:buNone/>
            </a:pPr>
            <a:endParaRPr lang="en-US" sz="2800" dirty="0" smtClean="0"/>
          </a:p>
          <a:p>
            <a:pPr>
              <a:buNone/>
            </a:pPr>
            <a:r>
              <a:rPr lang="en-US" sz="2800" dirty="0" smtClean="0"/>
              <a:t>Theodore fled from Alvin joylessly.</a:t>
            </a:r>
          </a:p>
          <a:p>
            <a:pPr>
              <a:buNone/>
            </a:pPr>
            <a:r>
              <a:rPr lang="en-US" sz="2800" dirty="0" err="1" smtClean="0">
                <a:solidFill>
                  <a:srgbClr val="0000FF"/>
                </a:solidFill>
                <a:sym typeface="Symbol"/>
              </a:rPr>
              <a:t></a:t>
            </a:r>
            <a:r>
              <a:rPr lang="en-US" sz="2800" dirty="0" err="1" smtClean="0">
                <a:solidFill>
                  <a:srgbClr val="0000FF"/>
                </a:solidFill>
              </a:rPr>
              <a:t>e[Agent(e</a:t>
            </a:r>
            <a:r>
              <a:rPr lang="en-US" sz="2800" dirty="0" smtClean="0">
                <a:solidFill>
                  <a:srgbClr val="0000FF"/>
                </a:solidFill>
              </a:rPr>
              <a:t>, Theodore) &amp; </a:t>
            </a:r>
            <a:r>
              <a:rPr lang="en-US" sz="2800" dirty="0" err="1" smtClean="0">
                <a:solidFill>
                  <a:srgbClr val="0000FF"/>
                </a:solidFill>
              </a:rPr>
              <a:t>PastFleeFrom(e</a:t>
            </a:r>
            <a:r>
              <a:rPr lang="en-US" sz="2800" dirty="0" smtClean="0">
                <a:solidFill>
                  <a:srgbClr val="0000FF"/>
                </a:solidFill>
              </a:rPr>
              <a:t>, Alvin) &amp; </a:t>
            </a:r>
            <a:r>
              <a:rPr lang="en-US" sz="2800" dirty="0" err="1" smtClean="0">
                <a:solidFill>
                  <a:srgbClr val="0000FF"/>
                </a:solidFill>
              </a:rPr>
              <a:t>Joyless(e</a:t>
            </a:r>
            <a:r>
              <a:rPr lang="en-US" sz="2800" dirty="0" smtClean="0">
                <a:solidFill>
                  <a:srgbClr val="0000FF"/>
                </a:solidFill>
              </a:rPr>
              <a:t>)]</a:t>
            </a:r>
          </a:p>
          <a:p>
            <a:pPr>
              <a:buNone/>
            </a:pPr>
            <a:endParaRPr lang="en-US" sz="2800" dirty="0" smtClean="0">
              <a:solidFill>
                <a:srgbClr val="0000FF"/>
              </a:solidFill>
            </a:endParaRPr>
          </a:p>
          <a:p>
            <a:pPr>
              <a:buNone/>
            </a:pPr>
            <a:r>
              <a:rPr lang="en-US" sz="2800" u="sng" dirty="0" smtClean="0"/>
              <a:t>DISTINGUISH</a:t>
            </a:r>
            <a:r>
              <a:rPr lang="en-US" sz="2800" dirty="0" smtClean="0"/>
              <a:t>:  the chasing </a:t>
            </a:r>
            <a:r>
              <a:rPr lang="en-US" sz="2800" b="1" i="1" dirty="0" smtClean="0"/>
              <a:t>by</a:t>
            </a:r>
            <a:r>
              <a:rPr lang="en-US" sz="2800" i="1" dirty="0" smtClean="0"/>
              <a:t> Alvin</a:t>
            </a:r>
            <a:r>
              <a:rPr lang="en-US" sz="2800" dirty="0" smtClean="0"/>
              <a:t> </a:t>
            </a:r>
            <a:r>
              <a:rPr lang="en-US" sz="2800" b="1" i="1" dirty="0" smtClean="0"/>
              <a:t>of</a:t>
            </a:r>
            <a:r>
              <a:rPr lang="en-US" sz="2800" i="1" dirty="0" smtClean="0"/>
              <a:t> Theodore </a:t>
            </a:r>
            <a:r>
              <a:rPr lang="en-US" sz="2800" dirty="0" smtClean="0"/>
              <a:t>is distinct from</a:t>
            </a:r>
          </a:p>
          <a:p>
            <a:pPr>
              <a:buNone/>
            </a:pPr>
            <a:r>
              <a:rPr lang="en-US" sz="2800" dirty="0" smtClean="0"/>
              <a:t>  		 		       the fleeing </a:t>
            </a:r>
            <a:r>
              <a:rPr lang="en-US" sz="2800" b="1" i="1" dirty="0" smtClean="0"/>
              <a:t>by</a:t>
            </a:r>
            <a:r>
              <a:rPr lang="en-US" sz="2800" i="1" dirty="0" smtClean="0"/>
              <a:t> Theodore </a:t>
            </a:r>
            <a:r>
              <a:rPr lang="en-US" sz="2800" b="1" i="1" dirty="0" smtClean="0"/>
              <a:t>from</a:t>
            </a:r>
            <a:r>
              <a:rPr lang="en-US" sz="2800" i="1" dirty="0" smtClean="0"/>
              <a:t> Alvin  </a:t>
            </a:r>
          </a:p>
          <a:p>
            <a:pPr>
              <a:buNone/>
            </a:pPr>
            <a:r>
              <a:rPr lang="en-US" sz="2800" i="1" dirty="0" smtClean="0"/>
              <a:t>					</a:t>
            </a:r>
            <a:r>
              <a:rPr lang="en-US" sz="2800" i="1" dirty="0" smtClean="0">
                <a:solidFill>
                  <a:srgbClr val="0000FF"/>
                </a:solidFill>
              </a:rPr>
              <a:t>different Agents, different “second” participants</a:t>
            </a:r>
            <a:endParaRPr lang="en-US" sz="2400" b="1" i="1" dirty="0" smtClean="0">
              <a:solidFill>
                <a:srgbClr val="0000FF"/>
              </a:solidFill>
            </a:endParaRPr>
          </a:p>
          <a:p>
            <a:pPr>
              <a:buNone/>
            </a:pPr>
            <a:endParaRPr lang="en-US" sz="2800" dirty="0" smtClean="0">
              <a:solidFill>
                <a:srgbClr val="0000FF"/>
              </a:solidFill>
            </a:endParaRPr>
          </a:p>
          <a:p>
            <a:pPr>
              <a:buNone/>
            </a:pPr>
            <a:r>
              <a:rPr lang="en-US" sz="2800" dirty="0" smtClean="0"/>
              <a:t>       			the chasing was (done by Alvin and) joyful</a:t>
            </a:r>
          </a:p>
          <a:p>
            <a:pPr>
              <a:buNone/>
            </a:pPr>
            <a:r>
              <a:rPr lang="en-US" sz="2800" dirty="0" smtClean="0"/>
              <a:t>					the fleeing was (done by Theodore and) joyless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 name="Picture 4" descr="SquirrelChasingEachOther.jpg"/>
          <p:cNvPicPr>
            <a:picLocks noChangeAspect="1"/>
          </p:cNvPicPr>
          <p:nvPr/>
        </p:nvPicPr>
        <p:blipFill>
          <a:blip r:embed="rId2"/>
          <a:stretch>
            <a:fillRect/>
          </a:stretch>
        </p:blipFill>
        <p:spPr>
          <a:xfrm>
            <a:off x="2617255" y="1349440"/>
            <a:ext cx="3580276" cy="3401261"/>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smtClean="0"/>
              <a:t>Outline</a:t>
            </a:r>
            <a:endParaRPr lang="en-US" sz="3200" u="sng" dirty="0"/>
          </a:p>
        </p:txBody>
      </p:sp>
      <p:sp>
        <p:nvSpPr>
          <p:cNvPr id="3" name="Content Placeholder 2"/>
          <p:cNvSpPr>
            <a:spLocks noGrp="1"/>
          </p:cNvSpPr>
          <p:nvPr>
            <p:ph idx="1"/>
          </p:nvPr>
        </p:nvSpPr>
        <p:spPr>
          <a:xfrm>
            <a:off x="457200" y="1417638"/>
            <a:ext cx="8229600" cy="5031154"/>
          </a:xfrm>
        </p:spPr>
        <p:txBody>
          <a:bodyPr>
            <a:noAutofit/>
          </a:bodyPr>
          <a:lstStyle/>
          <a:p>
            <a:r>
              <a:rPr lang="en-US" sz="2400" dirty="0" smtClean="0"/>
              <a:t>Framing effects (e.g., </a:t>
            </a:r>
            <a:r>
              <a:rPr lang="en-US" sz="2400" dirty="0" err="1" smtClean="0"/>
              <a:t>Kahneman</a:t>
            </a:r>
            <a:r>
              <a:rPr lang="en-US" sz="2400" dirty="0" smtClean="0"/>
              <a:t> </a:t>
            </a:r>
            <a:r>
              <a:rPr lang="en-US" sz="2400" dirty="0"/>
              <a:t>and </a:t>
            </a:r>
            <a:r>
              <a:rPr lang="en-US" sz="2400" dirty="0" err="1" smtClean="0"/>
              <a:t>Tversky</a:t>
            </a:r>
            <a:r>
              <a:rPr lang="en-US" sz="2400" dirty="0" smtClean="0"/>
              <a:t>) </a:t>
            </a:r>
          </a:p>
          <a:p>
            <a:r>
              <a:rPr lang="en-US" sz="2400" dirty="0" smtClean="0"/>
              <a:t>Some puzzles concerning natural language “event variables”</a:t>
            </a:r>
          </a:p>
          <a:p>
            <a:pPr>
              <a:spcBef>
                <a:spcPts val="0"/>
              </a:spcBef>
              <a:buNone/>
            </a:pPr>
            <a:r>
              <a:rPr lang="en-US" sz="2400" dirty="0" smtClean="0">
                <a:solidFill>
                  <a:srgbClr val="000000"/>
                </a:solidFill>
              </a:rPr>
              <a:t>			</a:t>
            </a:r>
            <a:r>
              <a:rPr lang="en-US" sz="2200" dirty="0" smtClean="0"/>
              <a:t>Two chipmunks chased each other.</a:t>
            </a:r>
          </a:p>
          <a:p>
            <a:pPr>
              <a:spcBef>
                <a:spcPts val="0"/>
              </a:spcBef>
              <a:spcAft>
                <a:spcPts val="600"/>
              </a:spcAft>
              <a:buNone/>
            </a:pPr>
            <a:r>
              <a:rPr lang="en-US" sz="2200" dirty="0" smtClean="0">
                <a:solidFill>
                  <a:srgbClr val="0000FF"/>
                </a:solidFill>
              </a:rPr>
              <a:t>			</a:t>
            </a:r>
            <a:r>
              <a:rPr lang="en-US" sz="2200" dirty="0" smtClean="0">
                <a:solidFill>
                  <a:srgbClr val="FF0000"/>
                </a:solidFill>
              </a:rPr>
              <a:t>Alvin joyfully chased Theodore, </a:t>
            </a:r>
            <a:r>
              <a:rPr lang="en-US" sz="2200" dirty="0" smtClean="0">
                <a:solidFill>
                  <a:srgbClr val="0000FF"/>
                </a:solidFill>
              </a:rPr>
              <a:t>who joylessly chased Alvin.</a:t>
            </a:r>
          </a:p>
          <a:p>
            <a:pPr>
              <a:spcBef>
                <a:spcPts val="0"/>
              </a:spcBef>
              <a:buNone/>
            </a:pPr>
            <a:r>
              <a:rPr lang="en-US" sz="2200" dirty="0" smtClean="0">
                <a:solidFill>
                  <a:srgbClr val="0000FF"/>
                </a:solidFill>
              </a:rPr>
              <a:t>           		</a:t>
            </a:r>
            <a:r>
              <a:rPr lang="en-US" sz="2200" i="1" dirty="0" smtClean="0">
                <a:solidFill>
                  <a:srgbClr val="FF0000"/>
                </a:solidFill>
              </a:rPr>
              <a:t>There was an event, e1, of Alvin chasing Theodore joyfully.</a:t>
            </a:r>
          </a:p>
          <a:p>
            <a:pPr>
              <a:spcBef>
                <a:spcPts val="0"/>
              </a:spcBef>
              <a:buNone/>
            </a:pPr>
            <a:r>
              <a:rPr lang="en-US" sz="2200" i="1" dirty="0" smtClean="0">
                <a:solidFill>
                  <a:srgbClr val="FF0000"/>
                </a:solidFill>
              </a:rPr>
              <a:t>				</a:t>
            </a:r>
            <a:r>
              <a:rPr lang="en-US" sz="2200" i="1" dirty="0" smtClean="0">
                <a:solidFill>
                  <a:srgbClr val="0000FF"/>
                </a:solidFill>
              </a:rPr>
              <a:t>There was an event, e2, of Theodore chasing Alvin joylessly.</a:t>
            </a:r>
          </a:p>
          <a:p>
            <a:pPr>
              <a:spcBef>
                <a:spcPts val="0"/>
              </a:spcBef>
              <a:buNone/>
            </a:pPr>
            <a:r>
              <a:rPr lang="en-US" sz="2200" i="1" dirty="0" smtClean="0">
                <a:solidFill>
                  <a:srgbClr val="FF0000"/>
                </a:solidFill>
              </a:rPr>
              <a:t>				</a:t>
            </a:r>
            <a:r>
              <a:rPr lang="en-US" sz="2200" dirty="0" smtClean="0"/>
              <a:t>Was </a:t>
            </a:r>
            <a:r>
              <a:rPr lang="en-US" sz="2200" dirty="0" smtClean="0">
                <a:solidFill>
                  <a:srgbClr val="FF0000"/>
                </a:solidFill>
              </a:rPr>
              <a:t>e1</a:t>
            </a:r>
            <a:r>
              <a:rPr lang="en-US" sz="2200" dirty="0" smtClean="0"/>
              <a:t> (identical to) </a:t>
            </a:r>
            <a:r>
              <a:rPr lang="en-US" sz="2200" dirty="0" smtClean="0">
                <a:solidFill>
                  <a:srgbClr val="0000FF"/>
                </a:solidFill>
              </a:rPr>
              <a:t>e2</a:t>
            </a:r>
            <a:r>
              <a:rPr lang="en-US" sz="22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How Many Values of ‘</a:t>
            </a:r>
            <a:r>
              <a:rPr lang="en-US" sz="3600" dirty="0" err="1" smtClean="0">
                <a:solidFill>
                  <a:srgbClr val="0000FF"/>
                </a:solidFill>
              </a:rPr>
              <a:t>e</a:t>
            </a:r>
            <a:r>
              <a:rPr lang="en-US" sz="3600" dirty="0" smtClean="0">
                <a:solidFill>
                  <a:srgbClr val="0000FF"/>
                </a:solidFill>
              </a:rPr>
              <a:t>’-variables?</a:t>
            </a:r>
            <a:endParaRPr lang="en-US" sz="3600" dirty="0">
              <a:solidFill>
                <a:srgbClr val="0000FF"/>
              </a:solidFill>
            </a:endParaRPr>
          </a:p>
        </p:txBody>
      </p:sp>
      <p:sp>
        <p:nvSpPr>
          <p:cNvPr id="3" name="Content Placeholder 2"/>
          <p:cNvSpPr>
            <a:spLocks noGrp="1"/>
          </p:cNvSpPr>
          <p:nvPr>
            <p:ph idx="1"/>
          </p:nvPr>
        </p:nvSpPr>
        <p:spPr>
          <a:xfrm>
            <a:off x="457200" y="1600200"/>
            <a:ext cx="8229600" cy="4954349"/>
          </a:xfrm>
        </p:spPr>
        <p:txBody>
          <a:bodyPr>
            <a:noAutofit/>
          </a:bodyPr>
          <a:lstStyle/>
          <a:p>
            <a:pPr>
              <a:buNone/>
            </a:pPr>
            <a:r>
              <a:rPr lang="en-US" sz="2400" dirty="0" smtClean="0"/>
              <a:t>Alvin </a:t>
            </a:r>
            <a:r>
              <a:rPr lang="en-US" sz="2400" dirty="0"/>
              <a:t>chased </a:t>
            </a:r>
            <a:r>
              <a:rPr lang="en-US" sz="2400" dirty="0" smtClean="0"/>
              <a:t>Theodore joyfully </a:t>
            </a:r>
            <a:r>
              <a:rPr lang="en-US" sz="2400" dirty="0"/>
              <a:t>and athletically, but not </a:t>
            </a:r>
            <a:r>
              <a:rPr lang="en-US" sz="2400" dirty="0" smtClean="0"/>
              <a:t>skillfully.</a:t>
            </a:r>
          </a:p>
          <a:p>
            <a:pPr>
              <a:buNone/>
            </a:pPr>
            <a:r>
              <a:rPr lang="en-US" sz="2400" dirty="0" err="1" smtClean="0">
                <a:solidFill>
                  <a:srgbClr val="0000FF"/>
                </a:solidFill>
                <a:sym typeface="Symbol"/>
              </a:rPr>
              <a:t></a:t>
            </a:r>
            <a:r>
              <a:rPr lang="en-US" sz="2400" dirty="0" err="1" smtClean="0">
                <a:solidFill>
                  <a:srgbClr val="0000FF"/>
                </a:solidFill>
              </a:rPr>
              <a:t>e[Chased(e</a:t>
            </a:r>
            <a:r>
              <a:rPr lang="en-US" sz="2400" dirty="0" smtClean="0">
                <a:solidFill>
                  <a:srgbClr val="0000FF"/>
                </a:solidFill>
              </a:rPr>
              <a:t>, Alvin, Theodore) &amp; </a:t>
            </a:r>
            <a:r>
              <a:rPr lang="en-US" sz="2400" dirty="0" err="1" smtClean="0">
                <a:solidFill>
                  <a:srgbClr val="0000FF"/>
                </a:solidFill>
              </a:rPr>
              <a:t>J(e</a:t>
            </a:r>
            <a:r>
              <a:rPr lang="en-US" sz="2400" dirty="0" smtClean="0">
                <a:solidFill>
                  <a:srgbClr val="0000FF"/>
                </a:solidFill>
              </a:rPr>
              <a:t>) &amp; </a:t>
            </a:r>
            <a:r>
              <a:rPr lang="en-US" sz="2400" dirty="0" err="1" smtClean="0">
                <a:solidFill>
                  <a:srgbClr val="0000FF"/>
                </a:solidFill>
              </a:rPr>
              <a:t>A(e</a:t>
            </a:r>
            <a:r>
              <a:rPr lang="en-US" sz="2400" dirty="0" smtClean="0">
                <a:solidFill>
                  <a:srgbClr val="0000FF"/>
                </a:solidFill>
              </a:rPr>
              <a:t>) &amp; ~</a:t>
            </a:r>
            <a:r>
              <a:rPr lang="en-US" sz="2400" dirty="0" err="1" smtClean="0">
                <a:solidFill>
                  <a:srgbClr val="0000FF"/>
                </a:solidFill>
              </a:rPr>
              <a:t>S(e</a:t>
            </a:r>
            <a:r>
              <a:rPr lang="en-US" sz="2400" dirty="0" smtClean="0">
                <a:solidFill>
                  <a:srgbClr val="0000FF"/>
                </a:solidFill>
              </a:rPr>
              <a:t>)]</a:t>
            </a:r>
            <a:endParaRPr lang="en-US" sz="2400" dirty="0" smtClean="0"/>
          </a:p>
          <a:p>
            <a:pPr>
              <a:spcBef>
                <a:spcPts val="1800"/>
              </a:spcBef>
              <a:buNone/>
            </a:pPr>
            <a:r>
              <a:rPr lang="en-US" sz="2400" dirty="0" smtClean="0"/>
              <a:t>Theodore chased Alvin joylessly and </a:t>
            </a:r>
            <a:r>
              <a:rPr lang="en-US" sz="2400" dirty="0" err="1" smtClean="0"/>
              <a:t>unathletically</a:t>
            </a:r>
            <a:r>
              <a:rPr lang="en-US" sz="2400" dirty="0"/>
              <a:t>, but</a:t>
            </a:r>
            <a:r>
              <a:rPr lang="en-US" sz="2400" dirty="0" smtClean="0"/>
              <a:t> skillfully</a:t>
            </a:r>
            <a:r>
              <a:rPr lang="en-US" sz="2400" dirty="0"/>
              <a:t>.</a:t>
            </a:r>
            <a:r>
              <a:rPr lang="en-US" sz="2400" dirty="0" smtClean="0"/>
              <a:t> </a:t>
            </a:r>
          </a:p>
          <a:p>
            <a:pPr>
              <a:buNone/>
            </a:pPr>
            <a:r>
              <a:rPr lang="en-US" sz="2400" dirty="0" err="1" smtClean="0">
                <a:solidFill>
                  <a:srgbClr val="0000FF"/>
                </a:solidFill>
                <a:sym typeface="Symbol"/>
              </a:rPr>
              <a:t></a:t>
            </a:r>
            <a:r>
              <a:rPr lang="en-US" sz="2400" dirty="0" err="1" smtClean="0">
                <a:solidFill>
                  <a:srgbClr val="0000FF"/>
                </a:solidFill>
              </a:rPr>
              <a:t>e[Chased(e</a:t>
            </a:r>
            <a:r>
              <a:rPr lang="en-US" sz="2400" dirty="0" smtClean="0">
                <a:solidFill>
                  <a:srgbClr val="0000FF"/>
                </a:solidFill>
              </a:rPr>
              <a:t>, Theodore, Alvin) &amp; ~</a:t>
            </a:r>
            <a:r>
              <a:rPr lang="en-US" sz="2400" dirty="0" err="1" smtClean="0">
                <a:solidFill>
                  <a:srgbClr val="0000FF"/>
                </a:solidFill>
              </a:rPr>
              <a:t>J(e</a:t>
            </a:r>
            <a:r>
              <a:rPr lang="en-US" sz="2400" dirty="0" smtClean="0">
                <a:solidFill>
                  <a:srgbClr val="0000FF"/>
                </a:solidFill>
              </a:rPr>
              <a:t>) &amp; ~</a:t>
            </a:r>
            <a:r>
              <a:rPr lang="en-US" sz="2400" dirty="0" err="1" smtClean="0">
                <a:solidFill>
                  <a:srgbClr val="0000FF"/>
                </a:solidFill>
              </a:rPr>
              <a:t>A(e</a:t>
            </a:r>
            <a:r>
              <a:rPr lang="en-US" sz="2400" dirty="0" smtClean="0">
                <a:solidFill>
                  <a:srgbClr val="0000FF"/>
                </a:solidFill>
              </a:rPr>
              <a:t>) &amp; </a:t>
            </a:r>
            <a:r>
              <a:rPr lang="en-US" sz="2400" dirty="0" err="1" smtClean="0">
                <a:solidFill>
                  <a:srgbClr val="0000FF"/>
                </a:solidFill>
              </a:rPr>
              <a:t>S(e</a:t>
            </a:r>
            <a:r>
              <a:rPr lang="en-US" sz="2400" dirty="0" smtClean="0">
                <a:solidFill>
                  <a:srgbClr val="0000FF"/>
                </a:solidFill>
              </a:rPr>
              <a:t>)]</a:t>
            </a:r>
          </a:p>
          <a:p>
            <a:pPr>
              <a:spcBef>
                <a:spcPts val="0"/>
              </a:spcBef>
              <a:buNone/>
            </a:pPr>
            <a:endParaRPr lang="en-US" sz="2400" dirty="0" smtClean="0">
              <a:solidFill>
                <a:srgbClr val="0000FF"/>
              </a:solidFill>
            </a:endParaRPr>
          </a:p>
          <a:p>
            <a:pPr>
              <a:buNone/>
            </a:pPr>
            <a:r>
              <a:rPr lang="en-US" sz="2400" u="sng" dirty="0" smtClean="0"/>
              <a:t>DISTINGUISH</a:t>
            </a:r>
            <a:r>
              <a:rPr lang="en-US" sz="2400" dirty="0" smtClean="0"/>
              <a:t>: </a:t>
            </a:r>
            <a:r>
              <a:rPr lang="en-US" sz="2400" i="1" dirty="0" smtClean="0"/>
              <a:t> the chases exhibit </a:t>
            </a:r>
            <a:r>
              <a:rPr lang="en-US" sz="2400" i="1" u="sng" dirty="0" smtClean="0"/>
              <a:t>different propertie</a:t>
            </a:r>
            <a:r>
              <a:rPr lang="en-US" sz="2400" i="1" dirty="0" smtClean="0"/>
              <a:t>s that can be</a:t>
            </a:r>
          </a:p>
          <a:p>
            <a:pPr>
              <a:spcBef>
                <a:spcPts val="0"/>
              </a:spcBef>
              <a:spcAft>
                <a:spcPts val="1200"/>
              </a:spcAft>
              <a:buNone/>
            </a:pPr>
            <a:r>
              <a:rPr lang="en-US" sz="2400" i="1" dirty="0" smtClean="0"/>
              <a:t>				         </a:t>
            </a:r>
            <a:r>
              <a:rPr lang="en-US" sz="2400" i="1" dirty="0" smtClean="0">
                <a:solidFill>
                  <a:srgbClr val="FF0000"/>
                </a:solidFill>
              </a:rPr>
              <a:t>specified adverbially or thematically</a:t>
            </a:r>
            <a:endParaRPr lang="en-US" sz="2400" dirty="0" smtClean="0">
              <a:solidFill>
                <a:srgbClr val="FF0000"/>
              </a:solidFill>
            </a:endParaRPr>
          </a:p>
          <a:p>
            <a:pPr>
              <a:buNone/>
            </a:pPr>
            <a:r>
              <a:rPr lang="en-US" sz="2400" dirty="0" smtClean="0"/>
              <a:t>       </a:t>
            </a:r>
            <a:r>
              <a:rPr lang="en-US" sz="2400" u="sng" dirty="0" smtClean="0"/>
              <a:t>IDENTIFY</a:t>
            </a:r>
            <a:r>
              <a:rPr lang="en-US" sz="2400" dirty="0" smtClean="0"/>
              <a:t>:  </a:t>
            </a:r>
            <a:r>
              <a:rPr lang="en-US" sz="2400" i="1" dirty="0" smtClean="0"/>
              <a:t>the “chases” exhibit the </a:t>
            </a:r>
            <a:r>
              <a:rPr lang="en-US" sz="2400" i="1" u="sng" dirty="0" smtClean="0"/>
              <a:t>same </a:t>
            </a:r>
            <a:r>
              <a:rPr lang="en-US" sz="2400" i="1" u="sng" dirty="0" err="1" smtClean="0"/>
              <a:t>sortal</a:t>
            </a:r>
            <a:r>
              <a:rPr lang="en-US" sz="2400" i="1" dirty="0" smtClean="0"/>
              <a:t>,</a:t>
            </a:r>
          </a:p>
          <a:p>
            <a:pPr>
              <a:spcBef>
                <a:spcPts val="0"/>
              </a:spcBef>
              <a:buNone/>
            </a:pPr>
            <a:r>
              <a:rPr lang="en-US" sz="2400" i="1" dirty="0" smtClean="0"/>
              <a:t>					same participants, same spatiotemporal region</a:t>
            </a:r>
          </a:p>
          <a:p>
            <a:pPr>
              <a:spcBef>
                <a:spcPts val="600"/>
              </a:spcBef>
              <a:buNone/>
            </a:pPr>
            <a:r>
              <a:rPr lang="en-US" sz="2400" dirty="0" smtClean="0"/>
              <a:t> 				      </a:t>
            </a:r>
            <a:r>
              <a:rPr lang="en-US" sz="2400" u="sng" dirty="0" smtClean="0">
                <a:solidFill>
                  <a:srgbClr val="FF0000"/>
                </a:solidFill>
              </a:rPr>
              <a:t>no two</a:t>
            </a:r>
            <a:r>
              <a:rPr lang="en-US" sz="2400" dirty="0" smtClean="0">
                <a:solidFill>
                  <a:srgbClr val="FF0000"/>
                </a:solidFill>
              </a:rPr>
              <a:t> ships/statues/people/chipmunks/chases  				                 in the same place at the same time</a:t>
            </a:r>
          </a:p>
          <a:p>
            <a:pPr>
              <a:buNone/>
            </a:pPr>
            <a:endParaRPr lang="en-US" sz="2400" dirty="0" smtClean="0"/>
          </a:p>
        </p:txBody>
      </p:sp>
      <p:pic>
        <p:nvPicPr>
          <p:cNvPr id="4" name="Picture 3" descr="Quine.jpg"/>
          <p:cNvPicPr>
            <a:picLocks noChangeAspect="1"/>
          </p:cNvPicPr>
          <p:nvPr/>
        </p:nvPicPr>
        <p:blipFill>
          <a:blip r:embed="rId2"/>
          <a:stretch>
            <a:fillRect/>
          </a:stretch>
        </p:blipFill>
        <p:spPr>
          <a:xfrm>
            <a:off x="457200" y="5305778"/>
            <a:ext cx="1552222" cy="155222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nodeType="clickEffect">
                                  <p:stCondLst>
                                    <p:cond delay="0"/>
                                  </p:stCondLst>
                                  <p:childTnLst>
                                    <p:set>
                                      <p:cBhvr>
                                        <p:cTn id="28" dur="1" fill="hold">
                                          <p:stCondLst>
                                            <p:cond delay="0"/>
                                          </p:stCondLst>
                                        </p:cTn>
                                        <p:tgtEl>
                                          <p:spTgt spid="4"/>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How Many Values of ‘</a:t>
            </a:r>
            <a:r>
              <a:rPr lang="en-US" sz="3600" dirty="0" err="1" smtClean="0">
                <a:solidFill>
                  <a:srgbClr val="0000FF"/>
                </a:solidFill>
              </a:rPr>
              <a:t>e</a:t>
            </a:r>
            <a:r>
              <a:rPr lang="en-US" sz="3600" dirty="0" smtClean="0">
                <a:solidFill>
                  <a:srgbClr val="0000FF"/>
                </a:solidFill>
              </a:rPr>
              <a:t>’-variables?</a:t>
            </a:r>
            <a:endParaRPr lang="en-US" sz="3600" dirty="0">
              <a:solidFill>
                <a:srgbClr val="0000FF"/>
              </a:solidFill>
            </a:endParaRPr>
          </a:p>
        </p:txBody>
      </p:sp>
      <p:sp>
        <p:nvSpPr>
          <p:cNvPr id="3" name="Content Placeholder 2"/>
          <p:cNvSpPr>
            <a:spLocks noGrp="1"/>
          </p:cNvSpPr>
          <p:nvPr>
            <p:ph idx="1"/>
          </p:nvPr>
        </p:nvSpPr>
        <p:spPr>
          <a:xfrm>
            <a:off x="457199" y="1600200"/>
            <a:ext cx="8405157" cy="4954349"/>
          </a:xfrm>
        </p:spPr>
        <p:txBody>
          <a:bodyPr>
            <a:noAutofit/>
          </a:bodyPr>
          <a:lstStyle/>
          <a:p>
            <a:pPr>
              <a:buNone/>
            </a:pPr>
            <a:r>
              <a:rPr lang="en-US" sz="2400" dirty="0" smtClean="0"/>
              <a:t>Alvin </a:t>
            </a:r>
            <a:r>
              <a:rPr lang="en-US" sz="2400" dirty="0"/>
              <a:t>chased </a:t>
            </a:r>
            <a:r>
              <a:rPr lang="en-US" sz="2400" dirty="0" smtClean="0"/>
              <a:t>Theodore joyfully </a:t>
            </a:r>
            <a:r>
              <a:rPr lang="en-US" sz="2400" dirty="0"/>
              <a:t>and athletically, but not </a:t>
            </a:r>
            <a:r>
              <a:rPr lang="en-US" sz="2400" dirty="0" smtClean="0"/>
              <a:t>skillfully.</a:t>
            </a:r>
          </a:p>
          <a:p>
            <a:pPr>
              <a:spcAft>
                <a:spcPts val="600"/>
              </a:spcAft>
              <a:buNone/>
            </a:pPr>
            <a:r>
              <a:rPr lang="en-US" sz="2400" dirty="0" err="1" smtClean="0">
                <a:solidFill>
                  <a:srgbClr val="0000FF"/>
                </a:solidFill>
                <a:sym typeface="Symbol"/>
              </a:rPr>
              <a:t></a:t>
            </a:r>
            <a:r>
              <a:rPr lang="en-US" sz="2400" dirty="0" err="1" smtClean="0">
                <a:solidFill>
                  <a:srgbClr val="0000FF"/>
                </a:solidFill>
              </a:rPr>
              <a:t>e[Chased(e</a:t>
            </a:r>
            <a:r>
              <a:rPr lang="en-US" sz="2400" dirty="0" smtClean="0">
                <a:solidFill>
                  <a:srgbClr val="0000FF"/>
                </a:solidFill>
              </a:rPr>
              <a:t>, Alvin, Theodore) &amp; </a:t>
            </a:r>
            <a:r>
              <a:rPr lang="en-US" sz="2400" dirty="0" err="1" smtClean="0">
                <a:solidFill>
                  <a:srgbClr val="0000FF"/>
                </a:solidFill>
              </a:rPr>
              <a:t>J(e</a:t>
            </a:r>
            <a:r>
              <a:rPr lang="en-US" sz="2400" dirty="0" smtClean="0">
                <a:solidFill>
                  <a:srgbClr val="0000FF"/>
                </a:solidFill>
              </a:rPr>
              <a:t>) &amp; </a:t>
            </a:r>
            <a:r>
              <a:rPr lang="en-US" sz="2400" dirty="0" err="1" smtClean="0">
                <a:solidFill>
                  <a:srgbClr val="0000FF"/>
                </a:solidFill>
              </a:rPr>
              <a:t>A(e</a:t>
            </a:r>
            <a:r>
              <a:rPr lang="en-US" sz="2400" dirty="0" smtClean="0">
                <a:solidFill>
                  <a:srgbClr val="0000FF"/>
                </a:solidFill>
              </a:rPr>
              <a:t>) &amp; ~</a:t>
            </a:r>
            <a:r>
              <a:rPr lang="en-US" sz="2400" dirty="0" err="1" smtClean="0">
                <a:solidFill>
                  <a:srgbClr val="0000FF"/>
                </a:solidFill>
              </a:rPr>
              <a:t>S(e</a:t>
            </a:r>
            <a:r>
              <a:rPr lang="en-US" sz="2400" dirty="0" smtClean="0">
                <a:solidFill>
                  <a:srgbClr val="0000FF"/>
                </a:solidFill>
              </a:rPr>
              <a:t>)]</a:t>
            </a:r>
            <a:endParaRPr lang="en-US" sz="2400" dirty="0" smtClean="0"/>
          </a:p>
          <a:p>
            <a:pPr>
              <a:spcBef>
                <a:spcPts val="1200"/>
              </a:spcBef>
              <a:buNone/>
            </a:pPr>
            <a:r>
              <a:rPr lang="en-US" sz="2400" dirty="0" smtClean="0"/>
              <a:t>Theodore chased Alvin joylessly and </a:t>
            </a:r>
            <a:r>
              <a:rPr lang="en-US" sz="2400" dirty="0" err="1" smtClean="0"/>
              <a:t>unathletically</a:t>
            </a:r>
            <a:r>
              <a:rPr lang="en-US" sz="2400" dirty="0"/>
              <a:t>, but</a:t>
            </a:r>
            <a:r>
              <a:rPr lang="en-US" sz="2400" dirty="0" smtClean="0"/>
              <a:t> skillfully</a:t>
            </a:r>
            <a:r>
              <a:rPr lang="en-US" sz="2400" dirty="0"/>
              <a:t>.</a:t>
            </a:r>
            <a:r>
              <a:rPr lang="en-US" sz="2400" dirty="0" smtClean="0"/>
              <a:t> </a:t>
            </a:r>
          </a:p>
          <a:p>
            <a:pPr>
              <a:buNone/>
            </a:pPr>
            <a:r>
              <a:rPr lang="en-US" sz="2400" dirty="0" err="1" smtClean="0">
                <a:solidFill>
                  <a:srgbClr val="0000FF"/>
                </a:solidFill>
                <a:sym typeface="Symbol"/>
              </a:rPr>
              <a:t></a:t>
            </a:r>
            <a:r>
              <a:rPr lang="en-US" sz="2400" dirty="0" err="1" smtClean="0">
                <a:solidFill>
                  <a:srgbClr val="0000FF"/>
                </a:solidFill>
              </a:rPr>
              <a:t>e[Chased(e</a:t>
            </a:r>
            <a:r>
              <a:rPr lang="en-US" sz="2400" dirty="0" smtClean="0">
                <a:solidFill>
                  <a:srgbClr val="0000FF"/>
                </a:solidFill>
              </a:rPr>
              <a:t>, Theodore, Alvin) &amp; ~</a:t>
            </a:r>
            <a:r>
              <a:rPr lang="en-US" sz="2400" dirty="0" err="1" smtClean="0">
                <a:solidFill>
                  <a:srgbClr val="0000FF"/>
                </a:solidFill>
              </a:rPr>
              <a:t>J(e</a:t>
            </a:r>
            <a:r>
              <a:rPr lang="en-US" sz="2400" dirty="0" smtClean="0">
                <a:solidFill>
                  <a:srgbClr val="0000FF"/>
                </a:solidFill>
              </a:rPr>
              <a:t>) &amp; ~</a:t>
            </a:r>
            <a:r>
              <a:rPr lang="en-US" sz="2400" dirty="0" err="1" smtClean="0">
                <a:solidFill>
                  <a:srgbClr val="0000FF"/>
                </a:solidFill>
              </a:rPr>
              <a:t>A(e</a:t>
            </a:r>
            <a:r>
              <a:rPr lang="en-US" sz="2400" dirty="0" smtClean="0">
                <a:solidFill>
                  <a:srgbClr val="0000FF"/>
                </a:solidFill>
              </a:rPr>
              <a:t>) &amp; </a:t>
            </a:r>
            <a:r>
              <a:rPr lang="en-US" sz="2400" dirty="0" err="1" smtClean="0">
                <a:solidFill>
                  <a:srgbClr val="0000FF"/>
                </a:solidFill>
              </a:rPr>
              <a:t>S(e</a:t>
            </a:r>
            <a:r>
              <a:rPr lang="en-US" sz="2400" dirty="0" smtClean="0">
                <a:solidFill>
                  <a:srgbClr val="0000FF"/>
                </a:solidFill>
              </a:rPr>
              <a:t>)]</a:t>
            </a:r>
          </a:p>
          <a:p>
            <a:pPr>
              <a:buNone/>
            </a:pPr>
            <a:endParaRPr lang="en-US" sz="2400" dirty="0" smtClean="0">
              <a:solidFill>
                <a:srgbClr val="0000FF"/>
              </a:solidFill>
            </a:endParaRPr>
          </a:p>
          <a:p>
            <a:pPr>
              <a:buNone/>
            </a:pPr>
            <a:r>
              <a:rPr lang="en-US" sz="2400" u="sng" dirty="0" smtClean="0"/>
              <a:t>DISTINGUISH, but RELATE</a:t>
            </a:r>
            <a:r>
              <a:rPr lang="en-US" sz="2400" dirty="0" smtClean="0"/>
              <a:t>: </a:t>
            </a:r>
            <a:r>
              <a:rPr lang="en-US" sz="2400" dirty="0" smtClean="0">
                <a:solidFill>
                  <a:srgbClr val="0000FF"/>
                </a:solidFill>
              </a:rPr>
              <a:t>e1 ≠ e2</a:t>
            </a:r>
            <a:r>
              <a:rPr lang="en-US" sz="2400" dirty="0" smtClean="0">
                <a:solidFill>
                  <a:srgbClr val="000000"/>
                </a:solidFill>
              </a:rPr>
              <a:t>, but </a:t>
            </a:r>
            <a:r>
              <a:rPr lang="en-US" sz="2400" dirty="0" smtClean="0">
                <a:solidFill>
                  <a:srgbClr val="0000FF"/>
                </a:solidFill>
              </a:rPr>
              <a:t>e1 ≈ e2 </a:t>
            </a:r>
          </a:p>
          <a:p>
            <a:pPr>
              <a:buNone/>
            </a:pPr>
            <a:endParaRPr lang="en-US" sz="2400" dirty="0" smtClean="0"/>
          </a:p>
          <a:p>
            <a:pPr>
              <a:buNone/>
            </a:pPr>
            <a:r>
              <a:rPr lang="en-US" sz="2400" u="sng" dirty="0" smtClean="0"/>
              <a:t>IDENTIFY, but RELATIVIZE</a:t>
            </a:r>
            <a:r>
              <a:rPr lang="en-US" sz="2400" dirty="0" smtClean="0"/>
              <a:t>: a big ant can be a small animal;</a:t>
            </a:r>
          </a:p>
          <a:p>
            <a:pPr>
              <a:buNone/>
            </a:pPr>
            <a:r>
              <a:rPr lang="en-US" sz="2400" dirty="0" smtClean="0">
                <a:solidFill>
                  <a:srgbClr val="000000"/>
                </a:solidFill>
              </a:rPr>
              <a:t>a creature that is </a:t>
            </a:r>
            <a:r>
              <a:rPr lang="en-US" sz="2400" dirty="0" smtClean="0"/>
              <a:t>big </a:t>
            </a:r>
            <a:r>
              <a:rPr lang="en-US" sz="2400" i="1" u="sng" dirty="0" smtClean="0"/>
              <a:t>for an ant</a:t>
            </a:r>
            <a:r>
              <a:rPr lang="en-US" sz="2400" dirty="0" smtClean="0"/>
              <a:t> can be a small </a:t>
            </a:r>
            <a:r>
              <a:rPr lang="en-US" sz="2400" i="1" u="sng" dirty="0" smtClean="0"/>
              <a:t>for an animal</a:t>
            </a:r>
            <a:endParaRPr lang="en-US" sz="2400" dirty="0" smtClean="0"/>
          </a:p>
          <a:p>
            <a:pPr>
              <a:buNone/>
            </a:pPr>
            <a:endParaRPr lang="en-US" sz="24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How Many Values of ‘</a:t>
            </a:r>
            <a:r>
              <a:rPr lang="en-US" sz="3600" dirty="0" err="1" smtClean="0">
                <a:solidFill>
                  <a:srgbClr val="0000FF"/>
                </a:solidFill>
              </a:rPr>
              <a:t>e</a:t>
            </a:r>
            <a:r>
              <a:rPr lang="en-US" sz="3600" dirty="0" smtClean="0">
                <a:solidFill>
                  <a:srgbClr val="0000FF"/>
                </a:solidFill>
              </a:rPr>
              <a:t>’-variables?</a:t>
            </a:r>
            <a:endParaRPr lang="en-US" sz="3600" dirty="0">
              <a:solidFill>
                <a:srgbClr val="0000FF"/>
              </a:solidFill>
            </a:endParaRPr>
          </a:p>
        </p:txBody>
      </p:sp>
      <p:sp>
        <p:nvSpPr>
          <p:cNvPr id="3" name="Content Placeholder 2"/>
          <p:cNvSpPr>
            <a:spLocks noGrp="1"/>
          </p:cNvSpPr>
          <p:nvPr>
            <p:ph idx="1"/>
          </p:nvPr>
        </p:nvSpPr>
        <p:spPr>
          <a:xfrm>
            <a:off x="457199" y="1600200"/>
            <a:ext cx="8405157" cy="4954349"/>
          </a:xfrm>
        </p:spPr>
        <p:txBody>
          <a:bodyPr>
            <a:noAutofit/>
          </a:bodyPr>
          <a:lstStyle/>
          <a:p>
            <a:pPr>
              <a:buNone/>
            </a:pPr>
            <a:r>
              <a:rPr lang="en-US" sz="2400" dirty="0" smtClean="0"/>
              <a:t>Alvin </a:t>
            </a:r>
            <a:r>
              <a:rPr lang="en-US" sz="2400" dirty="0"/>
              <a:t>chased </a:t>
            </a:r>
            <a:r>
              <a:rPr lang="en-US" sz="2400" dirty="0" smtClean="0"/>
              <a:t>Theodore joyfully </a:t>
            </a:r>
            <a:r>
              <a:rPr lang="en-US" sz="2400" dirty="0"/>
              <a:t>and athletically, but not </a:t>
            </a:r>
            <a:r>
              <a:rPr lang="en-US" sz="2400" dirty="0" smtClean="0"/>
              <a:t>skillfully.</a:t>
            </a:r>
          </a:p>
          <a:p>
            <a:pPr>
              <a:buNone/>
            </a:pPr>
            <a:r>
              <a:rPr lang="en-US" sz="2400" dirty="0" err="1" smtClean="0">
                <a:solidFill>
                  <a:srgbClr val="0000FF"/>
                </a:solidFill>
                <a:sym typeface="Symbol"/>
              </a:rPr>
              <a:t></a:t>
            </a:r>
            <a:r>
              <a:rPr lang="en-US" sz="2400" dirty="0" err="1" smtClean="0">
                <a:solidFill>
                  <a:srgbClr val="0000FF"/>
                </a:solidFill>
              </a:rPr>
              <a:t>e[Chased(e</a:t>
            </a:r>
            <a:r>
              <a:rPr lang="en-US" sz="2400" dirty="0" smtClean="0">
                <a:solidFill>
                  <a:srgbClr val="0000FF"/>
                </a:solidFill>
              </a:rPr>
              <a:t>, Alvin, Theodore) &amp; </a:t>
            </a:r>
            <a:r>
              <a:rPr lang="en-US" sz="2400" dirty="0" err="1" smtClean="0">
                <a:solidFill>
                  <a:srgbClr val="0000FF"/>
                </a:solidFill>
              </a:rPr>
              <a:t>J(e</a:t>
            </a:r>
            <a:r>
              <a:rPr lang="en-US" sz="2400" dirty="0" smtClean="0">
                <a:solidFill>
                  <a:srgbClr val="0000FF"/>
                </a:solidFill>
              </a:rPr>
              <a:t>) &amp; </a:t>
            </a:r>
            <a:r>
              <a:rPr lang="en-US" sz="2400" dirty="0" err="1" smtClean="0">
                <a:solidFill>
                  <a:srgbClr val="0000FF"/>
                </a:solidFill>
              </a:rPr>
              <a:t>A(e</a:t>
            </a:r>
            <a:r>
              <a:rPr lang="en-US" sz="2400" dirty="0" smtClean="0">
                <a:solidFill>
                  <a:srgbClr val="0000FF"/>
                </a:solidFill>
              </a:rPr>
              <a:t>) &amp; ~</a:t>
            </a:r>
            <a:r>
              <a:rPr lang="en-US" sz="2400" dirty="0" err="1" smtClean="0">
                <a:solidFill>
                  <a:srgbClr val="0000FF"/>
                </a:solidFill>
              </a:rPr>
              <a:t>S(e</a:t>
            </a:r>
            <a:r>
              <a:rPr lang="en-US" sz="2400" dirty="0" smtClean="0">
                <a:solidFill>
                  <a:srgbClr val="0000FF"/>
                </a:solidFill>
              </a:rPr>
              <a:t>)]</a:t>
            </a:r>
            <a:endParaRPr lang="en-US" sz="2400" dirty="0" smtClean="0"/>
          </a:p>
          <a:p>
            <a:pPr>
              <a:spcBef>
                <a:spcPts val="1800"/>
              </a:spcBef>
              <a:buNone/>
            </a:pPr>
            <a:r>
              <a:rPr lang="en-US" sz="2400" dirty="0" smtClean="0"/>
              <a:t>Theodore chased Alvin joylessly and </a:t>
            </a:r>
            <a:r>
              <a:rPr lang="en-US" sz="2400" dirty="0" err="1" smtClean="0"/>
              <a:t>unathletically</a:t>
            </a:r>
            <a:r>
              <a:rPr lang="en-US" sz="2400" dirty="0"/>
              <a:t>, but</a:t>
            </a:r>
            <a:r>
              <a:rPr lang="en-US" sz="2400" dirty="0" smtClean="0"/>
              <a:t> skillfully</a:t>
            </a:r>
            <a:r>
              <a:rPr lang="en-US" sz="2400" dirty="0"/>
              <a:t>.</a:t>
            </a:r>
            <a:r>
              <a:rPr lang="en-US" sz="2400" dirty="0" smtClean="0"/>
              <a:t> </a:t>
            </a:r>
          </a:p>
          <a:p>
            <a:pPr>
              <a:buNone/>
            </a:pPr>
            <a:r>
              <a:rPr lang="en-US" sz="2400" dirty="0" err="1" smtClean="0">
                <a:solidFill>
                  <a:srgbClr val="0000FF"/>
                </a:solidFill>
                <a:sym typeface="Symbol"/>
              </a:rPr>
              <a:t></a:t>
            </a:r>
            <a:r>
              <a:rPr lang="en-US" sz="2400" dirty="0" err="1" smtClean="0">
                <a:solidFill>
                  <a:srgbClr val="0000FF"/>
                </a:solidFill>
              </a:rPr>
              <a:t>e[Chased(e</a:t>
            </a:r>
            <a:r>
              <a:rPr lang="en-US" sz="2400" dirty="0" smtClean="0">
                <a:solidFill>
                  <a:srgbClr val="0000FF"/>
                </a:solidFill>
              </a:rPr>
              <a:t>, Theodore, Alvin) &amp; ~</a:t>
            </a:r>
            <a:r>
              <a:rPr lang="en-US" sz="2400" dirty="0" err="1" smtClean="0">
                <a:solidFill>
                  <a:srgbClr val="0000FF"/>
                </a:solidFill>
              </a:rPr>
              <a:t>J(e</a:t>
            </a:r>
            <a:r>
              <a:rPr lang="en-US" sz="2400" dirty="0" smtClean="0">
                <a:solidFill>
                  <a:srgbClr val="0000FF"/>
                </a:solidFill>
              </a:rPr>
              <a:t>) &amp; ~</a:t>
            </a:r>
            <a:r>
              <a:rPr lang="en-US" sz="2400" dirty="0" err="1" smtClean="0">
                <a:solidFill>
                  <a:srgbClr val="0000FF"/>
                </a:solidFill>
              </a:rPr>
              <a:t>A(e</a:t>
            </a:r>
            <a:r>
              <a:rPr lang="en-US" sz="2400" dirty="0" smtClean="0">
                <a:solidFill>
                  <a:srgbClr val="0000FF"/>
                </a:solidFill>
              </a:rPr>
              <a:t>) &amp; </a:t>
            </a:r>
            <a:r>
              <a:rPr lang="en-US" sz="2400" dirty="0" err="1" smtClean="0">
                <a:solidFill>
                  <a:srgbClr val="0000FF"/>
                </a:solidFill>
              </a:rPr>
              <a:t>S(e</a:t>
            </a:r>
            <a:r>
              <a:rPr lang="en-US" sz="2400" dirty="0" smtClean="0">
                <a:solidFill>
                  <a:srgbClr val="0000FF"/>
                </a:solidFill>
              </a:rPr>
              <a:t>)]</a:t>
            </a:r>
          </a:p>
          <a:p>
            <a:pPr>
              <a:buNone/>
            </a:pPr>
            <a:endParaRPr lang="en-US" sz="2400" dirty="0" smtClean="0">
              <a:solidFill>
                <a:srgbClr val="0000FF"/>
              </a:solidFill>
            </a:endParaRPr>
          </a:p>
          <a:p>
            <a:pPr>
              <a:buNone/>
            </a:pPr>
            <a:r>
              <a:rPr lang="en-US" sz="2400" u="sng" dirty="0" smtClean="0"/>
              <a:t>DISTINGUISH, but RELATE</a:t>
            </a:r>
            <a:r>
              <a:rPr lang="en-US" sz="2400" dirty="0" smtClean="0"/>
              <a:t>: </a:t>
            </a:r>
            <a:r>
              <a:rPr lang="en-US" sz="2400" dirty="0" smtClean="0">
                <a:solidFill>
                  <a:srgbClr val="0000FF"/>
                </a:solidFill>
              </a:rPr>
              <a:t>e1 ≠ e2</a:t>
            </a:r>
            <a:r>
              <a:rPr lang="en-US" sz="2400" dirty="0" smtClean="0">
                <a:solidFill>
                  <a:srgbClr val="000000"/>
                </a:solidFill>
              </a:rPr>
              <a:t>, but </a:t>
            </a:r>
            <a:r>
              <a:rPr lang="en-US" sz="2400" dirty="0" smtClean="0">
                <a:solidFill>
                  <a:srgbClr val="0000FF"/>
                </a:solidFill>
              </a:rPr>
              <a:t>e1 ≈ e2 </a:t>
            </a:r>
          </a:p>
          <a:p>
            <a:pPr>
              <a:buNone/>
            </a:pPr>
            <a:endParaRPr lang="en-US" sz="2400" dirty="0" smtClean="0"/>
          </a:p>
          <a:p>
            <a:pPr>
              <a:buNone/>
            </a:pPr>
            <a:r>
              <a:rPr lang="en-US" sz="2400" u="sng" dirty="0" smtClean="0"/>
              <a:t>IDENTIFY, but RELATIVIZE</a:t>
            </a:r>
            <a:r>
              <a:rPr lang="en-US" sz="2400" dirty="0" smtClean="0"/>
              <a:t>: a quick </a:t>
            </a:r>
            <a:r>
              <a:rPr lang="en-US" sz="2400" i="1" u="sng" dirty="0" smtClean="0"/>
              <a:t>swimming of the Channel</a:t>
            </a:r>
            <a:r>
              <a:rPr lang="en-US" sz="2400" dirty="0" smtClean="0"/>
              <a:t> can be (an event that is also) a slow </a:t>
            </a:r>
            <a:r>
              <a:rPr lang="en-US" sz="2400" i="1" u="sng" dirty="0" smtClean="0"/>
              <a:t>crossing of the Channel</a:t>
            </a:r>
            <a:r>
              <a:rPr lang="en-US" sz="2400" dirty="0" smtClean="0"/>
              <a:t>;</a:t>
            </a:r>
          </a:p>
          <a:p>
            <a:pPr>
              <a:spcBef>
                <a:spcPts val="576"/>
              </a:spcBef>
              <a:buNone/>
            </a:pPr>
            <a:r>
              <a:rPr lang="en-US" sz="2400" dirty="0" smtClean="0">
                <a:solidFill>
                  <a:srgbClr val="000000"/>
                </a:solidFill>
              </a:rPr>
              <a:t>		an event can be joyful </a:t>
            </a:r>
            <a:r>
              <a:rPr lang="en-US" sz="2400" i="1" u="sng" dirty="0" smtClean="0">
                <a:solidFill>
                  <a:srgbClr val="000000"/>
                </a:solidFill>
              </a:rPr>
              <a:t>qua </a:t>
            </a:r>
            <a:r>
              <a:rPr lang="en-US" sz="2400" i="1" u="sng" dirty="0" smtClean="0"/>
              <a:t>chase-by-</a:t>
            </a:r>
            <a:r>
              <a:rPr lang="en-US" sz="2400" i="1" u="sng" dirty="0" smtClean="0">
                <a:solidFill>
                  <a:srgbClr val="0000FF"/>
                </a:solidFill>
              </a:rPr>
              <a:t>Alvin</a:t>
            </a:r>
            <a:r>
              <a:rPr lang="en-US" sz="2400" dirty="0" smtClean="0">
                <a:solidFill>
                  <a:srgbClr val="000000"/>
                </a:solidFill>
              </a:rPr>
              <a:t> yet</a:t>
            </a:r>
          </a:p>
          <a:p>
            <a:pPr>
              <a:spcBef>
                <a:spcPts val="0"/>
              </a:spcBef>
              <a:buNone/>
            </a:pPr>
            <a:r>
              <a:rPr lang="en-US" sz="2400" dirty="0" smtClean="0">
                <a:solidFill>
                  <a:srgbClr val="000000"/>
                </a:solidFill>
              </a:rPr>
              <a:t>						 joyless </a:t>
            </a:r>
            <a:r>
              <a:rPr lang="en-US" sz="2400" i="1" u="sng" dirty="0" smtClean="0">
                <a:solidFill>
                  <a:srgbClr val="000000"/>
                </a:solidFill>
              </a:rPr>
              <a:t>qua chase-by-</a:t>
            </a:r>
            <a:r>
              <a:rPr lang="en-US" sz="2400" i="1" u="sng" dirty="0" smtClean="0">
                <a:solidFill>
                  <a:srgbClr val="0000FF"/>
                </a:solidFill>
              </a:rPr>
              <a:t>Theodore</a:t>
            </a:r>
            <a:endParaRPr lang="en-US" sz="2400" i="1" u="sng" dirty="0" smtClean="0">
              <a:solidFill>
                <a:srgbClr val="000000"/>
              </a:solidFill>
            </a:endParaRPr>
          </a:p>
          <a:p>
            <a:pPr>
              <a:buNone/>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On the one hand...</a:t>
            </a:r>
            <a:endParaRPr lang="en-US" sz="3600" dirty="0">
              <a:solidFill>
                <a:srgbClr val="0000FF"/>
              </a:solidFill>
            </a:endParaRPr>
          </a:p>
        </p:txBody>
      </p:sp>
      <p:sp>
        <p:nvSpPr>
          <p:cNvPr id="3" name="Content Placeholder 2"/>
          <p:cNvSpPr>
            <a:spLocks noGrp="1"/>
          </p:cNvSpPr>
          <p:nvPr>
            <p:ph idx="1"/>
          </p:nvPr>
        </p:nvSpPr>
        <p:spPr>
          <a:xfrm>
            <a:off x="457200" y="1600200"/>
            <a:ext cx="8229600" cy="4954349"/>
          </a:xfrm>
        </p:spPr>
        <p:txBody>
          <a:bodyPr>
            <a:noAutofit/>
          </a:bodyPr>
          <a:lstStyle/>
          <a:p>
            <a:pPr>
              <a:buNone/>
            </a:pPr>
            <a:r>
              <a:rPr lang="en-US" sz="2400" dirty="0" smtClean="0"/>
              <a:t>Hilary and </a:t>
            </a:r>
            <a:r>
              <a:rPr lang="en-US" sz="2400" dirty="0" err="1" smtClean="0"/>
              <a:t>Ainsley</a:t>
            </a:r>
            <a:r>
              <a:rPr lang="en-US" sz="2400" dirty="0" smtClean="0"/>
              <a:t> kissed.</a:t>
            </a:r>
          </a:p>
          <a:p>
            <a:pPr>
              <a:buNone/>
            </a:pPr>
            <a:r>
              <a:rPr lang="en-US" sz="2400" dirty="0" smtClean="0"/>
              <a:t>Each kissed the other, quite happily.</a:t>
            </a:r>
          </a:p>
          <a:p>
            <a:pPr>
              <a:buNone/>
            </a:pPr>
            <a:r>
              <a:rPr lang="en-US" sz="2400" dirty="0" smtClean="0"/>
              <a:t>The activity was fully cooperative. </a:t>
            </a:r>
          </a:p>
          <a:p>
            <a:pPr>
              <a:spcBef>
                <a:spcPts val="1200"/>
              </a:spcBef>
              <a:spcAft>
                <a:spcPts val="1800"/>
              </a:spcAft>
              <a:buNone/>
            </a:pPr>
            <a:r>
              <a:rPr lang="en-US" sz="2400" i="1" dirty="0" smtClean="0">
                <a:solidFill>
                  <a:srgbClr val="0000FF"/>
                </a:solidFill>
              </a:rPr>
              <a:t>Nonetheless...</a:t>
            </a:r>
          </a:p>
          <a:p>
            <a:pPr>
              <a:buNone/>
            </a:pPr>
            <a:r>
              <a:rPr lang="en-US" sz="2400" dirty="0" smtClean="0"/>
              <a:t>Hilary kissed </a:t>
            </a:r>
            <a:r>
              <a:rPr lang="en-US" sz="2400" dirty="0" err="1" smtClean="0"/>
              <a:t>Ainsley</a:t>
            </a:r>
            <a:endParaRPr lang="en-US" sz="2400" dirty="0" smtClean="0"/>
          </a:p>
          <a:p>
            <a:pPr>
              <a:buNone/>
            </a:pPr>
            <a:r>
              <a:rPr lang="en-US" sz="2400" dirty="0" smtClean="0"/>
              <a:t>	</a:t>
            </a:r>
            <a:r>
              <a:rPr lang="en-US" sz="2400" i="1" dirty="0" smtClean="0">
                <a:solidFill>
                  <a:srgbClr val="0000FF"/>
                </a:solidFill>
              </a:rPr>
              <a:t>a little more energetically than </a:t>
            </a:r>
            <a:r>
              <a:rPr lang="en-US" sz="2400" i="1" dirty="0" err="1" smtClean="0">
                <a:solidFill>
                  <a:srgbClr val="0000FF"/>
                </a:solidFill>
              </a:rPr>
              <a:t>Ainsley</a:t>
            </a:r>
            <a:r>
              <a:rPr lang="en-US" sz="2400" i="1" dirty="0" smtClean="0">
                <a:solidFill>
                  <a:srgbClr val="0000FF"/>
                </a:solidFill>
              </a:rPr>
              <a:t> kissed Hilary</a:t>
            </a:r>
            <a:r>
              <a:rPr lang="en-US" sz="2400" dirty="0" smtClean="0"/>
              <a:t>.</a:t>
            </a:r>
          </a:p>
          <a:p>
            <a:pPr>
              <a:buNone/>
            </a:pPr>
            <a:r>
              <a:rPr lang="en-US" sz="2400" dirty="0" err="1" smtClean="0"/>
              <a:t>Ainsley</a:t>
            </a:r>
            <a:r>
              <a:rPr lang="en-US" sz="2400" dirty="0" smtClean="0"/>
              <a:t> kissed Hilary</a:t>
            </a:r>
          </a:p>
          <a:p>
            <a:pPr>
              <a:buNone/>
            </a:pPr>
            <a:r>
              <a:rPr lang="en-US" sz="2400" dirty="0" smtClean="0"/>
              <a:t>	</a:t>
            </a:r>
            <a:r>
              <a:rPr lang="en-US" sz="2400" i="1" dirty="0" smtClean="0">
                <a:solidFill>
                  <a:srgbClr val="0000FF"/>
                </a:solidFill>
              </a:rPr>
              <a:t>a little more softly than Hilary kissed </a:t>
            </a:r>
            <a:r>
              <a:rPr lang="en-US" sz="2400" i="1" dirty="0" err="1" smtClean="0">
                <a:solidFill>
                  <a:srgbClr val="0000FF"/>
                </a:solidFill>
              </a:rPr>
              <a:t>Ainsely</a:t>
            </a:r>
            <a:r>
              <a:rPr lang="en-US" sz="2400" dirty="0" smtClean="0"/>
              <a:t>.</a:t>
            </a:r>
          </a:p>
          <a:p>
            <a:pPr>
              <a:spcBef>
                <a:spcPts val="0"/>
              </a:spcBef>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p:txBody>
      </p:sp>
      <p:pic>
        <p:nvPicPr>
          <p:cNvPr id="4" name="Picture 3" descr="chipmunks-nuzzling.jpg"/>
          <p:cNvPicPr>
            <a:picLocks noChangeAspect="1"/>
          </p:cNvPicPr>
          <p:nvPr/>
        </p:nvPicPr>
        <p:blipFill>
          <a:blip r:embed="rId2"/>
          <a:stretch>
            <a:fillRect/>
          </a:stretch>
        </p:blipFill>
        <p:spPr>
          <a:xfrm>
            <a:off x="6065732" y="1600200"/>
            <a:ext cx="2621068" cy="2202426"/>
          </a:xfrm>
          <a:prstGeom prst="rect">
            <a:avLst/>
          </a:prstGeom>
        </p:spPr>
      </p:pic>
      <p:sp>
        <p:nvSpPr>
          <p:cNvPr id="6" name="TextBox 5"/>
          <p:cNvSpPr txBox="1"/>
          <p:nvPr/>
        </p:nvSpPr>
        <p:spPr>
          <a:xfrm>
            <a:off x="457200" y="5538886"/>
            <a:ext cx="8229600" cy="769441"/>
          </a:xfrm>
          <a:prstGeom prst="rect">
            <a:avLst/>
          </a:prstGeom>
          <a:noFill/>
        </p:spPr>
        <p:txBody>
          <a:bodyPr wrap="square" rtlCol="0">
            <a:spAutoFit/>
          </a:bodyPr>
          <a:lstStyle/>
          <a:p>
            <a:r>
              <a:rPr lang="en-US" sz="2200" dirty="0" smtClean="0">
                <a:solidFill>
                  <a:srgbClr val="FF0000"/>
                </a:solidFill>
              </a:rPr>
              <a:t>Perhaps we can and should posit two </a:t>
            </a:r>
            <a:r>
              <a:rPr lang="en-US" sz="2200" dirty="0" err="1" smtClean="0">
                <a:solidFill>
                  <a:srgbClr val="FF0000"/>
                </a:solidFill>
              </a:rPr>
              <a:t>kissings</a:t>
            </a:r>
            <a:r>
              <a:rPr lang="en-US" sz="2200" dirty="0" smtClean="0">
                <a:solidFill>
                  <a:srgbClr val="FF0000"/>
                </a:solidFill>
              </a:rPr>
              <a:t>. </a:t>
            </a:r>
          </a:p>
          <a:p>
            <a:r>
              <a:rPr lang="en-US" sz="2200" dirty="0" smtClean="0">
                <a:solidFill>
                  <a:srgbClr val="FF0000"/>
                </a:solidFill>
              </a:rPr>
              <a:t>So perhaps it’s OK to posit two chasings.</a:t>
            </a:r>
            <a:endParaRPr lang="en-US" sz="22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983"/>
            <a:ext cx="8229600" cy="1143000"/>
          </a:xfrm>
        </p:spPr>
        <p:txBody>
          <a:bodyPr>
            <a:normAutofit/>
          </a:bodyPr>
          <a:lstStyle/>
          <a:p>
            <a:r>
              <a:rPr lang="en-US" sz="3600" dirty="0" smtClean="0">
                <a:solidFill>
                  <a:srgbClr val="0000FF"/>
                </a:solidFill>
              </a:rPr>
              <a:t>On another hand...</a:t>
            </a:r>
            <a:endParaRPr lang="en-US" sz="3600" dirty="0">
              <a:solidFill>
                <a:srgbClr val="0000FF"/>
              </a:solidFill>
            </a:endParaRPr>
          </a:p>
        </p:txBody>
      </p:sp>
      <p:sp>
        <p:nvSpPr>
          <p:cNvPr id="3" name="Content Placeholder 2"/>
          <p:cNvSpPr>
            <a:spLocks noGrp="1"/>
          </p:cNvSpPr>
          <p:nvPr>
            <p:ph idx="1"/>
          </p:nvPr>
        </p:nvSpPr>
        <p:spPr>
          <a:xfrm>
            <a:off x="457200" y="1417638"/>
            <a:ext cx="8229600" cy="4954349"/>
          </a:xfrm>
        </p:spPr>
        <p:txBody>
          <a:bodyPr>
            <a:noAutofit/>
          </a:bodyPr>
          <a:lstStyle/>
          <a:p>
            <a:pPr>
              <a:buNone/>
            </a:pPr>
            <a:r>
              <a:rPr lang="en-US" sz="2400" dirty="0" smtClean="0"/>
              <a:t>Carnegie Deli faces Carnegie Hall.</a:t>
            </a:r>
          </a:p>
          <a:p>
            <a:pPr>
              <a:buNone/>
            </a:pPr>
            <a:r>
              <a:rPr lang="en-US" sz="2400" dirty="0" smtClean="0"/>
              <a:t>Carnegie Hall faces Carnegie Deli.</a:t>
            </a:r>
          </a:p>
          <a:p>
            <a:pPr>
              <a:buNone/>
            </a:pPr>
            <a:endParaRPr lang="en-US" sz="2400" dirty="0" smtClean="0"/>
          </a:p>
          <a:p>
            <a:pPr>
              <a:buNone/>
            </a:pPr>
            <a:r>
              <a:rPr lang="en-US" sz="2400" dirty="0" smtClean="0"/>
              <a:t>Simon played a song on his tuba.  </a:t>
            </a:r>
          </a:p>
          <a:p>
            <a:pPr>
              <a:buNone/>
            </a:pPr>
            <a:r>
              <a:rPr lang="en-US" sz="2400" dirty="0" smtClean="0"/>
              <a:t>Simon played his tuba. </a:t>
            </a:r>
          </a:p>
        </p:txBody>
      </p:sp>
      <p:sp>
        <p:nvSpPr>
          <p:cNvPr id="4" name="TextBox 3"/>
          <p:cNvSpPr txBox="1"/>
          <p:nvPr/>
        </p:nvSpPr>
        <p:spPr>
          <a:xfrm>
            <a:off x="5467538" y="1389979"/>
            <a:ext cx="3676462" cy="2462213"/>
          </a:xfrm>
          <a:prstGeom prst="rect">
            <a:avLst/>
          </a:prstGeom>
          <a:noFill/>
        </p:spPr>
        <p:txBody>
          <a:bodyPr wrap="square" rtlCol="0">
            <a:spAutoFit/>
          </a:bodyPr>
          <a:lstStyle/>
          <a:p>
            <a:r>
              <a:rPr lang="en-US" sz="2400" i="1" dirty="0" smtClean="0">
                <a:solidFill>
                  <a:srgbClr val="FF0000"/>
                </a:solidFill>
              </a:rPr>
              <a:t>Positing two</a:t>
            </a:r>
          </a:p>
          <a:p>
            <a:r>
              <a:rPr lang="en-US" sz="2400" i="1" dirty="0" smtClean="0">
                <a:solidFill>
                  <a:srgbClr val="FF0000"/>
                </a:solidFill>
              </a:rPr>
              <a:t>facings/</a:t>
            </a:r>
            <a:r>
              <a:rPr lang="en-US" sz="2400" i="1" dirty="0" err="1" smtClean="0">
                <a:solidFill>
                  <a:srgbClr val="FF0000"/>
                </a:solidFill>
              </a:rPr>
              <a:t>playings</a:t>
            </a:r>
            <a:r>
              <a:rPr lang="en-US" sz="2400" i="1" dirty="0" smtClean="0">
                <a:solidFill>
                  <a:srgbClr val="FF0000"/>
                </a:solidFill>
              </a:rPr>
              <a:t> </a:t>
            </a:r>
          </a:p>
          <a:p>
            <a:r>
              <a:rPr lang="en-US" sz="2400" i="1" dirty="0" smtClean="0">
                <a:solidFill>
                  <a:srgbClr val="FF0000"/>
                </a:solidFill>
              </a:rPr>
              <a:t>seems less plausible. </a:t>
            </a:r>
          </a:p>
          <a:p>
            <a:pPr>
              <a:spcBef>
                <a:spcPts val="1200"/>
              </a:spcBef>
            </a:pPr>
            <a:r>
              <a:rPr lang="en-US" sz="2400" i="1" dirty="0" smtClean="0">
                <a:solidFill>
                  <a:srgbClr val="FF0000"/>
                </a:solidFill>
              </a:rPr>
              <a:t>So do we really have good reasons for proliferating chasings (or even </a:t>
            </a:r>
            <a:r>
              <a:rPr lang="en-US" sz="2400" i="1" dirty="0" err="1" smtClean="0">
                <a:solidFill>
                  <a:srgbClr val="FF0000"/>
                </a:solidFill>
              </a:rPr>
              <a:t>kissings</a:t>
            </a:r>
            <a:r>
              <a:rPr lang="en-US" sz="2400" i="1" dirty="0" smtClean="0">
                <a:solidFill>
                  <a:srgbClr val="FF0000"/>
                </a:solidFill>
              </a:rPr>
              <a:t>)?</a:t>
            </a:r>
            <a:endParaRPr lang="en-US" sz="2400" i="1" dirty="0">
              <a:solidFill>
                <a:srgbClr val="FF0000"/>
              </a:solidFill>
            </a:endParaRPr>
          </a:p>
        </p:txBody>
      </p:sp>
      <p:pic>
        <p:nvPicPr>
          <p:cNvPr id="5" name="Picture 4"/>
          <p:cNvPicPr>
            <a:picLocks noChangeAspect="1"/>
          </p:cNvPicPr>
          <p:nvPr/>
        </p:nvPicPr>
        <p:blipFill>
          <a:blip r:embed="rId2"/>
          <a:stretch>
            <a:fillRect/>
          </a:stretch>
        </p:blipFill>
        <p:spPr>
          <a:xfrm>
            <a:off x="3293900" y="3852192"/>
            <a:ext cx="3005808" cy="3005808"/>
          </a:xfrm>
          <a:prstGeom prst="rect">
            <a:avLst/>
          </a:prstGeom>
        </p:spPr>
      </p:pic>
      <p:sp>
        <p:nvSpPr>
          <p:cNvPr id="6" name="TextBox 5"/>
          <p:cNvSpPr txBox="1"/>
          <p:nvPr/>
        </p:nvSpPr>
        <p:spPr>
          <a:xfrm>
            <a:off x="1220325" y="4975480"/>
            <a:ext cx="1855897" cy="523220"/>
          </a:xfrm>
          <a:prstGeom prst="rect">
            <a:avLst/>
          </a:prstGeom>
          <a:noFill/>
        </p:spPr>
        <p:txBody>
          <a:bodyPr wrap="none" rtlCol="0">
            <a:spAutoFit/>
          </a:bodyPr>
          <a:lstStyle/>
          <a:p>
            <a:r>
              <a:rPr lang="en-US" sz="2800" dirty="0" smtClean="0">
                <a:solidFill>
                  <a:srgbClr val="FF0000"/>
                </a:solidFill>
              </a:rPr>
              <a:t>*The Kisses</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4" grpId="1"/>
      <p:bldP spid="6" grpId="0"/>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On a third hand...</a:t>
            </a:r>
            <a:endParaRPr lang="en-US" sz="3600" dirty="0">
              <a:solidFill>
                <a:srgbClr val="0000FF"/>
              </a:solidFill>
            </a:endParaRPr>
          </a:p>
        </p:txBody>
      </p:sp>
      <p:sp>
        <p:nvSpPr>
          <p:cNvPr id="3" name="Content Placeholder 2"/>
          <p:cNvSpPr>
            <a:spLocks noGrp="1"/>
          </p:cNvSpPr>
          <p:nvPr>
            <p:ph idx="1"/>
          </p:nvPr>
        </p:nvSpPr>
        <p:spPr>
          <a:xfrm>
            <a:off x="457199" y="1417638"/>
            <a:ext cx="8405157" cy="4954349"/>
          </a:xfrm>
        </p:spPr>
        <p:txBody>
          <a:bodyPr>
            <a:noAutofit/>
          </a:bodyPr>
          <a:lstStyle/>
          <a:p>
            <a:pPr>
              <a:buNone/>
            </a:pPr>
            <a:r>
              <a:rPr lang="en-US" sz="2400" dirty="0" smtClean="0">
                <a:solidFill>
                  <a:srgbClr val="000000"/>
                </a:solidFill>
              </a:rPr>
              <a:t>Simon played a song </a:t>
            </a:r>
            <a:r>
              <a:rPr lang="en-US" sz="2400" i="1" dirty="0" smtClean="0">
                <a:solidFill>
                  <a:srgbClr val="000000"/>
                </a:solidFill>
              </a:rPr>
              <a:t>dramatically/</a:t>
            </a:r>
            <a:r>
              <a:rPr lang="en-US" sz="2400" i="1" dirty="0" smtClean="0"/>
              <a:t>on his tuba</a:t>
            </a:r>
            <a:r>
              <a:rPr lang="en-US" sz="2400" i="1" dirty="0" smtClean="0">
                <a:solidFill>
                  <a:srgbClr val="000000"/>
                </a:solidFill>
              </a:rPr>
              <a:t>/in two minutes</a:t>
            </a:r>
            <a:r>
              <a:rPr lang="en-US" sz="2400" dirty="0" smtClean="0">
                <a:solidFill>
                  <a:srgbClr val="000000"/>
                </a:solidFill>
              </a:rPr>
              <a:t>.</a:t>
            </a:r>
            <a:endParaRPr lang="en-US" sz="2400" dirty="0" smtClean="0">
              <a:solidFill>
                <a:srgbClr val="0000FF"/>
              </a:solidFill>
            </a:endParaRPr>
          </a:p>
          <a:p>
            <a:pPr>
              <a:buNone/>
            </a:pPr>
            <a:r>
              <a:rPr lang="en-US" sz="2400" dirty="0" err="1" smtClean="0">
                <a:solidFill>
                  <a:srgbClr val="FF0000"/>
                </a:solidFill>
                <a:sym typeface="Symbol"/>
              </a:rPr>
              <a:t></a:t>
            </a:r>
            <a:r>
              <a:rPr lang="en-US" sz="2400" dirty="0" err="1" smtClean="0">
                <a:solidFill>
                  <a:srgbClr val="FF0000"/>
                </a:solidFill>
              </a:rPr>
              <a:t>e[Played(e</a:t>
            </a:r>
            <a:r>
              <a:rPr lang="en-US" sz="2400" dirty="0" smtClean="0">
                <a:solidFill>
                  <a:srgbClr val="FF0000"/>
                </a:solidFill>
              </a:rPr>
              <a:t>, Simon, a song) &amp; </a:t>
            </a:r>
            <a:r>
              <a:rPr lang="en-US" sz="2400" dirty="0" err="1" smtClean="0">
                <a:solidFill>
                  <a:srgbClr val="FF0000"/>
                </a:solidFill>
              </a:rPr>
              <a:t>Φ(e</a:t>
            </a:r>
            <a:r>
              <a:rPr lang="en-US" sz="2400" dirty="0" smtClean="0">
                <a:solidFill>
                  <a:srgbClr val="FF0000"/>
                </a:solidFill>
              </a:rPr>
              <a:t>)]</a:t>
            </a:r>
          </a:p>
          <a:p>
            <a:pPr>
              <a:buNone/>
            </a:pPr>
            <a:r>
              <a:rPr lang="en-US" sz="2400" dirty="0" smtClean="0">
                <a:solidFill>
                  <a:srgbClr val="000000"/>
                </a:solidFill>
              </a:rPr>
              <a:t>Simon played his tuba </a:t>
            </a:r>
            <a:r>
              <a:rPr lang="en-US" sz="2400" i="1" dirty="0" smtClean="0">
                <a:solidFill>
                  <a:srgbClr val="000000"/>
                </a:solidFill>
              </a:rPr>
              <a:t>skillfully/melodiously/for two minutes</a:t>
            </a:r>
            <a:r>
              <a:rPr lang="en-US" sz="2400" dirty="0" smtClean="0">
                <a:solidFill>
                  <a:srgbClr val="000000"/>
                </a:solidFill>
              </a:rPr>
              <a:t>.</a:t>
            </a:r>
          </a:p>
          <a:p>
            <a:pPr>
              <a:buNone/>
            </a:pPr>
            <a:r>
              <a:rPr lang="en-US" sz="2400" dirty="0" err="1" smtClean="0">
                <a:solidFill>
                  <a:srgbClr val="0000FF"/>
                </a:solidFill>
                <a:sym typeface="Symbol"/>
              </a:rPr>
              <a:t></a:t>
            </a:r>
            <a:r>
              <a:rPr lang="en-US" sz="2400" dirty="0" err="1" smtClean="0">
                <a:solidFill>
                  <a:srgbClr val="0000FF"/>
                </a:solidFill>
              </a:rPr>
              <a:t>e[Played(e</a:t>
            </a:r>
            <a:r>
              <a:rPr lang="en-US" sz="2400" dirty="0" smtClean="0">
                <a:solidFill>
                  <a:srgbClr val="0000FF"/>
                </a:solidFill>
              </a:rPr>
              <a:t>, Simon, his tuba) &amp; </a:t>
            </a:r>
            <a:r>
              <a:rPr lang="en-US" sz="2400" dirty="0" err="1" smtClean="0">
                <a:solidFill>
                  <a:srgbClr val="0000FF"/>
                </a:solidFill>
              </a:rPr>
              <a:t>Ψ(e</a:t>
            </a:r>
            <a:r>
              <a:rPr lang="en-US" sz="2400" dirty="0" smtClean="0">
                <a:solidFill>
                  <a:srgbClr val="0000FF"/>
                </a:solidFill>
              </a:rPr>
              <a:t>)]</a:t>
            </a:r>
            <a:r>
              <a:rPr lang="en-US" sz="2400" dirty="0" smtClean="0">
                <a:solidFill>
                  <a:srgbClr val="000000"/>
                </a:solidFill>
              </a:rPr>
              <a:t> </a:t>
            </a:r>
          </a:p>
          <a:p>
            <a:pPr>
              <a:buNone/>
            </a:pPr>
            <a:endParaRPr lang="en-US" sz="2400" dirty="0" smtClean="0">
              <a:solidFill>
                <a:srgbClr val="000000"/>
              </a:solidFill>
            </a:endParaRPr>
          </a:p>
          <a:p>
            <a:pPr>
              <a:buNone/>
            </a:pPr>
            <a:r>
              <a:rPr lang="en-US" sz="2400" dirty="0" smtClean="0">
                <a:solidFill>
                  <a:srgbClr val="000000"/>
                </a:solidFill>
              </a:rPr>
              <a:t>? Simon played a song </a:t>
            </a:r>
            <a:r>
              <a:rPr lang="en-US" sz="2400" i="1" dirty="0" smtClean="0">
                <a:solidFill>
                  <a:srgbClr val="000000"/>
                </a:solidFill>
              </a:rPr>
              <a:t>skillfully/melodiously/for two minutes</a:t>
            </a:r>
            <a:r>
              <a:rPr lang="en-US" sz="2400" dirty="0" smtClean="0">
                <a:solidFill>
                  <a:srgbClr val="000000"/>
                </a:solidFill>
              </a:rPr>
              <a:t>.</a:t>
            </a:r>
          </a:p>
          <a:p>
            <a:pPr>
              <a:buNone/>
            </a:pPr>
            <a:r>
              <a:rPr lang="en-US" sz="2400" dirty="0" smtClean="0">
                <a:sym typeface="Symbol"/>
              </a:rPr>
              <a:t>?</a:t>
            </a:r>
            <a:r>
              <a:rPr lang="en-US" sz="2400" dirty="0" smtClean="0">
                <a:solidFill>
                  <a:srgbClr val="0000FF"/>
                </a:solidFill>
                <a:sym typeface="Symbol"/>
              </a:rPr>
              <a:t> </a:t>
            </a:r>
            <a:r>
              <a:rPr lang="en-US" sz="2400" dirty="0" err="1" smtClean="0">
                <a:solidFill>
                  <a:srgbClr val="FF0000"/>
                </a:solidFill>
                <a:sym typeface="Symbol"/>
              </a:rPr>
              <a:t></a:t>
            </a:r>
            <a:r>
              <a:rPr lang="en-US" sz="2400" dirty="0" err="1" smtClean="0">
                <a:solidFill>
                  <a:srgbClr val="FF0000"/>
                </a:solidFill>
              </a:rPr>
              <a:t>e[Played(e</a:t>
            </a:r>
            <a:r>
              <a:rPr lang="en-US" sz="2400" dirty="0" smtClean="0">
                <a:solidFill>
                  <a:srgbClr val="FF0000"/>
                </a:solidFill>
              </a:rPr>
              <a:t>, Simon, a song) &amp; </a:t>
            </a:r>
            <a:r>
              <a:rPr lang="en-US" sz="2400" dirty="0" err="1" smtClean="0">
                <a:solidFill>
                  <a:srgbClr val="0000FF"/>
                </a:solidFill>
              </a:rPr>
              <a:t>Ψ(e</a:t>
            </a:r>
            <a:r>
              <a:rPr lang="en-US" sz="2400" dirty="0" smtClean="0">
                <a:solidFill>
                  <a:srgbClr val="0000FF"/>
                </a:solidFill>
              </a:rPr>
              <a:t>)</a:t>
            </a:r>
            <a:r>
              <a:rPr lang="en-US" sz="2400" dirty="0" smtClean="0">
                <a:solidFill>
                  <a:srgbClr val="FF0000"/>
                </a:solidFill>
              </a:rPr>
              <a:t>]</a:t>
            </a:r>
          </a:p>
          <a:p>
            <a:pPr>
              <a:buNone/>
            </a:pPr>
            <a:r>
              <a:rPr lang="en-US" sz="2400" dirty="0" smtClean="0">
                <a:solidFill>
                  <a:srgbClr val="000000"/>
                </a:solidFill>
              </a:rPr>
              <a:t>?? Simon played his tuba </a:t>
            </a:r>
            <a:r>
              <a:rPr lang="en-US" sz="2400" i="1" dirty="0" smtClean="0">
                <a:solidFill>
                  <a:srgbClr val="000000"/>
                </a:solidFill>
              </a:rPr>
              <a:t>dramatically/</a:t>
            </a:r>
            <a:r>
              <a:rPr lang="en-US" sz="2400" i="1" dirty="0" smtClean="0"/>
              <a:t>on his tuba</a:t>
            </a:r>
            <a:r>
              <a:rPr lang="en-US" sz="2400" i="1" dirty="0" smtClean="0">
                <a:solidFill>
                  <a:srgbClr val="000000"/>
                </a:solidFill>
              </a:rPr>
              <a:t>/in two minutes</a:t>
            </a:r>
            <a:r>
              <a:rPr lang="en-US" sz="2400" dirty="0" smtClean="0">
                <a:solidFill>
                  <a:srgbClr val="000000"/>
                </a:solidFill>
              </a:rPr>
              <a:t>.</a:t>
            </a:r>
            <a:r>
              <a:rPr lang="en-US" sz="2400" dirty="0" smtClean="0">
                <a:solidFill>
                  <a:srgbClr val="0000FF"/>
                </a:solidFill>
                <a:sym typeface="Symbol"/>
              </a:rPr>
              <a:t> </a:t>
            </a:r>
          </a:p>
          <a:p>
            <a:pPr>
              <a:buNone/>
            </a:pPr>
            <a:r>
              <a:rPr lang="en-US" sz="2400" dirty="0" smtClean="0">
                <a:solidFill>
                  <a:srgbClr val="000000"/>
                </a:solidFill>
                <a:sym typeface="Symbol"/>
              </a:rPr>
              <a:t>?? </a:t>
            </a:r>
            <a:r>
              <a:rPr lang="en-US" sz="2400" dirty="0" err="1" smtClean="0">
                <a:solidFill>
                  <a:srgbClr val="0000FF"/>
                </a:solidFill>
                <a:sym typeface="Symbol"/>
              </a:rPr>
              <a:t></a:t>
            </a:r>
            <a:r>
              <a:rPr lang="en-US" sz="2400" dirty="0" err="1" smtClean="0">
                <a:solidFill>
                  <a:srgbClr val="0000FF"/>
                </a:solidFill>
              </a:rPr>
              <a:t>e[Played(e</a:t>
            </a:r>
            <a:r>
              <a:rPr lang="en-US" sz="2400" dirty="0" smtClean="0">
                <a:solidFill>
                  <a:srgbClr val="0000FF"/>
                </a:solidFill>
              </a:rPr>
              <a:t>, Simon, his tuba) &amp; </a:t>
            </a:r>
            <a:r>
              <a:rPr lang="en-US" sz="2400" dirty="0" err="1" smtClean="0">
                <a:solidFill>
                  <a:srgbClr val="FF0000"/>
                </a:solidFill>
              </a:rPr>
              <a:t>Φ(e</a:t>
            </a:r>
            <a:r>
              <a:rPr lang="en-US" sz="2400" dirty="0" smtClean="0">
                <a:solidFill>
                  <a:srgbClr val="FF0000"/>
                </a:solidFill>
              </a:rPr>
              <a:t>)</a:t>
            </a:r>
            <a:r>
              <a:rPr lang="en-US" sz="2400" dirty="0" smtClean="0">
                <a:solidFill>
                  <a:srgbClr val="0000FF"/>
                </a:solidFill>
              </a:rPr>
              <a:t>]</a:t>
            </a:r>
            <a:r>
              <a:rPr lang="en-US" sz="2400" dirty="0" smtClean="0">
                <a:solidFill>
                  <a:srgbClr val="00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smtClean="0"/>
              <a:t>Outline</a:t>
            </a:r>
            <a:endParaRPr lang="en-US" sz="3200" u="sng" dirty="0"/>
          </a:p>
        </p:txBody>
      </p:sp>
      <p:sp>
        <p:nvSpPr>
          <p:cNvPr id="3" name="Content Placeholder 2"/>
          <p:cNvSpPr>
            <a:spLocks noGrp="1"/>
          </p:cNvSpPr>
          <p:nvPr>
            <p:ph idx="1"/>
          </p:nvPr>
        </p:nvSpPr>
        <p:spPr>
          <a:xfrm>
            <a:off x="457200" y="1417638"/>
            <a:ext cx="8229600" cy="5031154"/>
          </a:xfrm>
        </p:spPr>
        <p:txBody>
          <a:bodyPr>
            <a:noAutofit/>
          </a:bodyPr>
          <a:lstStyle/>
          <a:p>
            <a:pPr>
              <a:buNone/>
            </a:pPr>
            <a:r>
              <a:rPr lang="en-US" sz="2400" dirty="0" smtClean="0">
                <a:latin typeface="Zapf Dingbats"/>
                <a:ea typeface="Zapf Dingbats"/>
                <a:cs typeface="Zapf Dingbats"/>
              </a:rPr>
              <a:t>✓  </a:t>
            </a:r>
            <a:r>
              <a:rPr lang="en-US" sz="2400" dirty="0" smtClean="0"/>
              <a:t>Framing effects (e.g., </a:t>
            </a:r>
            <a:r>
              <a:rPr lang="en-US" sz="2400" dirty="0" err="1" smtClean="0"/>
              <a:t>Kahneman</a:t>
            </a:r>
            <a:r>
              <a:rPr lang="en-US" sz="2400" dirty="0" smtClean="0"/>
              <a:t> </a:t>
            </a:r>
            <a:r>
              <a:rPr lang="en-US" sz="2400" dirty="0"/>
              <a:t>and </a:t>
            </a:r>
            <a:r>
              <a:rPr lang="en-US" sz="2400" dirty="0" err="1" smtClean="0"/>
              <a:t>Tversky</a:t>
            </a:r>
            <a:r>
              <a:rPr lang="en-US" sz="2400" dirty="0" smtClean="0"/>
              <a:t>) </a:t>
            </a:r>
          </a:p>
          <a:p>
            <a:pPr>
              <a:buNone/>
            </a:pPr>
            <a:r>
              <a:rPr lang="en-US" sz="2400" dirty="0" smtClean="0">
                <a:latin typeface="Zapf Dingbats"/>
                <a:ea typeface="Zapf Dingbats"/>
                <a:cs typeface="Zapf Dingbats"/>
              </a:rPr>
              <a:t>✓  </a:t>
            </a:r>
            <a:r>
              <a:rPr lang="en-US" sz="2400" dirty="0" smtClean="0"/>
              <a:t>Some puzzles concerning natural language “event variables”</a:t>
            </a:r>
          </a:p>
          <a:p>
            <a:pPr>
              <a:spcBef>
                <a:spcPts val="0"/>
              </a:spcBef>
              <a:buNone/>
            </a:pPr>
            <a:r>
              <a:rPr lang="en-US" sz="2400" dirty="0" smtClean="0">
                <a:solidFill>
                  <a:srgbClr val="000000"/>
                </a:solidFill>
              </a:rPr>
              <a:t>			</a:t>
            </a:r>
            <a:r>
              <a:rPr lang="en-US" sz="2200" dirty="0" smtClean="0"/>
              <a:t>The chipmunks chased each other.</a:t>
            </a:r>
          </a:p>
          <a:p>
            <a:pPr>
              <a:spcBef>
                <a:spcPts val="0"/>
              </a:spcBef>
              <a:spcAft>
                <a:spcPts val="1200"/>
              </a:spcAft>
              <a:buNone/>
            </a:pPr>
            <a:r>
              <a:rPr lang="en-US" sz="2200" dirty="0" smtClean="0">
                <a:solidFill>
                  <a:srgbClr val="0000FF"/>
                </a:solidFill>
              </a:rPr>
              <a:t>			</a:t>
            </a:r>
            <a:r>
              <a:rPr lang="en-US" sz="2200" dirty="0" smtClean="0">
                <a:solidFill>
                  <a:srgbClr val="FF0000"/>
                </a:solidFill>
              </a:rPr>
              <a:t>Alvin joyfully chased Theodore, </a:t>
            </a:r>
            <a:r>
              <a:rPr lang="en-US" sz="2200" dirty="0" smtClean="0">
                <a:solidFill>
                  <a:srgbClr val="0000FF"/>
                </a:solidFill>
              </a:rPr>
              <a:t>who joylessly chased Alvin.</a:t>
            </a:r>
          </a:p>
          <a:p>
            <a:pPr>
              <a:spcBef>
                <a:spcPts val="0"/>
              </a:spcBef>
              <a:buNone/>
            </a:pPr>
            <a:r>
              <a:rPr lang="en-US" sz="2200" dirty="0" smtClean="0">
                <a:solidFill>
                  <a:srgbClr val="0000FF"/>
                </a:solidFill>
              </a:rPr>
              <a:t>               </a:t>
            </a:r>
            <a:r>
              <a:rPr lang="en-US" sz="2200" dirty="0" smtClean="0">
                <a:solidFill>
                  <a:srgbClr val="FF0000"/>
                </a:solidFill>
              </a:rPr>
              <a:t>Simon played a song </a:t>
            </a:r>
            <a:r>
              <a:rPr lang="en-US" sz="2200" dirty="0" smtClean="0">
                <a:solidFill>
                  <a:srgbClr val="000000"/>
                </a:solidFill>
              </a:rPr>
              <a:t>dramatically on his tuba in two minutes.</a:t>
            </a:r>
          </a:p>
          <a:p>
            <a:pPr>
              <a:spcBef>
                <a:spcPts val="0"/>
              </a:spcBef>
              <a:spcAft>
                <a:spcPts val="1200"/>
              </a:spcAft>
              <a:buNone/>
            </a:pPr>
            <a:r>
              <a:rPr lang="en-US" sz="2200" dirty="0" smtClean="0">
                <a:solidFill>
                  <a:srgbClr val="0000FF"/>
                </a:solidFill>
              </a:rPr>
              <a:t>			 Simon played his tuba </a:t>
            </a:r>
            <a:r>
              <a:rPr lang="en-US" sz="2200" dirty="0" smtClean="0">
                <a:solidFill>
                  <a:srgbClr val="000000"/>
                </a:solidFill>
              </a:rPr>
              <a:t>for two minutes.</a:t>
            </a:r>
          </a:p>
          <a:p>
            <a:r>
              <a:rPr lang="en-US" sz="2400" dirty="0" smtClean="0"/>
              <a:t>With regard to alleged “values of” these event variables...</a:t>
            </a:r>
          </a:p>
          <a:p>
            <a:pPr lvl="1"/>
            <a:r>
              <a:rPr lang="en-US" sz="2200" dirty="0" smtClean="0"/>
              <a:t>Argue against </a:t>
            </a:r>
            <a:r>
              <a:rPr lang="en-US" sz="2200" i="1" dirty="0" smtClean="0"/>
              <a:t>identity</a:t>
            </a:r>
            <a:r>
              <a:rPr lang="en-US" sz="2200" dirty="0" smtClean="0"/>
              <a:t> responses to the puzzles</a:t>
            </a:r>
          </a:p>
          <a:p>
            <a:pPr lvl="1">
              <a:spcBef>
                <a:spcPts val="0"/>
              </a:spcBef>
              <a:spcAft>
                <a:spcPts val="1200"/>
              </a:spcAft>
            </a:pPr>
            <a:r>
              <a:rPr lang="en-US" sz="2200" dirty="0" smtClean="0"/>
              <a:t>Argue against </a:t>
            </a:r>
            <a:r>
              <a:rPr lang="en-US" sz="2200" i="1" dirty="0" smtClean="0"/>
              <a:t>non-identity</a:t>
            </a:r>
            <a:r>
              <a:rPr lang="en-US" sz="2200" dirty="0" smtClean="0"/>
              <a:t> responses to the puzzles</a:t>
            </a:r>
            <a:endParaRPr lang="en-US" sz="2400" dirty="0" smtClean="0"/>
          </a:p>
          <a:p>
            <a:r>
              <a:rPr lang="en-US" sz="2400" dirty="0" smtClean="0"/>
              <a:t>Given a truth-theoretic conception of linguistic meaning, certain framing effects are paradoxical</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Against Simple Identity: </a:t>
            </a:r>
            <a:r>
              <a:rPr lang="en-US" sz="3200" i="1" u="sng" dirty="0" err="1" smtClean="0"/>
              <a:t>Non</a:t>
            </a:r>
            <a:r>
              <a:rPr lang="en-US" sz="3200" dirty="0" err="1" smtClean="0"/>
              <a:t>Entailments</a:t>
            </a:r>
            <a:r>
              <a:rPr lang="en-US" sz="3200" dirty="0" smtClean="0"/>
              <a:t> </a:t>
            </a:r>
            <a:endParaRPr lang="en-US" sz="3200" i="1" dirty="0"/>
          </a:p>
        </p:txBody>
      </p:sp>
      <p:sp>
        <p:nvSpPr>
          <p:cNvPr id="3" name="Content Placeholder 2"/>
          <p:cNvSpPr>
            <a:spLocks noGrp="1"/>
          </p:cNvSpPr>
          <p:nvPr>
            <p:ph idx="1"/>
          </p:nvPr>
        </p:nvSpPr>
        <p:spPr>
          <a:xfrm>
            <a:off x="457199" y="1600200"/>
            <a:ext cx="8405157" cy="4954349"/>
          </a:xfrm>
        </p:spPr>
        <p:txBody>
          <a:bodyPr>
            <a:noAutofit/>
          </a:bodyPr>
          <a:lstStyle/>
          <a:p>
            <a:pPr>
              <a:buNone/>
            </a:pPr>
            <a:r>
              <a:rPr lang="en-US" sz="2400" dirty="0" smtClean="0">
                <a:solidFill>
                  <a:srgbClr val="000000"/>
                </a:solidFill>
              </a:rPr>
              <a:t>Simon played the song </a:t>
            </a:r>
            <a:r>
              <a:rPr lang="en-US" sz="2400" i="1" dirty="0" smtClean="0">
                <a:solidFill>
                  <a:srgbClr val="000000"/>
                </a:solidFill>
              </a:rPr>
              <a:t>dramatically/on his tuba/in two minutes</a:t>
            </a:r>
            <a:r>
              <a:rPr lang="en-US" sz="2400" dirty="0" smtClean="0">
                <a:solidFill>
                  <a:srgbClr val="000000"/>
                </a:solidFill>
              </a:rPr>
              <a:t>.</a:t>
            </a:r>
            <a:endParaRPr lang="en-US" sz="2400" dirty="0">
              <a:solidFill>
                <a:srgbClr val="000000"/>
              </a:solidFill>
            </a:endParaRPr>
          </a:p>
          <a:p>
            <a:pPr>
              <a:buNone/>
            </a:pPr>
            <a:r>
              <a:rPr lang="en-US" sz="2400" dirty="0" smtClean="0">
                <a:solidFill>
                  <a:srgbClr val="FF0000"/>
                </a:solidFill>
                <a:sym typeface="Symbol"/>
              </a:rPr>
              <a:t></a:t>
            </a:r>
            <a:r>
              <a:rPr lang="en-US" sz="2400" dirty="0" smtClean="0">
                <a:solidFill>
                  <a:srgbClr val="FF0000"/>
                </a:solidFill>
              </a:rPr>
              <a:t>e[Played(e, Simon, the song) &amp; </a:t>
            </a:r>
            <a:r>
              <a:rPr lang="en-US" sz="2400" dirty="0" err="1" smtClean="0">
                <a:solidFill>
                  <a:srgbClr val="FF0000"/>
                </a:solidFill>
              </a:rPr>
              <a:t>Φ(e</a:t>
            </a:r>
            <a:r>
              <a:rPr lang="en-US" sz="2400" dirty="0" smtClean="0">
                <a:solidFill>
                  <a:srgbClr val="FF0000"/>
                </a:solidFill>
              </a:rPr>
              <a:t>)]</a:t>
            </a:r>
          </a:p>
          <a:p>
            <a:pPr>
              <a:buNone/>
            </a:pPr>
            <a:r>
              <a:rPr lang="en-US" sz="2400" dirty="0" smtClean="0"/>
              <a:t>Simon played his tuba </a:t>
            </a:r>
            <a:r>
              <a:rPr lang="en-US" sz="2400" i="1" dirty="0" smtClean="0"/>
              <a:t>skillfully/melodiously/for two minutes</a:t>
            </a:r>
            <a:r>
              <a:rPr lang="en-US" sz="2400" dirty="0" smtClean="0"/>
              <a:t>.</a:t>
            </a:r>
          </a:p>
          <a:p>
            <a:pPr>
              <a:buNone/>
            </a:pPr>
            <a:r>
              <a:rPr lang="en-US" sz="2400" dirty="0" smtClean="0">
                <a:solidFill>
                  <a:srgbClr val="0000FF"/>
                </a:solidFill>
                <a:sym typeface="Symbol"/>
              </a:rPr>
              <a:t></a:t>
            </a:r>
            <a:r>
              <a:rPr lang="en-US" sz="2400" dirty="0" smtClean="0">
                <a:solidFill>
                  <a:srgbClr val="0000FF"/>
                </a:solidFill>
              </a:rPr>
              <a:t>e[Played(e, Simon, his tuba) &amp; </a:t>
            </a:r>
            <a:r>
              <a:rPr lang="en-US" sz="2400" dirty="0" err="1" smtClean="0">
                <a:solidFill>
                  <a:srgbClr val="0000FF"/>
                </a:solidFill>
              </a:rPr>
              <a:t>Ψ(e</a:t>
            </a:r>
            <a:r>
              <a:rPr lang="en-US" sz="2400" dirty="0" smtClean="0">
                <a:solidFill>
                  <a:srgbClr val="0000FF"/>
                </a:solidFill>
              </a:rPr>
              <a:t>)]</a:t>
            </a:r>
          </a:p>
          <a:p>
            <a:pPr>
              <a:buNone/>
            </a:pPr>
            <a:endParaRPr lang="en-US" sz="2400" dirty="0" smtClean="0"/>
          </a:p>
          <a:p>
            <a:pPr>
              <a:buNone/>
            </a:pPr>
            <a:r>
              <a:rPr lang="en-US" sz="2400" dirty="0" smtClean="0"/>
              <a:t>? Simon </a:t>
            </a:r>
            <a:r>
              <a:rPr lang="en-US" sz="2400" dirty="0"/>
              <a:t>played</a:t>
            </a:r>
            <a:r>
              <a:rPr lang="en-US" sz="2400" dirty="0" smtClean="0"/>
              <a:t> the song </a:t>
            </a:r>
            <a:r>
              <a:rPr lang="en-US" sz="2400" i="1" dirty="0" smtClean="0"/>
              <a:t>skillfully/melodiously/for two minutes.</a:t>
            </a:r>
            <a:endParaRPr lang="en-US" sz="2400" dirty="0" smtClean="0"/>
          </a:p>
          <a:p>
            <a:pPr>
              <a:buNone/>
            </a:pPr>
            <a:r>
              <a:rPr lang="en-US" sz="2400" dirty="0" smtClean="0">
                <a:solidFill>
                  <a:srgbClr val="000000"/>
                </a:solidFill>
              </a:rPr>
              <a:t>? </a:t>
            </a:r>
            <a:r>
              <a:rPr lang="en-US" sz="2400" dirty="0" err="1" smtClean="0">
                <a:solidFill>
                  <a:srgbClr val="FF0000"/>
                </a:solidFill>
                <a:sym typeface="Symbol"/>
              </a:rPr>
              <a:t></a:t>
            </a:r>
            <a:r>
              <a:rPr lang="en-US" sz="2400" dirty="0" err="1">
                <a:solidFill>
                  <a:srgbClr val="FF0000"/>
                </a:solidFill>
              </a:rPr>
              <a:t>e[Played(e</a:t>
            </a:r>
            <a:r>
              <a:rPr lang="en-US" sz="2400" dirty="0">
                <a:solidFill>
                  <a:srgbClr val="FF0000"/>
                </a:solidFill>
              </a:rPr>
              <a:t>,</a:t>
            </a:r>
            <a:r>
              <a:rPr lang="en-US" sz="2400" dirty="0" smtClean="0">
                <a:solidFill>
                  <a:srgbClr val="FF0000"/>
                </a:solidFill>
              </a:rPr>
              <a:t> Simon, the song) </a:t>
            </a:r>
            <a:r>
              <a:rPr lang="en-US" sz="2400" dirty="0">
                <a:solidFill>
                  <a:srgbClr val="0000FF"/>
                </a:solidFill>
              </a:rPr>
              <a:t>&amp;</a:t>
            </a:r>
            <a:r>
              <a:rPr lang="en-US" sz="2400" dirty="0" smtClean="0">
                <a:solidFill>
                  <a:srgbClr val="0000FF"/>
                </a:solidFill>
              </a:rPr>
              <a:t> </a:t>
            </a:r>
            <a:r>
              <a:rPr lang="en-US" sz="2400" dirty="0" err="1" smtClean="0">
                <a:solidFill>
                  <a:srgbClr val="0000FF"/>
                </a:solidFill>
              </a:rPr>
              <a:t>Ψ(</a:t>
            </a:r>
            <a:r>
              <a:rPr lang="en-US" sz="2400" dirty="0" err="1">
                <a:solidFill>
                  <a:srgbClr val="0000FF"/>
                </a:solidFill>
              </a:rPr>
              <a:t>e</a:t>
            </a:r>
            <a:r>
              <a:rPr lang="en-US" sz="2400" dirty="0">
                <a:solidFill>
                  <a:srgbClr val="0000FF"/>
                </a:solidFill>
              </a:rPr>
              <a:t>)</a:t>
            </a:r>
            <a:r>
              <a:rPr lang="en-US" sz="2400" dirty="0" smtClean="0">
                <a:solidFill>
                  <a:srgbClr val="FF0000"/>
                </a:solidFill>
              </a:rPr>
              <a:t>]</a:t>
            </a:r>
          </a:p>
          <a:p>
            <a:pPr>
              <a:buNone/>
            </a:pPr>
            <a:endParaRPr lang="en-US" sz="2400" dirty="0" smtClean="0">
              <a:solidFill>
                <a:srgbClr val="0000FF"/>
              </a:solidFill>
            </a:endParaRPr>
          </a:p>
          <a:p>
            <a:pPr>
              <a:buNone/>
            </a:pPr>
            <a:endParaRPr lang="en-US" sz="2400" dirty="0" smtClean="0">
              <a:solidFill>
                <a:srgbClr val="0000FF"/>
              </a:solidFill>
            </a:endParaRPr>
          </a:p>
          <a:p>
            <a:pPr>
              <a:spcBef>
                <a:spcPts val="0"/>
              </a:spcBef>
              <a:buNone/>
            </a:pPr>
            <a:endParaRPr lang="en-US" sz="2400" u="sng" dirty="0" smtClean="0"/>
          </a:p>
        </p:txBody>
      </p:sp>
      <p:sp>
        <p:nvSpPr>
          <p:cNvPr id="7" name="TextBox 6"/>
          <p:cNvSpPr txBox="1"/>
          <p:nvPr/>
        </p:nvSpPr>
        <p:spPr>
          <a:xfrm>
            <a:off x="450627" y="5034874"/>
            <a:ext cx="8222518" cy="461665"/>
          </a:xfrm>
          <a:prstGeom prst="rect">
            <a:avLst/>
          </a:prstGeom>
          <a:noFill/>
        </p:spPr>
        <p:txBody>
          <a:bodyPr wrap="square" rtlCol="0">
            <a:spAutoFit/>
          </a:bodyPr>
          <a:lstStyle/>
          <a:p>
            <a:r>
              <a:rPr lang="en-US" sz="2400" i="1" dirty="0" smtClean="0"/>
              <a:t>It seems to depend on the details and </a:t>
            </a:r>
            <a:r>
              <a:rPr lang="en-US" sz="2400" i="1" u="sng" dirty="0" smtClean="0"/>
              <a:t>operative standards</a:t>
            </a:r>
            <a:r>
              <a:rPr lang="en-US" sz="2400" i="1" dirty="0" smtClean="0"/>
              <a:t>. </a:t>
            </a:r>
            <a:endParaRPr lang="en-US" sz="2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P spid="7" grpId="0"/>
    </p:bld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Against Simple Identity: </a:t>
            </a:r>
            <a:r>
              <a:rPr lang="en-US" sz="3200" i="1" u="sng" dirty="0" err="1" smtClean="0"/>
              <a:t>Non</a:t>
            </a:r>
            <a:r>
              <a:rPr lang="en-US" sz="3200" dirty="0" err="1" smtClean="0"/>
              <a:t>Entailments</a:t>
            </a:r>
            <a:r>
              <a:rPr lang="en-US" sz="3200" dirty="0" smtClean="0"/>
              <a:t> </a:t>
            </a:r>
            <a:endParaRPr lang="en-US" sz="3200" i="1" dirty="0"/>
          </a:p>
        </p:txBody>
      </p:sp>
      <p:sp>
        <p:nvSpPr>
          <p:cNvPr id="3" name="Content Placeholder 2"/>
          <p:cNvSpPr>
            <a:spLocks noGrp="1"/>
          </p:cNvSpPr>
          <p:nvPr>
            <p:ph idx="1"/>
          </p:nvPr>
        </p:nvSpPr>
        <p:spPr>
          <a:xfrm>
            <a:off x="457199" y="1600200"/>
            <a:ext cx="8405157" cy="4954349"/>
          </a:xfrm>
        </p:spPr>
        <p:txBody>
          <a:bodyPr>
            <a:noAutofit/>
          </a:bodyPr>
          <a:lstStyle/>
          <a:p>
            <a:pPr>
              <a:buNone/>
            </a:pPr>
            <a:r>
              <a:rPr lang="en-US" sz="2400" dirty="0" smtClean="0">
                <a:solidFill>
                  <a:srgbClr val="000000"/>
                </a:solidFill>
              </a:rPr>
              <a:t>Simon played the song </a:t>
            </a:r>
            <a:r>
              <a:rPr lang="en-US" sz="2400" i="1" dirty="0" smtClean="0">
                <a:solidFill>
                  <a:srgbClr val="000000"/>
                </a:solidFill>
              </a:rPr>
              <a:t>dramatically/on his tuba/in two minutes</a:t>
            </a:r>
            <a:r>
              <a:rPr lang="en-US" sz="2400" dirty="0" smtClean="0">
                <a:solidFill>
                  <a:srgbClr val="000000"/>
                </a:solidFill>
              </a:rPr>
              <a:t>.</a:t>
            </a:r>
          </a:p>
          <a:p>
            <a:pPr>
              <a:buNone/>
            </a:pPr>
            <a:r>
              <a:rPr lang="en-US" sz="2400" dirty="0" smtClean="0">
                <a:solidFill>
                  <a:srgbClr val="FF0000"/>
                </a:solidFill>
                <a:sym typeface="Symbol"/>
              </a:rPr>
              <a:t></a:t>
            </a:r>
            <a:r>
              <a:rPr lang="en-US" sz="2400" dirty="0" smtClean="0">
                <a:solidFill>
                  <a:srgbClr val="FF0000"/>
                </a:solidFill>
              </a:rPr>
              <a:t>e[Played(e, Simon, the song) &amp; </a:t>
            </a:r>
            <a:r>
              <a:rPr lang="en-US" sz="2400" dirty="0" err="1" smtClean="0">
                <a:solidFill>
                  <a:srgbClr val="FF0000"/>
                </a:solidFill>
              </a:rPr>
              <a:t>Φ(e</a:t>
            </a:r>
            <a:r>
              <a:rPr lang="en-US" sz="2400" dirty="0" smtClean="0">
                <a:solidFill>
                  <a:srgbClr val="FF0000"/>
                </a:solidFill>
              </a:rPr>
              <a:t>)]</a:t>
            </a:r>
          </a:p>
          <a:p>
            <a:pPr>
              <a:buNone/>
            </a:pPr>
            <a:r>
              <a:rPr lang="en-US" sz="2400" dirty="0" smtClean="0">
                <a:solidFill>
                  <a:srgbClr val="000000"/>
                </a:solidFill>
              </a:rPr>
              <a:t>Simon played his tuba </a:t>
            </a:r>
            <a:r>
              <a:rPr lang="en-US" sz="2400" i="1" dirty="0" smtClean="0">
                <a:solidFill>
                  <a:srgbClr val="000000"/>
                </a:solidFill>
              </a:rPr>
              <a:t>skillfully/melodiously/for two minutes</a:t>
            </a:r>
            <a:r>
              <a:rPr lang="en-US" sz="2400" dirty="0" smtClean="0">
                <a:solidFill>
                  <a:srgbClr val="000000"/>
                </a:solidFill>
              </a:rPr>
              <a:t>.</a:t>
            </a:r>
          </a:p>
          <a:p>
            <a:pPr>
              <a:buNone/>
            </a:pPr>
            <a:r>
              <a:rPr lang="en-US" sz="2400" dirty="0" smtClean="0">
                <a:solidFill>
                  <a:srgbClr val="0000FF"/>
                </a:solidFill>
                <a:sym typeface="Symbol"/>
              </a:rPr>
              <a:t></a:t>
            </a:r>
            <a:r>
              <a:rPr lang="en-US" sz="2400" dirty="0" smtClean="0">
                <a:solidFill>
                  <a:srgbClr val="0000FF"/>
                </a:solidFill>
              </a:rPr>
              <a:t>e[Played(e, Simon, his tuba) &amp; </a:t>
            </a:r>
            <a:r>
              <a:rPr lang="en-US" sz="2400" dirty="0" err="1" smtClean="0">
                <a:solidFill>
                  <a:srgbClr val="0000FF"/>
                </a:solidFill>
              </a:rPr>
              <a:t>Ψ(e</a:t>
            </a:r>
            <a:r>
              <a:rPr lang="en-US" sz="2400" dirty="0" smtClean="0">
                <a:solidFill>
                  <a:srgbClr val="0000FF"/>
                </a:solidFill>
              </a:rPr>
              <a:t>)]</a:t>
            </a:r>
          </a:p>
          <a:p>
            <a:pPr>
              <a:buNone/>
            </a:pPr>
            <a:endParaRPr lang="en-US" sz="2400" dirty="0" smtClean="0"/>
          </a:p>
          <a:p>
            <a:pPr>
              <a:buNone/>
            </a:pPr>
            <a:r>
              <a:rPr lang="en-US" sz="2400" dirty="0" smtClean="0">
                <a:solidFill>
                  <a:srgbClr val="000000"/>
                </a:solidFill>
              </a:rPr>
              <a:t>?? </a:t>
            </a:r>
            <a:r>
              <a:rPr lang="en-US" sz="2400" i="1" dirty="0" smtClean="0">
                <a:solidFill>
                  <a:srgbClr val="000000"/>
                </a:solidFill>
              </a:rPr>
              <a:t>Simon </a:t>
            </a:r>
            <a:r>
              <a:rPr lang="en-US" sz="2400" i="1" dirty="0">
                <a:solidFill>
                  <a:srgbClr val="000000"/>
                </a:solidFill>
              </a:rPr>
              <a:t>played his tuba dramatically/on his tuba/in</a:t>
            </a:r>
            <a:r>
              <a:rPr lang="en-US" sz="2400" i="1" dirty="0" smtClean="0">
                <a:solidFill>
                  <a:srgbClr val="000000"/>
                </a:solidFill>
              </a:rPr>
              <a:t> two minutes</a:t>
            </a:r>
            <a:r>
              <a:rPr lang="en-US" sz="2400" i="1" dirty="0" smtClean="0">
                <a:solidFill>
                  <a:srgbClr val="FF0000"/>
                </a:solidFill>
              </a:rPr>
              <a:t>.</a:t>
            </a:r>
          </a:p>
          <a:p>
            <a:pPr>
              <a:buNone/>
            </a:pPr>
            <a:r>
              <a:rPr lang="en-US" sz="2400" dirty="0" smtClean="0">
                <a:solidFill>
                  <a:srgbClr val="000000"/>
                </a:solidFill>
              </a:rPr>
              <a:t>?? </a:t>
            </a:r>
            <a:r>
              <a:rPr lang="en-US" sz="2400" dirty="0" err="1" smtClean="0">
                <a:solidFill>
                  <a:srgbClr val="0000FF"/>
                </a:solidFill>
                <a:sym typeface="Symbol"/>
              </a:rPr>
              <a:t></a:t>
            </a:r>
            <a:r>
              <a:rPr lang="en-US" sz="2400" dirty="0" err="1">
                <a:solidFill>
                  <a:srgbClr val="0000FF"/>
                </a:solidFill>
              </a:rPr>
              <a:t>e[Played(e</a:t>
            </a:r>
            <a:r>
              <a:rPr lang="en-US" sz="2400" dirty="0">
                <a:solidFill>
                  <a:srgbClr val="0000FF"/>
                </a:solidFill>
              </a:rPr>
              <a:t>,</a:t>
            </a:r>
            <a:r>
              <a:rPr lang="en-US" sz="2400" dirty="0" smtClean="0">
                <a:solidFill>
                  <a:srgbClr val="0000FF"/>
                </a:solidFill>
              </a:rPr>
              <a:t> Simon, </a:t>
            </a:r>
            <a:r>
              <a:rPr lang="en-US" sz="2400" dirty="0">
                <a:solidFill>
                  <a:srgbClr val="0000FF"/>
                </a:solidFill>
              </a:rPr>
              <a:t>his tuba</a:t>
            </a:r>
            <a:r>
              <a:rPr lang="en-US" sz="2400" dirty="0" smtClean="0">
                <a:solidFill>
                  <a:srgbClr val="0000FF"/>
                </a:solidFill>
              </a:rPr>
              <a:t>) </a:t>
            </a:r>
            <a:r>
              <a:rPr lang="en-US" sz="2400" dirty="0">
                <a:solidFill>
                  <a:srgbClr val="0000FF"/>
                </a:solidFill>
              </a:rPr>
              <a:t>&amp; </a:t>
            </a:r>
            <a:r>
              <a:rPr lang="en-US" sz="2400" dirty="0" err="1" smtClean="0">
                <a:solidFill>
                  <a:srgbClr val="FF0000"/>
                </a:solidFill>
              </a:rPr>
              <a:t>Φ(</a:t>
            </a:r>
            <a:r>
              <a:rPr lang="en-US" sz="2400" dirty="0" err="1">
                <a:solidFill>
                  <a:srgbClr val="FF0000"/>
                </a:solidFill>
              </a:rPr>
              <a:t>e</a:t>
            </a:r>
            <a:r>
              <a:rPr lang="en-US" sz="2400" dirty="0">
                <a:solidFill>
                  <a:srgbClr val="FF0000"/>
                </a:solidFill>
              </a:rPr>
              <a:t>)</a:t>
            </a:r>
            <a:r>
              <a:rPr lang="en-US" sz="2400" dirty="0" smtClean="0">
                <a:solidFill>
                  <a:srgbClr val="0000FF"/>
                </a:solidFill>
              </a:rPr>
              <a:t>]</a:t>
            </a:r>
          </a:p>
        </p:txBody>
      </p:sp>
      <p:sp>
        <p:nvSpPr>
          <p:cNvPr id="4" name="TextBox 3"/>
          <p:cNvSpPr txBox="1"/>
          <p:nvPr/>
        </p:nvSpPr>
        <p:spPr>
          <a:xfrm>
            <a:off x="1935110" y="5034874"/>
            <a:ext cx="5586269" cy="461665"/>
          </a:xfrm>
          <a:prstGeom prst="rect">
            <a:avLst/>
          </a:prstGeom>
          <a:noFill/>
        </p:spPr>
        <p:txBody>
          <a:bodyPr wrap="square" rtlCol="0">
            <a:spAutoFit/>
          </a:bodyPr>
          <a:lstStyle/>
          <a:p>
            <a:r>
              <a:rPr lang="en-US" sz="2400" i="1" dirty="0" smtClean="0"/>
              <a:t>Here, identification just seems </a:t>
            </a:r>
            <a:r>
              <a:rPr lang="en-US" sz="2400" i="1" u="sng" dirty="0" smtClean="0"/>
              <a:t>wrong</a:t>
            </a:r>
            <a:r>
              <a:rPr lang="en-US" sz="2400" i="1" dirty="0" smtClean="0"/>
              <a:t>. </a:t>
            </a:r>
            <a:endParaRPr lang="en-US" sz="2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P spid="4" grpId="0"/>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So maybe we should Distinguish after all...</a:t>
            </a:r>
            <a:endParaRPr lang="en-US" sz="3200" dirty="0"/>
          </a:p>
        </p:txBody>
      </p:sp>
      <p:sp>
        <p:nvSpPr>
          <p:cNvPr id="3" name="Content Placeholder 2"/>
          <p:cNvSpPr>
            <a:spLocks noGrp="1"/>
          </p:cNvSpPr>
          <p:nvPr>
            <p:ph idx="1"/>
          </p:nvPr>
        </p:nvSpPr>
        <p:spPr>
          <a:xfrm>
            <a:off x="457199" y="1600200"/>
            <a:ext cx="8405157" cy="4954349"/>
          </a:xfrm>
        </p:spPr>
        <p:txBody>
          <a:bodyPr>
            <a:noAutofit/>
          </a:bodyPr>
          <a:lstStyle/>
          <a:p>
            <a:pPr>
              <a:buNone/>
            </a:pPr>
            <a:r>
              <a:rPr lang="en-US" sz="2400" dirty="0" smtClean="0">
                <a:solidFill>
                  <a:srgbClr val="FF0000"/>
                </a:solidFill>
              </a:rPr>
              <a:t>Simon played the song.</a:t>
            </a:r>
            <a:endParaRPr lang="en-US" sz="2400" dirty="0">
              <a:solidFill>
                <a:srgbClr val="FF0000"/>
              </a:solidFill>
            </a:endParaRPr>
          </a:p>
          <a:p>
            <a:pPr>
              <a:buNone/>
            </a:pPr>
            <a:r>
              <a:rPr lang="en-US" sz="2400" dirty="0" smtClean="0">
                <a:solidFill>
                  <a:srgbClr val="FF0000"/>
                </a:solidFill>
                <a:sym typeface="Symbol"/>
              </a:rPr>
              <a:t></a:t>
            </a:r>
            <a:r>
              <a:rPr lang="en-US" sz="2400" dirty="0" smtClean="0">
                <a:solidFill>
                  <a:srgbClr val="FF0000"/>
                </a:solidFill>
              </a:rPr>
              <a:t>e[Played(e, Simon, the song)]</a:t>
            </a:r>
          </a:p>
          <a:p>
            <a:pPr>
              <a:buNone/>
            </a:pPr>
            <a:r>
              <a:rPr lang="en-US" sz="2400" dirty="0" smtClean="0">
                <a:solidFill>
                  <a:srgbClr val="FF0000"/>
                </a:solidFill>
                <a:sym typeface="Symbol"/>
              </a:rPr>
              <a:t>     </a:t>
            </a:r>
            <a:r>
              <a:rPr lang="en-US" sz="2400" dirty="0" smtClean="0">
                <a:solidFill>
                  <a:srgbClr val="FF0000"/>
                </a:solidFill>
              </a:rPr>
              <a:t>Played(e1, Simon, the song)</a:t>
            </a:r>
          </a:p>
          <a:p>
            <a:pPr>
              <a:spcBef>
                <a:spcPts val="1800"/>
              </a:spcBef>
              <a:buNone/>
            </a:pPr>
            <a:r>
              <a:rPr lang="en-US" sz="2400" dirty="0" smtClean="0">
                <a:solidFill>
                  <a:srgbClr val="0000FF"/>
                </a:solidFill>
              </a:rPr>
              <a:t>Simon played his tuba.</a:t>
            </a:r>
          </a:p>
          <a:p>
            <a:pPr>
              <a:buNone/>
            </a:pPr>
            <a:r>
              <a:rPr lang="en-US" sz="2400" dirty="0" smtClean="0">
                <a:solidFill>
                  <a:srgbClr val="0000FF"/>
                </a:solidFill>
                <a:sym typeface="Symbol"/>
              </a:rPr>
              <a:t></a:t>
            </a:r>
            <a:r>
              <a:rPr lang="en-US" sz="2400" dirty="0" smtClean="0">
                <a:solidFill>
                  <a:srgbClr val="0000FF"/>
                </a:solidFill>
              </a:rPr>
              <a:t>e[Played(e, Simon, his tuba)]</a:t>
            </a:r>
          </a:p>
          <a:p>
            <a:pPr>
              <a:buNone/>
            </a:pPr>
            <a:r>
              <a:rPr lang="en-US" sz="2400" dirty="0" smtClean="0">
                <a:solidFill>
                  <a:srgbClr val="0000FF"/>
                </a:solidFill>
              </a:rPr>
              <a:t>      Played(e2, Simon, his tuba)</a:t>
            </a:r>
          </a:p>
          <a:p>
            <a:pPr>
              <a:spcBef>
                <a:spcPts val="0"/>
              </a:spcBef>
              <a:buNone/>
            </a:pPr>
            <a:endParaRPr lang="en-US" sz="2400" u="sng" dirty="0" smtClean="0"/>
          </a:p>
          <a:p>
            <a:pPr>
              <a:buNone/>
            </a:pPr>
            <a:r>
              <a:rPr lang="en-US" sz="2200" u="sng" dirty="0" smtClean="0"/>
              <a:t>DISTINGUISH, but RELATE</a:t>
            </a:r>
            <a:r>
              <a:rPr lang="en-US" sz="2200" dirty="0" smtClean="0"/>
              <a:t>: </a:t>
            </a:r>
            <a:r>
              <a:rPr lang="en-US" sz="2200" dirty="0" smtClean="0">
                <a:solidFill>
                  <a:srgbClr val="FF0000"/>
                </a:solidFill>
              </a:rPr>
              <a:t>e1 </a:t>
            </a:r>
            <a:r>
              <a:rPr lang="en-US" sz="2200" dirty="0" smtClean="0"/>
              <a:t>≠</a:t>
            </a:r>
            <a:r>
              <a:rPr lang="en-US" sz="2200" dirty="0" smtClean="0">
                <a:solidFill>
                  <a:srgbClr val="FF0000"/>
                </a:solidFill>
              </a:rPr>
              <a:t> </a:t>
            </a:r>
            <a:r>
              <a:rPr lang="en-US" sz="2200" dirty="0" smtClean="0">
                <a:solidFill>
                  <a:srgbClr val="0000FF"/>
                </a:solidFill>
              </a:rPr>
              <a:t>e2</a:t>
            </a:r>
            <a:r>
              <a:rPr lang="en-US" sz="2200" dirty="0" smtClean="0">
                <a:solidFill>
                  <a:srgbClr val="000000"/>
                </a:solidFill>
              </a:rPr>
              <a:t>, but </a:t>
            </a:r>
            <a:r>
              <a:rPr lang="en-US" sz="2200" dirty="0" smtClean="0">
                <a:solidFill>
                  <a:srgbClr val="FF0000"/>
                </a:solidFill>
              </a:rPr>
              <a:t>e1 </a:t>
            </a:r>
            <a:r>
              <a:rPr lang="en-US" sz="2200" dirty="0" smtClean="0">
                <a:solidFill>
                  <a:srgbClr val="000000"/>
                </a:solidFill>
              </a:rPr>
              <a:t>≈</a:t>
            </a:r>
            <a:r>
              <a:rPr lang="en-US" sz="2200" dirty="0" smtClean="0">
                <a:solidFill>
                  <a:srgbClr val="FF0000"/>
                </a:solidFill>
              </a:rPr>
              <a:t> </a:t>
            </a:r>
            <a:r>
              <a:rPr lang="en-US" sz="2200" dirty="0" smtClean="0">
                <a:solidFill>
                  <a:srgbClr val="0000FF"/>
                </a:solidFill>
              </a:rPr>
              <a:t>e2 </a:t>
            </a:r>
          </a:p>
          <a:p>
            <a:pPr>
              <a:spcBef>
                <a:spcPts val="0"/>
              </a:spcBef>
              <a:buNone/>
            </a:pPr>
            <a:endParaRPr lang="en-US" sz="2400" dirty="0" smtClean="0"/>
          </a:p>
          <a:p>
            <a:pPr>
              <a:spcBef>
                <a:spcPts val="0"/>
              </a:spcBef>
              <a:buNone/>
            </a:pPr>
            <a:r>
              <a:rPr lang="en-US" sz="2400" dirty="0" smtClean="0"/>
              <a:t>My Claim: while this strategy is plausible for </a:t>
            </a:r>
            <a:r>
              <a:rPr lang="en-US" sz="2400" i="1" dirty="0" smtClean="0"/>
              <a:t>some</a:t>
            </a:r>
          </a:p>
          <a:p>
            <a:pPr>
              <a:spcBef>
                <a:spcPts val="0"/>
              </a:spcBef>
              <a:buNone/>
            </a:pPr>
            <a:r>
              <a:rPr lang="en-US" sz="2400" i="1" dirty="0" smtClean="0"/>
              <a:t>		 	     </a:t>
            </a:r>
            <a:r>
              <a:rPr lang="en-US" sz="2400" dirty="0" smtClean="0"/>
              <a:t> cases, it is not plausible for </a:t>
            </a:r>
            <a:r>
              <a:rPr lang="en-US" sz="2400" i="1" dirty="0" smtClean="0"/>
              <a:t>these</a:t>
            </a:r>
            <a:r>
              <a:rPr lang="en-US" sz="2400" dirty="0" smtClean="0"/>
              <a:t> cases</a:t>
            </a:r>
            <a:endParaRPr lang="en-US" sz="2200" dirty="0" smtClean="0"/>
          </a:p>
        </p:txBody>
      </p:sp>
      <p:pic>
        <p:nvPicPr>
          <p:cNvPr id="4" name="Picture 3"/>
          <p:cNvPicPr>
            <a:picLocks noChangeAspect="1"/>
          </p:cNvPicPr>
          <p:nvPr/>
        </p:nvPicPr>
        <p:blipFill>
          <a:blip r:embed="rId2"/>
          <a:stretch>
            <a:fillRect/>
          </a:stretch>
        </p:blipFill>
        <p:spPr>
          <a:xfrm>
            <a:off x="6766940" y="4437967"/>
            <a:ext cx="2095416" cy="21165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smtClean="0"/>
              <a:t>Outline</a:t>
            </a:r>
            <a:endParaRPr lang="en-US" sz="3200" u="sng" dirty="0"/>
          </a:p>
        </p:txBody>
      </p:sp>
      <p:sp>
        <p:nvSpPr>
          <p:cNvPr id="3" name="Content Placeholder 2"/>
          <p:cNvSpPr>
            <a:spLocks noGrp="1"/>
          </p:cNvSpPr>
          <p:nvPr>
            <p:ph idx="1"/>
          </p:nvPr>
        </p:nvSpPr>
        <p:spPr>
          <a:xfrm>
            <a:off x="457200" y="1417638"/>
            <a:ext cx="8229600" cy="5031154"/>
          </a:xfrm>
        </p:spPr>
        <p:txBody>
          <a:bodyPr>
            <a:noAutofit/>
          </a:bodyPr>
          <a:lstStyle/>
          <a:p>
            <a:r>
              <a:rPr lang="en-US" sz="2400" dirty="0" smtClean="0"/>
              <a:t>Framing effects (e.g., </a:t>
            </a:r>
            <a:r>
              <a:rPr lang="en-US" sz="2400" dirty="0" err="1" smtClean="0"/>
              <a:t>Kahneman</a:t>
            </a:r>
            <a:r>
              <a:rPr lang="en-US" sz="2400" dirty="0" smtClean="0"/>
              <a:t> </a:t>
            </a:r>
            <a:r>
              <a:rPr lang="en-US" sz="2400" dirty="0"/>
              <a:t>and </a:t>
            </a:r>
            <a:r>
              <a:rPr lang="en-US" sz="2400" dirty="0" err="1" smtClean="0"/>
              <a:t>Tversky</a:t>
            </a:r>
            <a:r>
              <a:rPr lang="en-US" sz="2400" dirty="0" smtClean="0"/>
              <a:t>) </a:t>
            </a:r>
          </a:p>
          <a:p>
            <a:r>
              <a:rPr lang="en-US" sz="2400" dirty="0" smtClean="0"/>
              <a:t>Some puzzles concerning natural language “event variables”</a:t>
            </a:r>
          </a:p>
          <a:p>
            <a:pPr>
              <a:spcBef>
                <a:spcPts val="0"/>
              </a:spcBef>
              <a:buNone/>
            </a:pPr>
            <a:r>
              <a:rPr lang="en-US" sz="2400" dirty="0" smtClean="0">
                <a:solidFill>
                  <a:srgbClr val="000000"/>
                </a:solidFill>
              </a:rPr>
              <a:t>			</a:t>
            </a:r>
            <a:r>
              <a:rPr lang="en-US" sz="2200" dirty="0" smtClean="0"/>
              <a:t>Two chipmunks chased each other.</a:t>
            </a:r>
          </a:p>
          <a:p>
            <a:pPr>
              <a:spcBef>
                <a:spcPts val="0"/>
              </a:spcBef>
              <a:spcAft>
                <a:spcPts val="1200"/>
              </a:spcAft>
              <a:buNone/>
            </a:pPr>
            <a:r>
              <a:rPr lang="en-US" sz="2200" dirty="0" smtClean="0">
                <a:solidFill>
                  <a:srgbClr val="0000FF"/>
                </a:solidFill>
              </a:rPr>
              <a:t>			</a:t>
            </a:r>
            <a:r>
              <a:rPr lang="en-US" sz="2200" dirty="0" smtClean="0">
                <a:solidFill>
                  <a:srgbClr val="FF0000"/>
                </a:solidFill>
              </a:rPr>
              <a:t>Alvin joyfully chased Theodore, </a:t>
            </a:r>
            <a:r>
              <a:rPr lang="en-US" sz="2200" dirty="0" smtClean="0">
                <a:solidFill>
                  <a:srgbClr val="0000FF"/>
                </a:solidFill>
              </a:rPr>
              <a:t>who joylessly chased Alvin.</a:t>
            </a:r>
          </a:p>
          <a:p>
            <a:pPr>
              <a:spcBef>
                <a:spcPts val="0"/>
              </a:spcBef>
              <a:buNone/>
            </a:pPr>
            <a:r>
              <a:rPr lang="en-US" sz="2200" dirty="0" smtClean="0">
                <a:solidFill>
                  <a:srgbClr val="0000FF"/>
                </a:solidFill>
              </a:rPr>
              <a:t>            	</a:t>
            </a:r>
            <a:r>
              <a:rPr lang="en-US" sz="2200" dirty="0" smtClean="0">
                <a:solidFill>
                  <a:srgbClr val="FF0000"/>
                </a:solidFill>
              </a:rPr>
              <a:t>Simon </a:t>
            </a:r>
            <a:r>
              <a:rPr lang="en-US" sz="2200" dirty="0">
                <a:solidFill>
                  <a:srgbClr val="FF0000"/>
                </a:solidFill>
              </a:rPr>
              <a:t>played</a:t>
            </a:r>
            <a:r>
              <a:rPr lang="en-US" sz="2200" dirty="0" smtClean="0">
                <a:solidFill>
                  <a:srgbClr val="FF0000"/>
                </a:solidFill>
              </a:rPr>
              <a:t> a </a:t>
            </a:r>
            <a:r>
              <a:rPr lang="en-US" sz="2200" dirty="0">
                <a:solidFill>
                  <a:srgbClr val="FF0000"/>
                </a:solidFill>
              </a:rPr>
              <a:t>song </a:t>
            </a:r>
            <a:r>
              <a:rPr lang="en-US" sz="2200" dirty="0"/>
              <a:t>dramatically on his tuba in</a:t>
            </a:r>
            <a:r>
              <a:rPr lang="en-US" sz="2200" dirty="0" smtClean="0"/>
              <a:t> two </a:t>
            </a:r>
            <a:r>
              <a:rPr lang="en-US" sz="2200" dirty="0"/>
              <a:t>minutes.</a:t>
            </a:r>
          </a:p>
          <a:p>
            <a:pPr>
              <a:spcBef>
                <a:spcPts val="0"/>
              </a:spcBef>
              <a:spcAft>
                <a:spcPts val="1800"/>
              </a:spcAft>
              <a:buNone/>
            </a:pPr>
            <a:r>
              <a:rPr lang="en-US" sz="2200" dirty="0">
                <a:solidFill>
                  <a:srgbClr val="0000FF"/>
                </a:solidFill>
              </a:rPr>
              <a:t>		</a:t>
            </a:r>
            <a:r>
              <a:rPr lang="en-US" sz="2200" dirty="0" smtClean="0">
                <a:solidFill>
                  <a:srgbClr val="0000FF"/>
                </a:solidFill>
              </a:rPr>
              <a:t>	Simon </a:t>
            </a:r>
            <a:r>
              <a:rPr lang="en-US" sz="2200" dirty="0">
                <a:solidFill>
                  <a:srgbClr val="0000FF"/>
                </a:solidFill>
              </a:rPr>
              <a:t>played his tuba </a:t>
            </a:r>
            <a:r>
              <a:rPr lang="en-US" sz="2200" dirty="0">
                <a:solidFill>
                  <a:srgbClr val="000000"/>
                </a:solidFill>
              </a:rPr>
              <a:t>for</a:t>
            </a:r>
            <a:r>
              <a:rPr lang="en-US" sz="2200" dirty="0" smtClean="0">
                <a:solidFill>
                  <a:srgbClr val="000000"/>
                </a:solidFill>
              </a:rPr>
              <a:t> two </a:t>
            </a:r>
            <a:r>
              <a:rPr lang="en-US" sz="2200" dirty="0">
                <a:solidFill>
                  <a:srgbClr val="000000"/>
                </a:solidFill>
              </a:rPr>
              <a:t>minutes</a:t>
            </a:r>
            <a:r>
              <a:rPr lang="en-US" sz="2200" dirty="0" smtClean="0">
                <a:solidFill>
                  <a:srgbClr val="000000"/>
                </a:solidFill>
              </a:rPr>
              <a:t>.</a:t>
            </a:r>
          </a:p>
          <a:p>
            <a:pPr>
              <a:spcBef>
                <a:spcPts val="0"/>
              </a:spcBef>
              <a:buNone/>
            </a:pPr>
            <a:r>
              <a:rPr lang="en-US" sz="2000" dirty="0" smtClean="0">
                <a:solidFill>
                  <a:srgbClr val="0000FF"/>
                </a:solidFill>
              </a:rPr>
              <a:t>				</a:t>
            </a:r>
            <a:r>
              <a:rPr lang="en-US" sz="2200" i="1" dirty="0" smtClean="0">
                <a:solidFill>
                  <a:srgbClr val="FF0000"/>
                </a:solidFill>
              </a:rPr>
              <a:t>There was an event, e1, of Simon playing a song...</a:t>
            </a:r>
          </a:p>
          <a:p>
            <a:pPr>
              <a:spcBef>
                <a:spcPts val="0"/>
              </a:spcBef>
              <a:buNone/>
            </a:pPr>
            <a:r>
              <a:rPr lang="en-US" sz="2200" i="1" dirty="0" smtClean="0">
                <a:solidFill>
                  <a:srgbClr val="FF0000"/>
                </a:solidFill>
              </a:rPr>
              <a:t>				</a:t>
            </a:r>
            <a:r>
              <a:rPr lang="en-US" sz="2200" i="1" dirty="0" smtClean="0">
                <a:solidFill>
                  <a:srgbClr val="0000FF"/>
                </a:solidFill>
              </a:rPr>
              <a:t>There was an event, e2, of Simon playing his tuba...</a:t>
            </a:r>
          </a:p>
          <a:p>
            <a:pPr>
              <a:spcBef>
                <a:spcPts val="0"/>
              </a:spcBef>
              <a:buNone/>
            </a:pPr>
            <a:r>
              <a:rPr lang="en-US" sz="2200" i="1" dirty="0" smtClean="0">
                <a:solidFill>
                  <a:srgbClr val="FF0000"/>
                </a:solidFill>
              </a:rPr>
              <a:t>				</a:t>
            </a:r>
            <a:r>
              <a:rPr lang="en-US" sz="2200" dirty="0" smtClean="0"/>
              <a:t>Was </a:t>
            </a:r>
            <a:r>
              <a:rPr lang="en-US" sz="2200" dirty="0" smtClean="0">
                <a:solidFill>
                  <a:srgbClr val="FF0000"/>
                </a:solidFill>
              </a:rPr>
              <a:t>e1</a:t>
            </a:r>
            <a:r>
              <a:rPr lang="en-US" sz="2200" dirty="0" smtClean="0"/>
              <a:t> (identical to) </a:t>
            </a:r>
            <a:r>
              <a:rPr lang="en-US" sz="2200" dirty="0" smtClean="0">
                <a:solidFill>
                  <a:srgbClr val="0000FF"/>
                </a:solidFill>
              </a:rPr>
              <a:t>e2</a:t>
            </a:r>
            <a:r>
              <a:rPr lang="en-US" sz="2200" dirty="0" smtClean="0"/>
              <a:t>?</a:t>
            </a:r>
            <a:endParaRPr lang="en-US" sz="2200" dirty="0" smtClean="0">
              <a:solidFill>
                <a:srgbClr val="0000FF"/>
              </a:solidFill>
            </a:endParaRPr>
          </a:p>
          <a:p>
            <a:pPr>
              <a:spcBef>
                <a:spcPts val="0"/>
              </a:spcBef>
              <a:buNone/>
            </a:pPr>
            <a:r>
              <a:rPr lang="en-US" sz="2000" i="1" dirty="0" smtClean="0">
                <a:solidFill>
                  <a:srgbClr val="0000FF"/>
                </a:solidFill>
              </a:rPr>
              <a:t>		      </a:t>
            </a:r>
          </a:p>
          <a:p>
            <a:pPr>
              <a:spcBef>
                <a:spcPts val="0"/>
              </a:spcBef>
              <a:buNone/>
            </a:pPr>
            <a:r>
              <a:rPr lang="en-US" sz="2000" i="1" dirty="0" smtClean="0">
                <a:solidFill>
                  <a:srgbClr val="0000FF"/>
                </a:solidFill>
              </a:rPr>
              <a:t> 		   </a:t>
            </a:r>
            <a:r>
              <a:rPr lang="en-US" sz="2200" dirty="0" smtClean="0">
                <a:solidFill>
                  <a:srgbClr val="0000FF"/>
                </a:solidFill>
              </a:rPr>
              <a:t>*Simon played his tuba </a:t>
            </a:r>
            <a:r>
              <a:rPr lang="en-US" sz="2200" dirty="0" smtClean="0">
                <a:solidFill>
                  <a:srgbClr val="000000"/>
                </a:solidFill>
              </a:rPr>
              <a:t>dramatically on his tuba in two minutes.</a:t>
            </a:r>
            <a:endParaRPr lang="en-US" sz="2200" i="1" dirty="0" smtClean="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09631"/>
          </a:xfrm>
        </p:spPr>
        <p:txBody>
          <a:bodyPr>
            <a:noAutofit/>
          </a:bodyPr>
          <a:lstStyle/>
          <a:p>
            <a:r>
              <a:rPr lang="en-US" sz="3600" dirty="0" smtClean="0"/>
              <a:t>Plausible Cases of “Distinct but Related”</a:t>
            </a:r>
            <a:endParaRPr lang="en-US" sz="3600" dirty="0"/>
          </a:p>
        </p:txBody>
      </p:sp>
      <p:sp>
        <p:nvSpPr>
          <p:cNvPr id="3" name="Content Placeholder 2"/>
          <p:cNvSpPr>
            <a:spLocks noGrp="1"/>
          </p:cNvSpPr>
          <p:nvPr>
            <p:ph idx="1"/>
          </p:nvPr>
        </p:nvSpPr>
        <p:spPr>
          <a:xfrm>
            <a:off x="457200" y="1417638"/>
            <a:ext cx="8229600" cy="5026016"/>
          </a:xfrm>
        </p:spPr>
        <p:txBody>
          <a:bodyPr>
            <a:noAutofit/>
          </a:bodyPr>
          <a:lstStyle/>
          <a:p>
            <a:r>
              <a:rPr lang="en-US" sz="2000" dirty="0" smtClean="0"/>
              <a:t>Booth shot Lincoln with a pistol			</a:t>
            </a:r>
          </a:p>
          <a:p>
            <a:r>
              <a:rPr lang="en-US" sz="2000" dirty="0" smtClean="0"/>
              <a:t>Booth pulled the trigger with his finger		</a:t>
            </a:r>
          </a:p>
          <a:p>
            <a:pPr>
              <a:spcBef>
                <a:spcPts val="0"/>
              </a:spcBef>
            </a:pPr>
            <a:endParaRPr lang="en-US" sz="2000" dirty="0" smtClean="0"/>
          </a:p>
          <a:p>
            <a:pPr>
              <a:spcBef>
                <a:spcPts val="0"/>
              </a:spcBef>
              <a:buNone/>
            </a:pPr>
            <a:r>
              <a:rPr lang="en-US" sz="2000" dirty="0" smtClean="0">
                <a:solidFill>
                  <a:srgbClr val="0000FF"/>
                </a:solidFill>
              </a:rPr>
              <a:t>It seems that (modulo some niceties)</a:t>
            </a:r>
          </a:p>
          <a:p>
            <a:pPr>
              <a:spcBef>
                <a:spcPts val="0"/>
              </a:spcBef>
              <a:buNone/>
            </a:pPr>
            <a:r>
              <a:rPr lang="en-US" sz="2000" dirty="0" smtClean="0">
                <a:solidFill>
                  <a:srgbClr val="0000FF"/>
                </a:solidFill>
              </a:rPr>
              <a:t>	the pulling was a </a:t>
            </a:r>
            <a:r>
              <a:rPr lang="en-US" sz="2000" i="1" u="sng" dirty="0" smtClean="0">
                <a:solidFill>
                  <a:srgbClr val="0000FF"/>
                </a:solidFill>
              </a:rPr>
              <a:t>part</a:t>
            </a:r>
            <a:r>
              <a:rPr lang="en-US" sz="2000" dirty="0" smtClean="0">
                <a:solidFill>
                  <a:srgbClr val="0000FF"/>
                </a:solidFill>
              </a:rPr>
              <a:t> of the shooting...</a:t>
            </a:r>
          </a:p>
          <a:p>
            <a:pPr>
              <a:spcBef>
                <a:spcPts val="0"/>
              </a:spcBef>
              <a:buNone/>
            </a:pPr>
            <a:r>
              <a:rPr lang="en-US" sz="2000" dirty="0" smtClean="0">
                <a:solidFill>
                  <a:srgbClr val="0000FF"/>
                </a:solidFill>
              </a:rPr>
              <a:t>	the pulling ended </a:t>
            </a:r>
            <a:r>
              <a:rPr lang="en-US" sz="2000" i="1" u="sng" dirty="0" smtClean="0">
                <a:solidFill>
                  <a:srgbClr val="0000FF"/>
                </a:solidFill>
              </a:rPr>
              <a:t>befor</a:t>
            </a:r>
            <a:r>
              <a:rPr lang="en-US" sz="2000" i="1" dirty="0" smtClean="0">
                <a:solidFill>
                  <a:srgbClr val="0000FF"/>
                </a:solidFill>
              </a:rPr>
              <a:t>e</a:t>
            </a:r>
            <a:r>
              <a:rPr lang="en-US" sz="2000" dirty="0" smtClean="0">
                <a:solidFill>
                  <a:srgbClr val="0000FF"/>
                </a:solidFill>
              </a:rPr>
              <a:t> the shooting did</a:t>
            </a:r>
          </a:p>
          <a:p>
            <a:pPr>
              <a:spcBef>
                <a:spcPts val="0"/>
              </a:spcBef>
              <a:buNone/>
            </a:pPr>
            <a:r>
              <a:rPr lang="en-US" sz="2000" dirty="0" smtClean="0"/>
              <a:t>    </a:t>
            </a:r>
          </a:p>
          <a:p>
            <a:r>
              <a:rPr lang="en-US" sz="2000" dirty="0" smtClean="0"/>
              <a:t>Booth didn’t shoot Lincoln with his finger	 	</a:t>
            </a:r>
          </a:p>
          <a:p>
            <a:r>
              <a:rPr lang="en-US" sz="2000" dirty="0" smtClean="0"/>
              <a:t>Booth didn’t pull the trigger with a pistol		</a:t>
            </a:r>
          </a:p>
          <a:p>
            <a:pPr>
              <a:spcBef>
                <a:spcPts val="0"/>
              </a:spcBef>
              <a:buNone/>
            </a:pPr>
            <a:r>
              <a:rPr lang="en-US" sz="2000" dirty="0" smtClean="0"/>
              <a:t> </a:t>
            </a:r>
          </a:p>
          <a:p>
            <a:r>
              <a:rPr lang="en-US" sz="2000" dirty="0" smtClean="0"/>
              <a:t>Booth pulled the trigger long before Lincoln died	</a:t>
            </a:r>
          </a:p>
          <a:p>
            <a:pPr>
              <a:buNone/>
            </a:pPr>
            <a:r>
              <a:rPr lang="en-US" sz="2000" dirty="0" smtClean="0"/>
              <a:t>?    Booth killed Lincoln long before Lincoln died</a:t>
            </a:r>
          </a:p>
          <a:p>
            <a:pPr>
              <a:spcBef>
                <a:spcPts val="0"/>
              </a:spcBef>
              <a:buNone/>
            </a:pPr>
            <a:endParaRPr lang="en-US" sz="2000" dirty="0" smtClean="0"/>
          </a:p>
          <a:p>
            <a:pPr>
              <a:spcBef>
                <a:spcPts val="0"/>
              </a:spcBef>
              <a:buNone/>
            </a:pPr>
            <a:r>
              <a:rPr lang="en-US" sz="2000" dirty="0" smtClean="0">
                <a:solidFill>
                  <a:srgbClr val="0000FF"/>
                </a:solidFill>
              </a:rPr>
              <a:t> It seems that (modulo some niceties)</a:t>
            </a:r>
          </a:p>
          <a:p>
            <a:pPr>
              <a:spcBef>
                <a:spcPts val="0"/>
              </a:spcBef>
              <a:buNone/>
            </a:pPr>
            <a:r>
              <a:rPr lang="en-US" sz="2000" dirty="0" smtClean="0">
                <a:solidFill>
                  <a:srgbClr val="0000FF"/>
                </a:solidFill>
              </a:rPr>
              <a:t>	the trigger-pulling was a </a:t>
            </a:r>
            <a:r>
              <a:rPr lang="en-US" sz="2000" i="1" u="sng" dirty="0" err="1" smtClean="0">
                <a:solidFill>
                  <a:srgbClr val="0000FF"/>
                </a:solidFill>
              </a:rPr>
              <a:t>nonfinal</a:t>
            </a:r>
            <a:r>
              <a:rPr lang="en-US" sz="2000" i="1" u="sng" dirty="0" smtClean="0">
                <a:solidFill>
                  <a:srgbClr val="0000FF"/>
                </a:solidFill>
              </a:rPr>
              <a:t> part</a:t>
            </a:r>
            <a:r>
              <a:rPr lang="en-US" sz="2000" dirty="0" smtClean="0">
                <a:solidFill>
                  <a:srgbClr val="0000FF"/>
                </a:solidFill>
              </a:rPr>
              <a:t> of the killing</a:t>
            </a:r>
          </a:p>
          <a:p>
            <a:pPr>
              <a:buNone/>
            </a:pPr>
            <a:endParaRPr lang="en-US" sz="2000" dirty="0" smtClean="0"/>
          </a:p>
        </p:txBody>
      </p:sp>
      <p:sp>
        <p:nvSpPr>
          <p:cNvPr id="4" name="TextBox 3"/>
          <p:cNvSpPr txBox="1"/>
          <p:nvPr/>
        </p:nvSpPr>
        <p:spPr>
          <a:xfrm>
            <a:off x="5262661" y="2325864"/>
            <a:ext cx="3424139" cy="1015663"/>
          </a:xfrm>
          <a:prstGeom prst="rect">
            <a:avLst/>
          </a:prstGeom>
          <a:noFill/>
        </p:spPr>
        <p:txBody>
          <a:bodyPr wrap="square" rtlCol="0">
            <a:spAutoFit/>
          </a:bodyPr>
          <a:lstStyle/>
          <a:p>
            <a:r>
              <a:rPr lang="en-US" sz="2000" dirty="0" smtClean="0">
                <a:solidFill>
                  <a:srgbClr val="FF0000"/>
                </a:solidFill>
              </a:rPr>
              <a:t>  |---------|-----------|----------|</a:t>
            </a:r>
          </a:p>
          <a:p>
            <a:r>
              <a:rPr lang="en-US" sz="2000" dirty="0" smtClean="0">
                <a:solidFill>
                  <a:srgbClr val="FF0000"/>
                </a:solidFill>
              </a:rPr>
              <a:t>            finger      trigger     pistol</a:t>
            </a:r>
          </a:p>
          <a:p>
            <a:r>
              <a:rPr lang="en-US" sz="2000" dirty="0" smtClean="0">
                <a:solidFill>
                  <a:srgbClr val="FF0000"/>
                </a:solidFill>
              </a:rPr>
              <a:t>         squeezed   pulled      shot</a:t>
            </a:r>
          </a:p>
        </p:txBody>
      </p:sp>
      <p:pic>
        <p:nvPicPr>
          <p:cNvPr id="7" name="Picture 6" descr="thomson.gif"/>
          <p:cNvPicPr>
            <a:picLocks noChangeAspect="1"/>
          </p:cNvPicPr>
          <p:nvPr/>
        </p:nvPicPr>
        <p:blipFill>
          <a:blip r:embed="rId2"/>
          <a:stretch>
            <a:fillRect/>
          </a:stretch>
        </p:blipFill>
        <p:spPr>
          <a:xfrm>
            <a:off x="6340678" y="4160111"/>
            <a:ext cx="1677705" cy="22835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09631"/>
          </a:xfrm>
        </p:spPr>
        <p:txBody>
          <a:bodyPr>
            <a:noAutofit/>
          </a:bodyPr>
          <a:lstStyle/>
          <a:p>
            <a:r>
              <a:rPr lang="en-US" sz="3600" dirty="0" smtClean="0"/>
              <a:t>Plausible Cases of “Distinct but Related”</a:t>
            </a:r>
            <a:endParaRPr lang="en-US" sz="3600" dirty="0"/>
          </a:p>
        </p:txBody>
      </p:sp>
      <p:sp>
        <p:nvSpPr>
          <p:cNvPr id="3" name="Content Placeholder 2"/>
          <p:cNvSpPr>
            <a:spLocks noGrp="1"/>
          </p:cNvSpPr>
          <p:nvPr>
            <p:ph idx="1"/>
          </p:nvPr>
        </p:nvSpPr>
        <p:spPr>
          <a:xfrm>
            <a:off x="457200" y="1417638"/>
            <a:ext cx="8229600" cy="5026016"/>
          </a:xfrm>
        </p:spPr>
        <p:txBody>
          <a:bodyPr>
            <a:noAutofit/>
          </a:bodyPr>
          <a:lstStyle/>
          <a:p>
            <a:r>
              <a:rPr lang="en-US" sz="2000" dirty="0" smtClean="0"/>
              <a:t>Booth shot Lincoln with a pistol			</a:t>
            </a:r>
          </a:p>
          <a:p>
            <a:r>
              <a:rPr lang="en-US" sz="2000" dirty="0" smtClean="0"/>
              <a:t>Booth pulled the trigger with his finger		</a:t>
            </a:r>
          </a:p>
          <a:p>
            <a:pPr>
              <a:spcBef>
                <a:spcPts val="0"/>
              </a:spcBef>
            </a:pPr>
            <a:endParaRPr lang="en-US" sz="2000" dirty="0" smtClean="0"/>
          </a:p>
          <a:p>
            <a:pPr>
              <a:spcBef>
                <a:spcPts val="0"/>
              </a:spcBef>
              <a:buNone/>
            </a:pPr>
            <a:r>
              <a:rPr lang="en-US" sz="2000" dirty="0" smtClean="0">
                <a:solidFill>
                  <a:srgbClr val="0000FF"/>
                </a:solidFill>
              </a:rPr>
              <a:t>It seems that (modulo some niceties)</a:t>
            </a:r>
          </a:p>
          <a:p>
            <a:pPr>
              <a:spcBef>
                <a:spcPts val="0"/>
              </a:spcBef>
              <a:buNone/>
            </a:pPr>
            <a:r>
              <a:rPr lang="en-US" sz="2000" dirty="0" smtClean="0">
                <a:solidFill>
                  <a:srgbClr val="0000FF"/>
                </a:solidFill>
              </a:rPr>
              <a:t>	the pulling was a </a:t>
            </a:r>
            <a:r>
              <a:rPr lang="en-US" sz="2000" i="1" u="sng" dirty="0" smtClean="0">
                <a:solidFill>
                  <a:srgbClr val="0000FF"/>
                </a:solidFill>
              </a:rPr>
              <a:t>part</a:t>
            </a:r>
            <a:r>
              <a:rPr lang="en-US" sz="2000" dirty="0" smtClean="0">
                <a:solidFill>
                  <a:srgbClr val="0000FF"/>
                </a:solidFill>
              </a:rPr>
              <a:t> of the shooting...</a:t>
            </a:r>
          </a:p>
          <a:p>
            <a:pPr>
              <a:spcBef>
                <a:spcPts val="0"/>
              </a:spcBef>
              <a:buNone/>
            </a:pPr>
            <a:r>
              <a:rPr lang="en-US" sz="2000" dirty="0" smtClean="0">
                <a:solidFill>
                  <a:srgbClr val="0000FF"/>
                </a:solidFill>
              </a:rPr>
              <a:t>	the pulling ended </a:t>
            </a:r>
            <a:r>
              <a:rPr lang="en-US" sz="2000" i="1" u="sng" dirty="0" smtClean="0">
                <a:solidFill>
                  <a:srgbClr val="0000FF"/>
                </a:solidFill>
              </a:rPr>
              <a:t>befor</a:t>
            </a:r>
            <a:r>
              <a:rPr lang="en-US" sz="2000" i="1" dirty="0" smtClean="0">
                <a:solidFill>
                  <a:srgbClr val="0000FF"/>
                </a:solidFill>
              </a:rPr>
              <a:t>e</a:t>
            </a:r>
            <a:r>
              <a:rPr lang="en-US" sz="2000" dirty="0" smtClean="0">
                <a:solidFill>
                  <a:srgbClr val="0000FF"/>
                </a:solidFill>
              </a:rPr>
              <a:t> the shooting did</a:t>
            </a:r>
          </a:p>
          <a:p>
            <a:pPr>
              <a:spcBef>
                <a:spcPts val="0"/>
              </a:spcBef>
              <a:buNone/>
            </a:pPr>
            <a:r>
              <a:rPr lang="en-US" sz="2000" dirty="0" smtClean="0"/>
              <a:t>    </a:t>
            </a:r>
          </a:p>
          <a:p>
            <a:r>
              <a:rPr lang="en-US" sz="2000" dirty="0" smtClean="0"/>
              <a:t>Booth didn’t shoot Lincoln with his finger	 	</a:t>
            </a:r>
          </a:p>
          <a:p>
            <a:r>
              <a:rPr lang="en-US" sz="2000" dirty="0" smtClean="0"/>
              <a:t>Booth didn’t pull the trigger with a pistol	</a:t>
            </a:r>
          </a:p>
          <a:p>
            <a:endParaRPr lang="en-US" sz="2000" dirty="0" smtClean="0"/>
          </a:p>
          <a:p>
            <a:pPr>
              <a:buNone/>
            </a:pPr>
            <a:r>
              <a:rPr lang="en-US" sz="2000" dirty="0" smtClean="0"/>
              <a:t>But each chipmunk-chase has</a:t>
            </a:r>
            <a:r>
              <a:rPr lang="en-US" sz="2000" i="1" dirty="0" smtClean="0"/>
              <a:t> </a:t>
            </a:r>
            <a:r>
              <a:rPr lang="en-US" sz="2000" i="1" u="sng" dirty="0" smtClean="0"/>
              <a:t>the same</a:t>
            </a:r>
            <a:r>
              <a:rPr lang="en-US" sz="2000" dirty="0" smtClean="0"/>
              <a:t> spatiotemporal features/participants.</a:t>
            </a:r>
          </a:p>
          <a:p>
            <a:pPr>
              <a:buNone/>
            </a:pPr>
            <a:r>
              <a:rPr lang="en-US" sz="2000" dirty="0" smtClean="0"/>
              <a:t>Likewise, it seems, for Simon’s </a:t>
            </a:r>
            <a:r>
              <a:rPr lang="en-US" sz="2000" dirty="0" smtClean="0">
                <a:solidFill>
                  <a:srgbClr val="FF0000"/>
                </a:solidFill>
              </a:rPr>
              <a:t>song-playing </a:t>
            </a:r>
            <a:r>
              <a:rPr lang="en-US" sz="2000" dirty="0" smtClean="0"/>
              <a:t>and his </a:t>
            </a:r>
            <a:r>
              <a:rPr lang="en-US" sz="2000" dirty="0" smtClean="0">
                <a:solidFill>
                  <a:srgbClr val="0000FF"/>
                </a:solidFill>
              </a:rPr>
              <a:t>tuba-playing</a:t>
            </a:r>
            <a:r>
              <a:rPr lang="en-US" sz="2000" dirty="0" smtClean="0"/>
              <a:t>.</a:t>
            </a:r>
          </a:p>
          <a:p>
            <a:pPr>
              <a:buNone/>
            </a:pPr>
            <a:endParaRPr lang="en-US" sz="2000" dirty="0" smtClean="0"/>
          </a:p>
          <a:p>
            <a:pPr>
              <a:spcBef>
                <a:spcPts val="0"/>
              </a:spcBef>
              <a:buNone/>
            </a:pPr>
            <a:r>
              <a:rPr lang="en-US" sz="2000" dirty="0" smtClean="0"/>
              <a:t> </a:t>
            </a:r>
          </a:p>
        </p:txBody>
      </p:sp>
      <p:sp>
        <p:nvSpPr>
          <p:cNvPr id="7" name="TextBox 6"/>
          <p:cNvSpPr txBox="1"/>
          <p:nvPr/>
        </p:nvSpPr>
        <p:spPr>
          <a:xfrm>
            <a:off x="5262661" y="2325864"/>
            <a:ext cx="3424139" cy="1015663"/>
          </a:xfrm>
          <a:prstGeom prst="rect">
            <a:avLst/>
          </a:prstGeom>
          <a:noFill/>
        </p:spPr>
        <p:txBody>
          <a:bodyPr wrap="square" rtlCol="0">
            <a:spAutoFit/>
          </a:bodyPr>
          <a:lstStyle/>
          <a:p>
            <a:r>
              <a:rPr lang="en-US" sz="2000" dirty="0" smtClean="0">
                <a:solidFill>
                  <a:srgbClr val="FF0000"/>
                </a:solidFill>
              </a:rPr>
              <a:t>  |---------|-----------|----------|</a:t>
            </a:r>
          </a:p>
          <a:p>
            <a:r>
              <a:rPr lang="en-US" sz="2000" dirty="0" smtClean="0">
                <a:solidFill>
                  <a:srgbClr val="FF0000"/>
                </a:solidFill>
              </a:rPr>
              <a:t>            finger      trigger     pistol</a:t>
            </a:r>
          </a:p>
          <a:p>
            <a:r>
              <a:rPr lang="en-US" sz="2000" dirty="0" smtClean="0">
                <a:solidFill>
                  <a:srgbClr val="FF0000"/>
                </a:solidFill>
              </a:rPr>
              <a:t>         squeezed   pulled      shot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6099"/>
          </a:xfrm>
        </p:spPr>
        <p:txBody>
          <a:bodyPr>
            <a:noAutofit/>
          </a:bodyPr>
          <a:lstStyle/>
          <a:p>
            <a:r>
              <a:rPr lang="en-US" sz="3200" dirty="0" smtClean="0"/>
              <a:t>Not Implausible Cases of “Distinct but Related”</a:t>
            </a:r>
            <a:endParaRPr lang="en-US" sz="3200" dirty="0"/>
          </a:p>
        </p:txBody>
      </p:sp>
      <p:sp>
        <p:nvSpPr>
          <p:cNvPr id="3" name="Content Placeholder 2"/>
          <p:cNvSpPr>
            <a:spLocks noGrp="1"/>
          </p:cNvSpPr>
          <p:nvPr>
            <p:ph idx="1"/>
          </p:nvPr>
        </p:nvSpPr>
        <p:spPr>
          <a:xfrm>
            <a:off x="457200" y="1362670"/>
            <a:ext cx="8229600" cy="4856130"/>
          </a:xfrm>
        </p:spPr>
        <p:txBody>
          <a:bodyPr>
            <a:noAutofit/>
          </a:bodyPr>
          <a:lstStyle/>
          <a:p>
            <a:pPr>
              <a:buNone/>
            </a:pPr>
            <a:r>
              <a:rPr lang="en-US" sz="2200" i="1" dirty="0" smtClean="0"/>
              <a:t>Grant that statues are not lumps of clay (fusions of molecules, etc.)</a:t>
            </a:r>
          </a:p>
          <a:p>
            <a:r>
              <a:rPr lang="en-US" sz="2200" dirty="0" smtClean="0"/>
              <a:t>The artist made the statue		</a:t>
            </a:r>
          </a:p>
          <a:p>
            <a:r>
              <a:rPr lang="en-US" sz="2200" dirty="0" smtClean="0"/>
              <a:t>The artist did not make the lump of clay</a:t>
            </a:r>
          </a:p>
          <a:p>
            <a:r>
              <a:rPr lang="en-US" sz="2200" dirty="0" smtClean="0"/>
              <a:t>The statue can lose a bit (and still be the same statue)</a:t>
            </a:r>
          </a:p>
          <a:p>
            <a:r>
              <a:rPr lang="en-US" sz="2200" dirty="0" smtClean="0"/>
              <a:t>The fusion of molecules cannot lose a bit (and be the same fusion)</a:t>
            </a:r>
          </a:p>
          <a:p>
            <a:pPr>
              <a:spcBef>
                <a:spcPts val="0"/>
              </a:spcBef>
              <a:buNone/>
            </a:pPr>
            <a:endParaRPr lang="en-US" sz="2200" dirty="0" smtClean="0"/>
          </a:p>
          <a:p>
            <a:pPr>
              <a:spcBef>
                <a:spcPts val="600"/>
              </a:spcBef>
              <a:buNone/>
            </a:pPr>
            <a:r>
              <a:rPr lang="en-US" sz="2200" i="1" dirty="0" smtClean="0"/>
              <a:t>Let’s even grant that if a sphere is rotating and heating, </a:t>
            </a:r>
          </a:p>
          <a:p>
            <a:pPr>
              <a:spcBef>
                <a:spcPts val="600"/>
              </a:spcBef>
              <a:buNone/>
            </a:pPr>
            <a:r>
              <a:rPr lang="en-US" sz="2200" i="1" dirty="0" smtClean="0"/>
              <a:t>	                                then the rotating is distinct from the heating	</a:t>
            </a:r>
          </a:p>
          <a:p>
            <a:pPr>
              <a:spcBef>
                <a:spcPts val="0"/>
              </a:spcBef>
              <a:buNone/>
            </a:pPr>
            <a:endParaRPr lang="en-US" sz="2200" dirty="0" smtClean="0"/>
          </a:p>
          <a:p>
            <a:pPr>
              <a:spcBef>
                <a:spcPts val="600"/>
              </a:spcBef>
              <a:buNone/>
            </a:pPr>
            <a:r>
              <a:rPr lang="en-US" sz="2200" dirty="0" smtClean="0"/>
              <a:t>In these cases, it seems to be important that the </a:t>
            </a:r>
            <a:r>
              <a:rPr lang="en-US" sz="2200" i="1" u="sng" dirty="0" err="1" smtClean="0"/>
              <a:t>sortal</a:t>
            </a:r>
            <a:r>
              <a:rPr lang="en-US" sz="2200" dirty="0" smtClean="0"/>
              <a:t> differs:</a:t>
            </a:r>
          </a:p>
          <a:p>
            <a:pPr>
              <a:spcBef>
                <a:spcPts val="600"/>
              </a:spcBef>
              <a:buNone/>
            </a:pPr>
            <a:r>
              <a:rPr lang="en-US" sz="2200" dirty="0" smtClean="0">
                <a:solidFill>
                  <a:srgbClr val="FF0000"/>
                </a:solidFill>
              </a:rPr>
              <a:t>		   no two statues/fusions/</a:t>
            </a:r>
            <a:r>
              <a:rPr lang="en-US" sz="2200" dirty="0" err="1" smtClean="0">
                <a:solidFill>
                  <a:srgbClr val="FF0000"/>
                </a:solidFill>
              </a:rPr>
              <a:t>rotatings/heatings/</a:t>
            </a:r>
            <a:r>
              <a:rPr lang="en-US" sz="2200" dirty="0" err="1" smtClean="0">
                <a:solidFill>
                  <a:srgbClr val="0000FF"/>
                </a:solidFill>
              </a:rPr>
              <a:t>(chases</a:t>
            </a:r>
            <a:r>
              <a:rPr lang="en-US" sz="2200" dirty="0" smtClean="0">
                <a:solidFill>
                  <a:srgbClr val="0000FF"/>
                </a:solidFill>
              </a:rPr>
              <a:t>?) </a:t>
            </a:r>
          </a:p>
          <a:p>
            <a:pPr>
              <a:spcBef>
                <a:spcPts val="600"/>
              </a:spcBef>
              <a:buNone/>
            </a:pPr>
            <a:r>
              <a:rPr lang="en-US" sz="2200" dirty="0" smtClean="0">
                <a:solidFill>
                  <a:srgbClr val="FF0000"/>
                </a:solidFill>
              </a:rPr>
              <a:t>		 	in the same place at the same time</a:t>
            </a:r>
          </a:p>
          <a:p>
            <a:pPr>
              <a:spcBef>
                <a:spcPts val="0"/>
              </a:spcBef>
              <a:buNone/>
            </a:pPr>
            <a:endParaRPr lang="en-US" sz="2200" dirty="0" smtClean="0">
              <a:solidFill>
                <a:srgbClr val="FF0000"/>
              </a:solidFill>
            </a:endParaRPr>
          </a:p>
          <a:p>
            <a:endParaRPr lang="en-US" sz="2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6099"/>
          </a:xfrm>
        </p:spPr>
        <p:txBody>
          <a:bodyPr>
            <a:noAutofit/>
          </a:bodyPr>
          <a:lstStyle/>
          <a:p>
            <a:r>
              <a:rPr lang="en-US" sz="3200" dirty="0" smtClean="0"/>
              <a:t>Less Plausible Cases of “Distinct but Related”</a:t>
            </a:r>
            <a:endParaRPr lang="en-US" sz="3200" dirty="0"/>
          </a:p>
        </p:txBody>
      </p:sp>
      <p:sp>
        <p:nvSpPr>
          <p:cNvPr id="3" name="Content Placeholder 2"/>
          <p:cNvSpPr>
            <a:spLocks noGrp="1"/>
          </p:cNvSpPr>
          <p:nvPr>
            <p:ph idx="1"/>
          </p:nvPr>
        </p:nvSpPr>
        <p:spPr>
          <a:xfrm>
            <a:off x="457199" y="1346356"/>
            <a:ext cx="8433201" cy="5026016"/>
          </a:xfrm>
        </p:spPr>
        <p:txBody>
          <a:bodyPr>
            <a:noAutofit/>
          </a:bodyPr>
          <a:lstStyle/>
          <a:p>
            <a:pPr>
              <a:buNone/>
            </a:pPr>
            <a:r>
              <a:rPr lang="en-US" sz="2200" dirty="0" smtClean="0"/>
              <a:t>	Simon </a:t>
            </a:r>
            <a:r>
              <a:rPr lang="en-US" sz="2200" i="1" dirty="0" smtClean="0"/>
              <a:t>played the song</a:t>
            </a:r>
          </a:p>
          <a:p>
            <a:pPr>
              <a:buNone/>
            </a:pPr>
            <a:r>
              <a:rPr lang="en-US" sz="2200" dirty="0" smtClean="0"/>
              <a:t>      Simon </a:t>
            </a:r>
            <a:r>
              <a:rPr lang="en-US" sz="2200" i="1" dirty="0" smtClean="0"/>
              <a:t>played his tuba</a:t>
            </a:r>
          </a:p>
          <a:p>
            <a:endParaRPr lang="en-US" sz="2200" i="1" dirty="0" smtClean="0"/>
          </a:p>
          <a:p>
            <a:pPr>
              <a:buNone/>
            </a:pPr>
            <a:endParaRPr lang="en-US" sz="2200" dirty="0" smtClean="0"/>
          </a:p>
          <a:p>
            <a:pPr>
              <a:buNone/>
            </a:pPr>
            <a:r>
              <a:rPr lang="en-US" sz="2200" dirty="0" smtClean="0"/>
              <a:t>Simon</a:t>
            </a:r>
            <a:r>
              <a:rPr lang="en-US" sz="2200" i="1" dirty="0" smtClean="0"/>
              <a:t> played his favorite record</a:t>
            </a:r>
          </a:p>
          <a:p>
            <a:pPr>
              <a:buNone/>
            </a:pPr>
            <a:r>
              <a:rPr lang="en-US" sz="2200" dirty="0" smtClean="0"/>
              <a:t>Simon</a:t>
            </a:r>
            <a:r>
              <a:rPr lang="en-US" sz="2200" i="1" dirty="0" smtClean="0"/>
              <a:t> played his favorite song</a:t>
            </a:r>
          </a:p>
          <a:p>
            <a:pPr>
              <a:buNone/>
            </a:pPr>
            <a:r>
              <a:rPr lang="en-US" sz="2200" dirty="0" smtClean="0"/>
              <a:t>Simon</a:t>
            </a:r>
            <a:r>
              <a:rPr lang="en-US" sz="2200" i="1" dirty="0" smtClean="0"/>
              <a:t> played a hit record</a:t>
            </a:r>
          </a:p>
          <a:p>
            <a:pPr>
              <a:buNone/>
            </a:pPr>
            <a:r>
              <a:rPr lang="en-US" sz="2200" dirty="0" smtClean="0"/>
              <a:t>(While working as a DJ) Simon</a:t>
            </a:r>
            <a:r>
              <a:rPr lang="en-US" sz="2200" i="1" dirty="0" smtClean="0"/>
              <a:t> played a Beatles tune on the radio</a:t>
            </a:r>
          </a:p>
          <a:p>
            <a:pPr>
              <a:buNone/>
            </a:pPr>
            <a:endParaRPr lang="en-US" sz="2200" i="1" dirty="0" smtClean="0"/>
          </a:p>
          <a:p>
            <a:pPr>
              <a:buNone/>
            </a:pPr>
            <a:r>
              <a:rPr lang="en-US" sz="2200" i="1" dirty="0" smtClean="0">
                <a:solidFill>
                  <a:srgbClr val="0000FF"/>
                </a:solidFill>
              </a:rPr>
              <a:t>Russell: retain a “robust sense of reality”</a:t>
            </a:r>
          </a:p>
          <a:p>
            <a:pPr>
              <a:buNone/>
            </a:pPr>
            <a:r>
              <a:rPr lang="en-US" sz="2200" i="1" dirty="0" smtClean="0">
                <a:solidFill>
                  <a:srgbClr val="0000FF"/>
                </a:solidFill>
              </a:rPr>
              <a:t>Davidson: genuine </a:t>
            </a:r>
            <a:r>
              <a:rPr lang="en-US" sz="2200" i="1" u="sng" dirty="0" smtClean="0">
                <a:solidFill>
                  <a:srgbClr val="0000FF"/>
                </a:solidFill>
              </a:rPr>
              <a:t>values of variable</a:t>
            </a:r>
            <a:r>
              <a:rPr lang="en-US" sz="2200" i="1" dirty="0" smtClean="0">
                <a:solidFill>
                  <a:srgbClr val="0000FF"/>
                </a:solidFill>
              </a:rPr>
              <a:t>s are describable in many ways</a:t>
            </a:r>
          </a:p>
        </p:txBody>
      </p:sp>
      <p:sp>
        <p:nvSpPr>
          <p:cNvPr id="6" name="TextBox 5"/>
          <p:cNvSpPr txBox="1"/>
          <p:nvPr/>
        </p:nvSpPr>
        <p:spPr>
          <a:xfrm>
            <a:off x="4381402" y="1346356"/>
            <a:ext cx="4305398" cy="1107996"/>
          </a:xfrm>
          <a:prstGeom prst="rect">
            <a:avLst/>
          </a:prstGeom>
          <a:noFill/>
        </p:spPr>
        <p:txBody>
          <a:bodyPr wrap="none" rtlCol="0">
            <a:spAutoFit/>
          </a:bodyPr>
          <a:lstStyle/>
          <a:p>
            <a:r>
              <a:rPr lang="en-US" sz="2200" dirty="0" smtClean="0">
                <a:solidFill>
                  <a:srgbClr val="0000FF"/>
                </a:solidFill>
              </a:rPr>
              <a:t> Are these different event </a:t>
            </a:r>
            <a:r>
              <a:rPr lang="en-US" sz="2200" dirty="0" err="1" smtClean="0">
                <a:solidFill>
                  <a:srgbClr val="0000FF"/>
                </a:solidFill>
              </a:rPr>
              <a:t>sortals</a:t>
            </a:r>
            <a:r>
              <a:rPr lang="en-US" sz="2200" dirty="0" smtClean="0">
                <a:solidFill>
                  <a:srgbClr val="0000FF"/>
                </a:solidFill>
              </a:rPr>
              <a:t>? </a:t>
            </a:r>
          </a:p>
          <a:p>
            <a:r>
              <a:rPr lang="en-US" sz="2200" dirty="0" smtClean="0">
                <a:solidFill>
                  <a:srgbClr val="0000FF"/>
                </a:solidFill>
              </a:rPr>
              <a:t>And if so, what linguistic differences </a:t>
            </a:r>
          </a:p>
          <a:p>
            <a:r>
              <a:rPr lang="en-US" sz="2200" i="1" dirty="0" smtClean="0">
                <a:solidFill>
                  <a:srgbClr val="0000FF"/>
                </a:solidFill>
              </a:rPr>
              <a:t>   </a:t>
            </a:r>
            <a:r>
              <a:rPr lang="en-US" sz="2200" i="1" u="sng" dirty="0" smtClean="0">
                <a:solidFill>
                  <a:srgbClr val="0000FF"/>
                </a:solidFill>
              </a:rPr>
              <a:t>don’t</a:t>
            </a:r>
            <a:r>
              <a:rPr lang="en-US" sz="2200" dirty="0" smtClean="0">
                <a:solidFill>
                  <a:srgbClr val="0000FF"/>
                </a:solidFill>
              </a:rPr>
              <a:t> make for different </a:t>
            </a:r>
            <a:r>
              <a:rPr lang="en-US" sz="2200" dirty="0" err="1" smtClean="0">
                <a:solidFill>
                  <a:srgbClr val="0000FF"/>
                </a:solidFill>
              </a:rPr>
              <a:t>sortals</a:t>
            </a:r>
            <a:r>
              <a:rPr lang="en-US" sz="2200" dirty="0" smtClean="0">
                <a:solidFill>
                  <a:srgbClr val="0000FF"/>
                </a:solidFill>
              </a:rPr>
              <a:t>?</a:t>
            </a:r>
            <a:endParaRPr lang="en-US" sz="22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6099"/>
          </a:xfrm>
        </p:spPr>
        <p:txBody>
          <a:bodyPr>
            <a:noAutofit/>
          </a:bodyPr>
          <a:lstStyle/>
          <a:p>
            <a:r>
              <a:rPr lang="en-US" sz="3200" dirty="0" smtClean="0"/>
              <a:t>Less Plausible Cases of “Distinct but Related”</a:t>
            </a:r>
            <a:endParaRPr lang="en-US" sz="3200" dirty="0"/>
          </a:p>
        </p:txBody>
      </p:sp>
      <p:sp>
        <p:nvSpPr>
          <p:cNvPr id="3" name="Content Placeholder 2"/>
          <p:cNvSpPr>
            <a:spLocks noGrp="1"/>
          </p:cNvSpPr>
          <p:nvPr>
            <p:ph idx="1"/>
          </p:nvPr>
        </p:nvSpPr>
        <p:spPr>
          <a:xfrm>
            <a:off x="457199" y="1346356"/>
            <a:ext cx="8433201" cy="5026016"/>
          </a:xfrm>
        </p:spPr>
        <p:txBody>
          <a:bodyPr>
            <a:noAutofit/>
          </a:bodyPr>
          <a:lstStyle/>
          <a:p>
            <a:pPr>
              <a:buNone/>
            </a:pPr>
            <a:r>
              <a:rPr lang="en-US" sz="2200" dirty="0" smtClean="0"/>
              <a:t>	Simon </a:t>
            </a:r>
            <a:r>
              <a:rPr lang="en-US" sz="2200" i="1" dirty="0" smtClean="0"/>
              <a:t>played the song</a:t>
            </a:r>
          </a:p>
          <a:p>
            <a:pPr>
              <a:buNone/>
            </a:pPr>
            <a:r>
              <a:rPr lang="en-US" sz="2200" dirty="0" smtClean="0"/>
              <a:t>      Simon </a:t>
            </a:r>
            <a:r>
              <a:rPr lang="en-US" sz="2200" i="1" dirty="0" smtClean="0"/>
              <a:t>played his tuba</a:t>
            </a:r>
          </a:p>
          <a:p>
            <a:endParaRPr lang="en-US" sz="2200" i="1" dirty="0" smtClean="0"/>
          </a:p>
          <a:p>
            <a:pPr>
              <a:buNone/>
            </a:pPr>
            <a:r>
              <a:rPr lang="en-US" sz="2200" dirty="0" smtClean="0">
                <a:solidFill>
                  <a:srgbClr val="FF0000"/>
                </a:solidFill>
              </a:rPr>
              <a:t>If </a:t>
            </a:r>
            <a:r>
              <a:rPr lang="en-US" sz="2200" i="1" u="sng" dirty="0" smtClean="0">
                <a:solidFill>
                  <a:srgbClr val="FF0000"/>
                </a:solidFill>
              </a:rPr>
              <a:t>any</a:t>
            </a:r>
            <a:r>
              <a:rPr lang="en-US" sz="2200" dirty="0" smtClean="0">
                <a:solidFill>
                  <a:srgbClr val="FF0000"/>
                </a:solidFill>
              </a:rPr>
              <a:t> grammatical difference can make for a </a:t>
            </a:r>
            <a:r>
              <a:rPr lang="en-US" sz="2200" dirty="0" err="1" smtClean="0">
                <a:solidFill>
                  <a:srgbClr val="FF0000"/>
                </a:solidFill>
              </a:rPr>
              <a:t>sortal</a:t>
            </a:r>
            <a:r>
              <a:rPr lang="en-US" sz="2200" dirty="0" smtClean="0">
                <a:solidFill>
                  <a:srgbClr val="FF0000"/>
                </a:solidFill>
              </a:rPr>
              <a:t> difference, </a:t>
            </a:r>
          </a:p>
          <a:p>
            <a:pPr>
              <a:buNone/>
            </a:pPr>
            <a:r>
              <a:rPr lang="en-US" sz="2200" dirty="0" smtClean="0">
                <a:solidFill>
                  <a:srgbClr val="FF0000"/>
                </a:solidFill>
              </a:rPr>
              <a:t>in a way that allows for distinct but co-located events...</a:t>
            </a:r>
          </a:p>
          <a:p>
            <a:pPr>
              <a:spcBef>
                <a:spcPts val="0"/>
              </a:spcBef>
              <a:buNone/>
            </a:pPr>
            <a:endParaRPr lang="en-US" sz="2200" dirty="0" smtClean="0"/>
          </a:p>
          <a:p>
            <a:pPr>
              <a:spcBef>
                <a:spcPts val="0"/>
              </a:spcBef>
              <a:buNone/>
            </a:pPr>
            <a:r>
              <a:rPr lang="en-US" sz="2200" dirty="0" smtClean="0"/>
              <a:t>     Simon </a:t>
            </a:r>
            <a:r>
              <a:rPr lang="en-US" sz="2200" i="1" dirty="0" smtClean="0"/>
              <a:t>played the song on Monday</a:t>
            </a:r>
          </a:p>
          <a:p>
            <a:pPr>
              <a:buNone/>
            </a:pPr>
            <a:r>
              <a:rPr lang="en-US" sz="2200" dirty="0" smtClean="0"/>
              <a:t>     Simon </a:t>
            </a:r>
            <a:r>
              <a:rPr lang="en-US" sz="2200" i="1" dirty="0" smtClean="0"/>
              <a:t>played the song on his tuba</a:t>
            </a:r>
          </a:p>
          <a:p>
            <a:pPr>
              <a:buNone/>
            </a:pPr>
            <a:r>
              <a:rPr lang="en-US" sz="2200" dirty="0" smtClean="0"/>
              <a:t>     Simon </a:t>
            </a:r>
            <a:r>
              <a:rPr lang="en-US" sz="2200" i="1" dirty="0" smtClean="0"/>
              <a:t>played the song on his tuba on Monday</a:t>
            </a:r>
          </a:p>
          <a:p>
            <a:pPr>
              <a:spcBef>
                <a:spcPts val="0"/>
              </a:spcBef>
              <a:buNone/>
            </a:pPr>
            <a:endParaRPr lang="en-US" sz="2200" dirty="0" smtClean="0">
              <a:solidFill>
                <a:srgbClr val="FF0000"/>
              </a:solidFill>
            </a:endParaRPr>
          </a:p>
          <a:p>
            <a:pPr>
              <a:spcBef>
                <a:spcPts val="600"/>
              </a:spcBef>
              <a:buNone/>
            </a:pPr>
            <a:r>
              <a:rPr lang="en-US" sz="2200" dirty="0" smtClean="0">
                <a:solidFill>
                  <a:srgbClr val="FF0000"/>
                </a:solidFill>
              </a:rPr>
              <a:t>...then why think that the song-playing </a:t>
            </a:r>
            <a:r>
              <a:rPr lang="en-US" sz="2200" i="1" u="sng" dirty="0" smtClean="0">
                <a:solidFill>
                  <a:srgbClr val="FF0000"/>
                </a:solidFill>
              </a:rPr>
              <a:t>is</a:t>
            </a:r>
            <a:r>
              <a:rPr lang="en-US" sz="2200" dirty="0" smtClean="0">
                <a:solidFill>
                  <a:srgbClr val="FF0000"/>
                </a:solidFill>
              </a:rPr>
              <a:t> </a:t>
            </a:r>
          </a:p>
          <a:p>
            <a:pPr>
              <a:spcBef>
                <a:spcPts val="600"/>
              </a:spcBef>
              <a:buNone/>
            </a:pPr>
            <a:r>
              <a:rPr lang="en-US" sz="2200" dirty="0" smtClean="0">
                <a:solidFill>
                  <a:srgbClr val="FF0000"/>
                </a:solidFill>
              </a:rPr>
              <a:t>    a song-playing on a tuba on Monday?</a:t>
            </a:r>
            <a:endParaRPr lang="en-US" sz="2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So maybe we should Identify after all...</a:t>
            </a:r>
            <a:endParaRPr lang="en-US" sz="3200" i="1" dirty="0"/>
          </a:p>
        </p:txBody>
      </p:sp>
      <p:sp>
        <p:nvSpPr>
          <p:cNvPr id="3" name="Content Placeholder 2"/>
          <p:cNvSpPr>
            <a:spLocks noGrp="1"/>
          </p:cNvSpPr>
          <p:nvPr>
            <p:ph idx="1"/>
          </p:nvPr>
        </p:nvSpPr>
        <p:spPr>
          <a:xfrm>
            <a:off x="457199" y="1600200"/>
            <a:ext cx="8405157" cy="4954349"/>
          </a:xfrm>
        </p:spPr>
        <p:txBody>
          <a:bodyPr>
            <a:noAutofit/>
          </a:bodyPr>
          <a:lstStyle/>
          <a:p>
            <a:pPr>
              <a:buNone/>
            </a:pPr>
            <a:r>
              <a:rPr lang="en-US" sz="2400" dirty="0" smtClean="0">
                <a:solidFill>
                  <a:srgbClr val="000000"/>
                </a:solidFill>
              </a:rPr>
              <a:t>Simon played the song </a:t>
            </a:r>
            <a:r>
              <a:rPr lang="en-US" sz="2400" i="1" dirty="0" smtClean="0">
                <a:solidFill>
                  <a:srgbClr val="000000"/>
                </a:solidFill>
              </a:rPr>
              <a:t>dramatically/on his tuba/in two minutes</a:t>
            </a:r>
            <a:r>
              <a:rPr lang="en-US" sz="2400" dirty="0" smtClean="0">
                <a:solidFill>
                  <a:srgbClr val="000000"/>
                </a:solidFill>
              </a:rPr>
              <a:t>.</a:t>
            </a:r>
            <a:endParaRPr lang="en-US" sz="2400" dirty="0">
              <a:solidFill>
                <a:srgbClr val="000000"/>
              </a:solidFill>
            </a:endParaRPr>
          </a:p>
          <a:p>
            <a:pPr>
              <a:buNone/>
            </a:pPr>
            <a:r>
              <a:rPr lang="en-US" sz="2400" dirty="0" smtClean="0">
                <a:solidFill>
                  <a:srgbClr val="FF0000"/>
                </a:solidFill>
                <a:sym typeface="Symbol"/>
              </a:rPr>
              <a:t></a:t>
            </a:r>
            <a:r>
              <a:rPr lang="en-US" sz="2400" dirty="0" smtClean="0">
                <a:solidFill>
                  <a:srgbClr val="FF0000"/>
                </a:solidFill>
              </a:rPr>
              <a:t>e[Played(e, Simon, the song) &amp; </a:t>
            </a:r>
            <a:r>
              <a:rPr lang="en-US" sz="2400" dirty="0" err="1" smtClean="0">
                <a:solidFill>
                  <a:srgbClr val="FF0000"/>
                </a:solidFill>
              </a:rPr>
              <a:t>Φ(e</a:t>
            </a:r>
            <a:r>
              <a:rPr lang="en-US" sz="2400" dirty="0" smtClean="0">
                <a:solidFill>
                  <a:srgbClr val="FF0000"/>
                </a:solidFill>
              </a:rPr>
              <a:t>)]</a:t>
            </a:r>
          </a:p>
          <a:p>
            <a:pPr>
              <a:buNone/>
            </a:pPr>
            <a:r>
              <a:rPr lang="en-US" sz="2400" dirty="0" smtClean="0">
                <a:solidFill>
                  <a:srgbClr val="000000"/>
                </a:solidFill>
              </a:rPr>
              <a:t>Simon played his tuba </a:t>
            </a:r>
            <a:r>
              <a:rPr lang="en-US" sz="2400" i="1" dirty="0" smtClean="0">
                <a:solidFill>
                  <a:srgbClr val="000000"/>
                </a:solidFill>
              </a:rPr>
              <a:t>skillfully/melodiously/for two minutes</a:t>
            </a:r>
            <a:r>
              <a:rPr lang="en-US" sz="2400" dirty="0" smtClean="0">
                <a:solidFill>
                  <a:srgbClr val="000000"/>
                </a:solidFill>
              </a:rPr>
              <a:t>.</a:t>
            </a:r>
          </a:p>
          <a:p>
            <a:pPr>
              <a:buNone/>
            </a:pPr>
            <a:r>
              <a:rPr lang="en-US" sz="2400" dirty="0" smtClean="0">
                <a:solidFill>
                  <a:srgbClr val="0000FF"/>
                </a:solidFill>
                <a:sym typeface="Symbol"/>
              </a:rPr>
              <a:t></a:t>
            </a:r>
            <a:r>
              <a:rPr lang="en-US" sz="2400" dirty="0" smtClean="0">
                <a:solidFill>
                  <a:srgbClr val="0000FF"/>
                </a:solidFill>
              </a:rPr>
              <a:t>e[Played(e, Simon, his tuba) &amp; </a:t>
            </a:r>
            <a:r>
              <a:rPr lang="en-US" sz="2400" dirty="0" err="1" smtClean="0">
                <a:solidFill>
                  <a:srgbClr val="0000FF"/>
                </a:solidFill>
              </a:rPr>
              <a:t>Ψ(e</a:t>
            </a:r>
            <a:r>
              <a:rPr lang="en-US" sz="2400" dirty="0" smtClean="0">
                <a:solidFill>
                  <a:srgbClr val="0000FF"/>
                </a:solidFill>
              </a:rPr>
              <a:t>)]</a:t>
            </a:r>
            <a:endParaRPr lang="en-US" sz="2400" dirty="0" smtClean="0"/>
          </a:p>
          <a:p>
            <a:pPr>
              <a:buNone/>
            </a:pPr>
            <a:r>
              <a:rPr lang="en-US" sz="2400" dirty="0" smtClean="0">
                <a:solidFill>
                  <a:srgbClr val="000000"/>
                </a:solidFill>
              </a:rPr>
              <a:t>?? </a:t>
            </a:r>
            <a:r>
              <a:rPr lang="en-US" sz="2400" i="1" dirty="0" smtClean="0">
                <a:solidFill>
                  <a:srgbClr val="000000"/>
                </a:solidFill>
              </a:rPr>
              <a:t>Simon </a:t>
            </a:r>
            <a:r>
              <a:rPr lang="en-US" sz="2400" i="1" dirty="0">
                <a:solidFill>
                  <a:srgbClr val="000000"/>
                </a:solidFill>
              </a:rPr>
              <a:t>played his tuba dramatically/on his tuba/in</a:t>
            </a:r>
            <a:r>
              <a:rPr lang="en-US" sz="2400" i="1" dirty="0" smtClean="0">
                <a:solidFill>
                  <a:srgbClr val="000000"/>
                </a:solidFill>
              </a:rPr>
              <a:t> two </a:t>
            </a:r>
            <a:r>
              <a:rPr lang="en-US" sz="2400" i="1" dirty="0">
                <a:solidFill>
                  <a:srgbClr val="000000"/>
                </a:solidFill>
              </a:rPr>
              <a:t>minutes</a:t>
            </a:r>
            <a:r>
              <a:rPr lang="en-US" sz="2400" i="1" dirty="0" smtClean="0">
                <a:solidFill>
                  <a:srgbClr val="FF0000"/>
                </a:solidFill>
              </a:rPr>
              <a:t>.</a:t>
            </a:r>
          </a:p>
          <a:p>
            <a:pPr>
              <a:buNone/>
            </a:pPr>
            <a:r>
              <a:rPr lang="en-US" sz="2400" dirty="0" smtClean="0">
                <a:solidFill>
                  <a:srgbClr val="000000"/>
                </a:solidFill>
              </a:rPr>
              <a:t>?? </a:t>
            </a:r>
            <a:r>
              <a:rPr lang="en-US" sz="2400" dirty="0" err="1" smtClean="0">
                <a:solidFill>
                  <a:srgbClr val="0000FF"/>
                </a:solidFill>
                <a:sym typeface="Symbol"/>
              </a:rPr>
              <a:t></a:t>
            </a:r>
            <a:r>
              <a:rPr lang="en-US" sz="2400" dirty="0" err="1">
                <a:solidFill>
                  <a:srgbClr val="0000FF"/>
                </a:solidFill>
              </a:rPr>
              <a:t>e[Played(e</a:t>
            </a:r>
            <a:r>
              <a:rPr lang="en-US" sz="2400" dirty="0">
                <a:solidFill>
                  <a:srgbClr val="0000FF"/>
                </a:solidFill>
              </a:rPr>
              <a:t>,</a:t>
            </a:r>
            <a:r>
              <a:rPr lang="en-US" sz="2400" dirty="0" smtClean="0">
                <a:solidFill>
                  <a:srgbClr val="0000FF"/>
                </a:solidFill>
              </a:rPr>
              <a:t> Simon, </a:t>
            </a:r>
            <a:r>
              <a:rPr lang="en-US" sz="2400" dirty="0">
                <a:solidFill>
                  <a:srgbClr val="0000FF"/>
                </a:solidFill>
              </a:rPr>
              <a:t>his tuba</a:t>
            </a:r>
            <a:r>
              <a:rPr lang="en-US" sz="2400" dirty="0" smtClean="0">
                <a:solidFill>
                  <a:srgbClr val="0000FF"/>
                </a:solidFill>
              </a:rPr>
              <a:t>) </a:t>
            </a:r>
            <a:r>
              <a:rPr lang="en-US" sz="2400" dirty="0">
                <a:solidFill>
                  <a:srgbClr val="0000FF"/>
                </a:solidFill>
              </a:rPr>
              <a:t>&amp; </a:t>
            </a:r>
            <a:r>
              <a:rPr lang="en-US" sz="2400" dirty="0" err="1" smtClean="0">
                <a:solidFill>
                  <a:srgbClr val="FF0000"/>
                </a:solidFill>
              </a:rPr>
              <a:t>Φ(</a:t>
            </a:r>
            <a:r>
              <a:rPr lang="en-US" sz="2400" dirty="0" err="1">
                <a:solidFill>
                  <a:srgbClr val="FF0000"/>
                </a:solidFill>
              </a:rPr>
              <a:t>e</a:t>
            </a:r>
            <a:r>
              <a:rPr lang="en-US" sz="2400" dirty="0">
                <a:solidFill>
                  <a:srgbClr val="FF0000"/>
                </a:solidFill>
              </a:rPr>
              <a:t>)</a:t>
            </a:r>
            <a:r>
              <a:rPr lang="en-US" sz="2400" dirty="0" smtClean="0">
                <a:solidFill>
                  <a:srgbClr val="0000FF"/>
                </a:solidFill>
              </a:rPr>
              <a:t>]</a:t>
            </a:r>
          </a:p>
          <a:p>
            <a:pPr>
              <a:spcBef>
                <a:spcPts val="0"/>
              </a:spcBef>
              <a:buNone/>
            </a:pPr>
            <a:endParaRPr lang="en-US" sz="2200" dirty="0" smtClean="0"/>
          </a:p>
          <a:p>
            <a:pPr>
              <a:spcBef>
                <a:spcPts val="0"/>
              </a:spcBef>
              <a:buNone/>
            </a:pPr>
            <a:r>
              <a:rPr lang="en-US" sz="2200" u="sng" dirty="0" smtClean="0"/>
              <a:t>IDENTIFY, but RELATIVIZE</a:t>
            </a:r>
            <a:r>
              <a:rPr lang="en-US" sz="2200" dirty="0" smtClean="0"/>
              <a:t>: </a:t>
            </a:r>
            <a:r>
              <a:rPr lang="en-US" sz="2200" dirty="0" smtClean="0">
                <a:solidFill>
                  <a:srgbClr val="000000"/>
                </a:solidFill>
              </a:rPr>
              <a:t>a song-playing that </a:t>
            </a:r>
            <a:r>
              <a:rPr lang="en-US" sz="2200" i="1" u="sng" dirty="0" smtClean="0">
                <a:solidFill>
                  <a:srgbClr val="000000"/>
                </a:solidFill>
              </a:rPr>
              <a:t>is</a:t>
            </a:r>
            <a:r>
              <a:rPr lang="en-US" sz="2200" dirty="0" smtClean="0">
                <a:solidFill>
                  <a:srgbClr val="000000"/>
                </a:solidFill>
              </a:rPr>
              <a:t> a tuba-playing </a:t>
            </a:r>
          </a:p>
          <a:p>
            <a:pPr>
              <a:spcBef>
                <a:spcPts val="0"/>
              </a:spcBef>
              <a:buNone/>
            </a:pPr>
            <a:r>
              <a:rPr lang="en-US" sz="2200" dirty="0" smtClean="0">
                <a:solidFill>
                  <a:srgbClr val="000000"/>
                </a:solidFill>
              </a:rPr>
              <a:t>	can be </a:t>
            </a:r>
            <a:r>
              <a:rPr lang="en-US" sz="2200" dirty="0" smtClean="0"/>
              <a:t>Dramatic/</a:t>
            </a:r>
            <a:r>
              <a:rPr lang="en-US" sz="2200" dirty="0" err="1" smtClean="0"/>
              <a:t>OnHisTuba/InTwoMinutes</a:t>
            </a:r>
            <a:r>
              <a:rPr lang="en-US" sz="2200" dirty="0" smtClean="0"/>
              <a:t> </a:t>
            </a:r>
            <a:r>
              <a:rPr lang="en-US" sz="2200" i="1" u="sng" dirty="0" smtClean="0"/>
              <a:t>qua song-playing</a:t>
            </a:r>
            <a:r>
              <a:rPr lang="en-US" sz="2200" dirty="0" smtClean="0"/>
              <a:t> </a:t>
            </a:r>
          </a:p>
          <a:p>
            <a:pPr>
              <a:spcBef>
                <a:spcPts val="0"/>
              </a:spcBef>
              <a:buNone/>
            </a:pPr>
            <a:r>
              <a:rPr lang="en-US" sz="2200" dirty="0" smtClean="0"/>
              <a:t>	yet fail to be Dramatic/</a:t>
            </a:r>
            <a:r>
              <a:rPr lang="en-US" sz="2200" dirty="0" err="1" smtClean="0"/>
              <a:t>OnHisTuba/InTwoMinutes</a:t>
            </a:r>
            <a:r>
              <a:rPr lang="en-US" sz="2200" dirty="0" smtClean="0"/>
              <a:t> </a:t>
            </a:r>
            <a:r>
              <a:rPr lang="en-US" sz="2200" i="1" u="sng" dirty="0" smtClean="0"/>
              <a:t>qua tuba-playing</a:t>
            </a:r>
            <a:r>
              <a:rPr lang="en-US" sz="2200" u="sng" dirty="0" smtClean="0"/>
              <a:t> </a:t>
            </a:r>
            <a:endParaRPr lang="en-US" sz="2400" u="sng" dirty="0" smtClean="0"/>
          </a:p>
          <a:p>
            <a:pPr>
              <a:spcBef>
                <a:spcPts val="2400"/>
              </a:spcBef>
              <a:buNone/>
            </a:pPr>
            <a:r>
              <a:rPr lang="en-US" sz="2400" dirty="0" smtClean="0"/>
              <a:t>My Claim: while this strategy is plausible for </a:t>
            </a:r>
            <a:r>
              <a:rPr lang="en-US" sz="2400" i="1" dirty="0" smtClean="0"/>
              <a:t>some</a:t>
            </a:r>
            <a:r>
              <a:rPr lang="en-US" sz="2400" dirty="0" smtClean="0"/>
              <a:t> cases, </a:t>
            </a:r>
          </a:p>
          <a:p>
            <a:pPr>
              <a:spcBef>
                <a:spcPts val="0"/>
              </a:spcBef>
              <a:buNone/>
            </a:pPr>
            <a:r>
              <a:rPr lang="en-US" sz="2400" dirty="0" smtClean="0"/>
              <a:t>				it is not plausible for </a:t>
            </a:r>
            <a:r>
              <a:rPr lang="en-US" sz="2400" i="1" dirty="0" smtClean="0"/>
              <a:t>these</a:t>
            </a:r>
            <a:r>
              <a:rPr lang="en-US" sz="2400" dirty="0" smtClean="0"/>
              <a:t> cases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Plausible Cases of “Identify but </a:t>
            </a:r>
            <a:r>
              <a:rPr lang="en-US" sz="3600" dirty="0" err="1" smtClean="0"/>
              <a:t>Relativize</a:t>
            </a:r>
            <a:r>
              <a:rPr lang="en-US" sz="3600" dirty="0" smtClean="0"/>
              <a:t>”</a:t>
            </a:r>
            <a:endParaRPr lang="en-US" sz="3600" dirty="0"/>
          </a:p>
        </p:txBody>
      </p:sp>
      <p:sp>
        <p:nvSpPr>
          <p:cNvPr id="3" name="Content Placeholder 2"/>
          <p:cNvSpPr>
            <a:spLocks noGrp="1"/>
          </p:cNvSpPr>
          <p:nvPr>
            <p:ph idx="1"/>
          </p:nvPr>
        </p:nvSpPr>
        <p:spPr>
          <a:xfrm>
            <a:off x="457200" y="1600200"/>
            <a:ext cx="8366582" cy="4525963"/>
          </a:xfrm>
        </p:spPr>
        <p:txBody>
          <a:bodyPr>
            <a:noAutofit/>
          </a:bodyPr>
          <a:lstStyle/>
          <a:p>
            <a:pPr>
              <a:lnSpc>
                <a:spcPct val="120000"/>
              </a:lnSpc>
            </a:pPr>
            <a:r>
              <a:rPr lang="en-US" sz="2400" dirty="0" smtClean="0"/>
              <a:t>Every </a:t>
            </a:r>
            <a:r>
              <a:rPr lang="en-US" sz="2400" i="1" u="sng" dirty="0" smtClean="0"/>
              <a:t>big an</a:t>
            </a:r>
            <a:r>
              <a:rPr lang="en-US" sz="2400" i="1" dirty="0" smtClean="0"/>
              <a:t>t</a:t>
            </a:r>
            <a:r>
              <a:rPr lang="en-US" sz="2400" dirty="0" smtClean="0"/>
              <a:t> is (still) a </a:t>
            </a:r>
            <a:r>
              <a:rPr lang="en-US" sz="2400" i="1" u="sng" dirty="0" smtClean="0"/>
              <a:t>small anima</a:t>
            </a:r>
            <a:r>
              <a:rPr lang="en-US" sz="2400" i="1" dirty="0" smtClean="0"/>
              <a:t>l.</a:t>
            </a:r>
          </a:p>
          <a:p>
            <a:pPr>
              <a:lnSpc>
                <a:spcPct val="120000"/>
              </a:lnSpc>
              <a:spcBef>
                <a:spcPts val="0"/>
              </a:spcBef>
            </a:pPr>
            <a:r>
              <a:rPr lang="en-US" sz="2400" dirty="0" smtClean="0"/>
              <a:t>The </a:t>
            </a:r>
            <a:r>
              <a:rPr lang="en-US" sz="2400" i="1" u="sng" dirty="0" smtClean="0"/>
              <a:t>good wrench</a:t>
            </a:r>
            <a:r>
              <a:rPr lang="en-US" sz="2400" dirty="0" smtClean="0"/>
              <a:t> was a </a:t>
            </a:r>
            <a:r>
              <a:rPr lang="en-US" sz="2400" i="1" u="sng" dirty="0" smtClean="0"/>
              <a:t>poor weapon</a:t>
            </a:r>
            <a:r>
              <a:rPr lang="en-US" sz="2400" dirty="0" smtClean="0"/>
              <a:t>.</a:t>
            </a:r>
            <a:endParaRPr lang="en-US" sz="2400" dirty="0" smtClean="0">
              <a:solidFill>
                <a:srgbClr val="0000FF"/>
              </a:solidFill>
            </a:endParaRPr>
          </a:p>
          <a:p>
            <a:pPr>
              <a:lnSpc>
                <a:spcPct val="120000"/>
              </a:lnSpc>
              <a:spcBef>
                <a:spcPts val="1200"/>
              </a:spcBef>
              <a:buNone/>
            </a:pPr>
            <a:r>
              <a:rPr lang="en-US" sz="2400" dirty="0" smtClean="0">
                <a:solidFill>
                  <a:srgbClr val="0000FF"/>
                </a:solidFill>
              </a:rPr>
              <a:t>And perhaps...</a:t>
            </a:r>
          </a:p>
          <a:p>
            <a:pPr>
              <a:lnSpc>
                <a:spcPct val="120000"/>
              </a:lnSpc>
              <a:spcBef>
                <a:spcPts val="1200"/>
              </a:spcBef>
              <a:spcAft>
                <a:spcPts val="600"/>
              </a:spcAft>
            </a:pPr>
            <a:r>
              <a:rPr lang="en-US" sz="2400" dirty="0" smtClean="0"/>
              <a:t>Simon played his tuba well, but he did not play the song well.</a:t>
            </a:r>
            <a:endParaRPr lang="en-US" sz="2400" dirty="0" smtClean="0">
              <a:sym typeface="Symbol"/>
            </a:endParaRPr>
          </a:p>
          <a:p>
            <a:pPr marL="0" indent="0">
              <a:lnSpc>
                <a:spcPct val="120000"/>
              </a:lnSpc>
              <a:spcBef>
                <a:spcPts val="600"/>
              </a:spcBef>
              <a:spcAft>
                <a:spcPts val="600"/>
              </a:spcAft>
              <a:buNone/>
            </a:pPr>
            <a:r>
              <a:rPr lang="en-US" sz="2400" dirty="0" smtClean="0">
                <a:solidFill>
                  <a:srgbClr val="000000"/>
                </a:solidFill>
                <a:sym typeface="Symbol"/>
              </a:rPr>
              <a:t>  		  </a:t>
            </a:r>
            <a:r>
              <a:rPr lang="en-US" sz="2400" dirty="0" err="1" smtClean="0">
                <a:solidFill>
                  <a:srgbClr val="000000"/>
                </a:solidFill>
                <a:sym typeface="Symbol"/>
              </a:rPr>
              <a:t></a:t>
            </a:r>
            <a:r>
              <a:rPr lang="en-US" sz="2400" dirty="0" err="1" smtClean="0">
                <a:solidFill>
                  <a:srgbClr val="000000"/>
                </a:solidFill>
              </a:rPr>
              <a:t>e[Played(e</a:t>
            </a:r>
            <a:r>
              <a:rPr lang="en-US" sz="2400" dirty="0" smtClean="0">
                <a:solidFill>
                  <a:srgbClr val="000000"/>
                </a:solidFill>
              </a:rPr>
              <a:t>, Simon, his tuba) &amp; </a:t>
            </a:r>
            <a:r>
              <a:rPr lang="en-US" sz="2400" dirty="0" err="1" smtClean="0">
                <a:solidFill>
                  <a:srgbClr val="000000"/>
                </a:solidFill>
              </a:rPr>
              <a:t>Well(e</a:t>
            </a:r>
            <a:r>
              <a:rPr lang="en-US" sz="2400" dirty="0" smtClean="0">
                <a:solidFill>
                  <a:srgbClr val="000000"/>
                </a:solidFill>
              </a:rPr>
              <a:t>)] &amp; </a:t>
            </a:r>
          </a:p>
          <a:p>
            <a:pPr marL="0" indent="0">
              <a:lnSpc>
                <a:spcPct val="120000"/>
              </a:lnSpc>
              <a:buNone/>
            </a:pPr>
            <a:r>
              <a:rPr lang="en-US" sz="2400" dirty="0" smtClean="0">
                <a:solidFill>
                  <a:srgbClr val="000000"/>
                </a:solidFill>
              </a:rPr>
              <a:t>		~</a:t>
            </a:r>
            <a:r>
              <a:rPr lang="en-US" sz="2400" dirty="0" err="1" smtClean="0">
                <a:solidFill>
                  <a:srgbClr val="000000"/>
                </a:solidFill>
                <a:sym typeface="Symbol"/>
              </a:rPr>
              <a:t></a:t>
            </a:r>
            <a:r>
              <a:rPr lang="en-US" sz="2400" dirty="0" err="1" smtClean="0">
                <a:solidFill>
                  <a:srgbClr val="000000"/>
                </a:solidFill>
              </a:rPr>
              <a:t>e[Played(e</a:t>
            </a:r>
            <a:r>
              <a:rPr lang="en-US" sz="2400" dirty="0" smtClean="0">
                <a:solidFill>
                  <a:srgbClr val="000000"/>
                </a:solidFill>
              </a:rPr>
              <a:t>, Simon, the song) &amp; </a:t>
            </a:r>
            <a:r>
              <a:rPr lang="en-US" sz="2400" dirty="0" err="1" smtClean="0">
                <a:solidFill>
                  <a:srgbClr val="000000"/>
                </a:solidFill>
              </a:rPr>
              <a:t>Well(e</a:t>
            </a:r>
            <a:r>
              <a:rPr lang="en-US" sz="2400" dirty="0" smtClean="0">
                <a:solidFill>
                  <a:srgbClr val="000000"/>
                </a:solidFill>
              </a:rPr>
              <a:t>)]</a:t>
            </a:r>
            <a:endParaRPr lang="en-US" sz="2400" dirty="0" smtClean="0">
              <a:solidFill>
                <a:srgbClr val="FF0000"/>
              </a:solidFill>
            </a:endParaRPr>
          </a:p>
          <a:p>
            <a:pPr marL="0" indent="0">
              <a:lnSpc>
                <a:spcPct val="120000"/>
              </a:lnSpc>
              <a:spcBef>
                <a:spcPts val="1800"/>
              </a:spcBef>
              <a:buNone/>
            </a:pPr>
            <a:r>
              <a:rPr lang="en-US" sz="2400" dirty="0" smtClean="0">
                <a:solidFill>
                  <a:srgbClr val="0000FF"/>
                </a:solidFill>
              </a:rPr>
              <a:t>Simon’s playing of his tuba was a good one, but </a:t>
            </a:r>
          </a:p>
          <a:p>
            <a:pPr marL="0" indent="0">
              <a:lnSpc>
                <a:spcPct val="120000"/>
              </a:lnSpc>
              <a:spcBef>
                <a:spcPts val="0"/>
              </a:spcBef>
              <a:buNone/>
            </a:pPr>
            <a:r>
              <a:rPr lang="en-US" sz="2400" dirty="0" smtClean="0">
                <a:solidFill>
                  <a:srgbClr val="0000FF"/>
                </a:solidFill>
              </a:rPr>
              <a:t>        his playing of the song was not a good one.</a:t>
            </a:r>
            <a:endParaRPr lang="en-US" sz="2400"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4490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In Favor of </a:t>
            </a:r>
            <a:r>
              <a:rPr lang="en-US" sz="3600" dirty="0" err="1" smtClean="0"/>
              <a:t>Relativization</a:t>
            </a:r>
            <a:r>
              <a:rPr lang="en-US" sz="3600" dirty="0" smtClean="0"/>
              <a:t>, </a:t>
            </a:r>
            <a:r>
              <a:rPr lang="en-US" sz="3600" i="1" dirty="0" smtClean="0"/>
              <a:t>Sometimes</a:t>
            </a:r>
            <a:endParaRPr lang="en-US" sz="3600" i="1" dirty="0"/>
          </a:p>
        </p:txBody>
      </p:sp>
      <p:sp>
        <p:nvSpPr>
          <p:cNvPr id="3" name="Content Placeholder 2"/>
          <p:cNvSpPr>
            <a:spLocks noGrp="1"/>
          </p:cNvSpPr>
          <p:nvPr>
            <p:ph idx="1"/>
          </p:nvPr>
        </p:nvSpPr>
        <p:spPr>
          <a:xfrm>
            <a:off x="457200" y="1417638"/>
            <a:ext cx="8366582" cy="4905413"/>
          </a:xfrm>
        </p:spPr>
        <p:txBody>
          <a:bodyPr>
            <a:normAutofit fontScale="92500"/>
          </a:bodyPr>
          <a:lstStyle/>
          <a:p>
            <a:pPr>
              <a:buNone/>
            </a:pPr>
            <a:r>
              <a:rPr lang="en-US" sz="2600" dirty="0" smtClean="0">
                <a:solidFill>
                  <a:srgbClr val="0000FF"/>
                </a:solidFill>
              </a:rPr>
              <a:t>The concept </a:t>
            </a:r>
            <a:r>
              <a:rPr lang="en-US" sz="2600" cap="small" dirty="0" smtClean="0">
                <a:solidFill>
                  <a:srgbClr val="0000FF"/>
                </a:solidFill>
              </a:rPr>
              <a:t>good-for</a:t>
            </a:r>
            <a:r>
              <a:rPr lang="en-US" sz="2600" dirty="0" smtClean="0">
                <a:solidFill>
                  <a:srgbClr val="0000FF"/>
                </a:solidFill>
              </a:rPr>
              <a:t> (</a:t>
            </a:r>
            <a:r>
              <a:rPr lang="en-US" sz="2600" cap="small" dirty="0" smtClean="0">
                <a:solidFill>
                  <a:srgbClr val="0000FF"/>
                </a:solidFill>
              </a:rPr>
              <a:t>good-as</a:t>
            </a:r>
            <a:r>
              <a:rPr lang="en-US" sz="2600" dirty="0" smtClean="0">
                <a:solidFill>
                  <a:srgbClr val="0000FF"/>
                </a:solidFill>
              </a:rPr>
              <a:t>, </a:t>
            </a:r>
            <a:r>
              <a:rPr lang="en-US" sz="2600" cap="small" dirty="0" smtClean="0">
                <a:solidFill>
                  <a:srgbClr val="0000FF"/>
                </a:solidFill>
              </a:rPr>
              <a:t>good-one</a:t>
            </a:r>
            <a:r>
              <a:rPr lang="en-US" sz="2600" dirty="0" smtClean="0">
                <a:solidFill>
                  <a:srgbClr val="0000FF"/>
                </a:solidFill>
              </a:rPr>
              <a:t>)</a:t>
            </a:r>
          </a:p>
          <a:p>
            <a:pPr>
              <a:buNone/>
            </a:pPr>
            <a:r>
              <a:rPr lang="en-US" sz="2600" dirty="0" smtClean="0">
                <a:solidFill>
                  <a:srgbClr val="0000FF"/>
                </a:solidFill>
              </a:rPr>
              <a:t>may be more basic than </a:t>
            </a:r>
            <a:r>
              <a:rPr lang="en-US" sz="2600" cap="small" dirty="0" smtClean="0">
                <a:solidFill>
                  <a:srgbClr val="0000FF"/>
                </a:solidFill>
              </a:rPr>
              <a:t>good</a:t>
            </a:r>
            <a:r>
              <a:rPr lang="en-US" sz="2600" dirty="0" smtClean="0">
                <a:solidFill>
                  <a:srgbClr val="0000FF"/>
                </a:solidFill>
              </a:rPr>
              <a:t> </a:t>
            </a:r>
            <a:r>
              <a:rPr lang="en-US" sz="2600" i="1" dirty="0" err="1" smtClean="0">
                <a:solidFill>
                  <a:srgbClr val="0000FF"/>
                </a:solidFill>
              </a:rPr>
              <a:t>simpliciter</a:t>
            </a:r>
            <a:r>
              <a:rPr lang="en-US" sz="2600" dirty="0" smtClean="0">
                <a:solidFill>
                  <a:srgbClr val="0000FF"/>
                </a:solidFill>
              </a:rPr>
              <a:t>.</a:t>
            </a:r>
          </a:p>
          <a:p>
            <a:pPr>
              <a:buNone/>
            </a:pPr>
            <a:r>
              <a:rPr lang="en-US" sz="2600" dirty="0" smtClean="0">
                <a:solidFill>
                  <a:srgbClr val="0000FF"/>
                </a:solidFill>
              </a:rPr>
              <a:t>And likewise for many adjectives (e.g., ‘big’)</a:t>
            </a:r>
          </a:p>
          <a:p>
            <a:pPr>
              <a:buNone/>
            </a:pPr>
            <a:r>
              <a:rPr lang="en-US" sz="2600" dirty="0" smtClean="0">
                <a:solidFill>
                  <a:srgbClr val="0000FF"/>
                </a:solidFill>
              </a:rPr>
              <a:t>that plausibly lexicalize </a:t>
            </a:r>
            <a:r>
              <a:rPr lang="en-US" sz="2600" i="1" dirty="0" smtClean="0">
                <a:solidFill>
                  <a:srgbClr val="0000FF"/>
                </a:solidFill>
              </a:rPr>
              <a:t>relational</a:t>
            </a:r>
            <a:r>
              <a:rPr lang="en-US" sz="2600" dirty="0" smtClean="0">
                <a:solidFill>
                  <a:srgbClr val="0000FF"/>
                </a:solidFill>
              </a:rPr>
              <a:t> concepts. </a:t>
            </a:r>
            <a:endParaRPr lang="en-US" sz="2600" dirty="0" smtClean="0"/>
          </a:p>
          <a:p>
            <a:pPr marL="0" indent="0">
              <a:buNone/>
            </a:pPr>
            <a:endParaRPr lang="en-US" sz="2595" dirty="0" smtClean="0">
              <a:sym typeface="Symbol"/>
            </a:endParaRPr>
          </a:p>
          <a:p>
            <a:pPr marL="0" indent="0">
              <a:spcBef>
                <a:spcPts val="600"/>
              </a:spcBef>
              <a:spcAft>
                <a:spcPts val="600"/>
              </a:spcAft>
              <a:buNone/>
            </a:pPr>
            <a:r>
              <a:rPr lang="en-US" sz="2595" dirty="0" smtClean="0">
                <a:sym typeface="Symbol"/>
              </a:rPr>
              <a:t>’big ant’ </a:t>
            </a:r>
            <a:r>
              <a:rPr lang="en-US" sz="2595" dirty="0" err="1" smtClean="0">
                <a:solidFill>
                  <a:srgbClr val="000000"/>
                </a:solidFill>
                <a:sym typeface="Wingdings"/>
              </a:rPr>
              <a:t></a:t>
            </a:r>
            <a:r>
              <a:rPr lang="en-US" sz="2595" dirty="0" smtClean="0">
                <a:solidFill>
                  <a:srgbClr val="000000"/>
                </a:solidFill>
                <a:sym typeface="Wingdings"/>
              </a:rPr>
              <a:t> </a:t>
            </a:r>
            <a:r>
              <a:rPr lang="en-US" sz="2595" dirty="0" err="1" smtClean="0">
                <a:solidFill>
                  <a:srgbClr val="000000"/>
                </a:solidFill>
                <a:sym typeface="Wingdings"/>
              </a:rPr>
              <a:t>BigAnt(x</a:t>
            </a:r>
            <a:r>
              <a:rPr lang="en-US" sz="2595" dirty="0" smtClean="0">
                <a:solidFill>
                  <a:srgbClr val="000000"/>
                </a:solidFill>
                <a:sym typeface="Wingdings"/>
              </a:rPr>
              <a:t>)</a:t>
            </a:r>
            <a:r>
              <a:rPr lang="en-US" sz="2595" dirty="0" smtClean="0">
                <a:sym typeface="Symbol"/>
              </a:rPr>
              <a:t> </a:t>
            </a:r>
            <a:r>
              <a:rPr lang="en-US" sz="2595" dirty="0" err="1" smtClean="0">
                <a:solidFill>
                  <a:srgbClr val="FF0000"/>
                </a:solidFill>
                <a:sym typeface="Wingdings"/>
              </a:rPr>
              <a:t></a:t>
            </a:r>
            <a:r>
              <a:rPr lang="en-US" sz="2595" dirty="0" smtClean="0">
                <a:solidFill>
                  <a:srgbClr val="FF0000"/>
                </a:solidFill>
                <a:sym typeface="Wingdings"/>
              </a:rPr>
              <a:t> </a:t>
            </a:r>
            <a:r>
              <a:rPr lang="en-US" sz="2595" strike="sngStrike" dirty="0" err="1" smtClean="0">
                <a:solidFill>
                  <a:srgbClr val="FF0000"/>
                </a:solidFill>
              </a:rPr>
              <a:t>Ant(x</a:t>
            </a:r>
            <a:r>
              <a:rPr lang="en-US" sz="2595" strike="sngStrike" dirty="0" smtClean="0">
                <a:solidFill>
                  <a:srgbClr val="FF0000"/>
                </a:solidFill>
              </a:rPr>
              <a:t>) &amp; </a:t>
            </a:r>
            <a:r>
              <a:rPr lang="en-US" sz="2595" strike="sngStrike" dirty="0" err="1" smtClean="0">
                <a:solidFill>
                  <a:srgbClr val="FF0000"/>
                </a:solidFill>
              </a:rPr>
              <a:t>Big(x</a:t>
            </a:r>
            <a:r>
              <a:rPr lang="en-US" sz="2595" strike="sngStrike" dirty="0" smtClean="0">
                <a:solidFill>
                  <a:srgbClr val="FF0000"/>
                </a:solidFill>
              </a:rPr>
              <a:t>)</a:t>
            </a:r>
          </a:p>
          <a:p>
            <a:pPr marL="0" indent="0">
              <a:spcBef>
                <a:spcPts val="600"/>
              </a:spcBef>
              <a:spcAft>
                <a:spcPts val="600"/>
              </a:spcAft>
              <a:buNone/>
            </a:pPr>
            <a:r>
              <a:rPr lang="en-US" sz="2595" dirty="0" smtClean="0">
                <a:sym typeface="Symbol"/>
              </a:rPr>
              <a:t>                                       </a:t>
            </a:r>
            <a:r>
              <a:rPr lang="en-US" sz="2595" dirty="0" err="1" smtClean="0">
                <a:solidFill>
                  <a:srgbClr val="000000"/>
                </a:solidFill>
                <a:sym typeface="Wingdings"/>
              </a:rPr>
              <a:t></a:t>
            </a:r>
            <a:r>
              <a:rPr lang="en-US" sz="2595" dirty="0" smtClean="0">
                <a:solidFill>
                  <a:srgbClr val="000000"/>
                </a:solidFill>
                <a:sym typeface="Wingdings"/>
              </a:rPr>
              <a:t> </a:t>
            </a:r>
            <a:r>
              <a:rPr lang="en-US" sz="2595" dirty="0" err="1" smtClean="0">
                <a:solidFill>
                  <a:srgbClr val="000000"/>
                </a:solidFill>
              </a:rPr>
              <a:t>ιX:Ant(X)[BigOne(x</a:t>
            </a:r>
            <a:r>
              <a:rPr lang="en-US" sz="2595" dirty="0" smtClean="0">
                <a:solidFill>
                  <a:srgbClr val="000000"/>
                </a:solidFill>
              </a:rPr>
              <a:t>, X)]</a:t>
            </a:r>
          </a:p>
          <a:p>
            <a:pPr marL="0" indent="0">
              <a:spcBef>
                <a:spcPts val="600"/>
              </a:spcBef>
              <a:spcAft>
                <a:spcPts val="600"/>
              </a:spcAft>
              <a:buNone/>
            </a:pPr>
            <a:endParaRPr lang="en-US" sz="2400" dirty="0" smtClean="0">
              <a:sym typeface="Symbol"/>
            </a:endParaRPr>
          </a:p>
          <a:p>
            <a:pPr marL="0" indent="0">
              <a:spcBef>
                <a:spcPts val="600"/>
              </a:spcBef>
              <a:spcAft>
                <a:spcPts val="600"/>
              </a:spcAft>
              <a:buNone/>
            </a:pPr>
            <a:r>
              <a:rPr lang="en-US" sz="2400" dirty="0" smtClean="0">
                <a:sym typeface="Symbol"/>
              </a:rPr>
              <a:t>  </a:t>
            </a:r>
            <a:r>
              <a:rPr lang="en-US" sz="2400" dirty="0" err="1" smtClean="0">
                <a:sym typeface="Symbol"/>
              </a:rPr>
              <a:t></a:t>
            </a:r>
            <a:r>
              <a:rPr lang="en-US" sz="2400" dirty="0" err="1" smtClean="0"/>
              <a:t>e[Played(e</a:t>
            </a:r>
            <a:r>
              <a:rPr lang="en-US" sz="2400" dirty="0" smtClean="0"/>
              <a:t>, Simon, his tuba) &amp; </a:t>
            </a:r>
            <a:r>
              <a:rPr lang="en-US" sz="2400" dirty="0" err="1" smtClean="0"/>
              <a:t>GoodOne(e</a:t>
            </a:r>
            <a:r>
              <a:rPr lang="en-US" sz="2400" dirty="0" smtClean="0"/>
              <a:t>, </a:t>
            </a:r>
            <a:r>
              <a:rPr lang="en-US" sz="2400" i="1" dirty="0" err="1" smtClean="0"/>
              <a:t>PlayingOfHisTuba</a:t>
            </a:r>
            <a:r>
              <a:rPr lang="en-US" sz="2400" dirty="0" smtClean="0"/>
              <a:t>)] &amp;</a:t>
            </a:r>
          </a:p>
          <a:p>
            <a:pPr marL="0" indent="0">
              <a:spcBef>
                <a:spcPts val="600"/>
              </a:spcBef>
              <a:spcAft>
                <a:spcPts val="600"/>
              </a:spcAft>
              <a:buNone/>
            </a:pPr>
            <a:r>
              <a:rPr lang="en-US" sz="2400" dirty="0" smtClean="0"/>
              <a:t>~</a:t>
            </a:r>
            <a:r>
              <a:rPr lang="en-US" sz="2400" dirty="0" err="1" smtClean="0">
                <a:sym typeface="Symbol"/>
              </a:rPr>
              <a:t></a:t>
            </a:r>
            <a:r>
              <a:rPr lang="en-US" sz="2400" dirty="0" err="1" smtClean="0"/>
              <a:t>e[Played(e</a:t>
            </a:r>
            <a:r>
              <a:rPr lang="en-US" sz="2400" dirty="0" smtClean="0"/>
              <a:t>, Simon, the song) &amp; </a:t>
            </a:r>
            <a:r>
              <a:rPr lang="en-US" sz="2400" dirty="0" err="1" smtClean="0"/>
              <a:t>GoodOne(e</a:t>
            </a:r>
            <a:r>
              <a:rPr lang="en-US" sz="2400" dirty="0" smtClean="0"/>
              <a:t>, </a:t>
            </a:r>
            <a:r>
              <a:rPr lang="en-US" sz="2400" i="1" dirty="0" err="1" smtClean="0"/>
              <a:t>PlayingOfTheSong</a:t>
            </a:r>
            <a:r>
              <a:rPr lang="en-US" sz="2400" dirty="0" smtClean="0"/>
              <a:t>)]</a:t>
            </a:r>
            <a:endParaRPr lang="en-US" dirty="0"/>
          </a:p>
        </p:txBody>
      </p:sp>
      <p:pic>
        <p:nvPicPr>
          <p:cNvPr id="4" name="Picture 3" descr="thomson.gif"/>
          <p:cNvPicPr>
            <a:picLocks noChangeAspect="1"/>
          </p:cNvPicPr>
          <p:nvPr/>
        </p:nvPicPr>
        <p:blipFill>
          <a:blip r:embed="rId3"/>
          <a:stretch>
            <a:fillRect/>
          </a:stretch>
        </p:blipFill>
        <p:spPr>
          <a:xfrm>
            <a:off x="7146077" y="1417638"/>
            <a:ext cx="1677705" cy="2283543"/>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4490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Less Plausible Cases of “Identify but </a:t>
            </a:r>
            <a:r>
              <a:rPr lang="en-US" sz="3600" dirty="0" err="1" smtClean="0"/>
              <a:t>Relativize</a:t>
            </a:r>
            <a:r>
              <a:rPr lang="en-US" sz="3600" dirty="0" smtClean="0"/>
              <a:t>”</a:t>
            </a:r>
            <a:endParaRPr lang="en-US" sz="3600" dirty="0"/>
          </a:p>
        </p:txBody>
      </p:sp>
      <p:sp>
        <p:nvSpPr>
          <p:cNvPr id="3" name="Content Placeholder 2"/>
          <p:cNvSpPr>
            <a:spLocks noGrp="1"/>
          </p:cNvSpPr>
          <p:nvPr>
            <p:ph idx="1"/>
          </p:nvPr>
        </p:nvSpPr>
        <p:spPr>
          <a:xfrm>
            <a:off x="457200" y="1417638"/>
            <a:ext cx="8366582" cy="4525963"/>
          </a:xfrm>
        </p:spPr>
        <p:txBody>
          <a:bodyPr>
            <a:noAutofit/>
          </a:bodyPr>
          <a:lstStyle/>
          <a:p>
            <a:pPr>
              <a:buNone/>
            </a:pPr>
            <a:r>
              <a:rPr lang="en-US" sz="2200" dirty="0" smtClean="0">
                <a:solidFill>
                  <a:srgbClr val="FF0000"/>
                </a:solidFill>
              </a:rPr>
              <a:t>Simon played the song on his tuba in two minutes.</a:t>
            </a:r>
          </a:p>
          <a:p>
            <a:pPr marL="0" indent="0">
              <a:spcBef>
                <a:spcPts val="1200"/>
              </a:spcBef>
              <a:buNone/>
            </a:pPr>
            <a:r>
              <a:rPr lang="en-US" sz="2200" dirty="0" smtClean="0">
                <a:solidFill>
                  <a:srgbClr val="FF0000"/>
                </a:solidFill>
                <a:sym typeface="Symbol"/>
              </a:rPr>
              <a:t>    </a:t>
            </a:r>
            <a:r>
              <a:rPr lang="en-US" sz="2200" dirty="0" err="1" smtClean="0">
                <a:solidFill>
                  <a:srgbClr val="FF0000"/>
                </a:solidFill>
                <a:sym typeface="Symbol"/>
              </a:rPr>
              <a:t></a:t>
            </a:r>
            <a:r>
              <a:rPr lang="en-US" sz="2200" dirty="0" err="1">
                <a:solidFill>
                  <a:srgbClr val="FF0000"/>
                </a:solidFill>
              </a:rPr>
              <a:t>e[Played(</a:t>
            </a:r>
            <a:r>
              <a:rPr lang="en-US" sz="2200" dirty="0" err="1" smtClean="0">
                <a:solidFill>
                  <a:srgbClr val="FF0000"/>
                </a:solidFill>
              </a:rPr>
              <a:t>e</a:t>
            </a:r>
            <a:r>
              <a:rPr lang="en-US" sz="2200" dirty="0" smtClean="0">
                <a:solidFill>
                  <a:srgbClr val="FF0000"/>
                </a:solidFill>
              </a:rPr>
              <a:t>, Simon, </a:t>
            </a:r>
            <a:r>
              <a:rPr lang="en-US" sz="2200" dirty="0">
                <a:solidFill>
                  <a:srgbClr val="FF0000"/>
                </a:solidFill>
              </a:rPr>
              <a:t>the song</a:t>
            </a:r>
            <a:r>
              <a:rPr lang="en-US" sz="2200" dirty="0" smtClean="0">
                <a:solidFill>
                  <a:srgbClr val="FF0000"/>
                </a:solidFill>
              </a:rPr>
              <a:t>) </a:t>
            </a:r>
            <a:r>
              <a:rPr lang="en-US" sz="2200" dirty="0">
                <a:solidFill>
                  <a:srgbClr val="FF0000"/>
                </a:solidFill>
              </a:rPr>
              <a:t>&amp;</a:t>
            </a:r>
            <a:r>
              <a:rPr lang="en-US" sz="2200" dirty="0" smtClean="0">
                <a:solidFill>
                  <a:srgbClr val="FF0000"/>
                </a:solidFill>
              </a:rPr>
              <a:t>  </a:t>
            </a:r>
            <a:r>
              <a:rPr lang="en-US" sz="2200" dirty="0" err="1" smtClean="0">
                <a:solidFill>
                  <a:srgbClr val="FF0000"/>
                </a:solidFill>
              </a:rPr>
              <a:t>OnHisTuba(</a:t>
            </a:r>
            <a:r>
              <a:rPr lang="en-US" sz="2200" dirty="0" err="1">
                <a:solidFill>
                  <a:srgbClr val="FF0000"/>
                </a:solidFill>
              </a:rPr>
              <a:t>e</a:t>
            </a:r>
            <a:r>
              <a:rPr lang="en-US" sz="2200" dirty="0" smtClean="0">
                <a:solidFill>
                  <a:srgbClr val="FF0000"/>
                </a:solidFill>
              </a:rPr>
              <a:t>) &amp; </a:t>
            </a:r>
            <a:r>
              <a:rPr lang="en-US" sz="2200" dirty="0" err="1" smtClean="0">
                <a:solidFill>
                  <a:srgbClr val="FF0000"/>
                </a:solidFill>
              </a:rPr>
              <a:t>InTwoMinutes(e</a:t>
            </a:r>
            <a:r>
              <a:rPr lang="en-US" sz="2200" dirty="0" smtClean="0">
                <a:solidFill>
                  <a:srgbClr val="FF0000"/>
                </a:solidFill>
              </a:rPr>
              <a:t>)]</a:t>
            </a:r>
            <a:endParaRPr lang="en-US" sz="2200" dirty="0">
              <a:solidFill>
                <a:srgbClr val="FF0000"/>
              </a:solidFill>
            </a:endParaRPr>
          </a:p>
          <a:p>
            <a:pPr marL="0" indent="0">
              <a:spcBef>
                <a:spcPts val="600"/>
              </a:spcBef>
              <a:spcAft>
                <a:spcPts val="1200"/>
              </a:spcAft>
              <a:buNone/>
            </a:pPr>
            <a:r>
              <a:rPr lang="en-US" sz="2200" dirty="0" smtClean="0">
                <a:solidFill>
                  <a:srgbClr val="FF0000"/>
                </a:solidFill>
              </a:rPr>
              <a:t>	  Played</a:t>
            </a:r>
            <a:r>
              <a:rPr lang="en-US" sz="2200" dirty="0">
                <a:solidFill>
                  <a:srgbClr val="FF0000"/>
                </a:solidFill>
              </a:rPr>
              <a:t>(</a:t>
            </a:r>
            <a:r>
              <a:rPr lang="en-US" sz="2200" dirty="0" smtClean="0">
                <a:solidFill>
                  <a:srgbClr val="FF0000"/>
                </a:solidFill>
              </a:rPr>
              <a:t>e1, Simon, </a:t>
            </a:r>
            <a:r>
              <a:rPr lang="en-US" sz="2200" dirty="0">
                <a:solidFill>
                  <a:srgbClr val="FF0000"/>
                </a:solidFill>
              </a:rPr>
              <a:t>the song</a:t>
            </a:r>
            <a:r>
              <a:rPr lang="en-US" sz="2200" dirty="0" smtClean="0">
                <a:solidFill>
                  <a:srgbClr val="FF0000"/>
                </a:solidFill>
              </a:rPr>
              <a:t>) </a:t>
            </a:r>
            <a:r>
              <a:rPr lang="en-US" sz="2200" dirty="0">
                <a:solidFill>
                  <a:srgbClr val="FF0000"/>
                </a:solidFill>
              </a:rPr>
              <a:t>&amp; OnHisTuba(</a:t>
            </a:r>
            <a:r>
              <a:rPr lang="en-US" sz="2200" dirty="0" smtClean="0">
                <a:solidFill>
                  <a:srgbClr val="FF0000"/>
                </a:solidFill>
              </a:rPr>
              <a:t>e1) </a:t>
            </a:r>
            <a:r>
              <a:rPr lang="en-US" sz="2200" dirty="0">
                <a:solidFill>
                  <a:srgbClr val="FF0000"/>
                </a:solidFill>
              </a:rPr>
              <a:t>&amp; </a:t>
            </a:r>
            <a:r>
              <a:rPr lang="en-US" sz="2200" dirty="0" smtClean="0">
                <a:solidFill>
                  <a:srgbClr val="FF0000"/>
                </a:solidFill>
              </a:rPr>
              <a:t>InTwoMinutes(e1)</a:t>
            </a:r>
          </a:p>
          <a:p>
            <a:pPr>
              <a:buNone/>
            </a:pPr>
            <a:r>
              <a:rPr lang="en-US" sz="2200" dirty="0" smtClean="0">
                <a:solidFill>
                  <a:srgbClr val="0000FF"/>
                </a:solidFill>
              </a:rPr>
              <a:t>Simon played his tuba for two minutes. </a:t>
            </a:r>
          </a:p>
          <a:p>
            <a:pPr>
              <a:spcBef>
                <a:spcPts val="1200"/>
              </a:spcBef>
              <a:buNone/>
            </a:pPr>
            <a:r>
              <a:rPr lang="en-US" sz="2200" dirty="0" smtClean="0">
                <a:solidFill>
                  <a:srgbClr val="0000FF"/>
                </a:solidFill>
                <a:sym typeface="Symbol"/>
              </a:rPr>
              <a:t>    </a:t>
            </a:r>
            <a:r>
              <a:rPr lang="en-US" sz="2200" dirty="0" err="1" smtClean="0">
                <a:solidFill>
                  <a:srgbClr val="0000FF"/>
                </a:solidFill>
                <a:sym typeface="Symbol"/>
              </a:rPr>
              <a:t></a:t>
            </a:r>
            <a:r>
              <a:rPr lang="en-US" sz="2200" dirty="0" err="1">
                <a:solidFill>
                  <a:srgbClr val="0000FF"/>
                </a:solidFill>
              </a:rPr>
              <a:t>e[Played(</a:t>
            </a:r>
            <a:r>
              <a:rPr lang="en-US" sz="2200" dirty="0" err="1" smtClean="0">
                <a:solidFill>
                  <a:srgbClr val="0000FF"/>
                </a:solidFill>
              </a:rPr>
              <a:t>e</a:t>
            </a:r>
            <a:r>
              <a:rPr lang="en-US" sz="2200" dirty="0" smtClean="0">
                <a:solidFill>
                  <a:srgbClr val="0000FF"/>
                </a:solidFill>
              </a:rPr>
              <a:t>,  Simon, his tuba) &amp; </a:t>
            </a:r>
            <a:r>
              <a:rPr lang="en-US" sz="2200" dirty="0" err="1" smtClean="0">
                <a:solidFill>
                  <a:srgbClr val="0000FF"/>
                </a:solidFill>
              </a:rPr>
              <a:t>ForTwoMinutes(</a:t>
            </a:r>
            <a:r>
              <a:rPr lang="en-US" sz="2200" dirty="0" err="1">
                <a:solidFill>
                  <a:srgbClr val="0000FF"/>
                </a:solidFill>
              </a:rPr>
              <a:t>e</a:t>
            </a:r>
            <a:r>
              <a:rPr lang="en-US" sz="2200" dirty="0" smtClean="0">
                <a:solidFill>
                  <a:srgbClr val="0000FF"/>
                </a:solidFill>
              </a:rPr>
              <a:t>)]</a:t>
            </a:r>
            <a:endParaRPr lang="en-US" sz="2200" dirty="0">
              <a:solidFill>
                <a:srgbClr val="0000FF"/>
              </a:solidFill>
            </a:endParaRPr>
          </a:p>
          <a:p>
            <a:pPr marL="0" indent="0">
              <a:spcBef>
                <a:spcPts val="600"/>
              </a:spcBef>
              <a:buNone/>
            </a:pPr>
            <a:r>
              <a:rPr lang="en-US" sz="2200" dirty="0" smtClean="0">
                <a:solidFill>
                  <a:srgbClr val="0000FF"/>
                </a:solidFill>
              </a:rPr>
              <a:t>	  Played</a:t>
            </a:r>
            <a:r>
              <a:rPr lang="en-US" sz="2200" dirty="0">
                <a:solidFill>
                  <a:srgbClr val="0000FF"/>
                </a:solidFill>
              </a:rPr>
              <a:t>(e2,</a:t>
            </a:r>
            <a:r>
              <a:rPr lang="en-US" sz="2200" dirty="0" smtClean="0">
                <a:solidFill>
                  <a:srgbClr val="0000FF"/>
                </a:solidFill>
              </a:rPr>
              <a:t> Simon, </a:t>
            </a:r>
            <a:r>
              <a:rPr lang="en-US" sz="2200" dirty="0">
                <a:solidFill>
                  <a:srgbClr val="0000FF"/>
                </a:solidFill>
              </a:rPr>
              <a:t>his tuba) &amp; </a:t>
            </a:r>
            <a:r>
              <a:rPr lang="en-US" sz="2200" dirty="0" smtClean="0">
                <a:solidFill>
                  <a:srgbClr val="0000FF"/>
                </a:solidFill>
              </a:rPr>
              <a:t>ForTwoMinutes(e2)</a:t>
            </a:r>
            <a:endParaRPr lang="en-US" sz="2200" dirty="0">
              <a:solidFill>
                <a:srgbClr val="0000FF"/>
              </a:solidFill>
            </a:endParaRPr>
          </a:p>
          <a:p>
            <a:pPr>
              <a:spcBef>
                <a:spcPts val="600"/>
              </a:spcBef>
            </a:pPr>
            <a:endParaRPr lang="en-US" sz="2200" dirty="0" smtClean="0"/>
          </a:p>
          <a:p>
            <a:pPr marL="0" indent="0">
              <a:spcBef>
                <a:spcPts val="600"/>
              </a:spcBef>
              <a:buNone/>
            </a:pPr>
            <a:r>
              <a:rPr lang="en-US" sz="2200" dirty="0" smtClean="0"/>
              <a:t>(</a:t>
            </a:r>
            <a:r>
              <a:rPr lang="en-US" sz="2200" dirty="0" smtClean="0">
                <a:solidFill>
                  <a:srgbClr val="FF0000"/>
                </a:solidFill>
              </a:rPr>
              <a:t>e1</a:t>
            </a:r>
            <a:r>
              <a:rPr lang="en-US" sz="2200" dirty="0" smtClean="0"/>
              <a:t> = </a:t>
            </a:r>
            <a:r>
              <a:rPr lang="en-US" sz="2200" dirty="0" smtClean="0">
                <a:solidFill>
                  <a:srgbClr val="0000FF"/>
                </a:solidFill>
              </a:rPr>
              <a:t>e2</a:t>
            </a:r>
            <a:r>
              <a:rPr lang="en-US" sz="2200" dirty="0" smtClean="0"/>
              <a:t>) </a:t>
            </a:r>
            <a:r>
              <a:rPr lang="en-US" sz="2200" dirty="0" err="1" smtClean="0">
                <a:sym typeface="Wingdings"/>
              </a:rPr>
              <a:t></a:t>
            </a:r>
            <a:r>
              <a:rPr lang="en-US" sz="2200" dirty="0" smtClean="0">
                <a:sym typeface="Wingdings"/>
              </a:rPr>
              <a:t> </a:t>
            </a:r>
            <a:r>
              <a:rPr lang="en-US" sz="2200" dirty="0" err="1" smtClean="0">
                <a:sym typeface="Symbol"/>
              </a:rPr>
              <a:t></a:t>
            </a:r>
            <a:r>
              <a:rPr lang="en-US" sz="2200" dirty="0" err="1"/>
              <a:t>e[</a:t>
            </a:r>
            <a:r>
              <a:rPr lang="en-US" sz="2200" dirty="0" err="1">
                <a:solidFill>
                  <a:srgbClr val="FF0000"/>
                </a:solidFill>
              </a:rPr>
              <a:t>Played(</a:t>
            </a:r>
            <a:r>
              <a:rPr lang="en-US" sz="2200" dirty="0" err="1"/>
              <a:t>e</a:t>
            </a:r>
            <a:r>
              <a:rPr lang="en-US" sz="2200" dirty="0">
                <a:solidFill>
                  <a:srgbClr val="FF0000"/>
                </a:solidFill>
              </a:rPr>
              <a:t>,</a:t>
            </a:r>
            <a:r>
              <a:rPr lang="en-US" sz="2200" dirty="0" smtClean="0">
                <a:solidFill>
                  <a:srgbClr val="FF0000"/>
                </a:solidFill>
              </a:rPr>
              <a:t> Simon, </a:t>
            </a:r>
            <a:r>
              <a:rPr lang="en-US" sz="2200" dirty="0">
                <a:solidFill>
                  <a:srgbClr val="FF0000"/>
                </a:solidFill>
              </a:rPr>
              <a:t>the song) </a:t>
            </a:r>
            <a:r>
              <a:rPr lang="en-US" sz="2200" dirty="0"/>
              <a:t>&amp; </a:t>
            </a:r>
            <a:r>
              <a:rPr lang="en-US" sz="2200" dirty="0">
                <a:solidFill>
                  <a:srgbClr val="0000FF"/>
                </a:solidFill>
              </a:rPr>
              <a:t>Played(</a:t>
            </a:r>
            <a:r>
              <a:rPr lang="en-US" sz="2200" dirty="0">
                <a:solidFill>
                  <a:srgbClr val="000000"/>
                </a:solidFill>
              </a:rPr>
              <a:t>e</a:t>
            </a:r>
            <a:r>
              <a:rPr lang="en-US" sz="2200" dirty="0">
                <a:solidFill>
                  <a:srgbClr val="0000FF"/>
                </a:solidFill>
              </a:rPr>
              <a:t>,</a:t>
            </a:r>
            <a:r>
              <a:rPr lang="en-US" sz="2200" dirty="0" smtClean="0">
                <a:solidFill>
                  <a:srgbClr val="0000FF"/>
                </a:solidFill>
              </a:rPr>
              <a:t> Simon, his tuba)</a:t>
            </a:r>
          </a:p>
          <a:p>
            <a:pPr marL="0" indent="0">
              <a:spcBef>
                <a:spcPts val="600"/>
              </a:spcBef>
              <a:buNone/>
            </a:pPr>
            <a:r>
              <a:rPr lang="en-US" sz="2200" dirty="0" smtClean="0"/>
              <a:t>                    &amp; </a:t>
            </a:r>
            <a:r>
              <a:rPr lang="en-US" sz="2200" dirty="0" err="1" smtClean="0">
                <a:solidFill>
                  <a:srgbClr val="FF0000"/>
                </a:solidFill>
              </a:rPr>
              <a:t>OnHisTuba</a:t>
            </a:r>
            <a:r>
              <a:rPr lang="en-US" sz="2200" dirty="0" err="1">
                <a:solidFill>
                  <a:srgbClr val="FF0000"/>
                </a:solidFill>
              </a:rPr>
              <a:t>(</a:t>
            </a:r>
            <a:r>
              <a:rPr lang="en-US" sz="2200" dirty="0" err="1">
                <a:solidFill>
                  <a:srgbClr val="000000"/>
                </a:solidFill>
              </a:rPr>
              <a:t>e</a:t>
            </a:r>
            <a:r>
              <a:rPr lang="en-US" sz="2200" dirty="0">
                <a:solidFill>
                  <a:srgbClr val="FF0000"/>
                </a:solidFill>
              </a:rPr>
              <a:t>)</a:t>
            </a:r>
            <a:r>
              <a:rPr lang="en-US" sz="2200" dirty="0"/>
              <a:t> &amp; </a:t>
            </a:r>
            <a:r>
              <a:rPr lang="en-US" sz="2200" dirty="0" err="1" smtClean="0">
                <a:solidFill>
                  <a:srgbClr val="FF0000"/>
                </a:solidFill>
              </a:rPr>
              <a:t>InTwoMinutes(</a:t>
            </a:r>
            <a:r>
              <a:rPr lang="en-US" sz="2200" dirty="0" err="1">
                <a:solidFill>
                  <a:srgbClr val="000000"/>
                </a:solidFill>
              </a:rPr>
              <a:t>e</a:t>
            </a:r>
            <a:r>
              <a:rPr lang="en-US" sz="2200" dirty="0" smtClean="0">
                <a:solidFill>
                  <a:srgbClr val="FF0000"/>
                </a:solidFill>
              </a:rPr>
              <a:t>) </a:t>
            </a:r>
            <a:r>
              <a:rPr lang="en-US" sz="2200" dirty="0" smtClean="0"/>
              <a:t>&amp; </a:t>
            </a:r>
            <a:r>
              <a:rPr lang="en-US" sz="2200" dirty="0" err="1" smtClean="0">
                <a:solidFill>
                  <a:srgbClr val="0000FF"/>
                </a:solidFill>
              </a:rPr>
              <a:t>ForTwoMinutes(</a:t>
            </a:r>
            <a:r>
              <a:rPr lang="en-US" sz="2200" dirty="0" err="1" smtClean="0">
                <a:solidFill>
                  <a:srgbClr val="000000"/>
                </a:solidFill>
              </a:rPr>
              <a:t>e</a:t>
            </a:r>
            <a:r>
              <a:rPr lang="en-US" sz="2200" dirty="0" smtClean="0">
                <a:solidFill>
                  <a:srgbClr val="0000FF"/>
                </a:solidFill>
              </a:rPr>
              <a:t>)</a:t>
            </a:r>
            <a:r>
              <a:rPr lang="en-US" sz="2200" dirty="0" smtClean="0"/>
              <a:t>]</a:t>
            </a:r>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Less Plausible Cases of “Identify but </a:t>
            </a:r>
            <a:r>
              <a:rPr lang="en-US" sz="3600" dirty="0" err="1" smtClean="0"/>
              <a:t>Relativize</a:t>
            </a:r>
            <a:r>
              <a:rPr lang="en-US" sz="3600" dirty="0" smtClean="0"/>
              <a:t>”</a:t>
            </a:r>
            <a:endParaRPr lang="en-US" sz="3600" dirty="0"/>
          </a:p>
        </p:txBody>
      </p:sp>
      <p:sp>
        <p:nvSpPr>
          <p:cNvPr id="3" name="Content Placeholder 2"/>
          <p:cNvSpPr>
            <a:spLocks noGrp="1"/>
          </p:cNvSpPr>
          <p:nvPr>
            <p:ph idx="1"/>
          </p:nvPr>
        </p:nvSpPr>
        <p:spPr>
          <a:xfrm>
            <a:off x="457200" y="1417638"/>
            <a:ext cx="8495130" cy="5048594"/>
          </a:xfrm>
        </p:spPr>
        <p:txBody>
          <a:bodyPr>
            <a:noAutofit/>
          </a:bodyPr>
          <a:lstStyle/>
          <a:p>
            <a:pPr>
              <a:buNone/>
            </a:pPr>
            <a:r>
              <a:rPr lang="en-US" sz="2200" dirty="0" smtClean="0">
                <a:solidFill>
                  <a:srgbClr val="FF0000"/>
                </a:solidFill>
              </a:rPr>
              <a:t>Simon played the song on his tuba in two minutes.</a:t>
            </a:r>
          </a:p>
          <a:p>
            <a:pPr marL="0" indent="0">
              <a:spcBef>
                <a:spcPts val="1200"/>
              </a:spcBef>
              <a:buNone/>
            </a:pPr>
            <a:r>
              <a:rPr lang="en-US" sz="2200" dirty="0" smtClean="0">
                <a:solidFill>
                  <a:srgbClr val="FF0000"/>
                </a:solidFill>
                <a:sym typeface="Symbol"/>
              </a:rPr>
              <a:t>    </a:t>
            </a:r>
            <a:r>
              <a:rPr lang="en-US" sz="2200" dirty="0" err="1" smtClean="0">
                <a:solidFill>
                  <a:srgbClr val="FF0000"/>
                </a:solidFill>
                <a:sym typeface="Symbol"/>
              </a:rPr>
              <a:t></a:t>
            </a:r>
            <a:r>
              <a:rPr lang="en-US" sz="2200" dirty="0" err="1">
                <a:solidFill>
                  <a:srgbClr val="FF0000"/>
                </a:solidFill>
              </a:rPr>
              <a:t>e[Played(</a:t>
            </a:r>
            <a:r>
              <a:rPr lang="en-US" sz="2200" dirty="0" err="1" smtClean="0">
                <a:solidFill>
                  <a:srgbClr val="FF0000"/>
                </a:solidFill>
              </a:rPr>
              <a:t>e</a:t>
            </a:r>
            <a:r>
              <a:rPr lang="en-US" sz="2200" dirty="0" smtClean="0">
                <a:solidFill>
                  <a:srgbClr val="FF0000"/>
                </a:solidFill>
              </a:rPr>
              <a:t>, Simon, </a:t>
            </a:r>
            <a:r>
              <a:rPr lang="en-US" sz="2200" dirty="0">
                <a:solidFill>
                  <a:srgbClr val="FF0000"/>
                </a:solidFill>
              </a:rPr>
              <a:t>the song</a:t>
            </a:r>
            <a:r>
              <a:rPr lang="en-US" sz="2200" dirty="0" smtClean="0">
                <a:solidFill>
                  <a:srgbClr val="FF0000"/>
                </a:solidFill>
              </a:rPr>
              <a:t>) </a:t>
            </a:r>
            <a:r>
              <a:rPr lang="en-US" sz="2200" dirty="0">
                <a:solidFill>
                  <a:srgbClr val="FF0000"/>
                </a:solidFill>
              </a:rPr>
              <a:t>&amp;</a:t>
            </a:r>
            <a:r>
              <a:rPr lang="en-US" sz="2200" dirty="0" smtClean="0">
                <a:solidFill>
                  <a:srgbClr val="FF0000"/>
                </a:solidFill>
              </a:rPr>
              <a:t>  </a:t>
            </a:r>
            <a:r>
              <a:rPr lang="en-US" sz="2200" dirty="0" err="1" smtClean="0">
                <a:solidFill>
                  <a:srgbClr val="FF0000"/>
                </a:solidFill>
              </a:rPr>
              <a:t>OnHisTuba(</a:t>
            </a:r>
            <a:r>
              <a:rPr lang="en-US" sz="2200" dirty="0" err="1">
                <a:solidFill>
                  <a:srgbClr val="FF0000"/>
                </a:solidFill>
              </a:rPr>
              <a:t>e</a:t>
            </a:r>
            <a:r>
              <a:rPr lang="en-US" sz="2200" dirty="0" smtClean="0">
                <a:solidFill>
                  <a:srgbClr val="FF0000"/>
                </a:solidFill>
              </a:rPr>
              <a:t>) &amp; </a:t>
            </a:r>
            <a:r>
              <a:rPr lang="en-US" sz="2200" dirty="0" err="1" smtClean="0">
                <a:solidFill>
                  <a:srgbClr val="FF0000"/>
                </a:solidFill>
              </a:rPr>
              <a:t>InTwoMinutes(e</a:t>
            </a:r>
            <a:r>
              <a:rPr lang="en-US" sz="2200" dirty="0" smtClean="0">
                <a:solidFill>
                  <a:srgbClr val="FF0000"/>
                </a:solidFill>
              </a:rPr>
              <a:t>)]</a:t>
            </a:r>
            <a:endParaRPr lang="en-US" sz="2200" dirty="0">
              <a:solidFill>
                <a:srgbClr val="FF0000"/>
              </a:solidFill>
            </a:endParaRPr>
          </a:p>
          <a:p>
            <a:pPr marL="0" indent="0">
              <a:spcBef>
                <a:spcPts val="600"/>
              </a:spcBef>
              <a:spcAft>
                <a:spcPts val="1200"/>
              </a:spcAft>
              <a:buNone/>
            </a:pPr>
            <a:r>
              <a:rPr lang="en-US" sz="2200" dirty="0" smtClean="0">
                <a:solidFill>
                  <a:srgbClr val="FF0000"/>
                </a:solidFill>
              </a:rPr>
              <a:t>	  Played</a:t>
            </a:r>
            <a:r>
              <a:rPr lang="en-US" sz="2200" dirty="0">
                <a:solidFill>
                  <a:srgbClr val="FF0000"/>
                </a:solidFill>
              </a:rPr>
              <a:t>(</a:t>
            </a:r>
            <a:r>
              <a:rPr lang="en-US" sz="2200" dirty="0" smtClean="0">
                <a:solidFill>
                  <a:srgbClr val="FF0000"/>
                </a:solidFill>
              </a:rPr>
              <a:t>e1, Simon, </a:t>
            </a:r>
            <a:r>
              <a:rPr lang="en-US" sz="2200" dirty="0">
                <a:solidFill>
                  <a:srgbClr val="FF0000"/>
                </a:solidFill>
              </a:rPr>
              <a:t>the song</a:t>
            </a:r>
            <a:r>
              <a:rPr lang="en-US" sz="2200" dirty="0" smtClean="0">
                <a:solidFill>
                  <a:srgbClr val="FF0000"/>
                </a:solidFill>
              </a:rPr>
              <a:t>) </a:t>
            </a:r>
            <a:r>
              <a:rPr lang="en-US" sz="2200" dirty="0">
                <a:solidFill>
                  <a:srgbClr val="FF0000"/>
                </a:solidFill>
              </a:rPr>
              <a:t>&amp; OnHisTuba(</a:t>
            </a:r>
            <a:r>
              <a:rPr lang="en-US" sz="2200" dirty="0" smtClean="0">
                <a:solidFill>
                  <a:srgbClr val="FF0000"/>
                </a:solidFill>
              </a:rPr>
              <a:t>e1) </a:t>
            </a:r>
            <a:r>
              <a:rPr lang="en-US" sz="2200" dirty="0">
                <a:solidFill>
                  <a:srgbClr val="FF0000"/>
                </a:solidFill>
              </a:rPr>
              <a:t>&amp; </a:t>
            </a:r>
            <a:r>
              <a:rPr lang="en-US" sz="2200" dirty="0" smtClean="0">
                <a:solidFill>
                  <a:srgbClr val="FF0000"/>
                </a:solidFill>
              </a:rPr>
              <a:t>InTwoMinutes(e1)</a:t>
            </a:r>
          </a:p>
          <a:p>
            <a:pPr>
              <a:buNone/>
            </a:pPr>
            <a:r>
              <a:rPr lang="en-US" sz="2200" dirty="0" smtClean="0">
                <a:solidFill>
                  <a:srgbClr val="0000FF"/>
                </a:solidFill>
              </a:rPr>
              <a:t>Simon played his tuba for two minutes. </a:t>
            </a:r>
          </a:p>
          <a:p>
            <a:pPr>
              <a:spcBef>
                <a:spcPts val="1200"/>
              </a:spcBef>
              <a:buNone/>
            </a:pPr>
            <a:r>
              <a:rPr lang="en-US" sz="2200" dirty="0" smtClean="0">
                <a:solidFill>
                  <a:srgbClr val="0000FF"/>
                </a:solidFill>
                <a:sym typeface="Symbol"/>
              </a:rPr>
              <a:t>    </a:t>
            </a:r>
            <a:r>
              <a:rPr lang="en-US" sz="2200" dirty="0" err="1" smtClean="0">
                <a:solidFill>
                  <a:srgbClr val="0000FF"/>
                </a:solidFill>
                <a:sym typeface="Symbol"/>
              </a:rPr>
              <a:t></a:t>
            </a:r>
            <a:r>
              <a:rPr lang="en-US" sz="2200" dirty="0" err="1">
                <a:solidFill>
                  <a:srgbClr val="0000FF"/>
                </a:solidFill>
              </a:rPr>
              <a:t>e[Played(</a:t>
            </a:r>
            <a:r>
              <a:rPr lang="en-US" sz="2200" dirty="0" err="1" smtClean="0">
                <a:solidFill>
                  <a:srgbClr val="0000FF"/>
                </a:solidFill>
              </a:rPr>
              <a:t>e</a:t>
            </a:r>
            <a:r>
              <a:rPr lang="en-US" sz="2200" dirty="0" smtClean="0">
                <a:solidFill>
                  <a:srgbClr val="0000FF"/>
                </a:solidFill>
              </a:rPr>
              <a:t>,  Simon, his tuba) &amp; </a:t>
            </a:r>
            <a:r>
              <a:rPr lang="en-US" sz="2200" dirty="0" err="1" smtClean="0">
                <a:solidFill>
                  <a:srgbClr val="0000FF"/>
                </a:solidFill>
              </a:rPr>
              <a:t>ForTwoMinutes(</a:t>
            </a:r>
            <a:r>
              <a:rPr lang="en-US" sz="2200" dirty="0" err="1">
                <a:solidFill>
                  <a:srgbClr val="0000FF"/>
                </a:solidFill>
              </a:rPr>
              <a:t>e</a:t>
            </a:r>
            <a:r>
              <a:rPr lang="en-US" sz="2200" dirty="0" smtClean="0">
                <a:solidFill>
                  <a:srgbClr val="0000FF"/>
                </a:solidFill>
              </a:rPr>
              <a:t>)]</a:t>
            </a:r>
            <a:endParaRPr lang="en-US" sz="2200" dirty="0">
              <a:solidFill>
                <a:srgbClr val="0000FF"/>
              </a:solidFill>
            </a:endParaRPr>
          </a:p>
          <a:p>
            <a:pPr marL="0" indent="0">
              <a:spcBef>
                <a:spcPts val="600"/>
              </a:spcBef>
              <a:buNone/>
            </a:pPr>
            <a:r>
              <a:rPr lang="en-US" sz="2200" dirty="0" smtClean="0">
                <a:solidFill>
                  <a:srgbClr val="0000FF"/>
                </a:solidFill>
              </a:rPr>
              <a:t>	  Played</a:t>
            </a:r>
            <a:r>
              <a:rPr lang="en-US" sz="2200" dirty="0">
                <a:solidFill>
                  <a:srgbClr val="0000FF"/>
                </a:solidFill>
              </a:rPr>
              <a:t>(e2,</a:t>
            </a:r>
            <a:r>
              <a:rPr lang="en-US" sz="2200" dirty="0" smtClean="0">
                <a:solidFill>
                  <a:srgbClr val="0000FF"/>
                </a:solidFill>
              </a:rPr>
              <a:t> Simon, </a:t>
            </a:r>
            <a:r>
              <a:rPr lang="en-US" sz="2200" dirty="0">
                <a:solidFill>
                  <a:srgbClr val="0000FF"/>
                </a:solidFill>
              </a:rPr>
              <a:t>his tuba) &amp; </a:t>
            </a:r>
            <a:r>
              <a:rPr lang="en-US" sz="2200" dirty="0" smtClean="0">
                <a:solidFill>
                  <a:srgbClr val="0000FF"/>
                </a:solidFill>
              </a:rPr>
              <a:t>ForTwoMinutes(e2)</a:t>
            </a:r>
          </a:p>
          <a:p>
            <a:pPr marL="0" indent="0">
              <a:spcBef>
                <a:spcPts val="600"/>
              </a:spcBef>
              <a:buNone/>
            </a:pPr>
            <a:endParaRPr lang="en-US" sz="2200" dirty="0" smtClean="0"/>
          </a:p>
          <a:p>
            <a:pPr marL="0" indent="0">
              <a:spcBef>
                <a:spcPts val="600"/>
              </a:spcBef>
              <a:buNone/>
            </a:pPr>
            <a:r>
              <a:rPr lang="en-US" sz="2000" dirty="0" smtClean="0"/>
              <a:t>(</a:t>
            </a:r>
            <a:r>
              <a:rPr lang="en-US" sz="2000" dirty="0" smtClean="0">
                <a:solidFill>
                  <a:srgbClr val="FF0000"/>
                </a:solidFill>
              </a:rPr>
              <a:t>e1</a:t>
            </a:r>
            <a:r>
              <a:rPr lang="en-US" sz="2000" dirty="0" smtClean="0"/>
              <a:t> = </a:t>
            </a:r>
            <a:r>
              <a:rPr lang="en-US" sz="2000" dirty="0" smtClean="0">
                <a:solidFill>
                  <a:srgbClr val="0000FF"/>
                </a:solidFill>
              </a:rPr>
              <a:t>e2</a:t>
            </a:r>
            <a:r>
              <a:rPr lang="en-US" sz="2000" dirty="0" smtClean="0"/>
              <a:t>) </a:t>
            </a:r>
            <a:r>
              <a:rPr lang="en-US" sz="2000" dirty="0" err="1" smtClean="0">
                <a:sym typeface="Wingdings"/>
              </a:rPr>
              <a:t></a:t>
            </a:r>
            <a:r>
              <a:rPr lang="en-US" sz="2000" dirty="0" smtClean="0">
                <a:sym typeface="Wingdings"/>
              </a:rPr>
              <a:t> </a:t>
            </a:r>
            <a:r>
              <a:rPr lang="en-US" sz="2000" dirty="0" err="1" smtClean="0">
                <a:sym typeface="Symbol"/>
              </a:rPr>
              <a:t></a:t>
            </a:r>
            <a:r>
              <a:rPr lang="en-US" sz="2000" dirty="0" err="1" smtClean="0"/>
              <a:t>e[</a:t>
            </a:r>
            <a:r>
              <a:rPr lang="en-US" sz="2000" dirty="0" err="1" smtClean="0">
                <a:solidFill>
                  <a:srgbClr val="0000FF"/>
                </a:solidFill>
              </a:rPr>
              <a:t>Played(</a:t>
            </a:r>
            <a:r>
              <a:rPr lang="en-US" sz="2000" dirty="0" err="1" smtClean="0"/>
              <a:t>e</a:t>
            </a:r>
            <a:r>
              <a:rPr lang="en-US" sz="2000" dirty="0" smtClean="0">
                <a:solidFill>
                  <a:srgbClr val="0000FF"/>
                </a:solidFill>
              </a:rPr>
              <a:t>, Simon, his tuba) </a:t>
            </a:r>
            <a:r>
              <a:rPr lang="en-US" sz="2000" dirty="0" smtClean="0"/>
              <a:t>&amp; </a:t>
            </a:r>
            <a:r>
              <a:rPr lang="en-US" sz="2000" dirty="0" err="1" smtClean="0">
                <a:solidFill>
                  <a:srgbClr val="FF0000"/>
                </a:solidFill>
              </a:rPr>
              <a:t>OnHisTuba(</a:t>
            </a:r>
            <a:r>
              <a:rPr lang="en-US" sz="2000" dirty="0" err="1" smtClean="0"/>
              <a:t>e</a:t>
            </a:r>
            <a:r>
              <a:rPr lang="en-US" sz="2000" dirty="0" smtClean="0">
                <a:solidFill>
                  <a:srgbClr val="FF0000"/>
                </a:solidFill>
              </a:rPr>
              <a:t>) </a:t>
            </a:r>
            <a:r>
              <a:rPr lang="en-US" sz="2000" dirty="0" smtClean="0">
                <a:solidFill>
                  <a:srgbClr val="000000"/>
                </a:solidFill>
              </a:rPr>
              <a:t>&amp;</a:t>
            </a:r>
            <a:r>
              <a:rPr lang="en-US" sz="2000" dirty="0" smtClean="0">
                <a:solidFill>
                  <a:srgbClr val="FF0000"/>
                </a:solidFill>
              </a:rPr>
              <a:t> </a:t>
            </a:r>
            <a:r>
              <a:rPr lang="en-US" sz="2000" dirty="0" err="1" smtClean="0">
                <a:solidFill>
                  <a:srgbClr val="FF0000"/>
                </a:solidFill>
              </a:rPr>
              <a:t>InTwoMinutes(</a:t>
            </a:r>
            <a:r>
              <a:rPr lang="en-US" sz="2000" dirty="0" err="1" smtClean="0">
                <a:solidFill>
                  <a:srgbClr val="000000"/>
                </a:solidFill>
              </a:rPr>
              <a:t>e</a:t>
            </a:r>
            <a:r>
              <a:rPr lang="en-US" sz="2000" dirty="0" smtClean="0">
                <a:solidFill>
                  <a:srgbClr val="FF0000"/>
                </a:solidFill>
              </a:rPr>
              <a:t>)</a:t>
            </a:r>
            <a:r>
              <a:rPr lang="en-US" sz="2000" dirty="0" smtClean="0"/>
              <a:t>]</a:t>
            </a:r>
          </a:p>
          <a:p>
            <a:pPr>
              <a:buNone/>
            </a:pPr>
            <a:endParaRPr lang="en-US" sz="2000" dirty="0" smtClean="0">
              <a:sym typeface="Wingdings"/>
            </a:endParaRPr>
          </a:p>
          <a:p>
            <a:pPr>
              <a:buNone/>
            </a:pPr>
            <a:r>
              <a:rPr lang="en-US" sz="2000" dirty="0" smtClean="0"/>
              <a:t>?? Simon played his tuba on his tuba.           (</a:t>
            </a:r>
            <a:r>
              <a:rPr lang="en-US" sz="2000" i="1" dirty="0" smtClean="0"/>
              <a:t>weird thought, but grammatical</a:t>
            </a:r>
            <a:r>
              <a:rPr lang="en-US" sz="2000" dirty="0" smtClean="0"/>
              <a:t>)</a:t>
            </a:r>
          </a:p>
          <a:p>
            <a:pPr>
              <a:buNone/>
            </a:pPr>
            <a:r>
              <a:rPr lang="en-US" sz="2000" dirty="0" smtClean="0"/>
              <a:t>?? Simon played his tuba in two minutes.    (</a:t>
            </a:r>
            <a:r>
              <a:rPr lang="en-US" sz="2000" i="1" dirty="0" smtClean="0"/>
              <a:t>somehow ungrammatical, despite</a:t>
            </a:r>
          </a:p>
          <a:p>
            <a:pPr>
              <a:buNone/>
            </a:pPr>
            <a:r>
              <a:rPr lang="en-US" sz="2000" i="1" dirty="0" smtClean="0"/>
              <a:t>										           an available </a:t>
            </a:r>
            <a:r>
              <a:rPr lang="en-US" sz="2000" i="1" dirty="0" err="1" smtClean="0"/>
              <a:t>unweird</a:t>
            </a:r>
            <a:r>
              <a:rPr lang="en-US" sz="2000" i="1" dirty="0" smtClean="0"/>
              <a:t> thought</a:t>
            </a:r>
            <a:r>
              <a:rPr lang="en-US" sz="2000" dirty="0" smtClean="0"/>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smtClean="0"/>
              <a:t>Outline</a:t>
            </a:r>
            <a:endParaRPr lang="en-US" sz="3200" u="sng" dirty="0"/>
          </a:p>
        </p:txBody>
      </p:sp>
      <p:sp>
        <p:nvSpPr>
          <p:cNvPr id="3" name="Content Placeholder 2"/>
          <p:cNvSpPr>
            <a:spLocks noGrp="1"/>
          </p:cNvSpPr>
          <p:nvPr>
            <p:ph idx="1"/>
          </p:nvPr>
        </p:nvSpPr>
        <p:spPr>
          <a:xfrm>
            <a:off x="457200" y="1417638"/>
            <a:ext cx="8229600" cy="5031154"/>
          </a:xfrm>
        </p:spPr>
        <p:txBody>
          <a:bodyPr>
            <a:noAutofit/>
          </a:bodyPr>
          <a:lstStyle/>
          <a:p>
            <a:r>
              <a:rPr lang="en-US" sz="2400" dirty="0" smtClean="0"/>
              <a:t>Framing effects (e.g., </a:t>
            </a:r>
            <a:r>
              <a:rPr lang="en-US" sz="2400" dirty="0" err="1" smtClean="0"/>
              <a:t>Kahneman</a:t>
            </a:r>
            <a:r>
              <a:rPr lang="en-US" sz="2400" dirty="0" smtClean="0"/>
              <a:t> </a:t>
            </a:r>
            <a:r>
              <a:rPr lang="en-US" sz="2400" dirty="0"/>
              <a:t>and </a:t>
            </a:r>
            <a:r>
              <a:rPr lang="en-US" sz="2400" dirty="0" err="1" smtClean="0"/>
              <a:t>Tversky</a:t>
            </a:r>
            <a:r>
              <a:rPr lang="en-US" sz="2400" dirty="0" smtClean="0"/>
              <a:t>) </a:t>
            </a:r>
          </a:p>
          <a:p>
            <a:r>
              <a:rPr lang="en-US" sz="2400" dirty="0" smtClean="0"/>
              <a:t>Some puzzles concerning natural language “event variables”</a:t>
            </a:r>
          </a:p>
          <a:p>
            <a:pPr>
              <a:spcBef>
                <a:spcPts val="0"/>
              </a:spcBef>
              <a:buNone/>
            </a:pPr>
            <a:r>
              <a:rPr lang="en-US" sz="2400" dirty="0" smtClean="0">
                <a:solidFill>
                  <a:srgbClr val="000000"/>
                </a:solidFill>
              </a:rPr>
              <a:t>			</a:t>
            </a:r>
            <a:r>
              <a:rPr lang="en-US" sz="2200" dirty="0" smtClean="0"/>
              <a:t>Two chipmunks chased each other.</a:t>
            </a:r>
          </a:p>
          <a:p>
            <a:pPr>
              <a:spcBef>
                <a:spcPts val="0"/>
              </a:spcBef>
              <a:spcAft>
                <a:spcPts val="1200"/>
              </a:spcAft>
              <a:buNone/>
            </a:pPr>
            <a:r>
              <a:rPr lang="en-US" sz="2200" dirty="0" smtClean="0">
                <a:solidFill>
                  <a:srgbClr val="0000FF"/>
                </a:solidFill>
              </a:rPr>
              <a:t>			</a:t>
            </a:r>
            <a:r>
              <a:rPr lang="en-US" sz="2200" dirty="0" smtClean="0">
                <a:solidFill>
                  <a:srgbClr val="FF0000"/>
                </a:solidFill>
              </a:rPr>
              <a:t>Alvin joyfully chased Theodore, </a:t>
            </a:r>
            <a:r>
              <a:rPr lang="en-US" sz="2200" dirty="0" smtClean="0">
                <a:solidFill>
                  <a:srgbClr val="0000FF"/>
                </a:solidFill>
              </a:rPr>
              <a:t>who joylessly chased Alvin.</a:t>
            </a:r>
          </a:p>
          <a:p>
            <a:pPr>
              <a:spcBef>
                <a:spcPts val="0"/>
              </a:spcBef>
              <a:buNone/>
            </a:pPr>
            <a:r>
              <a:rPr lang="en-US" sz="2200" dirty="0" smtClean="0">
                <a:solidFill>
                  <a:srgbClr val="0000FF"/>
                </a:solidFill>
              </a:rPr>
              <a:t>              </a:t>
            </a:r>
            <a:r>
              <a:rPr lang="en-US" sz="2200" dirty="0" smtClean="0">
                <a:solidFill>
                  <a:srgbClr val="FF0000"/>
                </a:solidFill>
              </a:rPr>
              <a:t>Simon played a song </a:t>
            </a:r>
            <a:r>
              <a:rPr lang="en-US" sz="2200" dirty="0" smtClean="0"/>
              <a:t>dramatically </a:t>
            </a:r>
            <a:r>
              <a:rPr lang="en-US" sz="2200" dirty="0"/>
              <a:t>on his tuba in</a:t>
            </a:r>
            <a:r>
              <a:rPr lang="en-US" sz="2200" dirty="0" smtClean="0"/>
              <a:t> two </a:t>
            </a:r>
            <a:r>
              <a:rPr lang="en-US" sz="2200" dirty="0"/>
              <a:t>minutes.</a:t>
            </a:r>
          </a:p>
          <a:p>
            <a:pPr>
              <a:spcBef>
                <a:spcPts val="0"/>
              </a:spcBef>
              <a:spcAft>
                <a:spcPts val="1200"/>
              </a:spcAft>
              <a:buNone/>
            </a:pPr>
            <a:r>
              <a:rPr lang="en-US" sz="2200" dirty="0">
                <a:solidFill>
                  <a:srgbClr val="0000FF"/>
                </a:solidFill>
              </a:rPr>
              <a:t>		</a:t>
            </a:r>
            <a:r>
              <a:rPr lang="en-US" sz="2200" dirty="0" smtClean="0">
                <a:solidFill>
                  <a:srgbClr val="0000FF"/>
                </a:solidFill>
              </a:rPr>
              <a:t>	Simon </a:t>
            </a:r>
            <a:r>
              <a:rPr lang="en-US" sz="2200" dirty="0">
                <a:solidFill>
                  <a:srgbClr val="0000FF"/>
                </a:solidFill>
              </a:rPr>
              <a:t>played his tuba </a:t>
            </a:r>
            <a:r>
              <a:rPr lang="en-US" sz="2200" dirty="0">
                <a:solidFill>
                  <a:srgbClr val="000000"/>
                </a:solidFill>
              </a:rPr>
              <a:t>for</a:t>
            </a:r>
            <a:r>
              <a:rPr lang="en-US" sz="2200" dirty="0" smtClean="0">
                <a:solidFill>
                  <a:srgbClr val="000000"/>
                </a:solidFill>
              </a:rPr>
              <a:t> two </a:t>
            </a:r>
            <a:r>
              <a:rPr lang="en-US" sz="2200" dirty="0">
                <a:solidFill>
                  <a:srgbClr val="000000"/>
                </a:solidFill>
              </a:rPr>
              <a:t>minutes</a:t>
            </a:r>
            <a:r>
              <a:rPr lang="en-US" sz="2200" dirty="0" smtClean="0">
                <a:solidFill>
                  <a:srgbClr val="000000"/>
                </a:solidFill>
              </a:rPr>
              <a:t>.</a:t>
            </a:r>
          </a:p>
          <a:p>
            <a:r>
              <a:rPr lang="en-US" sz="2400" dirty="0" smtClean="0"/>
              <a:t>With regard to alleged “values of” these event variables...</a:t>
            </a:r>
          </a:p>
          <a:p>
            <a:pPr lvl="1"/>
            <a:r>
              <a:rPr lang="en-US" sz="2200" dirty="0" smtClean="0">
                <a:solidFill>
                  <a:srgbClr val="000000"/>
                </a:solidFill>
              </a:rPr>
              <a:t>Argue against </a:t>
            </a:r>
            <a:r>
              <a:rPr lang="en-US" sz="2200" i="1" u="sng" dirty="0" smtClean="0">
                <a:solidFill>
                  <a:srgbClr val="000000"/>
                </a:solidFill>
              </a:rPr>
              <a:t>identity</a:t>
            </a:r>
            <a:r>
              <a:rPr lang="en-US" sz="2200" dirty="0" smtClean="0">
                <a:solidFill>
                  <a:srgbClr val="000000"/>
                </a:solidFill>
              </a:rPr>
              <a:t> responses to the puzzles</a:t>
            </a:r>
          </a:p>
          <a:p>
            <a:pPr lvl="1">
              <a:spcBef>
                <a:spcPts val="0"/>
              </a:spcBef>
              <a:spcAft>
                <a:spcPts val="1200"/>
              </a:spcAft>
            </a:pPr>
            <a:r>
              <a:rPr lang="en-US" sz="2200" dirty="0" smtClean="0">
                <a:solidFill>
                  <a:srgbClr val="000000"/>
                </a:solidFill>
              </a:rPr>
              <a:t>Argue against </a:t>
            </a:r>
            <a:r>
              <a:rPr lang="en-US" sz="2200" i="1" u="sng" dirty="0" smtClean="0">
                <a:solidFill>
                  <a:srgbClr val="000000"/>
                </a:solidFill>
              </a:rPr>
              <a:t>non-identity</a:t>
            </a:r>
            <a:r>
              <a:rPr lang="en-US" sz="2200" dirty="0" smtClean="0">
                <a:solidFill>
                  <a:srgbClr val="000000"/>
                </a:solidFill>
              </a:rPr>
              <a:t> responses to the puzzles</a:t>
            </a:r>
            <a:endParaRPr lang="en-US" sz="2400" dirty="0" smtClean="0">
              <a:solidFill>
                <a:srgbClr val="000000"/>
              </a:solidFill>
            </a:endParaRPr>
          </a:p>
          <a:p>
            <a:r>
              <a:rPr lang="en-US" sz="2400" dirty="0" smtClean="0"/>
              <a:t>Given a truth-theoretic conception of linguistic meaning, certain “event framing effects” yield paradoxes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38189"/>
            <a:ext cx="8229600" cy="4882528"/>
          </a:xfrm>
        </p:spPr>
        <p:txBody>
          <a:bodyPr>
            <a:noAutofit/>
          </a:bodyPr>
          <a:lstStyle/>
          <a:p>
            <a:pPr marL="0" indent="0">
              <a:spcAft>
                <a:spcPts val="1200"/>
              </a:spcAft>
              <a:buNone/>
            </a:pPr>
            <a:r>
              <a:rPr lang="en-US" sz="2200" dirty="0" smtClean="0"/>
              <a:t>if it is </a:t>
            </a:r>
            <a:r>
              <a:rPr lang="en-US" sz="2200" i="1" u="sng" dirty="0" smtClean="0"/>
              <a:t>true</a:t>
            </a:r>
            <a:r>
              <a:rPr lang="en-US" sz="2200" dirty="0" smtClean="0"/>
              <a:t> that</a:t>
            </a:r>
            <a:r>
              <a:rPr lang="en-US" sz="2200" dirty="0" smtClean="0">
                <a:solidFill>
                  <a:srgbClr val="0000FF"/>
                </a:solidFill>
                <a:sym typeface="Symbol"/>
              </a:rPr>
              <a:t>     </a:t>
            </a:r>
          </a:p>
          <a:p>
            <a:pPr marL="0" indent="0">
              <a:buNone/>
            </a:pPr>
            <a:r>
              <a:rPr lang="en-US" sz="2200" dirty="0" smtClean="0">
                <a:sym typeface="Symbol"/>
              </a:rPr>
              <a:t>	  </a:t>
            </a:r>
            <a:r>
              <a:rPr lang="en-US" sz="2200" dirty="0" err="1" smtClean="0">
                <a:sym typeface="Symbol"/>
              </a:rPr>
              <a:t></a:t>
            </a:r>
            <a:r>
              <a:rPr lang="en-US" sz="2200" dirty="0" err="1" smtClean="0"/>
              <a:t>e[</a:t>
            </a:r>
            <a:r>
              <a:rPr lang="en-US" sz="2200" dirty="0" err="1" smtClean="0">
                <a:solidFill>
                  <a:srgbClr val="FF0000"/>
                </a:solidFill>
              </a:rPr>
              <a:t>Played(</a:t>
            </a:r>
            <a:r>
              <a:rPr lang="en-US" sz="2200" dirty="0" err="1" smtClean="0">
                <a:solidFill>
                  <a:srgbClr val="000000"/>
                </a:solidFill>
              </a:rPr>
              <a:t>e</a:t>
            </a:r>
            <a:r>
              <a:rPr lang="en-US" sz="2200" dirty="0" smtClean="0">
                <a:solidFill>
                  <a:srgbClr val="FF0000"/>
                </a:solidFill>
              </a:rPr>
              <a:t>, Simon, the song) </a:t>
            </a:r>
            <a:r>
              <a:rPr lang="en-US" sz="2200" dirty="0" smtClean="0"/>
              <a:t>&amp; </a:t>
            </a:r>
            <a:r>
              <a:rPr lang="en-US" sz="2200" dirty="0" err="1" smtClean="0">
                <a:solidFill>
                  <a:srgbClr val="0000FF"/>
                </a:solidFill>
              </a:rPr>
              <a:t>Played(</a:t>
            </a:r>
            <a:r>
              <a:rPr lang="en-US" sz="2200" dirty="0" err="1" smtClean="0"/>
              <a:t>e</a:t>
            </a:r>
            <a:r>
              <a:rPr lang="en-US" sz="2200" dirty="0" smtClean="0">
                <a:solidFill>
                  <a:srgbClr val="0000FF"/>
                </a:solidFill>
              </a:rPr>
              <a:t>, Simon, his tuba) </a:t>
            </a:r>
            <a:r>
              <a:rPr lang="en-US" sz="2200" dirty="0" smtClean="0"/>
              <a:t>&amp;</a:t>
            </a:r>
          </a:p>
          <a:p>
            <a:pPr marL="0" indent="0">
              <a:spcBef>
                <a:spcPts val="1200"/>
              </a:spcBef>
              <a:buNone/>
            </a:pPr>
            <a:r>
              <a:rPr lang="en-US" sz="2200" dirty="0" smtClean="0"/>
              <a:t>	       </a:t>
            </a:r>
            <a:r>
              <a:rPr lang="en-US" sz="2200" dirty="0" err="1" smtClean="0">
                <a:solidFill>
                  <a:srgbClr val="FF0000"/>
                </a:solidFill>
              </a:rPr>
              <a:t>OnHisTuba(</a:t>
            </a:r>
            <a:r>
              <a:rPr lang="en-US" sz="2200" dirty="0" err="1" smtClean="0">
                <a:solidFill>
                  <a:srgbClr val="000000"/>
                </a:solidFill>
              </a:rPr>
              <a:t>e</a:t>
            </a:r>
            <a:r>
              <a:rPr lang="en-US" sz="2200" dirty="0" smtClean="0">
                <a:solidFill>
                  <a:srgbClr val="FF0000"/>
                </a:solidFill>
              </a:rPr>
              <a:t>) &amp; </a:t>
            </a:r>
            <a:r>
              <a:rPr lang="en-US" sz="2200" dirty="0" err="1" smtClean="0">
                <a:solidFill>
                  <a:srgbClr val="FF0000"/>
                </a:solidFill>
              </a:rPr>
              <a:t>InTwoMinutes(</a:t>
            </a:r>
            <a:r>
              <a:rPr lang="en-US" sz="2200" dirty="0" err="1" smtClean="0">
                <a:solidFill>
                  <a:srgbClr val="000000"/>
                </a:solidFill>
              </a:rPr>
              <a:t>e</a:t>
            </a:r>
            <a:r>
              <a:rPr lang="en-US" sz="2200" dirty="0" smtClean="0">
                <a:solidFill>
                  <a:srgbClr val="FF0000"/>
                </a:solidFill>
              </a:rPr>
              <a:t>)</a:t>
            </a:r>
            <a:r>
              <a:rPr lang="en-US" sz="2200" dirty="0" smtClean="0"/>
              <a:t> &amp; </a:t>
            </a:r>
            <a:r>
              <a:rPr lang="en-US" sz="2200" dirty="0" err="1" smtClean="0">
                <a:solidFill>
                  <a:srgbClr val="0000FF"/>
                </a:solidFill>
              </a:rPr>
              <a:t>ForTwoMinutes(</a:t>
            </a:r>
            <a:r>
              <a:rPr lang="en-US" sz="2200" dirty="0" err="1" smtClean="0">
                <a:solidFill>
                  <a:srgbClr val="000000"/>
                </a:solidFill>
              </a:rPr>
              <a:t>e</a:t>
            </a:r>
            <a:r>
              <a:rPr lang="en-US" sz="2200" dirty="0" smtClean="0">
                <a:solidFill>
                  <a:srgbClr val="0000FF"/>
                </a:solidFill>
              </a:rPr>
              <a:t>)</a:t>
            </a:r>
            <a:r>
              <a:rPr lang="en-US" sz="2200" dirty="0" smtClean="0"/>
              <a:t>]</a:t>
            </a:r>
            <a:endParaRPr lang="en-US" sz="2200" dirty="0" smtClean="0">
              <a:sym typeface="Wingdings"/>
            </a:endParaRPr>
          </a:p>
          <a:p>
            <a:pPr>
              <a:spcBef>
                <a:spcPts val="2400"/>
              </a:spcBef>
              <a:spcAft>
                <a:spcPts val="1200"/>
              </a:spcAft>
              <a:buNone/>
            </a:pPr>
            <a:r>
              <a:rPr lang="en-US" sz="2200" dirty="0" smtClean="0">
                <a:sym typeface="Wingdings"/>
              </a:rPr>
              <a:t>then w</a:t>
            </a:r>
            <a:r>
              <a:rPr lang="en-US" sz="2200" dirty="0" smtClean="0"/>
              <a:t>hy </a:t>
            </a:r>
            <a:r>
              <a:rPr lang="en-US" sz="2200" i="1" u="sng" dirty="0" smtClean="0"/>
              <a:t>can’t</a:t>
            </a:r>
            <a:r>
              <a:rPr lang="en-US" sz="2200" dirty="0" smtClean="0"/>
              <a:t> we understand the following as true sentences?</a:t>
            </a:r>
          </a:p>
          <a:p>
            <a:pPr>
              <a:buNone/>
            </a:pPr>
            <a:r>
              <a:rPr lang="en-US" sz="2200" dirty="0" smtClean="0"/>
              <a:t>		</a:t>
            </a:r>
            <a:r>
              <a:rPr lang="en-US" sz="2200" i="1" dirty="0" smtClean="0">
                <a:solidFill>
                  <a:srgbClr val="000000"/>
                </a:solidFill>
              </a:rPr>
              <a:t>Simon played his tuba on his tuba.	</a:t>
            </a:r>
          </a:p>
          <a:p>
            <a:pPr>
              <a:buNone/>
            </a:pPr>
            <a:r>
              <a:rPr lang="en-US" sz="2200" i="1" dirty="0" smtClean="0">
                <a:solidFill>
                  <a:srgbClr val="000000"/>
                </a:solidFill>
              </a:rPr>
              <a:t>		Simon played his tuba in two minutes.   </a:t>
            </a:r>
          </a:p>
          <a:p>
            <a:pPr>
              <a:spcBef>
                <a:spcPts val="0"/>
              </a:spcBef>
              <a:buNone/>
            </a:pPr>
            <a:endParaRPr lang="en-US" sz="2200" i="1" dirty="0" smtClean="0">
              <a:solidFill>
                <a:srgbClr val="000000"/>
              </a:solidFill>
            </a:endParaRPr>
          </a:p>
          <a:p>
            <a:pPr>
              <a:buNone/>
            </a:pPr>
            <a:r>
              <a:rPr lang="en-US" sz="2200" i="1" dirty="0" smtClean="0">
                <a:solidFill>
                  <a:srgbClr val="000000"/>
                </a:solidFill>
              </a:rPr>
              <a:t>	  Simon played his tuba on a brass instrument in two minutes. 	</a:t>
            </a:r>
          </a:p>
          <a:p>
            <a:pPr>
              <a:spcBef>
                <a:spcPts val="0"/>
              </a:spcBef>
              <a:buNone/>
            </a:pPr>
            <a:r>
              <a:rPr lang="en-US" sz="2200" i="1" dirty="0" smtClean="0">
                <a:solidFill>
                  <a:srgbClr val="000000"/>
                </a:solidFill>
              </a:rPr>
              <a:t>         </a:t>
            </a:r>
          </a:p>
          <a:p>
            <a:pPr>
              <a:buNone/>
            </a:pPr>
            <a:r>
              <a:rPr lang="en-US" sz="2200" i="1" dirty="0" smtClean="0">
                <a:solidFill>
                  <a:srgbClr val="000000"/>
                </a:solidFill>
              </a:rPr>
              <a:t>        Simon played his tuba on a brass instrument for a tuba-playing. </a:t>
            </a:r>
          </a:p>
          <a:p>
            <a:pPr>
              <a:buNone/>
            </a:pPr>
            <a:r>
              <a:rPr lang="en-US" sz="2200" i="1" dirty="0" smtClean="0">
                <a:solidFill>
                  <a:srgbClr val="000000"/>
                </a:solidFill>
              </a:rPr>
              <a:t>	   Simon played his tuba in two minutes for a tuba-playing. </a:t>
            </a:r>
            <a:endParaRPr lang="en-US" sz="2200" i="1"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Telicity Worry about Identifying/</a:t>
            </a:r>
            <a:r>
              <a:rPr lang="en-US" sz="3600" dirty="0" err="1" smtClean="0"/>
              <a:t>Relativizing</a:t>
            </a:r>
            <a:endParaRPr lang="en-US" sz="3600" dirty="0"/>
          </a:p>
        </p:txBody>
      </p:sp>
      <p:sp>
        <p:nvSpPr>
          <p:cNvPr id="3" name="Content Placeholder 2"/>
          <p:cNvSpPr>
            <a:spLocks noGrp="1"/>
          </p:cNvSpPr>
          <p:nvPr>
            <p:ph idx="1"/>
          </p:nvPr>
        </p:nvSpPr>
        <p:spPr>
          <a:xfrm>
            <a:off x="457200" y="1417638"/>
            <a:ext cx="8229600" cy="5072485"/>
          </a:xfrm>
        </p:spPr>
        <p:txBody>
          <a:bodyPr>
            <a:noAutofit/>
          </a:bodyPr>
          <a:lstStyle/>
          <a:p>
            <a:pPr>
              <a:buNone/>
            </a:pPr>
            <a:r>
              <a:rPr lang="en-US" sz="2000" dirty="0" smtClean="0">
                <a:solidFill>
                  <a:srgbClr val="0000FF"/>
                </a:solidFill>
              </a:rPr>
              <a:t>  Simon jogged to the park in an hour, getting there at 2pm.</a:t>
            </a:r>
          </a:p>
          <a:p>
            <a:pPr>
              <a:buNone/>
            </a:pPr>
            <a:r>
              <a:rPr lang="en-US" sz="2000" dirty="0" smtClean="0">
                <a:solidFill>
                  <a:srgbClr val="0000FF"/>
                </a:solidFill>
              </a:rPr>
              <a:t>  Simon jogged for an hour, ending up in the park at 2pm.</a:t>
            </a:r>
          </a:p>
          <a:p>
            <a:pPr>
              <a:buNone/>
            </a:pPr>
            <a:r>
              <a:rPr lang="en-US" sz="2000" dirty="0" smtClean="0">
                <a:solidFill>
                  <a:srgbClr val="FF0000"/>
                </a:solidFill>
              </a:rPr>
              <a:t>*Simon jogged in an hour, thereby getting to the park at 2pm.</a:t>
            </a:r>
            <a:r>
              <a:rPr lang="en-US" sz="2000" dirty="0" smtClean="0"/>
              <a:t> </a:t>
            </a:r>
            <a:endParaRPr lang="en-US" sz="2000" dirty="0" smtClean="0">
              <a:solidFill>
                <a:srgbClr val="0000FF"/>
              </a:solidFill>
            </a:endParaRPr>
          </a:p>
          <a:p>
            <a:pPr>
              <a:spcBef>
                <a:spcPts val="0"/>
              </a:spcBef>
              <a:buNone/>
            </a:pPr>
            <a:endParaRPr lang="en-US" sz="2000" dirty="0" smtClean="0"/>
          </a:p>
          <a:p>
            <a:pPr>
              <a:spcBef>
                <a:spcPts val="0"/>
              </a:spcBef>
              <a:buNone/>
            </a:pPr>
            <a:r>
              <a:rPr lang="en-US" sz="2000" dirty="0" smtClean="0"/>
              <a:t>			But if the jogging to the park </a:t>
            </a:r>
            <a:r>
              <a:rPr lang="en-US" sz="2000" i="1" u="sng" dirty="0" smtClean="0"/>
              <a:t>is</a:t>
            </a:r>
            <a:r>
              <a:rPr lang="en-US" sz="2000" dirty="0" smtClean="0"/>
              <a:t> the jogging, which ends in the park, </a:t>
            </a:r>
          </a:p>
          <a:p>
            <a:pPr>
              <a:buNone/>
            </a:pPr>
            <a:r>
              <a:rPr lang="en-US" sz="2000" dirty="0" smtClean="0"/>
              <a:t>			then </a:t>
            </a:r>
            <a:r>
              <a:rPr lang="en-US" sz="2000" i="1" u="sng" dirty="0" smtClean="0"/>
              <a:t>that event</a:t>
            </a:r>
            <a:r>
              <a:rPr lang="en-US" sz="2000" dirty="0" smtClean="0"/>
              <a:t> is both In-An-Hour and For-an-Hour. </a:t>
            </a:r>
          </a:p>
          <a:p>
            <a:pPr>
              <a:spcBef>
                <a:spcPts val="0"/>
              </a:spcBef>
              <a:buNone/>
            </a:pPr>
            <a:r>
              <a:rPr lang="en-US" sz="2000" dirty="0" smtClean="0"/>
              <a:t>______________________________________________________________</a:t>
            </a:r>
          </a:p>
          <a:p>
            <a:pPr>
              <a:spcBef>
                <a:spcPts val="0"/>
              </a:spcBef>
              <a:buNone/>
            </a:pPr>
            <a:r>
              <a:rPr lang="en-US" sz="2000" dirty="0" smtClean="0"/>
              <a:t>Simon put </a:t>
            </a:r>
            <a:r>
              <a:rPr lang="en-US" sz="2000" i="1" u="sng" dirty="0" smtClean="0"/>
              <a:t>the polish</a:t>
            </a:r>
            <a:r>
              <a:rPr lang="en-US" sz="2000" dirty="0" smtClean="0"/>
              <a:t> on the brass </a:t>
            </a:r>
            <a:r>
              <a:rPr lang="en-US" sz="2000" dirty="0" smtClean="0">
                <a:solidFill>
                  <a:srgbClr val="0000FF"/>
                </a:solidFill>
              </a:rPr>
              <a:t>for</a:t>
            </a:r>
            <a:r>
              <a:rPr lang="en-US" sz="2000" dirty="0" smtClean="0"/>
              <a:t>/</a:t>
            </a:r>
            <a:r>
              <a:rPr lang="en-US" sz="2000" dirty="0" smtClean="0">
                <a:solidFill>
                  <a:srgbClr val="FF0000"/>
                </a:solidFill>
              </a:rPr>
              <a:t>in</a:t>
            </a:r>
            <a:r>
              <a:rPr lang="en-US" sz="2000" dirty="0" smtClean="0"/>
              <a:t> an hour.</a:t>
            </a:r>
          </a:p>
          <a:p>
            <a:pPr>
              <a:buNone/>
            </a:pPr>
            <a:r>
              <a:rPr lang="en-US" sz="2000" dirty="0" smtClean="0"/>
              <a:t>Simon polished </a:t>
            </a:r>
            <a:r>
              <a:rPr lang="en-US" sz="2000" i="1" u="sng" dirty="0" smtClean="0"/>
              <a:t>the bras</a:t>
            </a:r>
            <a:r>
              <a:rPr lang="en-US" sz="2000" i="1" dirty="0" smtClean="0"/>
              <a:t>s</a:t>
            </a:r>
            <a:r>
              <a:rPr lang="en-US" sz="2000" dirty="0" smtClean="0"/>
              <a:t> </a:t>
            </a:r>
            <a:r>
              <a:rPr lang="en-US" sz="2000" dirty="0" smtClean="0">
                <a:solidFill>
                  <a:srgbClr val="0000FF"/>
                </a:solidFill>
              </a:rPr>
              <a:t>for</a:t>
            </a:r>
            <a:r>
              <a:rPr lang="en-US" sz="2000" dirty="0" smtClean="0"/>
              <a:t>/</a:t>
            </a:r>
            <a:r>
              <a:rPr lang="en-US" sz="2000" dirty="0" smtClean="0">
                <a:solidFill>
                  <a:srgbClr val="FF0000"/>
                </a:solidFill>
              </a:rPr>
              <a:t>in</a:t>
            </a:r>
            <a:r>
              <a:rPr lang="en-US" sz="2000" dirty="0" smtClean="0"/>
              <a:t> an hour. </a:t>
            </a:r>
          </a:p>
          <a:p>
            <a:pPr>
              <a:spcBef>
                <a:spcPts val="0"/>
              </a:spcBef>
              <a:buNone/>
            </a:pPr>
            <a:endParaRPr lang="en-US" sz="2000" dirty="0" smtClean="0"/>
          </a:p>
          <a:p>
            <a:pPr>
              <a:spcBef>
                <a:spcPts val="0"/>
              </a:spcBef>
              <a:buNone/>
            </a:pPr>
            <a:r>
              <a:rPr lang="en-US" sz="2000" dirty="0" smtClean="0"/>
              <a:t>Simon put </a:t>
            </a:r>
            <a:r>
              <a:rPr lang="en-US" sz="2000" i="1" u="sng" dirty="0" smtClean="0"/>
              <a:t>polish</a:t>
            </a:r>
            <a:r>
              <a:rPr lang="en-US" sz="2000" dirty="0" smtClean="0"/>
              <a:t> on the brass </a:t>
            </a:r>
            <a:r>
              <a:rPr lang="en-US" sz="2000" dirty="0" smtClean="0">
                <a:solidFill>
                  <a:srgbClr val="0000FF"/>
                </a:solidFill>
              </a:rPr>
              <a:t>for</a:t>
            </a:r>
            <a:r>
              <a:rPr lang="en-US" sz="2000" dirty="0" smtClean="0"/>
              <a:t>/</a:t>
            </a:r>
            <a:r>
              <a:rPr lang="en-US" sz="2000" dirty="0" smtClean="0">
                <a:solidFill>
                  <a:srgbClr val="FF0000"/>
                </a:solidFill>
              </a:rPr>
              <a:t>*in</a:t>
            </a:r>
            <a:r>
              <a:rPr lang="en-US" sz="2000" dirty="0" smtClean="0"/>
              <a:t> an hour.</a:t>
            </a:r>
          </a:p>
          <a:p>
            <a:pPr>
              <a:buNone/>
            </a:pPr>
            <a:r>
              <a:rPr lang="en-US" sz="2000" dirty="0" smtClean="0"/>
              <a:t>Simon polished </a:t>
            </a:r>
            <a:r>
              <a:rPr lang="en-US" sz="2000" i="1" u="sng" dirty="0" smtClean="0"/>
              <a:t>brass</a:t>
            </a:r>
            <a:r>
              <a:rPr lang="en-US" sz="2000" dirty="0" smtClean="0"/>
              <a:t> </a:t>
            </a:r>
            <a:r>
              <a:rPr lang="en-US" sz="2000" dirty="0" smtClean="0">
                <a:solidFill>
                  <a:srgbClr val="0000FF"/>
                </a:solidFill>
              </a:rPr>
              <a:t>for</a:t>
            </a:r>
            <a:r>
              <a:rPr lang="en-US" sz="2000" dirty="0" smtClean="0"/>
              <a:t>/</a:t>
            </a:r>
            <a:r>
              <a:rPr lang="en-US" sz="2000" dirty="0" smtClean="0">
                <a:solidFill>
                  <a:srgbClr val="FF0000"/>
                </a:solidFill>
              </a:rPr>
              <a:t>*in </a:t>
            </a:r>
            <a:r>
              <a:rPr lang="en-US" sz="2000" dirty="0" smtClean="0"/>
              <a:t>an hour.</a:t>
            </a:r>
          </a:p>
          <a:p>
            <a:pPr>
              <a:spcBef>
                <a:spcPts val="0"/>
              </a:spcBef>
              <a:buNone/>
            </a:pPr>
            <a:endParaRPr lang="en-US" sz="2000" dirty="0" smtClean="0"/>
          </a:p>
          <a:p>
            <a:pPr>
              <a:spcBef>
                <a:spcPts val="0"/>
              </a:spcBef>
              <a:buNone/>
            </a:pPr>
            <a:r>
              <a:rPr lang="en-US" sz="2000" dirty="0" smtClean="0"/>
              <a:t>			If the putting of (the) polish on the brass </a:t>
            </a:r>
            <a:r>
              <a:rPr lang="en-US" sz="2000" i="1" u="sng" dirty="0" smtClean="0"/>
              <a:t>i</a:t>
            </a:r>
            <a:r>
              <a:rPr lang="en-US" sz="2000" i="1" dirty="0" smtClean="0"/>
              <a:t>s</a:t>
            </a:r>
            <a:r>
              <a:rPr lang="en-US" sz="2000" dirty="0" smtClean="0"/>
              <a:t> the polishing of (the) brass,</a:t>
            </a:r>
          </a:p>
          <a:p>
            <a:pPr>
              <a:buNone/>
            </a:pPr>
            <a:r>
              <a:rPr lang="en-US" sz="2000" dirty="0" smtClean="0"/>
              <a:t>			then </a:t>
            </a:r>
            <a:r>
              <a:rPr lang="en-US" sz="2000" i="1" u="sng" dirty="0" smtClean="0"/>
              <a:t>that event</a:t>
            </a:r>
            <a:r>
              <a:rPr lang="en-US" sz="2000" dirty="0" smtClean="0"/>
              <a:t> is both In-an-Hour and For-an-Hour. </a:t>
            </a:r>
            <a:endParaRPr lang="en-US" sz="2000" dirty="0"/>
          </a:p>
        </p:txBody>
      </p:sp>
      <p:sp>
        <p:nvSpPr>
          <p:cNvPr id="4" name="TextBox 3"/>
          <p:cNvSpPr txBox="1"/>
          <p:nvPr/>
        </p:nvSpPr>
        <p:spPr>
          <a:xfrm>
            <a:off x="6295141" y="4199740"/>
            <a:ext cx="2007345" cy="830997"/>
          </a:xfrm>
          <a:prstGeom prst="rect">
            <a:avLst/>
          </a:prstGeom>
          <a:noFill/>
        </p:spPr>
        <p:txBody>
          <a:bodyPr wrap="square" rtlCol="0">
            <a:spAutoFit/>
          </a:bodyPr>
          <a:lstStyle/>
          <a:p>
            <a:r>
              <a:rPr lang="en-US" sz="2400" dirty="0" smtClean="0"/>
              <a:t>    Different </a:t>
            </a:r>
          </a:p>
          <a:p>
            <a:r>
              <a:rPr lang="en-US" sz="2400" dirty="0" smtClean="0"/>
              <a:t>event </a:t>
            </a:r>
            <a:r>
              <a:rPr lang="en-US" sz="2400" dirty="0" err="1" smtClean="0"/>
              <a:t>sortals</a:t>
            </a:r>
            <a:r>
              <a:rPr lang="en-US" sz="2400" dirty="0" smtClean="0"/>
              <a:t>?</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3">
                                            <p:txEl>
                                              <p:pRg st="14" end="14"/>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4" grpId="0"/>
    </p:bld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Another Worry About Identifying</a:t>
            </a:r>
            <a:endParaRPr lang="en-US" sz="3200" dirty="0"/>
          </a:p>
        </p:txBody>
      </p:sp>
      <p:sp>
        <p:nvSpPr>
          <p:cNvPr id="3" name="Content Placeholder 2"/>
          <p:cNvSpPr>
            <a:spLocks noGrp="1"/>
          </p:cNvSpPr>
          <p:nvPr>
            <p:ph idx="1"/>
          </p:nvPr>
        </p:nvSpPr>
        <p:spPr>
          <a:xfrm>
            <a:off x="457200" y="1417638"/>
            <a:ext cx="8366582" cy="5029329"/>
          </a:xfrm>
        </p:spPr>
        <p:txBody>
          <a:bodyPr>
            <a:normAutofit fontScale="92500" lnSpcReduction="10000"/>
          </a:bodyPr>
          <a:lstStyle/>
          <a:p>
            <a:pPr>
              <a:lnSpc>
                <a:spcPct val="120000"/>
              </a:lnSpc>
              <a:spcBef>
                <a:spcPts val="600"/>
              </a:spcBef>
              <a:buNone/>
            </a:pPr>
            <a:r>
              <a:rPr lang="en-US" sz="2400" dirty="0" smtClean="0">
                <a:solidFill>
                  <a:srgbClr val="FF0000"/>
                </a:solidFill>
              </a:rPr>
              <a:t>Simon played the song.</a:t>
            </a:r>
          </a:p>
          <a:p>
            <a:pPr marL="0" indent="0">
              <a:lnSpc>
                <a:spcPct val="120000"/>
              </a:lnSpc>
              <a:spcBef>
                <a:spcPts val="600"/>
              </a:spcBef>
              <a:buNone/>
            </a:pPr>
            <a:r>
              <a:rPr lang="en-US" sz="2400" dirty="0" smtClean="0">
                <a:solidFill>
                  <a:srgbClr val="FF0000"/>
                </a:solidFill>
                <a:sym typeface="Symbol"/>
              </a:rPr>
              <a:t>	</a:t>
            </a:r>
            <a:r>
              <a:rPr lang="en-US" sz="2400" dirty="0" err="1" smtClean="0">
                <a:solidFill>
                  <a:srgbClr val="FF0000"/>
                </a:solidFill>
                <a:sym typeface="Symbol"/>
              </a:rPr>
              <a:t></a:t>
            </a:r>
            <a:r>
              <a:rPr lang="en-US" sz="2400" dirty="0" err="1" smtClean="0">
                <a:solidFill>
                  <a:srgbClr val="FF0000"/>
                </a:solidFill>
              </a:rPr>
              <a:t>e[Player(e</a:t>
            </a:r>
            <a:r>
              <a:rPr lang="en-US" sz="2400" dirty="0" smtClean="0">
                <a:solidFill>
                  <a:srgbClr val="FF0000"/>
                </a:solidFill>
              </a:rPr>
              <a:t>, Simon) &amp; </a:t>
            </a:r>
            <a:r>
              <a:rPr lang="en-US" sz="2400" dirty="0" err="1" smtClean="0">
                <a:solidFill>
                  <a:srgbClr val="FF0000"/>
                </a:solidFill>
              </a:rPr>
              <a:t>PastPlaying(e</a:t>
            </a:r>
            <a:r>
              <a:rPr lang="en-US" sz="2400" dirty="0" smtClean="0">
                <a:solidFill>
                  <a:srgbClr val="FF0000"/>
                </a:solidFill>
              </a:rPr>
              <a:t>) &amp; </a:t>
            </a:r>
            <a:r>
              <a:rPr lang="en-US" sz="2400" dirty="0" err="1" smtClean="0">
                <a:solidFill>
                  <a:srgbClr val="FF0000"/>
                </a:solidFill>
              </a:rPr>
              <a:t>ThingPlayed(e</a:t>
            </a:r>
            <a:r>
              <a:rPr lang="en-US" sz="2400" dirty="0" smtClean="0">
                <a:solidFill>
                  <a:srgbClr val="FF0000"/>
                </a:solidFill>
              </a:rPr>
              <a:t>, </a:t>
            </a:r>
            <a:r>
              <a:rPr lang="en-US" sz="2400" dirty="0">
                <a:solidFill>
                  <a:srgbClr val="FF0000"/>
                </a:solidFill>
              </a:rPr>
              <a:t>the song</a:t>
            </a:r>
            <a:r>
              <a:rPr lang="en-US" sz="2400" dirty="0" smtClean="0">
                <a:solidFill>
                  <a:srgbClr val="FF0000"/>
                </a:solidFill>
              </a:rPr>
              <a:t>)]</a:t>
            </a:r>
          </a:p>
          <a:p>
            <a:pPr marL="0" indent="0">
              <a:lnSpc>
                <a:spcPct val="120000"/>
              </a:lnSpc>
              <a:spcBef>
                <a:spcPts val="600"/>
              </a:spcBef>
              <a:buNone/>
            </a:pPr>
            <a:r>
              <a:rPr lang="en-US" sz="2400" dirty="0" smtClean="0">
                <a:solidFill>
                  <a:srgbClr val="FF0000"/>
                </a:solidFill>
              </a:rPr>
              <a:t>	     Player(e1, Simon) &amp; PastPlaying(e1) &amp; ThingPlayed(e1, the song)</a:t>
            </a:r>
          </a:p>
          <a:p>
            <a:pPr>
              <a:lnSpc>
                <a:spcPct val="120000"/>
              </a:lnSpc>
              <a:spcBef>
                <a:spcPts val="1800"/>
              </a:spcBef>
              <a:buNone/>
            </a:pPr>
            <a:r>
              <a:rPr lang="en-US" sz="2400" dirty="0" smtClean="0">
                <a:solidFill>
                  <a:srgbClr val="0000FF"/>
                </a:solidFill>
              </a:rPr>
              <a:t>Simon played his tuba.</a:t>
            </a:r>
          </a:p>
          <a:p>
            <a:pPr marL="0" indent="0">
              <a:lnSpc>
                <a:spcPct val="120000"/>
              </a:lnSpc>
              <a:spcBef>
                <a:spcPts val="600"/>
              </a:spcBef>
              <a:buNone/>
            </a:pPr>
            <a:r>
              <a:rPr lang="en-US" sz="2400" dirty="0" smtClean="0">
                <a:solidFill>
                  <a:srgbClr val="0000FF"/>
                </a:solidFill>
                <a:sym typeface="Symbol"/>
              </a:rPr>
              <a:t>	</a:t>
            </a:r>
            <a:r>
              <a:rPr lang="en-US" sz="2400" dirty="0" err="1" smtClean="0">
                <a:solidFill>
                  <a:srgbClr val="0000FF"/>
                </a:solidFill>
                <a:sym typeface="Symbol"/>
              </a:rPr>
              <a:t></a:t>
            </a:r>
            <a:r>
              <a:rPr lang="en-US" sz="2400" dirty="0" err="1" smtClean="0">
                <a:solidFill>
                  <a:srgbClr val="0000FF"/>
                </a:solidFill>
              </a:rPr>
              <a:t>e[Agent(e</a:t>
            </a:r>
            <a:r>
              <a:rPr lang="en-US" sz="2400" dirty="0" smtClean="0">
                <a:solidFill>
                  <a:srgbClr val="0000FF"/>
                </a:solidFill>
              </a:rPr>
              <a:t>, Simon) &amp; </a:t>
            </a:r>
            <a:r>
              <a:rPr lang="en-US" sz="2400" dirty="0" err="1" smtClean="0">
                <a:solidFill>
                  <a:srgbClr val="0000FF"/>
                </a:solidFill>
              </a:rPr>
              <a:t>PastPlaying(e</a:t>
            </a:r>
            <a:r>
              <a:rPr lang="en-US" sz="2400" dirty="0" smtClean="0">
                <a:solidFill>
                  <a:srgbClr val="0000FF"/>
                </a:solidFill>
              </a:rPr>
              <a:t>) &amp; </a:t>
            </a:r>
            <a:r>
              <a:rPr lang="en-US" sz="2400" dirty="0" err="1" smtClean="0">
                <a:solidFill>
                  <a:srgbClr val="0000FF"/>
                </a:solidFill>
              </a:rPr>
              <a:t>ThingPlayed(e</a:t>
            </a:r>
            <a:r>
              <a:rPr lang="en-US" sz="2400" dirty="0" smtClean="0">
                <a:solidFill>
                  <a:srgbClr val="0000FF"/>
                </a:solidFill>
              </a:rPr>
              <a:t>, his tuba)]</a:t>
            </a:r>
          </a:p>
          <a:p>
            <a:pPr marL="0" indent="0">
              <a:lnSpc>
                <a:spcPct val="120000"/>
              </a:lnSpc>
              <a:spcBef>
                <a:spcPts val="600"/>
              </a:spcBef>
              <a:buNone/>
            </a:pPr>
            <a:r>
              <a:rPr lang="en-US" sz="2400" dirty="0" smtClean="0">
                <a:solidFill>
                  <a:srgbClr val="0000FF"/>
                </a:solidFill>
              </a:rPr>
              <a:t>	    Player(e2, Simon) &amp; PastPlaying(e2) &amp; ThingPlayed(e2, his tuba)</a:t>
            </a:r>
          </a:p>
          <a:p>
            <a:pPr marL="0" indent="0">
              <a:lnSpc>
                <a:spcPct val="120000"/>
              </a:lnSpc>
              <a:spcBef>
                <a:spcPts val="1800"/>
              </a:spcBef>
              <a:buNone/>
            </a:pPr>
            <a:r>
              <a:rPr lang="en-US" sz="2400" dirty="0" smtClean="0">
                <a:solidFill>
                  <a:srgbClr val="000000"/>
                </a:solidFill>
              </a:rPr>
              <a:t>(</a:t>
            </a:r>
            <a:r>
              <a:rPr lang="en-US" sz="2400" dirty="0" smtClean="0">
                <a:solidFill>
                  <a:srgbClr val="FF0000"/>
                </a:solidFill>
              </a:rPr>
              <a:t>e1</a:t>
            </a:r>
            <a:r>
              <a:rPr lang="en-US" sz="2400" dirty="0" smtClean="0">
                <a:solidFill>
                  <a:srgbClr val="000000"/>
                </a:solidFill>
              </a:rPr>
              <a:t> = </a:t>
            </a:r>
            <a:r>
              <a:rPr lang="en-US" sz="2400" dirty="0" smtClean="0">
                <a:solidFill>
                  <a:srgbClr val="0000FF"/>
                </a:solidFill>
              </a:rPr>
              <a:t>e2</a:t>
            </a:r>
            <a:r>
              <a:rPr lang="en-US" sz="2400" dirty="0" smtClean="0">
                <a:solidFill>
                  <a:srgbClr val="000000"/>
                </a:solidFill>
              </a:rPr>
              <a:t>) </a:t>
            </a:r>
            <a:r>
              <a:rPr lang="en-US" sz="2400" dirty="0" err="1" smtClean="0">
                <a:solidFill>
                  <a:srgbClr val="000000"/>
                </a:solidFill>
                <a:sym typeface="Wingdings"/>
              </a:rPr>
              <a:t></a:t>
            </a:r>
            <a:r>
              <a:rPr lang="en-US" sz="2400" dirty="0" smtClean="0">
                <a:solidFill>
                  <a:srgbClr val="000000"/>
                </a:solidFill>
                <a:sym typeface="Wingdings"/>
              </a:rPr>
              <a:t> </a:t>
            </a:r>
            <a:r>
              <a:rPr lang="en-US" sz="2400" i="1" u="sng" dirty="0" smtClean="0">
                <a:solidFill>
                  <a:srgbClr val="000000"/>
                </a:solidFill>
                <a:sym typeface="Wingdings"/>
              </a:rPr>
              <a:t>one</a:t>
            </a:r>
            <a:r>
              <a:rPr lang="en-US" sz="2400" dirty="0" smtClean="0">
                <a:solidFill>
                  <a:srgbClr val="000000"/>
                </a:solidFill>
                <a:sym typeface="Wingdings"/>
              </a:rPr>
              <a:t> event of Playing has more than one </a:t>
            </a:r>
            <a:r>
              <a:rPr lang="en-US" sz="2400" dirty="0" err="1" smtClean="0">
                <a:solidFill>
                  <a:srgbClr val="000000"/>
                </a:solidFill>
                <a:sym typeface="Wingdings"/>
              </a:rPr>
              <a:t>ThingPlayed</a:t>
            </a:r>
            <a:endParaRPr lang="en-US" sz="2400" dirty="0" smtClean="0">
              <a:solidFill>
                <a:srgbClr val="000000"/>
              </a:solidFill>
            </a:endParaRPr>
          </a:p>
          <a:p>
            <a:pPr marL="0" indent="0">
              <a:lnSpc>
                <a:spcPct val="120000"/>
              </a:lnSpc>
              <a:spcBef>
                <a:spcPts val="1800"/>
              </a:spcBef>
              <a:buNone/>
            </a:pPr>
            <a:r>
              <a:rPr lang="en-US" sz="2400" dirty="0" smtClean="0">
                <a:sym typeface="Wingdings"/>
              </a:rPr>
              <a:t>Can </a:t>
            </a:r>
            <a:r>
              <a:rPr lang="en-US" sz="2400" i="1" u="sng" dirty="0" smtClean="0">
                <a:sym typeface="Wingdings"/>
              </a:rPr>
              <a:t>one</a:t>
            </a:r>
            <a:r>
              <a:rPr lang="en-US" sz="2400" dirty="0" smtClean="0">
                <a:sym typeface="Wingdings"/>
              </a:rPr>
              <a:t> “</a:t>
            </a:r>
            <a:r>
              <a:rPr lang="en-US" sz="2400" dirty="0" err="1" smtClean="0">
                <a:sym typeface="Wingdings"/>
              </a:rPr>
              <a:t>e</a:t>
            </a:r>
            <a:r>
              <a:rPr lang="en-US" sz="2400" dirty="0" smtClean="0">
                <a:sym typeface="Wingdings"/>
              </a:rPr>
              <a:t>-variable value” have </a:t>
            </a:r>
            <a:r>
              <a:rPr lang="en-US" sz="2400" i="1" u="sng" dirty="0" smtClean="0">
                <a:sym typeface="Wingdings"/>
              </a:rPr>
              <a:t>two</a:t>
            </a:r>
            <a:r>
              <a:rPr lang="en-US" sz="2400" dirty="0" smtClean="0">
                <a:sym typeface="Wingdings"/>
              </a:rPr>
              <a:t> participants of the </a:t>
            </a:r>
            <a:r>
              <a:rPr lang="en-US" sz="2400" i="1" u="sng" dirty="0" smtClean="0">
                <a:sym typeface="Wingdings"/>
              </a:rPr>
              <a:t>same</a:t>
            </a:r>
            <a:r>
              <a:rPr lang="en-US" sz="2400" dirty="0" smtClean="0">
                <a:sym typeface="Wingdings"/>
              </a:rPr>
              <a:t> sort?</a:t>
            </a:r>
            <a:endParaRPr lang="en-US" sz="2400" dirty="0" smtClean="0"/>
          </a:p>
          <a:p>
            <a:pPr>
              <a:lnSpc>
                <a:spcPct val="120000"/>
              </a:lnSpc>
              <a:spcBef>
                <a:spcPts val="600"/>
              </a:spcBef>
              <a:buNone/>
            </a:pPr>
            <a:r>
              <a:rPr lang="en-US" sz="2400" dirty="0" smtClean="0"/>
              <a:t>			Simon lifted the piano. </a:t>
            </a:r>
          </a:p>
          <a:p>
            <a:pPr>
              <a:lnSpc>
                <a:spcPct val="120000"/>
              </a:lnSpc>
              <a:spcBef>
                <a:spcPts val="600"/>
              </a:spcBef>
              <a:buNone/>
            </a:pPr>
            <a:r>
              <a:rPr lang="en-US" sz="2400" dirty="0" smtClean="0"/>
              <a:t>			</a:t>
            </a:r>
            <a:r>
              <a:rPr lang="en-US" sz="2400" dirty="0" err="1" smtClean="0">
                <a:solidFill>
                  <a:srgbClr val="000000"/>
                </a:solidFill>
                <a:sym typeface="Symbol"/>
              </a:rPr>
              <a:t></a:t>
            </a:r>
            <a:r>
              <a:rPr lang="en-US" sz="2400" dirty="0" err="1" smtClean="0">
                <a:solidFill>
                  <a:srgbClr val="000000"/>
                </a:solidFill>
              </a:rPr>
              <a:t>e[Lifter(e</a:t>
            </a:r>
            <a:r>
              <a:rPr lang="en-US" sz="2400" dirty="0" smtClean="0">
                <a:solidFill>
                  <a:srgbClr val="000000"/>
                </a:solidFill>
              </a:rPr>
              <a:t>, Simon) &amp; </a:t>
            </a:r>
            <a:r>
              <a:rPr lang="en-US" sz="2400" dirty="0" err="1" smtClean="0">
                <a:solidFill>
                  <a:srgbClr val="000000"/>
                </a:solidFill>
              </a:rPr>
              <a:t>Lifted(e</a:t>
            </a:r>
            <a:r>
              <a:rPr lang="en-US" sz="2400" dirty="0" smtClean="0">
                <a:solidFill>
                  <a:srgbClr val="000000"/>
                </a:solidFill>
              </a:rPr>
              <a:t>) &amp; </a:t>
            </a:r>
            <a:r>
              <a:rPr lang="en-US" sz="2400" dirty="0" err="1" smtClean="0">
                <a:solidFill>
                  <a:srgbClr val="000000"/>
                </a:solidFill>
              </a:rPr>
              <a:t>ThingLifted(e</a:t>
            </a:r>
            <a:r>
              <a:rPr lang="en-US" sz="2400" dirty="0" smtClean="0">
                <a:solidFill>
                  <a:srgbClr val="000000"/>
                </a:solidFill>
              </a:rPr>
              <a:t>, the piano)]</a:t>
            </a:r>
            <a:endParaRPr lang="en-US" sz="2353" dirty="0" smtClean="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Another Worry About Identifying</a:t>
            </a:r>
            <a:endParaRPr lang="en-US" sz="3200" dirty="0"/>
          </a:p>
        </p:txBody>
      </p:sp>
      <p:sp>
        <p:nvSpPr>
          <p:cNvPr id="3" name="Content Placeholder 2"/>
          <p:cNvSpPr>
            <a:spLocks noGrp="1"/>
          </p:cNvSpPr>
          <p:nvPr>
            <p:ph idx="1"/>
          </p:nvPr>
        </p:nvSpPr>
        <p:spPr>
          <a:xfrm>
            <a:off x="457200" y="1417638"/>
            <a:ext cx="8366582" cy="5029329"/>
          </a:xfrm>
        </p:spPr>
        <p:txBody>
          <a:bodyPr>
            <a:normAutofit fontScale="92500"/>
          </a:bodyPr>
          <a:lstStyle/>
          <a:p>
            <a:pPr>
              <a:lnSpc>
                <a:spcPct val="120000"/>
              </a:lnSpc>
              <a:spcBef>
                <a:spcPts val="600"/>
              </a:spcBef>
              <a:buNone/>
            </a:pPr>
            <a:r>
              <a:rPr lang="en-US" sz="2400" dirty="0" smtClean="0">
                <a:solidFill>
                  <a:srgbClr val="FF0000"/>
                </a:solidFill>
              </a:rPr>
              <a:t>Simon played the song.</a:t>
            </a:r>
          </a:p>
          <a:p>
            <a:pPr marL="0" indent="0">
              <a:lnSpc>
                <a:spcPct val="120000"/>
              </a:lnSpc>
              <a:spcBef>
                <a:spcPts val="600"/>
              </a:spcBef>
              <a:buNone/>
            </a:pPr>
            <a:r>
              <a:rPr lang="en-US" sz="2400" dirty="0" smtClean="0">
                <a:solidFill>
                  <a:srgbClr val="FF0000"/>
                </a:solidFill>
                <a:sym typeface="Symbol"/>
              </a:rPr>
              <a:t>	</a:t>
            </a:r>
            <a:r>
              <a:rPr lang="en-US" sz="2400" dirty="0" err="1" smtClean="0">
                <a:solidFill>
                  <a:srgbClr val="FF0000"/>
                </a:solidFill>
                <a:sym typeface="Symbol"/>
              </a:rPr>
              <a:t></a:t>
            </a:r>
            <a:r>
              <a:rPr lang="en-US" sz="2400" dirty="0" err="1" smtClean="0">
                <a:solidFill>
                  <a:srgbClr val="FF0000"/>
                </a:solidFill>
              </a:rPr>
              <a:t>e[Player(e</a:t>
            </a:r>
            <a:r>
              <a:rPr lang="en-US" sz="2400" dirty="0" smtClean="0">
                <a:solidFill>
                  <a:srgbClr val="FF0000"/>
                </a:solidFill>
              </a:rPr>
              <a:t>, Simon) &amp; </a:t>
            </a:r>
            <a:r>
              <a:rPr lang="en-US" sz="2400" dirty="0" err="1" smtClean="0">
                <a:solidFill>
                  <a:srgbClr val="FF0000"/>
                </a:solidFill>
              </a:rPr>
              <a:t>PastPlaying(e</a:t>
            </a:r>
            <a:r>
              <a:rPr lang="en-US" sz="2400" dirty="0" smtClean="0">
                <a:solidFill>
                  <a:srgbClr val="FF0000"/>
                </a:solidFill>
              </a:rPr>
              <a:t>) &amp; </a:t>
            </a:r>
            <a:r>
              <a:rPr lang="en-US" sz="2400" dirty="0" err="1" smtClean="0">
                <a:solidFill>
                  <a:srgbClr val="FF0000"/>
                </a:solidFill>
              </a:rPr>
              <a:t>ThingPlayed(e</a:t>
            </a:r>
            <a:r>
              <a:rPr lang="en-US" sz="2400" dirty="0" smtClean="0">
                <a:solidFill>
                  <a:srgbClr val="FF0000"/>
                </a:solidFill>
              </a:rPr>
              <a:t>, </a:t>
            </a:r>
            <a:r>
              <a:rPr lang="en-US" sz="2400" dirty="0">
                <a:solidFill>
                  <a:srgbClr val="FF0000"/>
                </a:solidFill>
              </a:rPr>
              <a:t>the song</a:t>
            </a:r>
            <a:r>
              <a:rPr lang="en-US" sz="2400" dirty="0" smtClean="0">
                <a:solidFill>
                  <a:srgbClr val="FF0000"/>
                </a:solidFill>
              </a:rPr>
              <a:t>)]</a:t>
            </a:r>
          </a:p>
          <a:p>
            <a:pPr marL="0" indent="0">
              <a:lnSpc>
                <a:spcPct val="120000"/>
              </a:lnSpc>
              <a:spcBef>
                <a:spcPts val="600"/>
              </a:spcBef>
              <a:buNone/>
            </a:pPr>
            <a:r>
              <a:rPr lang="en-US" sz="2400" dirty="0" smtClean="0">
                <a:solidFill>
                  <a:srgbClr val="FF0000"/>
                </a:solidFill>
              </a:rPr>
              <a:t>	     Player(e1, Simon) &amp; PastPlaying(e1) &amp; ThingPlayed(e1, the song)</a:t>
            </a:r>
          </a:p>
          <a:p>
            <a:pPr>
              <a:lnSpc>
                <a:spcPct val="120000"/>
              </a:lnSpc>
              <a:spcBef>
                <a:spcPts val="1800"/>
              </a:spcBef>
              <a:buNone/>
            </a:pPr>
            <a:r>
              <a:rPr lang="en-US" sz="2400" dirty="0" smtClean="0">
                <a:solidFill>
                  <a:srgbClr val="0000FF"/>
                </a:solidFill>
              </a:rPr>
              <a:t>Simon played his tuba.</a:t>
            </a:r>
          </a:p>
          <a:p>
            <a:pPr marL="0" indent="0">
              <a:lnSpc>
                <a:spcPct val="120000"/>
              </a:lnSpc>
              <a:spcBef>
                <a:spcPts val="600"/>
              </a:spcBef>
              <a:buNone/>
            </a:pPr>
            <a:r>
              <a:rPr lang="en-US" sz="2400" dirty="0" smtClean="0">
                <a:solidFill>
                  <a:srgbClr val="0000FF"/>
                </a:solidFill>
                <a:sym typeface="Symbol"/>
              </a:rPr>
              <a:t>	</a:t>
            </a:r>
            <a:r>
              <a:rPr lang="en-US" sz="2400" dirty="0" err="1" smtClean="0">
                <a:solidFill>
                  <a:srgbClr val="0000FF"/>
                </a:solidFill>
                <a:sym typeface="Symbol"/>
              </a:rPr>
              <a:t></a:t>
            </a:r>
            <a:r>
              <a:rPr lang="en-US" sz="2400" dirty="0" err="1" smtClean="0">
                <a:solidFill>
                  <a:srgbClr val="0000FF"/>
                </a:solidFill>
              </a:rPr>
              <a:t>e[Agent(e</a:t>
            </a:r>
            <a:r>
              <a:rPr lang="en-US" sz="2400" dirty="0" smtClean="0">
                <a:solidFill>
                  <a:srgbClr val="0000FF"/>
                </a:solidFill>
              </a:rPr>
              <a:t>, Simon) &amp; </a:t>
            </a:r>
            <a:r>
              <a:rPr lang="en-US" sz="2400" dirty="0" err="1" smtClean="0">
                <a:solidFill>
                  <a:srgbClr val="0000FF"/>
                </a:solidFill>
              </a:rPr>
              <a:t>PastPlaying(e</a:t>
            </a:r>
            <a:r>
              <a:rPr lang="en-US" sz="2400" dirty="0" smtClean="0">
                <a:solidFill>
                  <a:srgbClr val="0000FF"/>
                </a:solidFill>
              </a:rPr>
              <a:t>) &amp; </a:t>
            </a:r>
            <a:r>
              <a:rPr lang="en-US" sz="2400" dirty="0" err="1" smtClean="0">
                <a:solidFill>
                  <a:srgbClr val="0000FF"/>
                </a:solidFill>
              </a:rPr>
              <a:t>ThingPlayed(e</a:t>
            </a:r>
            <a:r>
              <a:rPr lang="en-US" sz="2400" dirty="0" smtClean="0">
                <a:solidFill>
                  <a:srgbClr val="0000FF"/>
                </a:solidFill>
              </a:rPr>
              <a:t>, his tuba)]</a:t>
            </a:r>
          </a:p>
          <a:p>
            <a:pPr marL="0" indent="0">
              <a:lnSpc>
                <a:spcPct val="120000"/>
              </a:lnSpc>
              <a:spcBef>
                <a:spcPts val="600"/>
              </a:spcBef>
              <a:buNone/>
            </a:pPr>
            <a:r>
              <a:rPr lang="en-US" sz="2400" dirty="0" smtClean="0">
                <a:solidFill>
                  <a:srgbClr val="0000FF"/>
                </a:solidFill>
              </a:rPr>
              <a:t>	    Player(e2, Simon) &amp; PastPlaying(e2) &amp; ThingPlayed(e2, his tuba)</a:t>
            </a:r>
          </a:p>
          <a:p>
            <a:pPr marL="0" indent="0">
              <a:lnSpc>
                <a:spcPct val="120000"/>
              </a:lnSpc>
              <a:spcBef>
                <a:spcPts val="1800"/>
              </a:spcBef>
              <a:buNone/>
            </a:pPr>
            <a:r>
              <a:rPr lang="en-US" sz="2400" dirty="0" smtClean="0">
                <a:solidFill>
                  <a:srgbClr val="000000"/>
                </a:solidFill>
              </a:rPr>
              <a:t>(</a:t>
            </a:r>
            <a:r>
              <a:rPr lang="en-US" sz="2400" dirty="0" smtClean="0">
                <a:solidFill>
                  <a:srgbClr val="FF0000"/>
                </a:solidFill>
              </a:rPr>
              <a:t>e1</a:t>
            </a:r>
            <a:r>
              <a:rPr lang="en-US" sz="2400" dirty="0" smtClean="0">
                <a:solidFill>
                  <a:srgbClr val="000000"/>
                </a:solidFill>
              </a:rPr>
              <a:t> = </a:t>
            </a:r>
            <a:r>
              <a:rPr lang="en-US" sz="2400" dirty="0" smtClean="0">
                <a:solidFill>
                  <a:srgbClr val="0000FF"/>
                </a:solidFill>
              </a:rPr>
              <a:t>e2</a:t>
            </a:r>
            <a:r>
              <a:rPr lang="en-US" sz="2400" dirty="0" smtClean="0">
                <a:solidFill>
                  <a:srgbClr val="000000"/>
                </a:solidFill>
              </a:rPr>
              <a:t>) </a:t>
            </a:r>
            <a:r>
              <a:rPr lang="en-US" sz="2400" dirty="0" err="1" smtClean="0">
                <a:solidFill>
                  <a:srgbClr val="000000"/>
                </a:solidFill>
                <a:sym typeface="Wingdings"/>
              </a:rPr>
              <a:t></a:t>
            </a:r>
            <a:r>
              <a:rPr lang="en-US" sz="2400" dirty="0" smtClean="0">
                <a:solidFill>
                  <a:srgbClr val="000000"/>
                </a:solidFill>
                <a:sym typeface="Wingdings"/>
              </a:rPr>
              <a:t> </a:t>
            </a:r>
            <a:r>
              <a:rPr lang="en-US" sz="2400" i="1" u="sng" dirty="0" smtClean="0">
                <a:solidFill>
                  <a:srgbClr val="000000"/>
                </a:solidFill>
                <a:sym typeface="Wingdings"/>
              </a:rPr>
              <a:t>one</a:t>
            </a:r>
            <a:r>
              <a:rPr lang="en-US" sz="2400" dirty="0" smtClean="0">
                <a:solidFill>
                  <a:srgbClr val="000000"/>
                </a:solidFill>
                <a:sym typeface="Wingdings"/>
              </a:rPr>
              <a:t> event of Playing has more than one </a:t>
            </a:r>
            <a:r>
              <a:rPr lang="en-US" sz="2400" dirty="0" err="1" smtClean="0">
                <a:solidFill>
                  <a:srgbClr val="000000"/>
                </a:solidFill>
                <a:sym typeface="Wingdings"/>
              </a:rPr>
              <a:t>ThingPlayed</a:t>
            </a:r>
            <a:endParaRPr lang="en-US" sz="2400" dirty="0" smtClean="0">
              <a:solidFill>
                <a:srgbClr val="000000"/>
              </a:solidFill>
            </a:endParaRPr>
          </a:p>
          <a:p>
            <a:pPr marL="0" indent="0">
              <a:lnSpc>
                <a:spcPct val="120000"/>
              </a:lnSpc>
              <a:spcBef>
                <a:spcPts val="1800"/>
              </a:spcBef>
              <a:buNone/>
            </a:pPr>
            <a:r>
              <a:rPr lang="en-US" sz="2400" dirty="0" smtClean="0">
                <a:solidFill>
                  <a:srgbClr val="FF0000"/>
                </a:solidFill>
              </a:rPr>
              <a:t>Alvin joyfully chased Theodore, </a:t>
            </a:r>
            <a:r>
              <a:rPr lang="en-US" sz="2400" dirty="0" smtClean="0">
                <a:solidFill>
                  <a:srgbClr val="0000FF"/>
                </a:solidFill>
              </a:rPr>
              <a:t>who joylessly chased Alvin.</a:t>
            </a:r>
            <a:r>
              <a:rPr lang="en-US" sz="2400" dirty="0" smtClean="0"/>
              <a:t>		</a:t>
            </a:r>
          </a:p>
          <a:p>
            <a:pPr marL="0" indent="0">
              <a:lnSpc>
                <a:spcPct val="120000"/>
              </a:lnSpc>
              <a:spcBef>
                <a:spcPts val="1800"/>
              </a:spcBef>
              <a:buNone/>
            </a:pPr>
            <a:r>
              <a:rPr lang="en-US" sz="2378" dirty="0" smtClean="0">
                <a:solidFill>
                  <a:srgbClr val="000000"/>
                </a:solidFill>
              </a:rPr>
              <a:t>(</a:t>
            </a:r>
            <a:r>
              <a:rPr lang="en-US" sz="2378" dirty="0" smtClean="0">
                <a:solidFill>
                  <a:srgbClr val="FF0000"/>
                </a:solidFill>
              </a:rPr>
              <a:t>e1</a:t>
            </a:r>
            <a:r>
              <a:rPr lang="en-US" sz="2378" dirty="0" smtClean="0">
                <a:solidFill>
                  <a:srgbClr val="000000"/>
                </a:solidFill>
              </a:rPr>
              <a:t> = </a:t>
            </a:r>
            <a:r>
              <a:rPr lang="en-US" sz="2378" dirty="0" smtClean="0">
                <a:solidFill>
                  <a:srgbClr val="0000FF"/>
                </a:solidFill>
              </a:rPr>
              <a:t>e2</a:t>
            </a:r>
            <a:r>
              <a:rPr lang="en-US" sz="2378" dirty="0" smtClean="0">
                <a:solidFill>
                  <a:srgbClr val="000000"/>
                </a:solidFill>
              </a:rPr>
              <a:t>) </a:t>
            </a:r>
            <a:r>
              <a:rPr lang="en-US" sz="2378" dirty="0" err="1" smtClean="0">
                <a:solidFill>
                  <a:srgbClr val="000000"/>
                </a:solidFill>
                <a:sym typeface="Wingdings"/>
              </a:rPr>
              <a:t></a:t>
            </a:r>
            <a:r>
              <a:rPr lang="en-US" sz="2378" dirty="0" smtClean="0">
                <a:solidFill>
                  <a:srgbClr val="000000"/>
                </a:solidFill>
                <a:sym typeface="Wingdings"/>
              </a:rPr>
              <a:t> </a:t>
            </a:r>
            <a:r>
              <a:rPr lang="en-US" sz="2378" i="1" u="sng" dirty="0" smtClean="0">
                <a:solidFill>
                  <a:srgbClr val="000000"/>
                </a:solidFill>
                <a:sym typeface="Wingdings"/>
              </a:rPr>
              <a:t>one</a:t>
            </a:r>
            <a:r>
              <a:rPr lang="en-US" sz="2378" dirty="0" smtClean="0">
                <a:solidFill>
                  <a:srgbClr val="000000"/>
                </a:solidFill>
                <a:sym typeface="Wingdings"/>
              </a:rPr>
              <a:t> event of</a:t>
            </a:r>
            <a:r>
              <a:rPr lang="en-US" sz="2378" dirty="0" smtClean="0">
                <a:solidFill>
                  <a:srgbClr val="000000"/>
                </a:solidFill>
                <a:sym typeface="Wingdings"/>
              </a:rPr>
              <a:t> Chasing </a:t>
            </a:r>
            <a:r>
              <a:rPr lang="en-US" sz="2378" dirty="0" smtClean="0">
                <a:solidFill>
                  <a:srgbClr val="000000"/>
                </a:solidFill>
                <a:sym typeface="Wingdings"/>
              </a:rPr>
              <a:t>has</a:t>
            </a:r>
            <a:r>
              <a:rPr lang="en-US" sz="2378" dirty="0" smtClean="0">
                <a:solidFill>
                  <a:srgbClr val="000000"/>
                </a:solidFill>
                <a:sym typeface="Wingdings"/>
              </a:rPr>
              <a:t> two Chasers and two </a:t>
            </a:r>
            <a:r>
              <a:rPr lang="en-US" sz="2378" dirty="0" err="1" smtClean="0">
                <a:solidFill>
                  <a:srgbClr val="000000"/>
                </a:solidFill>
                <a:sym typeface="Wingdings"/>
              </a:rPr>
              <a:t>C</a:t>
            </a:r>
            <a:r>
              <a:rPr lang="en-US" sz="2378" smtClean="0">
                <a:solidFill>
                  <a:srgbClr val="000000"/>
                </a:solidFill>
                <a:sym typeface="Wingdings"/>
              </a:rPr>
              <a:t>hasees</a:t>
            </a:r>
            <a:endParaRPr lang="en-US" sz="2378" dirty="0" smtClean="0">
              <a:solidFill>
                <a:srgbClr val="000000"/>
              </a:solidFill>
            </a:endParaRPr>
          </a:p>
          <a:p>
            <a:pPr marL="0" indent="0">
              <a:lnSpc>
                <a:spcPct val="120000"/>
              </a:lnSpc>
              <a:spcBef>
                <a:spcPts val="1800"/>
              </a:spcBef>
              <a:buNone/>
            </a:pPr>
            <a:endParaRPr lang="en-US" sz="2353" dirty="0" smtClean="0">
              <a:solidFill>
                <a:srgbClr val="000000"/>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smtClean="0"/>
              <a:t>Outline</a:t>
            </a:r>
            <a:endParaRPr lang="en-US" sz="3200" u="sng" dirty="0"/>
          </a:p>
        </p:txBody>
      </p:sp>
      <p:sp>
        <p:nvSpPr>
          <p:cNvPr id="3" name="Content Placeholder 2"/>
          <p:cNvSpPr>
            <a:spLocks noGrp="1"/>
          </p:cNvSpPr>
          <p:nvPr>
            <p:ph idx="1"/>
          </p:nvPr>
        </p:nvSpPr>
        <p:spPr>
          <a:xfrm>
            <a:off x="457200" y="1417638"/>
            <a:ext cx="8229600" cy="5031154"/>
          </a:xfrm>
        </p:spPr>
        <p:txBody>
          <a:bodyPr>
            <a:noAutofit/>
          </a:bodyPr>
          <a:lstStyle/>
          <a:p>
            <a:pPr marL="0" indent="0">
              <a:buNone/>
            </a:pPr>
            <a:r>
              <a:rPr lang="en-US" sz="2400" dirty="0" smtClean="0">
                <a:latin typeface="Zapf Dingbats"/>
                <a:ea typeface="Zapf Dingbats"/>
                <a:cs typeface="Zapf Dingbats"/>
              </a:rPr>
              <a:t>✓ </a:t>
            </a:r>
            <a:r>
              <a:rPr lang="en-US" sz="2400" dirty="0" smtClean="0"/>
              <a:t>Framing effects (e.g., </a:t>
            </a:r>
            <a:r>
              <a:rPr lang="en-US" sz="2400" dirty="0" err="1" smtClean="0"/>
              <a:t>Kahneman</a:t>
            </a:r>
            <a:r>
              <a:rPr lang="en-US" sz="2400" dirty="0" smtClean="0"/>
              <a:t> </a:t>
            </a:r>
            <a:r>
              <a:rPr lang="en-US" sz="2400" dirty="0"/>
              <a:t>and </a:t>
            </a:r>
            <a:r>
              <a:rPr lang="en-US" sz="2400" dirty="0" err="1" smtClean="0"/>
              <a:t>Tversky</a:t>
            </a:r>
            <a:r>
              <a:rPr lang="en-US" sz="2400" dirty="0" smtClean="0"/>
              <a:t>) </a:t>
            </a:r>
          </a:p>
          <a:p>
            <a:pPr marL="0" indent="0">
              <a:buNone/>
            </a:pPr>
            <a:r>
              <a:rPr lang="en-US" sz="2400" dirty="0" smtClean="0">
                <a:latin typeface="Zapf Dingbats"/>
                <a:ea typeface="Zapf Dingbats"/>
                <a:cs typeface="Zapf Dingbats"/>
              </a:rPr>
              <a:t>✓ </a:t>
            </a:r>
            <a:r>
              <a:rPr lang="en-US" sz="2400" dirty="0" smtClean="0"/>
              <a:t>Some puzzles concerning natural language “event variables”</a:t>
            </a:r>
          </a:p>
          <a:p>
            <a:pPr>
              <a:spcBef>
                <a:spcPts val="0"/>
              </a:spcBef>
              <a:buNone/>
            </a:pPr>
            <a:r>
              <a:rPr lang="en-US" sz="2000" dirty="0" smtClean="0">
                <a:solidFill>
                  <a:srgbClr val="000000"/>
                </a:solidFill>
              </a:rPr>
              <a:t>			</a:t>
            </a:r>
            <a:r>
              <a:rPr lang="en-US" sz="2200" dirty="0" smtClean="0"/>
              <a:t>Two chipmunks chased each other.</a:t>
            </a:r>
          </a:p>
          <a:p>
            <a:pPr>
              <a:spcBef>
                <a:spcPts val="0"/>
              </a:spcBef>
              <a:spcAft>
                <a:spcPts val="1200"/>
              </a:spcAft>
              <a:buNone/>
            </a:pPr>
            <a:r>
              <a:rPr lang="en-US" sz="2200" dirty="0" smtClean="0">
                <a:solidFill>
                  <a:srgbClr val="0000FF"/>
                </a:solidFill>
              </a:rPr>
              <a:t>			</a:t>
            </a:r>
            <a:r>
              <a:rPr lang="en-US" sz="2200" dirty="0" smtClean="0">
                <a:solidFill>
                  <a:srgbClr val="FF0000"/>
                </a:solidFill>
              </a:rPr>
              <a:t>Alvin joyfully chased Theodore, </a:t>
            </a:r>
            <a:r>
              <a:rPr lang="en-US" sz="2200" dirty="0" smtClean="0">
                <a:solidFill>
                  <a:srgbClr val="0000FF"/>
                </a:solidFill>
              </a:rPr>
              <a:t>who joylessly chased Alvin.</a:t>
            </a:r>
          </a:p>
          <a:p>
            <a:pPr>
              <a:spcBef>
                <a:spcPts val="0"/>
              </a:spcBef>
              <a:buNone/>
            </a:pPr>
            <a:r>
              <a:rPr lang="en-US" sz="2200" dirty="0" smtClean="0">
                <a:solidFill>
                  <a:srgbClr val="0000FF"/>
                </a:solidFill>
              </a:rPr>
              <a:t>               </a:t>
            </a:r>
            <a:r>
              <a:rPr lang="en-US" sz="2200" dirty="0" smtClean="0">
                <a:solidFill>
                  <a:srgbClr val="FF0000"/>
                </a:solidFill>
              </a:rPr>
              <a:t>Simon played a song </a:t>
            </a:r>
            <a:r>
              <a:rPr lang="en-US" sz="2200" dirty="0" smtClean="0">
                <a:solidFill>
                  <a:srgbClr val="000000"/>
                </a:solidFill>
              </a:rPr>
              <a:t>dramatically on his tuba in two minutes.</a:t>
            </a:r>
          </a:p>
          <a:p>
            <a:pPr>
              <a:spcBef>
                <a:spcPts val="0"/>
              </a:spcBef>
              <a:spcAft>
                <a:spcPts val="1200"/>
              </a:spcAft>
              <a:buNone/>
            </a:pPr>
            <a:r>
              <a:rPr lang="en-US" sz="2200" dirty="0" smtClean="0">
                <a:solidFill>
                  <a:srgbClr val="0000FF"/>
                </a:solidFill>
              </a:rPr>
              <a:t>			 Simon played his tuba </a:t>
            </a:r>
            <a:r>
              <a:rPr lang="en-US" sz="2200" dirty="0" smtClean="0">
                <a:solidFill>
                  <a:srgbClr val="000000"/>
                </a:solidFill>
              </a:rPr>
              <a:t>for two minutes</a:t>
            </a:r>
            <a:r>
              <a:rPr lang="en-US" sz="2200" dirty="0" smtClean="0">
                <a:solidFill>
                  <a:srgbClr val="0000FF"/>
                </a:solidFill>
              </a:rPr>
              <a:t>.</a:t>
            </a:r>
          </a:p>
          <a:p>
            <a:pPr>
              <a:buNone/>
            </a:pPr>
            <a:r>
              <a:rPr lang="en-US" sz="2400" dirty="0" smtClean="0">
                <a:latin typeface="Zapf Dingbats"/>
                <a:ea typeface="Zapf Dingbats"/>
                <a:cs typeface="Zapf Dingbats"/>
              </a:rPr>
              <a:t>✓  </a:t>
            </a:r>
            <a:r>
              <a:rPr lang="en-US" sz="2400" dirty="0" smtClean="0"/>
              <a:t>With regard to alleged “values of” these event variables...</a:t>
            </a:r>
          </a:p>
          <a:p>
            <a:pPr lvl="1"/>
            <a:r>
              <a:rPr lang="en-US" sz="2200" dirty="0" smtClean="0">
                <a:solidFill>
                  <a:srgbClr val="000000"/>
                </a:solidFill>
              </a:rPr>
              <a:t>Argue against </a:t>
            </a:r>
            <a:r>
              <a:rPr lang="en-US" sz="2200" i="1" dirty="0" smtClean="0">
                <a:solidFill>
                  <a:srgbClr val="000000"/>
                </a:solidFill>
              </a:rPr>
              <a:t>identity</a:t>
            </a:r>
            <a:r>
              <a:rPr lang="en-US" sz="2200" dirty="0" smtClean="0">
                <a:solidFill>
                  <a:srgbClr val="000000"/>
                </a:solidFill>
              </a:rPr>
              <a:t> responses to the puzzles</a:t>
            </a:r>
          </a:p>
          <a:p>
            <a:pPr lvl="1">
              <a:spcBef>
                <a:spcPts val="0"/>
              </a:spcBef>
              <a:spcAft>
                <a:spcPts val="1200"/>
              </a:spcAft>
            </a:pPr>
            <a:r>
              <a:rPr lang="en-US" sz="2200" dirty="0" smtClean="0">
                <a:solidFill>
                  <a:srgbClr val="000000"/>
                </a:solidFill>
              </a:rPr>
              <a:t>Argue against </a:t>
            </a:r>
            <a:r>
              <a:rPr lang="en-US" sz="2200" i="1" dirty="0" smtClean="0">
                <a:solidFill>
                  <a:srgbClr val="000000"/>
                </a:solidFill>
              </a:rPr>
              <a:t>non-identity</a:t>
            </a:r>
            <a:r>
              <a:rPr lang="en-US" sz="2200" dirty="0" smtClean="0">
                <a:solidFill>
                  <a:srgbClr val="000000"/>
                </a:solidFill>
              </a:rPr>
              <a:t> responses to the puzzles</a:t>
            </a:r>
            <a:endParaRPr lang="en-US" sz="2400" dirty="0" smtClean="0">
              <a:solidFill>
                <a:srgbClr val="000000"/>
              </a:solidFill>
            </a:endParaRPr>
          </a:p>
          <a:p>
            <a:r>
              <a:rPr lang="en-US" sz="2400" dirty="0" smtClean="0"/>
              <a:t>Given a truth-theoretic conception of linguistic meaning, certain “event framing effects” yield paradoxes</a:t>
            </a:r>
          </a:p>
          <a:p>
            <a:pPr>
              <a:buNone/>
            </a:pPr>
            <a:r>
              <a:rPr lang="en-US" sz="2400" dirty="0" smtClean="0"/>
              <a:t>     (so maybe the truth-theoretic conception is wrong)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46900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366483" y="769751"/>
            <a:ext cx="8229600" cy="3477875"/>
          </a:xfrm>
          <a:prstGeom prst="rect">
            <a:avLst/>
          </a:prstGeom>
        </p:spPr>
        <p:txBody>
          <a:bodyPr wrap="square">
            <a:spAutoFit/>
          </a:bodyPr>
          <a:lstStyle/>
          <a:p>
            <a:r>
              <a:rPr lang="en-US" sz="2000" dirty="0" smtClean="0"/>
              <a:t>1.	~[</a:t>
            </a:r>
            <a:r>
              <a:rPr lang="en-US" sz="2000" dirty="0" err="1" smtClean="0"/>
              <a:t>Deduction(</a:t>
            </a:r>
            <a:r>
              <a:rPr lang="en-US" sz="2000" i="1" dirty="0" err="1" smtClean="0"/>
              <a:t>r</a:t>
            </a:r>
            <a:r>
              <a:rPr lang="en-US" sz="2000" dirty="0" smtClean="0"/>
              <a:t>) &gt; </a:t>
            </a:r>
            <a:r>
              <a:rPr lang="en-US" sz="2000" dirty="0" err="1" smtClean="0"/>
              <a:t>Deduction(</a:t>
            </a:r>
            <a:r>
              <a:rPr lang="en-US" sz="2000" i="1" dirty="0" err="1" smtClean="0"/>
              <a:t>p</a:t>
            </a:r>
            <a:r>
              <a:rPr lang="en-US" sz="2000" dirty="0" smtClean="0"/>
              <a:t>)]							Desire</a:t>
            </a:r>
          </a:p>
          <a:p>
            <a:r>
              <a:rPr lang="en-US" sz="2000" dirty="0" smtClean="0"/>
              <a:t>2.	   </a:t>
            </a:r>
            <a:r>
              <a:rPr lang="en-US" sz="2000" dirty="0" err="1" smtClean="0"/>
              <a:t>Surcharge(</a:t>
            </a:r>
            <a:r>
              <a:rPr lang="en-US" sz="2000" i="1" dirty="0" err="1" smtClean="0"/>
              <a:t>p</a:t>
            </a:r>
            <a:r>
              <a:rPr lang="en-US" sz="2000" dirty="0" smtClean="0"/>
              <a:t>) &lt; </a:t>
            </a:r>
            <a:r>
              <a:rPr lang="en-US" sz="2000" dirty="0" err="1" smtClean="0"/>
              <a:t>Surcharge(</a:t>
            </a:r>
            <a:r>
              <a:rPr lang="en-US" sz="2000" i="1" dirty="0" err="1" smtClean="0"/>
              <a:t>r</a:t>
            </a:r>
            <a:r>
              <a:rPr lang="en-US" sz="2000" dirty="0" smtClean="0"/>
              <a:t>)							Desire</a:t>
            </a:r>
          </a:p>
          <a:p>
            <a:r>
              <a:rPr lang="en-US" sz="2000" dirty="0" smtClean="0"/>
              <a:t>3.     </a:t>
            </a:r>
            <a:r>
              <a:rPr lang="en-US" sz="2000" i="1" dirty="0" smtClean="0"/>
              <a:t>for any income</a:t>
            </a:r>
            <a:r>
              <a:rPr lang="en-US" sz="2000" dirty="0" smtClean="0"/>
              <a:t> </a:t>
            </a:r>
            <a:r>
              <a:rPr lang="en-US" sz="2000" dirty="0" err="1" smtClean="0"/>
              <a:t>i</a:t>
            </a:r>
            <a:r>
              <a:rPr lang="en-US" sz="2000" dirty="0" smtClean="0"/>
              <a:t>, </a:t>
            </a:r>
          </a:p>
          <a:p>
            <a:r>
              <a:rPr lang="en-US" sz="2000" dirty="0" smtClean="0">
                <a:solidFill>
                  <a:srgbClr val="0000FF"/>
                </a:solidFill>
              </a:rPr>
              <a:t>	    </a:t>
            </a:r>
            <a:r>
              <a:rPr lang="en-US" sz="2000" dirty="0" err="1" smtClean="0"/>
              <a:t>Surcharge(i</a:t>
            </a:r>
            <a:r>
              <a:rPr lang="en-US" sz="2000" dirty="0" smtClean="0"/>
              <a:t>) = </a:t>
            </a:r>
            <a:r>
              <a:rPr lang="en-US" sz="2000" dirty="0" err="1" smtClean="0"/>
              <a:t>Deduction(i</a:t>
            </a:r>
            <a:r>
              <a:rPr lang="en-US" sz="2000" dirty="0" smtClean="0"/>
              <a:t>) </a:t>
            </a:r>
            <a:r>
              <a:rPr lang="en-US" sz="2000" dirty="0" smtClean="0">
                <a:solidFill>
                  <a:srgbClr val="0000FF"/>
                </a:solidFill>
              </a:rPr>
              <a:t>				</a:t>
            </a:r>
            <a:r>
              <a:rPr lang="en-US" sz="2000" i="1" dirty="0" smtClean="0">
                <a:solidFill>
                  <a:srgbClr val="000000"/>
                </a:solidFill>
              </a:rPr>
              <a:t>obvious, but also provable</a:t>
            </a:r>
            <a:endParaRPr lang="en-US" sz="2000" dirty="0" smtClean="0"/>
          </a:p>
          <a:p>
            <a:endParaRPr lang="en-US" sz="2000" dirty="0" smtClean="0"/>
          </a:p>
          <a:p>
            <a:r>
              <a:rPr lang="en-US" sz="2000" dirty="0" smtClean="0"/>
              <a:t>4.	</a:t>
            </a:r>
            <a:r>
              <a:rPr lang="en-US" sz="2000" dirty="0" err="1" smtClean="0"/>
              <a:t>Surcharge(</a:t>
            </a:r>
            <a:r>
              <a:rPr lang="en-US" sz="2000" i="1" dirty="0" err="1" smtClean="0"/>
              <a:t>r</a:t>
            </a:r>
            <a:r>
              <a:rPr lang="en-US" sz="2000" dirty="0" smtClean="0"/>
              <a:t>) = </a:t>
            </a:r>
            <a:r>
              <a:rPr lang="en-US" sz="2000" dirty="0" err="1" smtClean="0"/>
              <a:t>Deduction(</a:t>
            </a:r>
            <a:r>
              <a:rPr lang="en-US" sz="2000" i="1" dirty="0" err="1" smtClean="0"/>
              <a:t>r</a:t>
            </a:r>
            <a:r>
              <a:rPr lang="en-US" sz="2000" dirty="0" smtClean="0"/>
              <a:t>)								[3]</a:t>
            </a:r>
          </a:p>
          <a:p>
            <a:r>
              <a:rPr lang="en-US" sz="2000" dirty="0" smtClean="0">
                <a:solidFill>
                  <a:srgbClr val="0000FF"/>
                </a:solidFill>
              </a:rPr>
              <a:t>5. 	</a:t>
            </a:r>
            <a:r>
              <a:rPr lang="en-US" sz="2000" b="1" dirty="0" smtClean="0">
                <a:solidFill>
                  <a:srgbClr val="0000FF"/>
                </a:solidFill>
              </a:rPr>
              <a:t>Surcharge(</a:t>
            </a:r>
            <a:r>
              <a:rPr lang="en-US" sz="2000" b="1" i="1" dirty="0" smtClean="0">
                <a:solidFill>
                  <a:srgbClr val="0000FF"/>
                </a:solidFill>
              </a:rPr>
              <a:t>p</a:t>
            </a:r>
            <a:r>
              <a:rPr lang="en-US" sz="2000" b="1" dirty="0" smtClean="0">
                <a:solidFill>
                  <a:srgbClr val="0000FF"/>
                </a:solidFill>
              </a:rPr>
              <a:t>) &lt; Deduction(</a:t>
            </a:r>
            <a:r>
              <a:rPr lang="en-US" sz="2000" b="1" i="1" dirty="0" smtClean="0">
                <a:solidFill>
                  <a:srgbClr val="0000FF"/>
                </a:solidFill>
              </a:rPr>
              <a:t>r</a:t>
            </a:r>
            <a:r>
              <a:rPr lang="en-US" sz="2000" b="1" dirty="0" smtClean="0">
                <a:solidFill>
                  <a:srgbClr val="0000FF"/>
                </a:solidFill>
              </a:rPr>
              <a:t>)</a:t>
            </a:r>
            <a:r>
              <a:rPr lang="en-US" sz="2000" dirty="0" smtClean="0">
                <a:solidFill>
                  <a:srgbClr val="0000FF"/>
                </a:solidFill>
              </a:rPr>
              <a:t> 		</a:t>
            </a:r>
            <a:r>
              <a:rPr lang="en-US" sz="2000" i="1" dirty="0" smtClean="0">
                <a:solidFill>
                  <a:srgbClr val="0000FF"/>
                </a:solidFill>
              </a:rPr>
              <a:t>seems OK</a:t>
            </a:r>
            <a:r>
              <a:rPr lang="en-US" sz="2000" dirty="0" smtClean="0"/>
              <a:t>				[2, 4]</a:t>
            </a:r>
          </a:p>
          <a:p>
            <a:r>
              <a:rPr lang="en-US" sz="2000" dirty="0" smtClean="0"/>
              <a:t>6.	</a:t>
            </a:r>
            <a:r>
              <a:rPr lang="en-US" sz="2000" dirty="0" err="1" smtClean="0"/>
              <a:t>Surcharge(</a:t>
            </a:r>
            <a:r>
              <a:rPr lang="en-US" sz="2000" i="1" dirty="0" err="1" smtClean="0"/>
              <a:t>p</a:t>
            </a:r>
            <a:r>
              <a:rPr lang="en-US" sz="2000" dirty="0" smtClean="0"/>
              <a:t>) = </a:t>
            </a:r>
            <a:r>
              <a:rPr lang="en-US" sz="2000" dirty="0" err="1" smtClean="0"/>
              <a:t>Deduction(</a:t>
            </a:r>
            <a:r>
              <a:rPr lang="en-US" sz="2000" i="1" dirty="0" err="1" smtClean="0"/>
              <a:t>p</a:t>
            </a:r>
            <a:r>
              <a:rPr lang="en-US" sz="2000" dirty="0" smtClean="0"/>
              <a:t>)								[3]</a:t>
            </a:r>
          </a:p>
          <a:p>
            <a:r>
              <a:rPr lang="en-US" sz="2000" dirty="0" smtClean="0">
                <a:solidFill>
                  <a:srgbClr val="FF0000"/>
                </a:solidFill>
              </a:rPr>
              <a:t>7. 	</a:t>
            </a:r>
            <a:r>
              <a:rPr lang="en-US" sz="2000" b="1" dirty="0" smtClean="0">
                <a:solidFill>
                  <a:srgbClr val="FF0000"/>
                </a:solidFill>
              </a:rPr>
              <a:t>Deduction(</a:t>
            </a:r>
            <a:r>
              <a:rPr lang="en-US" sz="2000" b="1" i="1" dirty="0" smtClean="0">
                <a:solidFill>
                  <a:srgbClr val="FF0000"/>
                </a:solidFill>
              </a:rPr>
              <a:t>p</a:t>
            </a:r>
            <a:r>
              <a:rPr lang="en-US" sz="2000" b="1" dirty="0" smtClean="0">
                <a:solidFill>
                  <a:srgbClr val="FF0000"/>
                </a:solidFill>
              </a:rPr>
              <a:t>) &lt; Deduction(</a:t>
            </a:r>
            <a:r>
              <a:rPr lang="en-US" sz="2000" b="1" i="1" dirty="0" smtClean="0">
                <a:solidFill>
                  <a:srgbClr val="FF0000"/>
                </a:solidFill>
              </a:rPr>
              <a:t>r</a:t>
            </a:r>
            <a:r>
              <a:rPr lang="en-US" sz="2000" b="1" dirty="0" smtClean="0">
                <a:solidFill>
                  <a:srgbClr val="FF0000"/>
                </a:solidFill>
              </a:rPr>
              <a:t>)</a:t>
            </a:r>
            <a:r>
              <a:rPr lang="en-US" sz="2000" dirty="0" smtClean="0">
                <a:solidFill>
                  <a:srgbClr val="FF0000"/>
                </a:solidFill>
              </a:rPr>
              <a:t>		</a:t>
            </a:r>
            <a:r>
              <a:rPr lang="en-US" sz="2000" i="1" dirty="0" smtClean="0">
                <a:solidFill>
                  <a:srgbClr val="FF0000"/>
                </a:solidFill>
              </a:rPr>
              <a:t>seems bad	</a:t>
            </a:r>
            <a:r>
              <a:rPr lang="en-US" sz="2000" dirty="0" smtClean="0"/>
              <a:t>			[5, 6]</a:t>
            </a:r>
          </a:p>
          <a:p>
            <a:r>
              <a:rPr lang="en-US" sz="2000" dirty="0" smtClean="0"/>
              <a:t>8. 	</a:t>
            </a:r>
            <a:r>
              <a:rPr lang="en-US" sz="2000" dirty="0" err="1" smtClean="0">
                <a:solidFill>
                  <a:srgbClr val="000000"/>
                </a:solidFill>
              </a:rPr>
              <a:t>Deduction(</a:t>
            </a:r>
            <a:r>
              <a:rPr lang="en-US" sz="2000" i="1" dirty="0" err="1" smtClean="0">
                <a:solidFill>
                  <a:srgbClr val="000000"/>
                </a:solidFill>
              </a:rPr>
              <a:t>r</a:t>
            </a:r>
            <a:r>
              <a:rPr lang="en-US" sz="2000" dirty="0" smtClean="0">
                <a:solidFill>
                  <a:srgbClr val="000000"/>
                </a:solidFill>
              </a:rPr>
              <a:t>) &gt; </a:t>
            </a:r>
            <a:r>
              <a:rPr lang="en-US" sz="2000" dirty="0" err="1" smtClean="0">
                <a:solidFill>
                  <a:srgbClr val="000000"/>
                </a:solidFill>
              </a:rPr>
              <a:t>Deduction(</a:t>
            </a:r>
            <a:r>
              <a:rPr lang="en-US" sz="2000" i="1" dirty="0" err="1" smtClean="0">
                <a:solidFill>
                  <a:srgbClr val="000000"/>
                </a:solidFill>
              </a:rPr>
              <a:t>p</a:t>
            </a:r>
            <a:r>
              <a:rPr lang="en-US" sz="2000" dirty="0" smtClean="0">
                <a:solidFill>
                  <a:srgbClr val="000000"/>
                </a:solidFill>
              </a:rPr>
              <a:t>)								[7]</a:t>
            </a:r>
          </a:p>
          <a:p>
            <a:r>
              <a:rPr lang="en-US" sz="2000" dirty="0" smtClean="0">
                <a:solidFill>
                  <a:srgbClr val="000000"/>
                </a:solidFill>
              </a:rPr>
              <a:t>9. 	</a:t>
            </a:r>
            <a:r>
              <a:rPr lang="en-US" sz="2000" dirty="0" err="1" smtClean="0">
                <a:solidFill>
                  <a:srgbClr val="000000"/>
                </a:solidFill>
                <a:sym typeface="Symbol"/>
              </a:rPr>
              <a:t></a:t>
            </a:r>
            <a:r>
              <a:rPr lang="en-US" sz="2000" dirty="0" smtClean="0">
                <a:solidFill>
                  <a:srgbClr val="000000"/>
                </a:solidFill>
              </a:rPr>
              <a:t>		</a:t>
            </a:r>
            <a:r>
              <a:rPr lang="en-US" sz="2000" dirty="0" smtClean="0"/>
              <a:t>												[17, 3]</a:t>
            </a:r>
          </a:p>
        </p:txBody>
      </p:sp>
      <p:sp>
        <p:nvSpPr>
          <p:cNvPr id="3" name="TextBox 2"/>
          <p:cNvSpPr txBox="1"/>
          <p:nvPr/>
        </p:nvSpPr>
        <p:spPr>
          <a:xfrm>
            <a:off x="366483" y="4434269"/>
            <a:ext cx="8229600" cy="1938992"/>
          </a:xfrm>
          <a:prstGeom prst="rect">
            <a:avLst/>
          </a:prstGeom>
          <a:noFill/>
        </p:spPr>
        <p:txBody>
          <a:bodyPr wrap="square" rtlCol="0">
            <a:spAutoFit/>
          </a:bodyPr>
          <a:lstStyle/>
          <a:p>
            <a:r>
              <a:rPr lang="en-US" sz="2400" dirty="0" smtClean="0">
                <a:solidFill>
                  <a:srgbClr val="0000FF"/>
                </a:solidFill>
              </a:rPr>
              <a:t>some intuitions may not have stable propositional contents</a:t>
            </a:r>
          </a:p>
          <a:p>
            <a:endParaRPr lang="en-US" sz="2400" dirty="0" smtClean="0">
              <a:solidFill>
                <a:srgbClr val="0000FF"/>
              </a:solidFill>
            </a:endParaRPr>
          </a:p>
          <a:p>
            <a:r>
              <a:rPr lang="en-US" sz="2400" dirty="0" smtClean="0">
                <a:solidFill>
                  <a:srgbClr val="0000FF"/>
                </a:solidFill>
              </a:rPr>
              <a:t>in some domains, it may not be possible to characterize our psychological states in terms of frame-independent contents</a:t>
            </a:r>
            <a:endParaRPr lang="en-US" sz="2400" dirty="0" smtClean="0"/>
          </a:p>
          <a:p>
            <a:endParaRPr lang="en-US" sz="24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348072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rgbClr val="0000FF"/>
                </a:solidFill>
              </a:rPr>
              <a:t>Recall </a:t>
            </a:r>
            <a:r>
              <a:rPr lang="en-US" sz="3600" dirty="0" err="1" smtClean="0">
                <a:solidFill>
                  <a:srgbClr val="0000FF"/>
                </a:solidFill>
              </a:rPr>
              <a:t>Kahneman’s</a:t>
            </a:r>
            <a:r>
              <a:rPr lang="en-US" sz="3600" dirty="0" smtClean="0">
                <a:solidFill>
                  <a:srgbClr val="0000FF"/>
                </a:solidFill>
              </a:rPr>
              <a:t> Conclusion:</a:t>
            </a:r>
            <a:r>
              <a:rPr lang="en-US" sz="3600" u="sng" dirty="0" smtClean="0">
                <a:solidFill>
                  <a:srgbClr val="0000FF"/>
                </a:solidFill>
              </a:rPr>
              <a:t/>
            </a:r>
            <a:br>
              <a:rPr lang="en-US" sz="3600" u="sng" dirty="0" smtClean="0">
                <a:solidFill>
                  <a:srgbClr val="0000FF"/>
                </a:solidFill>
              </a:rPr>
            </a:br>
            <a:r>
              <a:rPr lang="en-US" sz="3600" i="1" u="sng" dirty="0" smtClean="0">
                <a:solidFill>
                  <a:srgbClr val="0000FF"/>
                </a:solidFill>
              </a:rPr>
              <a:t>Framing Effects can Run Deep</a:t>
            </a:r>
            <a:endParaRPr lang="en-US" sz="3600" i="1" u="sng" dirty="0">
              <a:solidFill>
                <a:srgbClr val="0000FF"/>
              </a:solidFill>
            </a:endParaRPr>
          </a:p>
        </p:txBody>
      </p:sp>
      <p:sp>
        <p:nvSpPr>
          <p:cNvPr id="3" name="Content Placeholder 2"/>
          <p:cNvSpPr>
            <a:spLocks noGrp="1"/>
          </p:cNvSpPr>
          <p:nvPr>
            <p:ph idx="1"/>
          </p:nvPr>
        </p:nvSpPr>
        <p:spPr>
          <a:xfrm>
            <a:off x="457200" y="1865402"/>
            <a:ext cx="8229600" cy="4525963"/>
          </a:xfrm>
        </p:spPr>
        <p:txBody>
          <a:bodyPr>
            <a:normAutofit/>
          </a:bodyPr>
          <a:lstStyle/>
          <a:p>
            <a:pPr>
              <a:buNone/>
            </a:pPr>
            <a:r>
              <a:rPr lang="en-US" sz="2400" dirty="0" smtClean="0"/>
              <a:t>   “The </a:t>
            </a:r>
            <a:r>
              <a:rPr lang="en-US" sz="2400" dirty="0"/>
              <a:t>message about the nature of framing </a:t>
            </a:r>
            <a:r>
              <a:rPr lang="en-US" sz="2400" dirty="0" smtClean="0"/>
              <a:t>is stark</a:t>
            </a:r>
            <a:r>
              <a:rPr lang="en-US" sz="2400" dirty="0"/>
              <a:t>: framing should not be viewed as an intervention that masks or distorts an underlying preference. At least in this instance...there is no underlying preference that is masked or distorted by the frame. Our preferences are about framed problems, and our </a:t>
            </a:r>
            <a:r>
              <a:rPr lang="en-US" sz="2400" u="sng" dirty="0"/>
              <a:t>moral intuitions are about descriptions, not </a:t>
            </a:r>
            <a:r>
              <a:rPr lang="en-US" sz="2400" u="sng" dirty="0" smtClean="0"/>
              <a:t>substance</a:t>
            </a:r>
            <a:r>
              <a:rPr lang="en-US" sz="2400" dirty="0" smtClean="0"/>
              <a:t>.”</a:t>
            </a:r>
          </a:p>
          <a:p>
            <a:pPr>
              <a:buNone/>
            </a:pPr>
            <a:endParaRPr lang="en-US" sz="2400" dirty="0" smtClean="0"/>
          </a:p>
          <a:p>
            <a:pPr>
              <a:buNone/>
            </a:pPr>
            <a:r>
              <a:rPr lang="en-US" sz="2400" dirty="0" smtClean="0">
                <a:solidFill>
                  <a:srgbClr val="0000FF"/>
                </a:solidFill>
              </a:rPr>
              <a:t>Maybe it’s not always </a:t>
            </a:r>
            <a:r>
              <a:rPr lang="en-US" sz="2400" i="1" u="sng" dirty="0" smtClean="0">
                <a:solidFill>
                  <a:srgbClr val="0000FF"/>
                </a:solidFill>
              </a:rPr>
              <a:t>thi</a:t>
            </a:r>
            <a:r>
              <a:rPr lang="en-US" sz="2400" i="1" dirty="0" smtClean="0">
                <a:solidFill>
                  <a:srgbClr val="0000FF"/>
                </a:solidFill>
              </a:rPr>
              <a:t>s</a:t>
            </a:r>
            <a:r>
              <a:rPr lang="en-US" sz="2400" dirty="0" smtClean="0">
                <a:solidFill>
                  <a:srgbClr val="0000FF"/>
                </a:solidFill>
              </a:rPr>
              <a:t> bad with regard to the moral/political.</a:t>
            </a:r>
          </a:p>
          <a:p>
            <a:pPr>
              <a:buNone/>
            </a:pPr>
            <a:r>
              <a:rPr lang="en-US" sz="2400" dirty="0" smtClean="0">
                <a:solidFill>
                  <a:srgbClr val="FF0000"/>
                </a:solidFill>
              </a:rPr>
              <a:t>But note how confused we can get when describing </a:t>
            </a:r>
          </a:p>
          <a:p>
            <a:pPr>
              <a:buNone/>
            </a:pPr>
            <a:r>
              <a:rPr lang="en-US" sz="2400" dirty="0" smtClean="0">
                <a:solidFill>
                  <a:srgbClr val="FF0000"/>
                </a:solidFill>
              </a:rPr>
              <a:t>	“what happened” in a case of two animals chasing each other--</a:t>
            </a:r>
          </a:p>
          <a:p>
            <a:pPr>
              <a:buNone/>
            </a:pPr>
            <a:r>
              <a:rPr lang="en-US" sz="2400" dirty="0" smtClean="0"/>
              <a:t>	  </a:t>
            </a:r>
            <a:r>
              <a:rPr lang="en-US" sz="2400" dirty="0" smtClean="0">
                <a:solidFill>
                  <a:srgbClr val="FF0000"/>
                </a:solidFill>
              </a:rPr>
              <a:t>two interacting agents, each with their own goals.</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u="sng" dirty="0" smtClean="0">
                <a:solidFill>
                  <a:srgbClr val="0000FF"/>
                </a:solidFill>
              </a:rPr>
              <a:t>A Potential Analogy</a:t>
            </a:r>
            <a:endParaRPr lang="en-US" sz="3200" u="sng" dirty="0">
              <a:solidFill>
                <a:srgbClr val="0000FF"/>
              </a:solidFill>
            </a:endParaRPr>
          </a:p>
        </p:txBody>
      </p:sp>
      <p:sp>
        <p:nvSpPr>
          <p:cNvPr id="3" name="Content Placeholder 2"/>
          <p:cNvSpPr>
            <a:spLocks noGrp="1"/>
          </p:cNvSpPr>
          <p:nvPr>
            <p:ph idx="1"/>
          </p:nvPr>
        </p:nvSpPr>
        <p:spPr>
          <a:xfrm>
            <a:off x="457200" y="1143000"/>
            <a:ext cx="8229600" cy="5397532"/>
          </a:xfrm>
        </p:spPr>
        <p:txBody>
          <a:bodyPr>
            <a:noAutofit/>
          </a:bodyPr>
          <a:lstStyle/>
          <a:p>
            <a:pPr marL="347472">
              <a:lnSpc>
                <a:spcPct val="125000"/>
              </a:lnSpc>
              <a:spcBef>
                <a:spcPts val="0"/>
              </a:spcBef>
              <a:spcAft>
                <a:spcPts val="1800"/>
              </a:spcAft>
              <a:buNone/>
            </a:pPr>
            <a:r>
              <a:rPr lang="en-US" sz="2000" dirty="0" smtClean="0">
                <a:solidFill>
                  <a:srgbClr val="FF0000"/>
                </a:solidFill>
              </a:rPr>
              <a:t>Alvin joyfully chased Theodore, who joylessly chased Alvin.</a:t>
            </a:r>
            <a:endParaRPr lang="en-US" sz="2000" dirty="0" smtClean="0">
              <a:solidFill>
                <a:srgbClr val="0000FF"/>
              </a:solidFill>
            </a:endParaRPr>
          </a:p>
          <a:p>
            <a:pPr marL="347472">
              <a:lnSpc>
                <a:spcPct val="125000"/>
              </a:lnSpc>
              <a:spcBef>
                <a:spcPts val="0"/>
              </a:spcBef>
              <a:buNone/>
            </a:pPr>
            <a:r>
              <a:rPr lang="en-US" sz="2000" dirty="0" smtClean="0"/>
              <a:t>Linguistic </a:t>
            </a:r>
            <a:r>
              <a:rPr lang="en-US" sz="2000" dirty="0"/>
              <a:t>framing</a:t>
            </a:r>
            <a:r>
              <a:rPr lang="en-US" sz="2000" dirty="0" smtClean="0"/>
              <a:t> does not “distort our intuitions” about </a:t>
            </a:r>
          </a:p>
          <a:p>
            <a:pPr marL="347472">
              <a:lnSpc>
                <a:spcPct val="125000"/>
              </a:lnSpc>
              <a:spcBef>
                <a:spcPts val="0"/>
              </a:spcBef>
              <a:buNone/>
            </a:pPr>
            <a:r>
              <a:rPr lang="en-US" sz="2000" dirty="0" smtClean="0"/>
              <a:t>	how expressions are related to language-independent events.  </a:t>
            </a:r>
          </a:p>
          <a:p>
            <a:pPr marL="347472">
              <a:lnSpc>
                <a:spcPct val="125000"/>
              </a:lnSpc>
              <a:spcBef>
                <a:spcPts val="0"/>
              </a:spcBef>
              <a:buNone/>
            </a:pPr>
            <a:r>
              <a:rPr lang="en-US" sz="2000" dirty="0" smtClean="0"/>
              <a:t>We don’t have such “intuitions” in the first place.</a:t>
            </a:r>
          </a:p>
          <a:p>
            <a:pPr marL="347472">
              <a:lnSpc>
                <a:spcPct val="125000"/>
              </a:lnSpc>
              <a:spcBef>
                <a:spcPts val="0"/>
              </a:spcBef>
              <a:buNone/>
            </a:pPr>
            <a:r>
              <a:rPr lang="en-US" sz="2000" dirty="0" smtClean="0"/>
              <a:t>	Externalism about </a:t>
            </a:r>
            <a:r>
              <a:rPr lang="en-US" sz="2000" i="1" u="sng" dirty="0" smtClean="0"/>
              <a:t>linguistic meaning</a:t>
            </a:r>
            <a:r>
              <a:rPr lang="en-US" sz="2000" dirty="0" smtClean="0"/>
              <a:t> is a dogma, not a truism.</a:t>
            </a:r>
          </a:p>
          <a:p>
            <a:pPr marL="347472">
              <a:lnSpc>
                <a:spcPct val="75000"/>
              </a:lnSpc>
              <a:spcBef>
                <a:spcPts val="0"/>
              </a:spcBef>
              <a:buNone/>
            </a:pPr>
            <a:endParaRPr lang="en-US" sz="2000" dirty="0" smtClean="0"/>
          </a:p>
          <a:p>
            <a:pPr marL="347472">
              <a:lnSpc>
                <a:spcPct val="125000"/>
              </a:lnSpc>
              <a:spcBef>
                <a:spcPts val="0"/>
              </a:spcBef>
              <a:buNone/>
            </a:pPr>
            <a:r>
              <a:rPr lang="en-US" sz="2000" dirty="0" smtClean="0"/>
              <a:t>Our “semantic intuitions” reflect </a:t>
            </a:r>
            <a:r>
              <a:rPr lang="en-US" sz="2000" i="1" u="sng" dirty="0" smtClean="0"/>
              <a:t>human</a:t>
            </a:r>
            <a:r>
              <a:rPr lang="en-US" sz="2000" dirty="0" smtClean="0"/>
              <a:t> linguistic expressions, and how</a:t>
            </a:r>
          </a:p>
          <a:p>
            <a:pPr marL="347472">
              <a:lnSpc>
                <a:spcPct val="125000"/>
              </a:lnSpc>
              <a:spcBef>
                <a:spcPts val="0"/>
              </a:spcBef>
              <a:buNone/>
            </a:pPr>
            <a:r>
              <a:rPr lang="en-US" sz="2000" dirty="0" smtClean="0"/>
              <a:t>	they relate to human </a:t>
            </a:r>
            <a:r>
              <a:rPr lang="en-US" sz="2000" i="1" u="sng" dirty="0" smtClean="0"/>
              <a:t>concepts</a:t>
            </a:r>
            <a:r>
              <a:rPr lang="en-US" sz="2000" dirty="0" smtClean="0"/>
              <a:t>, whose relation to truth is </a:t>
            </a:r>
            <a:r>
              <a:rPr lang="en-US" sz="2000" i="1" u="sng" dirty="0" smtClean="0"/>
              <a:t>complicated</a:t>
            </a:r>
            <a:r>
              <a:rPr lang="en-US" sz="2000" dirty="0" smtClean="0"/>
              <a:t>.</a:t>
            </a:r>
          </a:p>
          <a:p>
            <a:pPr marL="347472">
              <a:lnSpc>
                <a:spcPct val="75000"/>
              </a:lnSpc>
              <a:spcBef>
                <a:spcPts val="0"/>
              </a:spcBef>
              <a:buNone/>
            </a:pPr>
            <a:endParaRPr lang="en-US" sz="2000" dirty="0" smtClean="0"/>
          </a:p>
          <a:p>
            <a:pPr marL="347472">
              <a:lnSpc>
                <a:spcPct val="125000"/>
              </a:lnSpc>
              <a:spcBef>
                <a:spcPts val="0"/>
              </a:spcBef>
              <a:buNone/>
            </a:pPr>
            <a:r>
              <a:rPr lang="en-US" sz="2000" dirty="0" smtClean="0"/>
              <a:t>Logical Forms like </a:t>
            </a:r>
            <a:r>
              <a:rPr lang="en-US" sz="2000" dirty="0" err="1" smtClean="0">
                <a:solidFill>
                  <a:srgbClr val="0000FF"/>
                </a:solidFill>
                <a:sym typeface="Symbol"/>
              </a:rPr>
              <a:t></a:t>
            </a:r>
            <a:r>
              <a:rPr lang="en-US" sz="2000" dirty="0" err="1" smtClean="0">
                <a:solidFill>
                  <a:srgbClr val="0000FF"/>
                </a:solidFill>
              </a:rPr>
              <a:t>e[Chased(e</a:t>
            </a:r>
            <a:r>
              <a:rPr lang="en-US" sz="2000" dirty="0" smtClean="0">
                <a:solidFill>
                  <a:srgbClr val="0000FF"/>
                </a:solidFill>
              </a:rPr>
              <a:t>, Alvin, Theodore) &amp; </a:t>
            </a:r>
            <a:r>
              <a:rPr lang="en-US" sz="2000" dirty="0" err="1" smtClean="0">
                <a:solidFill>
                  <a:srgbClr val="0000FF"/>
                </a:solidFill>
              </a:rPr>
              <a:t>Joyful(e</a:t>
            </a:r>
            <a:r>
              <a:rPr lang="en-US" sz="2000" dirty="0" smtClean="0">
                <a:solidFill>
                  <a:srgbClr val="0000FF"/>
                </a:solidFill>
              </a:rPr>
              <a:t>)]</a:t>
            </a:r>
            <a:endParaRPr lang="en-US" sz="2000" dirty="0" smtClean="0"/>
          </a:p>
          <a:p>
            <a:pPr marL="347472">
              <a:lnSpc>
                <a:spcPct val="125000"/>
              </a:lnSpc>
              <a:spcBef>
                <a:spcPts val="0"/>
              </a:spcBef>
              <a:buNone/>
            </a:pPr>
            <a:r>
              <a:rPr lang="en-US" sz="2000" dirty="0" smtClean="0"/>
              <a:t>	don’t specify truth conditions for </a:t>
            </a:r>
            <a:r>
              <a:rPr lang="en-US" sz="2000" dirty="0" smtClean="0">
                <a:solidFill>
                  <a:srgbClr val="FF0000"/>
                </a:solidFill>
              </a:rPr>
              <a:t>human language sentences</a:t>
            </a:r>
            <a:r>
              <a:rPr lang="en-US" sz="2000" dirty="0" smtClean="0"/>
              <a:t>.</a:t>
            </a:r>
            <a:endParaRPr lang="en-US" sz="2000" b="1" dirty="0" smtClean="0"/>
          </a:p>
          <a:p>
            <a:pPr marL="347472">
              <a:lnSpc>
                <a:spcPct val="125000"/>
              </a:lnSpc>
              <a:spcBef>
                <a:spcPts val="0"/>
              </a:spcBef>
              <a:buNone/>
            </a:pPr>
            <a:r>
              <a:rPr lang="en-US" sz="2000" dirty="0" smtClean="0"/>
              <a:t>They are more like “model thoughts” that </a:t>
            </a:r>
            <a:r>
              <a:rPr lang="en-US" sz="2000" i="1" u="sng" dirty="0" smtClean="0"/>
              <a:t>might</a:t>
            </a:r>
            <a:r>
              <a:rPr lang="en-US" sz="2000" dirty="0" smtClean="0"/>
              <a:t> be formed by “ideal” agents who </a:t>
            </a:r>
            <a:r>
              <a:rPr lang="en-US" sz="2000" i="1" u="sng" dirty="0" smtClean="0"/>
              <a:t>settle in advance</a:t>
            </a:r>
            <a:r>
              <a:rPr lang="en-US" sz="2000" dirty="0" smtClean="0"/>
              <a:t> what shall count as a chase, and then </a:t>
            </a:r>
            <a:r>
              <a:rPr lang="en-US" sz="2000" i="1" u="sng" dirty="0" smtClean="0"/>
              <a:t>let the chips fall where they may</a:t>
            </a:r>
            <a:r>
              <a:rPr lang="en-US" sz="2000" dirty="0" smtClean="0"/>
              <a:t> with regard to which thoughts/sentences are true.</a:t>
            </a:r>
          </a:p>
          <a:p>
            <a:pPr marL="347472">
              <a:lnSpc>
                <a:spcPct val="125000"/>
              </a:lnSpc>
              <a:spcBef>
                <a:spcPts val="0"/>
              </a:spcBef>
              <a:buNone/>
            </a:pPr>
            <a:endParaRPr lang="en-US" sz="2000"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3982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u="sng" dirty="0" smtClean="0">
                <a:solidFill>
                  <a:srgbClr val="0000FF"/>
                </a:solidFill>
              </a:rPr>
              <a:t>A Potential Analogy</a:t>
            </a:r>
            <a:endParaRPr lang="en-US" sz="3200" u="sng" dirty="0">
              <a:solidFill>
                <a:srgbClr val="0000FF"/>
              </a:solidFill>
            </a:endParaRPr>
          </a:p>
        </p:txBody>
      </p:sp>
      <p:sp>
        <p:nvSpPr>
          <p:cNvPr id="3" name="Content Placeholder 2"/>
          <p:cNvSpPr>
            <a:spLocks noGrp="1"/>
          </p:cNvSpPr>
          <p:nvPr>
            <p:ph idx="1"/>
          </p:nvPr>
        </p:nvSpPr>
        <p:spPr>
          <a:xfrm>
            <a:off x="457200" y="1143000"/>
            <a:ext cx="8229600" cy="5397532"/>
          </a:xfrm>
        </p:spPr>
        <p:txBody>
          <a:bodyPr>
            <a:noAutofit/>
          </a:bodyPr>
          <a:lstStyle/>
          <a:p>
            <a:pPr marL="347472">
              <a:lnSpc>
                <a:spcPct val="125000"/>
              </a:lnSpc>
              <a:spcBef>
                <a:spcPts val="0"/>
              </a:spcBef>
              <a:spcAft>
                <a:spcPts val="1800"/>
              </a:spcAft>
              <a:buNone/>
            </a:pPr>
            <a:r>
              <a:rPr lang="en-US" sz="2000" dirty="0" smtClean="0">
                <a:solidFill>
                  <a:srgbClr val="FF0000"/>
                </a:solidFill>
              </a:rPr>
              <a:t>Alvin joyfully chased Theodore, who joylessly chased Alvin.</a:t>
            </a:r>
            <a:endParaRPr lang="en-US" sz="2000" dirty="0" smtClean="0">
              <a:solidFill>
                <a:srgbClr val="0000FF"/>
              </a:solidFill>
            </a:endParaRPr>
          </a:p>
          <a:p>
            <a:pPr marL="347472">
              <a:lnSpc>
                <a:spcPct val="125000"/>
              </a:lnSpc>
              <a:spcBef>
                <a:spcPts val="0"/>
              </a:spcBef>
              <a:buNone/>
            </a:pPr>
            <a:r>
              <a:rPr lang="en-US" sz="2000" dirty="0" smtClean="0"/>
              <a:t>Linguistic </a:t>
            </a:r>
            <a:r>
              <a:rPr lang="en-US" sz="2000" dirty="0"/>
              <a:t>framing</a:t>
            </a:r>
            <a:r>
              <a:rPr lang="en-US" sz="2000" dirty="0" smtClean="0"/>
              <a:t> does not “distort our intuitions” about </a:t>
            </a:r>
          </a:p>
          <a:p>
            <a:pPr marL="347472">
              <a:lnSpc>
                <a:spcPct val="125000"/>
              </a:lnSpc>
              <a:spcBef>
                <a:spcPts val="0"/>
              </a:spcBef>
              <a:buNone/>
            </a:pPr>
            <a:r>
              <a:rPr lang="en-US" sz="2000" dirty="0" smtClean="0"/>
              <a:t>	how expressions are related to language-independent events.  </a:t>
            </a:r>
          </a:p>
          <a:p>
            <a:pPr marL="347472">
              <a:lnSpc>
                <a:spcPct val="125000"/>
              </a:lnSpc>
              <a:spcBef>
                <a:spcPts val="0"/>
              </a:spcBef>
              <a:buNone/>
            </a:pPr>
            <a:r>
              <a:rPr lang="en-US" sz="2000" dirty="0" smtClean="0"/>
              <a:t>We don’t have such “intuitions” in the first place.</a:t>
            </a:r>
          </a:p>
          <a:p>
            <a:pPr marL="347472">
              <a:lnSpc>
                <a:spcPct val="125000"/>
              </a:lnSpc>
              <a:spcBef>
                <a:spcPts val="0"/>
              </a:spcBef>
              <a:buNone/>
            </a:pPr>
            <a:r>
              <a:rPr lang="en-US" sz="2000" dirty="0" smtClean="0"/>
              <a:t>	Externalism about </a:t>
            </a:r>
            <a:r>
              <a:rPr lang="en-US" sz="2000" i="1" u="sng" dirty="0" smtClean="0"/>
              <a:t>linguistic meaning</a:t>
            </a:r>
            <a:r>
              <a:rPr lang="en-US" sz="2000" dirty="0" smtClean="0"/>
              <a:t> is a dogma, not a truism.</a:t>
            </a:r>
          </a:p>
          <a:p>
            <a:pPr marL="347472">
              <a:lnSpc>
                <a:spcPct val="75000"/>
              </a:lnSpc>
              <a:spcBef>
                <a:spcPts val="0"/>
              </a:spcBef>
              <a:buNone/>
            </a:pPr>
            <a:endParaRPr lang="en-US" sz="2000" dirty="0" smtClean="0"/>
          </a:p>
          <a:p>
            <a:pPr marL="347472">
              <a:lnSpc>
                <a:spcPct val="125000"/>
              </a:lnSpc>
              <a:spcBef>
                <a:spcPts val="0"/>
              </a:spcBef>
              <a:buNone/>
            </a:pPr>
            <a:r>
              <a:rPr lang="en-US" sz="2000" dirty="0" smtClean="0"/>
              <a:t>Our “semantic intuitions” reflect </a:t>
            </a:r>
            <a:r>
              <a:rPr lang="en-US" sz="2000" i="1" u="sng" dirty="0" smtClean="0"/>
              <a:t>human</a:t>
            </a:r>
            <a:r>
              <a:rPr lang="en-US" sz="2000" dirty="0" smtClean="0"/>
              <a:t> linguistic expressions, and how</a:t>
            </a:r>
          </a:p>
          <a:p>
            <a:pPr marL="347472">
              <a:lnSpc>
                <a:spcPct val="125000"/>
              </a:lnSpc>
              <a:spcBef>
                <a:spcPts val="0"/>
              </a:spcBef>
              <a:buNone/>
            </a:pPr>
            <a:r>
              <a:rPr lang="en-US" sz="2000" dirty="0" smtClean="0"/>
              <a:t>	they relate to human </a:t>
            </a:r>
            <a:r>
              <a:rPr lang="en-US" sz="2000" i="1" u="sng" dirty="0" smtClean="0"/>
              <a:t>concepts</a:t>
            </a:r>
            <a:r>
              <a:rPr lang="en-US" sz="2000" dirty="0" smtClean="0"/>
              <a:t>, whose relation to truth is </a:t>
            </a:r>
            <a:r>
              <a:rPr lang="en-US" sz="2000" i="1" u="sng" dirty="0" smtClean="0"/>
              <a:t>complicated</a:t>
            </a:r>
            <a:r>
              <a:rPr lang="en-US" sz="2000" dirty="0" smtClean="0"/>
              <a:t>.</a:t>
            </a:r>
          </a:p>
          <a:p>
            <a:pPr marL="347472">
              <a:lnSpc>
                <a:spcPct val="75000"/>
              </a:lnSpc>
              <a:spcBef>
                <a:spcPts val="0"/>
              </a:spcBef>
              <a:buNone/>
            </a:pPr>
            <a:endParaRPr lang="en-US" sz="2000" dirty="0" smtClean="0"/>
          </a:p>
          <a:p>
            <a:pPr marL="347472">
              <a:lnSpc>
                <a:spcPct val="125000"/>
              </a:lnSpc>
              <a:spcBef>
                <a:spcPts val="0"/>
              </a:spcBef>
              <a:buNone/>
            </a:pPr>
            <a:r>
              <a:rPr lang="en-US" sz="2000" dirty="0" smtClean="0"/>
              <a:t>Logical Forms like </a:t>
            </a:r>
            <a:r>
              <a:rPr lang="en-US" sz="2000" dirty="0" err="1" smtClean="0">
                <a:solidFill>
                  <a:srgbClr val="0000FF"/>
                </a:solidFill>
                <a:sym typeface="Symbol"/>
              </a:rPr>
              <a:t></a:t>
            </a:r>
            <a:r>
              <a:rPr lang="en-US" sz="2000" dirty="0" err="1" smtClean="0">
                <a:solidFill>
                  <a:srgbClr val="0000FF"/>
                </a:solidFill>
              </a:rPr>
              <a:t>e[Chased(e</a:t>
            </a:r>
            <a:r>
              <a:rPr lang="en-US" sz="2000" dirty="0" smtClean="0">
                <a:solidFill>
                  <a:srgbClr val="0000FF"/>
                </a:solidFill>
              </a:rPr>
              <a:t>, Alvin, Theodore) &amp; </a:t>
            </a:r>
            <a:r>
              <a:rPr lang="en-US" sz="2000" dirty="0" err="1" smtClean="0">
                <a:solidFill>
                  <a:srgbClr val="0000FF"/>
                </a:solidFill>
              </a:rPr>
              <a:t>Joyful(e</a:t>
            </a:r>
            <a:r>
              <a:rPr lang="en-US" sz="2000" dirty="0" smtClean="0">
                <a:solidFill>
                  <a:srgbClr val="0000FF"/>
                </a:solidFill>
              </a:rPr>
              <a:t>)]</a:t>
            </a:r>
            <a:endParaRPr lang="en-US" sz="2000" dirty="0" smtClean="0"/>
          </a:p>
          <a:p>
            <a:pPr marL="347472">
              <a:lnSpc>
                <a:spcPct val="125000"/>
              </a:lnSpc>
              <a:spcBef>
                <a:spcPts val="0"/>
              </a:spcBef>
              <a:buNone/>
            </a:pPr>
            <a:r>
              <a:rPr lang="en-US" sz="2000" dirty="0" smtClean="0"/>
              <a:t>	don’t specify truth conditions for </a:t>
            </a:r>
            <a:r>
              <a:rPr lang="en-US" sz="2000" dirty="0" smtClean="0">
                <a:solidFill>
                  <a:srgbClr val="FF0000"/>
                </a:solidFill>
              </a:rPr>
              <a:t>human language sentences</a:t>
            </a:r>
            <a:r>
              <a:rPr lang="en-US" sz="2000" dirty="0" smtClean="0"/>
              <a:t>.</a:t>
            </a:r>
            <a:endParaRPr lang="en-US" sz="2000" b="1" dirty="0" smtClean="0"/>
          </a:p>
          <a:p>
            <a:pPr marL="347472">
              <a:lnSpc>
                <a:spcPct val="125000"/>
              </a:lnSpc>
              <a:spcBef>
                <a:spcPts val="0"/>
              </a:spcBef>
              <a:buNone/>
            </a:pPr>
            <a:r>
              <a:rPr lang="en-US" sz="2000" dirty="0" smtClean="0"/>
              <a:t>Human m</a:t>
            </a:r>
            <a:r>
              <a:rPr lang="en-US" sz="2000" dirty="0" smtClean="0"/>
              <a:t>eanings </a:t>
            </a:r>
            <a:r>
              <a:rPr lang="en-US" sz="2000" dirty="0" smtClean="0"/>
              <a:t>need </a:t>
            </a:r>
            <a:r>
              <a:rPr lang="en-US" sz="2000" dirty="0" smtClean="0"/>
              <a:t>not be </a:t>
            </a:r>
            <a:r>
              <a:rPr lang="en-US" sz="2000" dirty="0" smtClean="0"/>
              <a:t>functions from contexts to truth conditions. </a:t>
            </a:r>
            <a:r>
              <a:rPr lang="en-US" sz="2000" dirty="0" smtClean="0"/>
              <a:t>They can be “instructions” for how to assemble concepts/</a:t>
            </a:r>
            <a:r>
              <a:rPr lang="en-US" sz="2000" dirty="0" smtClean="0"/>
              <a:t>thoughts, which need not be “ideal” </a:t>
            </a:r>
            <a:r>
              <a:rPr lang="en-US" sz="2000" dirty="0" smtClean="0"/>
              <a:t>concepts/thoughts</a:t>
            </a:r>
          </a:p>
          <a:p>
            <a:pPr marL="347472">
              <a:lnSpc>
                <a:spcPct val="125000"/>
              </a:lnSpc>
              <a:spcBef>
                <a:spcPts val="0"/>
              </a:spcBef>
              <a:buNone/>
            </a:pPr>
            <a:endParaRPr lang="en-US" sz="2000"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3982172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Event </a:t>
            </a:r>
            <a:r>
              <a:rPr lang="en-US" sz="3600" dirty="0" smtClean="0">
                <a:solidFill>
                  <a:srgbClr val="0000FF"/>
                </a:solidFill>
              </a:rPr>
              <a:t>Variables: Alleged Argument </a:t>
            </a:r>
            <a:r>
              <a:rPr lang="en-US" sz="3600" i="1" u="sng" dirty="0" smtClean="0">
                <a:solidFill>
                  <a:srgbClr val="0000FF"/>
                </a:solidFill>
              </a:rPr>
              <a:t>for</a:t>
            </a:r>
            <a:r>
              <a:rPr lang="en-US" sz="3600" dirty="0" smtClean="0">
                <a:solidFill>
                  <a:srgbClr val="0000FF"/>
                </a:solidFill>
              </a:rPr>
              <a:t> TCS</a:t>
            </a:r>
            <a:endParaRPr lang="en-US" sz="3600" dirty="0">
              <a:solidFill>
                <a:srgbClr val="0000FF"/>
              </a:solidFill>
            </a:endParaRPr>
          </a:p>
        </p:txBody>
      </p:sp>
      <p:sp>
        <p:nvSpPr>
          <p:cNvPr id="3" name="Content Placeholder 2"/>
          <p:cNvSpPr>
            <a:spLocks noGrp="1"/>
          </p:cNvSpPr>
          <p:nvPr>
            <p:ph idx="1"/>
          </p:nvPr>
        </p:nvSpPr>
        <p:spPr>
          <a:xfrm>
            <a:off x="457200" y="1600200"/>
            <a:ext cx="8411014" cy="4860979"/>
          </a:xfrm>
        </p:spPr>
        <p:txBody>
          <a:bodyPr>
            <a:normAutofit fontScale="92500" lnSpcReduction="10000"/>
          </a:bodyPr>
          <a:lstStyle/>
          <a:p>
            <a:pPr>
              <a:buNone/>
            </a:pPr>
            <a:r>
              <a:rPr lang="en-US" sz="2800" dirty="0" smtClean="0"/>
              <a:t>Alvin </a:t>
            </a:r>
            <a:r>
              <a:rPr lang="en-US" sz="2800" dirty="0"/>
              <a:t>chased Theodore</a:t>
            </a:r>
            <a:r>
              <a:rPr lang="en-US" sz="2800" dirty="0" smtClean="0"/>
              <a:t>.</a:t>
            </a:r>
          </a:p>
          <a:p>
            <a:pPr>
              <a:spcAft>
                <a:spcPts val="1200"/>
              </a:spcAft>
              <a:buNone/>
            </a:pP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a:t>
            </a:r>
          </a:p>
          <a:p>
            <a:pPr>
              <a:spcBef>
                <a:spcPts val="1272"/>
              </a:spcBef>
              <a:buNone/>
            </a:pPr>
            <a:r>
              <a:rPr lang="en-US" sz="2800" dirty="0" smtClean="0"/>
              <a:t>Alvin chased Theodore joyfully.</a:t>
            </a:r>
          </a:p>
          <a:p>
            <a:pPr>
              <a:spcAft>
                <a:spcPts val="1200"/>
              </a:spcAft>
              <a:buNone/>
            </a:pP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 &amp; </a:t>
            </a:r>
            <a:r>
              <a:rPr lang="en-US" sz="2800" dirty="0" err="1" smtClean="0">
                <a:solidFill>
                  <a:srgbClr val="0000FF"/>
                </a:solidFill>
              </a:rPr>
              <a:t>Joyful(e</a:t>
            </a:r>
            <a:r>
              <a:rPr lang="en-US" sz="2800" dirty="0" smtClean="0">
                <a:solidFill>
                  <a:srgbClr val="0000FF"/>
                </a:solidFill>
              </a:rPr>
              <a:t>)]</a:t>
            </a:r>
            <a:endParaRPr lang="en-US" sz="2800" dirty="0" smtClean="0"/>
          </a:p>
          <a:p>
            <a:pPr>
              <a:spcBef>
                <a:spcPts val="1272"/>
              </a:spcBef>
              <a:buNone/>
            </a:pPr>
            <a:r>
              <a:rPr lang="en-US" sz="2800" dirty="0" smtClean="0"/>
              <a:t>Alvin chased Theodore around a tree.</a:t>
            </a:r>
          </a:p>
          <a:p>
            <a:pPr>
              <a:spcAft>
                <a:spcPts val="1200"/>
              </a:spcAft>
              <a:buNone/>
            </a:pP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 &amp; </a:t>
            </a:r>
            <a:r>
              <a:rPr lang="en-US" sz="2800" dirty="0" err="1" smtClean="0">
                <a:solidFill>
                  <a:srgbClr val="0000FF"/>
                </a:solidFill>
                <a:sym typeface="Symbol"/>
              </a:rPr>
              <a:t>x{</a:t>
            </a:r>
            <a:r>
              <a:rPr lang="en-US" sz="2800" dirty="0" err="1" smtClean="0">
                <a:solidFill>
                  <a:srgbClr val="0000FF"/>
                </a:solidFill>
              </a:rPr>
              <a:t>Around(e</a:t>
            </a:r>
            <a:r>
              <a:rPr lang="en-US" sz="2800" dirty="0" smtClean="0">
                <a:solidFill>
                  <a:srgbClr val="0000FF"/>
                </a:solidFill>
              </a:rPr>
              <a:t>, </a:t>
            </a:r>
            <a:r>
              <a:rPr lang="en-US" sz="2800" dirty="0" err="1" smtClean="0">
                <a:solidFill>
                  <a:srgbClr val="0000FF"/>
                </a:solidFill>
              </a:rPr>
              <a:t>x</a:t>
            </a:r>
            <a:r>
              <a:rPr lang="en-US" sz="2800" dirty="0" smtClean="0">
                <a:solidFill>
                  <a:srgbClr val="0000FF"/>
                </a:solidFill>
              </a:rPr>
              <a:t>) &amp; </a:t>
            </a:r>
            <a:r>
              <a:rPr lang="en-US" sz="2800" dirty="0" err="1" smtClean="0">
                <a:solidFill>
                  <a:srgbClr val="0000FF"/>
                </a:solidFill>
              </a:rPr>
              <a:t>Tree(x</a:t>
            </a:r>
            <a:r>
              <a:rPr lang="en-US" sz="2800" dirty="0" smtClean="0">
                <a:solidFill>
                  <a:srgbClr val="0000FF"/>
                </a:solidFill>
              </a:rPr>
              <a:t>)}]</a:t>
            </a:r>
            <a:endParaRPr lang="en-US" sz="2800" dirty="0" smtClean="0"/>
          </a:p>
          <a:p>
            <a:pPr>
              <a:spcBef>
                <a:spcPts val="1272"/>
              </a:spcBef>
              <a:buNone/>
            </a:pPr>
            <a:r>
              <a:rPr lang="en-US" sz="2800" dirty="0" smtClean="0"/>
              <a:t>Alvin chased Theodore joyfully around a tree.</a:t>
            </a:r>
          </a:p>
          <a:p>
            <a:pPr>
              <a:buNone/>
            </a:pPr>
            <a:r>
              <a:rPr lang="en-US" sz="2800" dirty="0" err="1" smtClean="0">
                <a:solidFill>
                  <a:srgbClr val="0000FF"/>
                </a:solidFill>
                <a:sym typeface="Symbol"/>
              </a:rPr>
              <a:t></a:t>
            </a:r>
            <a:r>
              <a:rPr lang="en-US" sz="2800" dirty="0" err="1" smtClean="0">
                <a:solidFill>
                  <a:srgbClr val="0000FF"/>
                </a:solidFill>
              </a:rPr>
              <a:t>e[Chased(e</a:t>
            </a:r>
            <a:r>
              <a:rPr lang="en-US" sz="2800" dirty="0" smtClean="0">
                <a:solidFill>
                  <a:srgbClr val="0000FF"/>
                </a:solidFill>
              </a:rPr>
              <a:t>, Alvin, Theodore) &amp; </a:t>
            </a:r>
            <a:r>
              <a:rPr lang="en-US" sz="2800" dirty="0" err="1" smtClean="0">
                <a:solidFill>
                  <a:srgbClr val="0000FF"/>
                </a:solidFill>
              </a:rPr>
              <a:t>Joyful(e</a:t>
            </a:r>
            <a:r>
              <a:rPr lang="en-US" sz="2800" dirty="0" smtClean="0">
                <a:solidFill>
                  <a:srgbClr val="0000FF"/>
                </a:solidFill>
              </a:rPr>
              <a:t>)  </a:t>
            </a:r>
          </a:p>
          <a:p>
            <a:pPr>
              <a:buNone/>
            </a:pPr>
            <a:r>
              <a:rPr lang="en-US" sz="2800" dirty="0" smtClean="0">
                <a:solidFill>
                  <a:srgbClr val="0000FF"/>
                </a:solidFill>
              </a:rPr>
              <a:t>									      &amp; </a:t>
            </a:r>
            <a:r>
              <a:rPr lang="en-US" sz="2800" dirty="0" err="1" smtClean="0">
                <a:solidFill>
                  <a:srgbClr val="0000FF"/>
                </a:solidFill>
                <a:sym typeface="Symbol"/>
              </a:rPr>
              <a:t>x{</a:t>
            </a:r>
            <a:r>
              <a:rPr lang="en-US" sz="2800" dirty="0" err="1" smtClean="0">
                <a:solidFill>
                  <a:srgbClr val="0000FF"/>
                </a:solidFill>
              </a:rPr>
              <a:t>Around(e</a:t>
            </a:r>
            <a:r>
              <a:rPr lang="en-US" sz="2800" dirty="0" smtClean="0">
                <a:solidFill>
                  <a:srgbClr val="0000FF"/>
                </a:solidFill>
              </a:rPr>
              <a:t>, </a:t>
            </a:r>
            <a:r>
              <a:rPr lang="en-US" sz="2800" dirty="0" err="1" smtClean="0">
                <a:solidFill>
                  <a:srgbClr val="0000FF"/>
                </a:solidFill>
              </a:rPr>
              <a:t>x</a:t>
            </a:r>
            <a:r>
              <a:rPr lang="en-US" sz="2800" dirty="0" smtClean="0">
                <a:solidFill>
                  <a:srgbClr val="0000FF"/>
                </a:solidFill>
              </a:rPr>
              <a:t>) &amp; </a:t>
            </a:r>
            <a:r>
              <a:rPr lang="en-US" sz="2800" dirty="0" err="1" smtClean="0">
                <a:solidFill>
                  <a:srgbClr val="0000FF"/>
                </a:solidFill>
              </a:rPr>
              <a:t>Tree(x</a:t>
            </a:r>
            <a:r>
              <a:rPr lang="en-US" sz="2800" dirty="0" smtClean="0">
                <a:solidFill>
                  <a:srgbClr val="0000FF"/>
                </a:solidFill>
              </a:rPr>
              <a:t>)}]</a:t>
            </a:r>
            <a:endParaRPr lang="en-US" b="1"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0000FF"/>
                </a:solidFill>
              </a:rPr>
              <a:t>I Cognize, </a:t>
            </a:r>
            <a:r>
              <a:rPr lang="en-US" sz="3200" i="1" dirty="0" smtClean="0">
                <a:solidFill>
                  <a:srgbClr val="0000FF"/>
                </a:solidFill>
              </a:rPr>
              <a:t>ergo</a:t>
            </a:r>
            <a:r>
              <a:rPr lang="en-US" sz="3200" dirty="0" smtClean="0">
                <a:solidFill>
                  <a:srgbClr val="0000FF"/>
                </a:solidFill>
              </a:rPr>
              <a:t> </a:t>
            </a:r>
            <a:br>
              <a:rPr lang="en-US" sz="3200" dirty="0" smtClean="0">
                <a:solidFill>
                  <a:srgbClr val="0000FF"/>
                </a:solidFill>
              </a:rPr>
            </a:br>
            <a:r>
              <a:rPr lang="en-US" sz="3200" dirty="0" smtClean="0">
                <a:solidFill>
                  <a:srgbClr val="0000FF"/>
                </a:solidFill>
              </a:rPr>
              <a:t>I am prone to Framing Effects </a:t>
            </a:r>
            <a:endParaRPr lang="en-US" sz="3200" dirty="0">
              <a:solidFill>
                <a:srgbClr val="0000FF"/>
              </a:solidFill>
            </a:endParaRPr>
          </a:p>
        </p:txBody>
      </p:sp>
      <p:sp>
        <p:nvSpPr>
          <p:cNvPr id="3" name="Content Placeholder 2"/>
          <p:cNvSpPr>
            <a:spLocks noGrp="1"/>
          </p:cNvSpPr>
          <p:nvPr>
            <p:ph idx="1"/>
          </p:nvPr>
        </p:nvSpPr>
        <p:spPr>
          <a:xfrm>
            <a:off x="457200" y="1600200"/>
            <a:ext cx="8229600" cy="4951824"/>
          </a:xfrm>
        </p:spPr>
        <p:txBody>
          <a:bodyPr>
            <a:normAutofit fontScale="32500" lnSpcReduction="20000"/>
          </a:bodyPr>
          <a:lstStyle/>
          <a:p>
            <a:pPr marL="0" indent="0">
              <a:buNone/>
            </a:pPr>
            <a:r>
              <a:rPr lang="en-US" sz="7400" dirty="0" smtClean="0"/>
              <a:t>Examples via </a:t>
            </a:r>
            <a:r>
              <a:rPr lang="en-US" sz="7400" dirty="0" err="1" smtClean="0"/>
              <a:t>Kahneman’s</a:t>
            </a:r>
            <a:r>
              <a:rPr lang="en-US" sz="7400" dirty="0" smtClean="0"/>
              <a:t> recent book, </a:t>
            </a:r>
            <a:r>
              <a:rPr lang="en-US" sz="7400" i="1" dirty="0" smtClean="0"/>
              <a:t>Thinking Fast and Slow</a:t>
            </a:r>
          </a:p>
          <a:p>
            <a:pPr marL="0" indent="0">
              <a:buNone/>
            </a:pPr>
            <a:endParaRPr lang="en-US" sz="7400" dirty="0" smtClean="0"/>
          </a:p>
          <a:p>
            <a:pPr>
              <a:buNone/>
            </a:pPr>
            <a:r>
              <a:rPr lang="en-US" sz="6000" dirty="0" smtClean="0">
                <a:solidFill>
                  <a:srgbClr val="0000FF"/>
                </a:solidFill>
              </a:rPr>
              <a:t>	</a:t>
            </a:r>
            <a:r>
              <a:rPr lang="en-US" sz="6769" dirty="0" smtClean="0">
                <a:solidFill>
                  <a:srgbClr val="0000FF"/>
                </a:solidFill>
              </a:rPr>
              <a:t>A bat and a ball cost $1.10</a:t>
            </a:r>
          </a:p>
          <a:p>
            <a:pPr>
              <a:spcBef>
                <a:spcPts val="600"/>
              </a:spcBef>
              <a:spcAft>
                <a:spcPts val="1200"/>
              </a:spcAft>
              <a:buNone/>
            </a:pPr>
            <a:r>
              <a:rPr lang="en-US" sz="6769" dirty="0">
                <a:solidFill>
                  <a:srgbClr val="0000FF"/>
                </a:solidFill>
              </a:rPr>
              <a:t>	</a:t>
            </a:r>
            <a:r>
              <a:rPr lang="en-US" sz="6769" dirty="0" smtClean="0">
                <a:solidFill>
                  <a:srgbClr val="0000FF"/>
                </a:solidFill>
              </a:rPr>
              <a:t>The bat costs a dollar more than the ball</a:t>
            </a:r>
            <a:endParaRPr lang="en-US" sz="6769" dirty="0" smtClean="0"/>
          </a:p>
          <a:p>
            <a:pPr marL="0" indent="0">
              <a:buNone/>
            </a:pPr>
            <a:r>
              <a:rPr lang="en-US" sz="6769" dirty="0" smtClean="0"/>
              <a:t>How much does the ball cost?	</a:t>
            </a:r>
            <a:r>
              <a:rPr lang="en-US" sz="6769" dirty="0" smtClean="0">
                <a:solidFill>
                  <a:srgbClr val="0000FF"/>
                </a:solidFill>
              </a:rPr>
              <a:t>				</a:t>
            </a:r>
          </a:p>
          <a:p>
            <a:pPr marL="0" indent="0">
              <a:buNone/>
            </a:pPr>
            <a:r>
              <a:rPr lang="en-US" sz="6769" dirty="0" smtClean="0">
                <a:solidFill>
                  <a:srgbClr val="FF0000"/>
                </a:solidFill>
              </a:rPr>
              <a:t>Hint: NOT ten cents…a dollar is not a dollar more than ten cents</a:t>
            </a:r>
          </a:p>
          <a:p>
            <a:pPr marL="0" indent="0">
              <a:buNone/>
            </a:pPr>
            <a:endParaRPr lang="en-US" sz="6000" dirty="0" smtClean="0"/>
          </a:p>
          <a:p>
            <a:pPr>
              <a:buNone/>
            </a:pPr>
            <a:r>
              <a:rPr lang="en-US" sz="6000" dirty="0" smtClean="0"/>
              <a:t>	</a:t>
            </a:r>
            <a:r>
              <a:rPr lang="en-US" sz="6769" dirty="0" smtClean="0"/>
              <a:t>Adam and Beth drive equal distances in a year. </a:t>
            </a:r>
          </a:p>
          <a:p>
            <a:pPr>
              <a:buNone/>
            </a:pPr>
            <a:r>
              <a:rPr lang="en-US" sz="6769" dirty="0" smtClean="0">
                <a:solidFill>
                  <a:srgbClr val="0000FF"/>
                </a:solidFill>
              </a:rPr>
              <a:t>	Adam switches from a 12-mpg to 14-mpg car. </a:t>
            </a:r>
          </a:p>
          <a:p>
            <a:pPr>
              <a:buNone/>
            </a:pPr>
            <a:r>
              <a:rPr lang="en-US" sz="6769" dirty="0" smtClean="0">
                <a:solidFill>
                  <a:srgbClr val="0000FF"/>
                </a:solidFill>
              </a:rPr>
              <a:t>	Beth switches from a 30-mpg to 40-mpg car.	</a:t>
            </a:r>
          </a:p>
          <a:p>
            <a:pPr marL="0" indent="0">
              <a:buNone/>
            </a:pPr>
            <a:r>
              <a:rPr lang="en-US" sz="6769" dirty="0"/>
              <a:t> </a:t>
            </a:r>
            <a:r>
              <a:rPr lang="en-US" sz="6769" dirty="0" smtClean="0"/>
              <a:t>     Who will save more gas?</a:t>
            </a:r>
          </a:p>
          <a:p>
            <a:pPr marL="0" indent="0">
              <a:buNone/>
            </a:pPr>
            <a:endParaRPr lang="en-US" sz="6000" dirty="0" smtClean="0"/>
          </a:p>
          <a:p>
            <a:pPr marL="0" indent="0">
              <a:buNone/>
            </a:pPr>
            <a:r>
              <a:rPr lang="en-US" sz="6000" dirty="0" smtClean="0"/>
              <a:t>	Adam: 10,000/12 = 833	10,000/14 = 714		saving of 119 gallons</a:t>
            </a:r>
          </a:p>
          <a:p>
            <a:pPr marL="0" indent="0">
              <a:buNone/>
            </a:pPr>
            <a:r>
              <a:rPr lang="en-US" sz="6000" dirty="0" smtClean="0"/>
              <a:t>	Beth:   10,000/30 = 333	10,000/40 = 250		saving of 83 gallons</a:t>
            </a:r>
          </a:p>
        </p:txBody>
      </p:sp>
      <p:pic>
        <p:nvPicPr>
          <p:cNvPr id="4" name="Picture 3" descr="descartes.jpg"/>
          <p:cNvPicPr>
            <a:picLocks noChangeAspect="1"/>
          </p:cNvPicPr>
          <p:nvPr/>
        </p:nvPicPr>
        <p:blipFill>
          <a:blip r:embed="rId2"/>
          <a:stretch>
            <a:fillRect/>
          </a:stretch>
        </p:blipFill>
        <p:spPr>
          <a:xfrm>
            <a:off x="0" y="0"/>
            <a:ext cx="1497540" cy="1596986"/>
          </a:xfrm>
          <a:prstGeom prst="rect">
            <a:avLst/>
          </a:prstGeom>
        </p:spPr>
      </p:pic>
      <p:pic>
        <p:nvPicPr>
          <p:cNvPr id="5" name="Picture 4" descr="kahneman.jpg"/>
          <p:cNvPicPr>
            <a:picLocks noChangeAspect="1"/>
          </p:cNvPicPr>
          <p:nvPr/>
        </p:nvPicPr>
        <p:blipFill>
          <a:blip r:embed="rId3"/>
          <a:stretch>
            <a:fillRect/>
          </a:stretch>
        </p:blipFill>
        <p:spPr>
          <a:xfrm>
            <a:off x="7944638" y="0"/>
            <a:ext cx="1199361" cy="1600200"/>
          </a:xfrm>
          <a:prstGeom prst="rect">
            <a:avLst/>
          </a:prstGeom>
        </p:spPr>
      </p:pic>
      <p:pic>
        <p:nvPicPr>
          <p:cNvPr id="6" name="Picture 5" descr="tversky.jpg"/>
          <p:cNvPicPr>
            <a:picLocks noChangeAspect="1"/>
          </p:cNvPicPr>
          <p:nvPr/>
        </p:nvPicPr>
        <p:blipFill>
          <a:blip r:embed="rId4"/>
          <a:stretch>
            <a:fillRect/>
          </a:stretch>
        </p:blipFill>
        <p:spPr>
          <a:xfrm>
            <a:off x="7944638" y="1997884"/>
            <a:ext cx="1199362" cy="1461723"/>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446275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hidden"/>
                                      </p:to>
                                    </p:set>
                                  </p:childTnLst>
                                </p:cTn>
                              </p:par>
                            </p:childTnLst>
                          </p:cTn>
                        </p:par>
                        <p:par>
                          <p:cTn id="25" fill="hold">
                            <p:stCondLst>
                              <p:cond delay="0"/>
                            </p:stCondLst>
                            <p:childTnLst>
                              <p:par>
                                <p:cTn id="26" presetID="1" presetClass="entr" presetSubtype="0" fill="hold" nodeType="after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rPr>
              <a:t>Conjunct Reduction: No Variables Needed</a:t>
            </a:r>
            <a:endParaRPr lang="en-US" sz="3600" dirty="0">
              <a:solidFill>
                <a:srgbClr val="0000FF"/>
              </a:solidFill>
            </a:endParaRPr>
          </a:p>
        </p:txBody>
      </p:sp>
      <p:sp>
        <p:nvSpPr>
          <p:cNvPr id="3" name="Content Placeholder 2"/>
          <p:cNvSpPr>
            <a:spLocks noGrp="1"/>
          </p:cNvSpPr>
          <p:nvPr>
            <p:ph idx="1"/>
          </p:nvPr>
        </p:nvSpPr>
        <p:spPr>
          <a:xfrm>
            <a:off x="457200" y="1600200"/>
            <a:ext cx="8686800" cy="4860979"/>
          </a:xfrm>
        </p:spPr>
        <p:txBody>
          <a:bodyPr>
            <a:normAutofit fontScale="92500" lnSpcReduction="10000"/>
          </a:bodyPr>
          <a:lstStyle/>
          <a:p>
            <a:pPr>
              <a:buNone/>
            </a:pPr>
            <a:r>
              <a:rPr lang="en-US" sz="2800" dirty="0" smtClean="0"/>
              <a:t>Alvin </a:t>
            </a:r>
            <a:r>
              <a:rPr lang="en-US" sz="2800" dirty="0"/>
              <a:t>chased Theodore</a:t>
            </a:r>
            <a:r>
              <a:rPr lang="en-US" sz="2800" dirty="0" smtClean="0"/>
              <a:t>.</a:t>
            </a:r>
          </a:p>
          <a:p>
            <a:pPr>
              <a:spcAft>
                <a:spcPts val="1200"/>
              </a:spcAft>
              <a:buNone/>
            </a:pPr>
            <a:r>
              <a:rPr lang="en-US" sz="2800" dirty="0" err="1" smtClean="0">
                <a:solidFill>
                  <a:srgbClr val="0000FF"/>
                </a:solidFill>
                <a:sym typeface="Symbol"/>
              </a:rPr>
              <a:t></a:t>
            </a:r>
            <a:r>
              <a:rPr lang="en-US" sz="2800" dirty="0" err="1" smtClean="0">
                <a:solidFill>
                  <a:srgbClr val="0000FF"/>
                </a:solidFill>
              </a:rPr>
              <a:t>[</a:t>
            </a:r>
            <a:r>
              <a:rPr lang="en-US" sz="2800" dirty="0" err="1" smtClean="0">
                <a:solidFill>
                  <a:srgbClr val="0000FF"/>
                </a:solidFill>
              </a:rPr>
              <a:t>Chased</a:t>
            </a:r>
            <a:r>
              <a:rPr lang="en-US" sz="2800" dirty="0" smtClean="0">
                <a:solidFill>
                  <a:srgbClr val="0000FF"/>
                </a:solidFill>
              </a:rPr>
              <a:t>(_, </a:t>
            </a:r>
            <a:r>
              <a:rPr lang="en-US" sz="2800" dirty="0" smtClean="0">
                <a:solidFill>
                  <a:srgbClr val="0000FF"/>
                </a:solidFill>
              </a:rPr>
              <a:t>Alvin, Theodore)]</a:t>
            </a:r>
          </a:p>
          <a:p>
            <a:pPr>
              <a:spcBef>
                <a:spcPts val="1272"/>
              </a:spcBef>
              <a:buNone/>
            </a:pPr>
            <a:r>
              <a:rPr lang="en-US" sz="2800" dirty="0" smtClean="0"/>
              <a:t>Alvin chased Theodore joyfully.</a:t>
            </a:r>
          </a:p>
          <a:p>
            <a:pPr>
              <a:spcAft>
                <a:spcPts val="1200"/>
              </a:spcAft>
              <a:buNone/>
            </a:pPr>
            <a:r>
              <a:rPr lang="en-US" sz="2800" dirty="0" err="1" smtClean="0">
                <a:solidFill>
                  <a:srgbClr val="0000FF"/>
                </a:solidFill>
                <a:sym typeface="Symbol"/>
              </a:rPr>
              <a:t></a:t>
            </a:r>
            <a:r>
              <a:rPr lang="en-US" sz="2800" dirty="0" err="1" smtClean="0">
                <a:solidFill>
                  <a:srgbClr val="0000FF"/>
                </a:solidFill>
              </a:rPr>
              <a:t>[</a:t>
            </a:r>
            <a:r>
              <a:rPr lang="en-US" sz="2800" dirty="0" err="1" smtClean="0">
                <a:solidFill>
                  <a:srgbClr val="0000FF"/>
                </a:solidFill>
              </a:rPr>
              <a:t>Chased</a:t>
            </a:r>
            <a:r>
              <a:rPr lang="en-US" sz="2800" dirty="0" smtClean="0">
                <a:solidFill>
                  <a:srgbClr val="0000FF"/>
                </a:solidFill>
              </a:rPr>
              <a:t>(_, </a:t>
            </a:r>
            <a:r>
              <a:rPr lang="en-US" sz="2800" dirty="0" smtClean="0">
                <a:solidFill>
                  <a:srgbClr val="0000FF"/>
                </a:solidFill>
              </a:rPr>
              <a:t>Alvin, </a:t>
            </a:r>
            <a:r>
              <a:rPr lang="en-US" sz="2800" dirty="0" err="1" smtClean="0">
                <a:solidFill>
                  <a:srgbClr val="0000FF"/>
                </a:solidFill>
              </a:rPr>
              <a:t>Theodore</a:t>
            </a:r>
            <a:r>
              <a:rPr lang="en-US" sz="2800" dirty="0" err="1" smtClean="0">
                <a:solidFill>
                  <a:srgbClr val="0000FF"/>
                </a:solidFill>
              </a:rPr>
              <a:t>)</a:t>
            </a:r>
            <a:r>
              <a:rPr lang="en-US" sz="2800" dirty="0" err="1" smtClean="0">
                <a:solidFill>
                  <a:srgbClr val="0000FF"/>
                </a:solidFill>
              </a:rPr>
              <a:t>^</a:t>
            </a:r>
            <a:r>
              <a:rPr lang="en-US" sz="2800" dirty="0" err="1" smtClean="0">
                <a:solidFill>
                  <a:srgbClr val="0000FF"/>
                </a:solidFill>
              </a:rPr>
              <a:t>Joyful</a:t>
            </a:r>
            <a:r>
              <a:rPr lang="en-US" sz="2800" dirty="0" smtClean="0">
                <a:solidFill>
                  <a:srgbClr val="0000FF"/>
                </a:solidFill>
              </a:rPr>
              <a:t>(_)</a:t>
            </a:r>
            <a:r>
              <a:rPr lang="en-US" sz="2800" dirty="0" smtClean="0">
                <a:solidFill>
                  <a:srgbClr val="0000FF"/>
                </a:solidFill>
              </a:rPr>
              <a:t>]</a:t>
            </a:r>
            <a:endParaRPr lang="en-US" sz="2800" dirty="0" smtClean="0"/>
          </a:p>
          <a:p>
            <a:pPr>
              <a:spcBef>
                <a:spcPts val="1272"/>
              </a:spcBef>
              <a:buNone/>
            </a:pPr>
            <a:r>
              <a:rPr lang="en-US" sz="2800" dirty="0" smtClean="0"/>
              <a:t>Alvin chased Theodore around a tree.		    </a:t>
            </a:r>
          </a:p>
          <a:p>
            <a:pPr>
              <a:buNone/>
            </a:pPr>
            <a:r>
              <a:rPr lang="en-US" sz="2800" dirty="0" err="1" smtClean="0">
                <a:solidFill>
                  <a:srgbClr val="0000FF"/>
                </a:solidFill>
                <a:sym typeface="Symbol"/>
              </a:rPr>
              <a:t></a:t>
            </a:r>
            <a:r>
              <a:rPr lang="en-US" sz="2800" dirty="0" err="1" smtClean="0">
                <a:solidFill>
                  <a:srgbClr val="0000FF"/>
                </a:solidFill>
              </a:rPr>
              <a:t>[Chased</a:t>
            </a:r>
            <a:r>
              <a:rPr lang="en-US" sz="2800" dirty="0" smtClean="0">
                <a:solidFill>
                  <a:srgbClr val="0000FF"/>
                </a:solidFill>
              </a:rPr>
              <a:t>(_, Alvin, </a:t>
            </a:r>
            <a:r>
              <a:rPr lang="en-US" sz="2800" dirty="0" err="1" smtClean="0">
                <a:solidFill>
                  <a:srgbClr val="0000FF"/>
                </a:solidFill>
              </a:rPr>
              <a:t>Theodore)</a:t>
            </a:r>
            <a:r>
              <a:rPr lang="en-US" sz="2800" dirty="0" err="1" smtClean="0">
                <a:solidFill>
                  <a:srgbClr val="0000FF"/>
                </a:solidFill>
              </a:rPr>
              <a:t>^</a:t>
            </a:r>
            <a:r>
              <a:rPr lang="en-US" sz="2800" dirty="0" err="1" smtClean="0">
                <a:solidFill>
                  <a:srgbClr val="FF0000"/>
                </a:solidFill>
                <a:sym typeface="Symbol"/>
              </a:rPr>
              <a:t></a:t>
            </a:r>
            <a:r>
              <a:rPr lang="en-US" sz="2800" dirty="0" err="1" smtClean="0">
                <a:solidFill>
                  <a:srgbClr val="0000FF"/>
                </a:solidFill>
                <a:sym typeface="Symbol"/>
              </a:rPr>
              <a:t>{</a:t>
            </a:r>
            <a:r>
              <a:rPr lang="en-US" sz="2800" dirty="0" err="1" smtClean="0">
                <a:solidFill>
                  <a:srgbClr val="0000FF"/>
                </a:solidFill>
              </a:rPr>
              <a:t>Around</a:t>
            </a:r>
            <a:r>
              <a:rPr lang="en-US" sz="2800" dirty="0" smtClean="0">
                <a:solidFill>
                  <a:srgbClr val="0000FF"/>
                </a:solidFill>
              </a:rPr>
              <a:t>(_, </a:t>
            </a:r>
            <a:r>
              <a:rPr lang="en-US" sz="2800" dirty="0" smtClean="0">
                <a:solidFill>
                  <a:srgbClr val="FF0000"/>
                </a:solidFill>
              </a:rPr>
              <a:t>_</a:t>
            </a:r>
            <a:r>
              <a:rPr lang="en-US" sz="2800" dirty="0" smtClean="0">
                <a:solidFill>
                  <a:srgbClr val="0000FF"/>
                </a:solidFill>
              </a:rPr>
              <a:t>)^Tree(</a:t>
            </a:r>
            <a:r>
              <a:rPr lang="en-US" sz="2800" dirty="0" smtClean="0">
                <a:solidFill>
                  <a:srgbClr val="FF0000"/>
                </a:solidFill>
              </a:rPr>
              <a:t>_</a:t>
            </a:r>
            <a:r>
              <a:rPr lang="en-US" sz="2800" dirty="0" smtClean="0">
                <a:solidFill>
                  <a:srgbClr val="0000FF"/>
                </a:solidFill>
              </a:rPr>
              <a:t>)}]</a:t>
            </a:r>
          </a:p>
          <a:p>
            <a:pPr>
              <a:spcBef>
                <a:spcPts val="0"/>
              </a:spcBef>
              <a:spcAft>
                <a:spcPts val="1200"/>
              </a:spcAft>
              <a:buNone/>
            </a:pPr>
            <a:r>
              <a:rPr lang="en-US" sz="2800" dirty="0" smtClean="0">
                <a:solidFill>
                  <a:srgbClr val="0000FF"/>
                </a:solidFill>
              </a:rPr>
              <a:t>								            </a:t>
            </a:r>
            <a:r>
              <a:rPr lang="en-US" sz="2800" dirty="0" smtClean="0">
                <a:solidFill>
                  <a:srgbClr val="FF0000"/>
                </a:solidFill>
              </a:rPr>
              <a:t>|________________|</a:t>
            </a:r>
            <a:endParaRPr lang="en-US" sz="2800" dirty="0" smtClean="0">
              <a:solidFill>
                <a:srgbClr val="FF0000"/>
              </a:solidFill>
            </a:endParaRPr>
          </a:p>
          <a:p>
            <a:pPr>
              <a:spcBef>
                <a:spcPts val="1272"/>
              </a:spcBef>
              <a:buNone/>
            </a:pPr>
            <a:r>
              <a:rPr lang="en-US" sz="2800" dirty="0" smtClean="0"/>
              <a:t>Alvin </a:t>
            </a:r>
            <a:r>
              <a:rPr lang="en-US" sz="2800" dirty="0" smtClean="0"/>
              <a:t>chased Theodore joyfully around a tree.</a:t>
            </a:r>
          </a:p>
          <a:p>
            <a:pPr>
              <a:buNone/>
            </a:pPr>
            <a:r>
              <a:rPr lang="en-US" sz="2800" dirty="0" err="1" smtClean="0">
                <a:solidFill>
                  <a:srgbClr val="0000FF"/>
                </a:solidFill>
                <a:sym typeface="Symbol"/>
              </a:rPr>
              <a:t></a:t>
            </a:r>
            <a:r>
              <a:rPr lang="en-US" sz="2800" dirty="0" err="1" smtClean="0">
                <a:solidFill>
                  <a:srgbClr val="0000FF"/>
                </a:solidFill>
              </a:rPr>
              <a:t>[</a:t>
            </a:r>
            <a:r>
              <a:rPr lang="en-US" sz="2800" dirty="0" err="1" smtClean="0">
                <a:solidFill>
                  <a:srgbClr val="0000FF"/>
                </a:solidFill>
              </a:rPr>
              <a:t>Chased</a:t>
            </a:r>
            <a:r>
              <a:rPr lang="en-US" sz="2800" dirty="0" smtClean="0">
                <a:solidFill>
                  <a:srgbClr val="0000FF"/>
                </a:solidFill>
              </a:rPr>
              <a:t>(_, Al, </a:t>
            </a:r>
            <a:r>
              <a:rPr lang="en-US" sz="2800" dirty="0" err="1" smtClean="0">
                <a:solidFill>
                  <a:srgbClr val="0000FF"/>
                </a:solidFill>
              </a:rPr>
              <a:t>Theo)</a:t>
            </a:r>
            <a:r>
              <a:rPr lang="en-US" sz="2800" dirty="0" err="1" smtClean="0">
                <a:solidFill>
                  <a:srgbClr val="0000FF"/>
                </a:solidFill>
              </a:rPr>
              <a:t>^</a:t>
            </a:r>
            <a:r>
              <a:rPr lang="en-US" sz="2800" dirty="0" err="1" smtClean="0">
                <a:solidFill>
                  <a:srgbClr val="0000FF"/>
                </a:solidFill>
              </a:rPr>
              <a:t>Joyful(_)^</a:t>
            </a:r>
            <a:r>
              <a:rPr lang="en-US" sz="2800" dirty="0" err="1" smtClean="0">
                <a:solidFill>
                  <a:srgbClr val="FF0000"/>
                </a:solidFill>
                <a:sym typeface="Symbol"/>
              </a:rPr>
              <a:t></a:t>
            </a:r>
            <a:r>
              <a:rPr lang="en-US" sz="2800" dirty="0" err="1" smtClean="0">
                <a:solidFill>
                  <a:srgbClr val="0000FF"/>
                </a:solidFill>
                <a:sym typeface="Symbol"/>
              </a:rPr>
              <a:t>{</a:t>
            </a:r>
            <a:r>
              <a:rPr lang="en-US" sz="2800" dirty="0" err="1" smtClean="0">
                <a:solidFill>
                  <a:srgbClr val="0000FF"/>
                </a:solidFill>
              </a:rPr>
              <a:t>Around</a:t>
            </a:r>
            <a:r>
              <a:rPr lang="en-US" sz="2800" dirty="0" err="1" smtClean="0">
                <a:solidFill>
                  <a:srgbClr val="0000FF"/>
                </a:solidFill>
              </a:rPr>
              <a:t>(_,</a:t>
            </a:r>
            <a:r>
              <a:rPr lang="en-US" sz="2800" dirty="0" err="1" smtClean="0">
                <a:solidFill>
                  <a:srgbClr val="FF0000"/>
                </a:solidFill>
              </a:rPr>
              <a:t>_</a:t>
            </a:r>
            <a:r>
              <a:rPr lang="en-US" sz="2800" dirty="0" err="1" smtClean="0">
                <a:solidFill>
                  <a:srgbClr val="0000FF"/>
                </a:solidFill>
              </a:rPr>
              <a:t>)</a:t>
            </a:r>
            <a:r>
              <a:rPr lang="en-US" sz="2800" dirty="0" err="1" smtClean="0">
                <a:solidFill>
                  <a:srgbClr val="0000FF"/>
                </a:solidFill>
              </a:rPr>
              <a:t>^</a:t>
            </a:r>
            <a:r>
              <a:rPr lang="en-US" sz="2800" dirty="0" err="1" smtClean="0">
                <a:solidFill>
                  <a:srgbClr val="0000FF"/>
                </a:solidFill>
              </a:rPr>
              <a:t>Tree</a:t>
            </a:r>
            <a:r>
              <a:rPr lang="en-US" sz="2800" dirty="0" smtClean="0">
                <a:solidFill>
                  <a:srgbClr val="0000FF"/>
                </a:solidFill>
              </a:rPr>
              <a:t>(</a:t>
            </a:r>
            <a:r>
              <a:rPr lang="en-US" sz="2800" dirty="0" smtClean="0">
                <a:solidFill>
                  <a:srgbClr val="FF0000"/>
                </a:solidFill>
              </a:rPr>
              <a:t>_</a:t>
            </a:r>
            <a:r>
              <a:rPr lang="en-US" sz="2800" dirty="0" smtClean="0">
                <a:solidFill>
                  <a:srgbClr val="0000FF"/>
                </a:solidFill>
              </a:rPr>
              <a:t>)</a:t>
            </a:r>
            <a:r>
              <a:rPr lang="en-US" sz="2800" dirty="0" smtClean="0">
                <a:solidFill>
                  <a:srgbClr val="0000FF"/>
                </a:solidFill>
              </a:rPr>
              <a:t>}]</a:t>
            </a:r>
            <a:endParaRPr lang="en-US" b="1" dirty="0"/>
          </a:p>
        </p:txBody>
      </p: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791964"/>
            <a:ext cx="8405701" cy="5693949"/>
          </a:xfrm>
        </p:spPr>
        <p:txBody>
          <a:bodyPr>
            <a:noAutofit/>
          </a:bodyPr>
          <a:lstStyle/>
          <a:p>
            <a:pPr>
              <a:buNone/>
            </a:pPr>
            <a:r>
              <a:rPr lang="en-US" sz="2200" i="1" u="sng" dirty="0" smtClean="0"/>
              <a:t>Nearly </a:t>
            </a:r>
            <a:r>
              <a:rPr lang="en-US" sz="2200" i="1" u="sng" dirty="0" err="1" smtClean="0"/>
              <a:t>Truistic</a:t>
            </a:r>
            <a:r>
              <a:rPr lang="en-US" sz="2200" i="1" u="sng" dirty="0" smtClean="0"/>
              <a:t>: </a:t>
            </a:r>
          </a:p>
          <a:p>
            <a:pPr>
              <a:buNone/>
            </a:pPr>
            <a:r>
              <a:rPr lang="en-US" sz="2200" dirty="0" smtClean="0"/>
              <a:t>	sentences (of a natural human language) have </a:t>
            </a:r>
            <a:r>
              <a:rPr lang="en-US" sz="2200" i="1" u="sng" dirty="0" smtClean="0"/>
              <a:t>meanings</a:t>
            </a:r>
          </a:p>
          <a:p>
            <a:pPr>
              <a:buNone/>
            </a:pPr>
            <a:r>
              <a:rPr lang="en-US" sz="2200" dirty="0" smtClean="0"/>
              <a:t>	sentences can be </a:t>
            </a:r>
            <a:r>
              <a:rPr lang="en-US" sz="2200" i="1" u="sng" dirty="0" smtClean="0"/>
              <a:t>used to express</a:t>
            </a:r>
            <a:r>
              <a:rPr lang="en-US" sz="2200" dirty="0" smtClean="0"/>
              <a:t> thoughts that are true or false</a:t>
            </a:r>
          </a:p>
          <a:p>
            <a:pPr>
              <a:buNone/>
            </a:pPr>
            <a:r>
              <a:rPr lang="en-US" sz="2200" dirty="0" smtClean="0"/>
              <a:t>	speakers’ judgments can be useful </a:t>
            </a:r>
            <a:r>
              <a:rPr lang="en-US" sz="2200" i="1" u="sng" dirty="0" smtClean="0"/>
              <a:t>data</a:t>
            </a:r>
            <a:r>
              <a:rPr lang="en-US" sz="2200" dirty="0" smtClean="0"/>
              <a:t> for theories of meaning</a:t>
            </a:r>
          </a:p>
          <a:p>
            <a:pPr>
              <a:spcBef>
                <a:spcPts val="600"/>
              </a:spcBef>
              <a:spcAft>
                <a:spcPts val="1200"/>
              </a:spcAft>
              <a:buNone/>
            </a:pPr>
            <a:endParaRPr lang="en-US" sz="2200" dirty="0" smtClean="0"/>
          </a:p>
          <a:p>
            <a:pPr>
              <a:spcBef>
                <a:spcPts val="600"/>
              </a:spcBef>
              <a:spcAft>
                <a:spcPts val="1200"/>
              </a:spcAft>
              <a:buNone/>
            </a:pPr>
            <a:r>
              <a:rPr lang="en-US" sz="2200" i="1" u="sng" dirty="0" smtClean="0">
                <a:solidFill>
                  <a:srgbClr val="0000FF"/>
                </a:solidFill>
              </a:rPr>
              <a:t>Davidson’s Conjecture</a:t>
            </a:r>
            <a:r>
              <a:rPr lang="en-US" sz="2200" dirty="0" smtClean="0">
                <a:solidFill>
                  <a:srgbClr val="0000FF"/>
                </a:solidFill>
              </a:rPr>
              <a:t>: natural human sentences have truth conditions</a:t>
            </a:r>
            <a:endParaRPr lang="en-US" sz="2200" dirty="0" smtClean="0"/>
          </a:p>
          <a:p>
            <a:pPr>
              <a:buNone/>
            </a:pPr>
            <a:r>
              <a:rPr lang="en-US" sz="2200" dirty="0" smtClean="0"/>
              <a:t>	The alleged evidence (our “semantic intuitions”) may not reflect the </a:t>
            </a:r>
          </a:p>
          <a:p>
            <a:pPr>
              <a:buNone/>
            </a:pPr>
            <a:r>
              <a:rPr lang="en-US" sz="2200" dirty="0" smtClean="0"/>
              <a:t>			coherence and stability required by truth-evaluable content.</a:t>
            </a:r>
          </a:p>
          <a:p>
            <a:pPr>
              <a:spcBef>
                <a:spcPts val="1200"/>
              </a:spcBef>
              <a:buNone/>
            </a:pPr>
            <a:r>
              <a:rPr lang="en-US" sz="2200" i="1" dirty="0" smtClean="0"/>
              <a:t>  </a:t>
            </a:r>
            <a:r>
              <a:rPr lang="en-US" sz="2200" i="1" dirty="0" smtClean="0">
                <a:solidFill>
                  <a:srgbClr val="FF0000"/>
                </a:solidFill>
              </a:rPr>
              <a:t>On the contrary, The Conjecture may imply...</a:t>
            </a:r>
          </a:p>
          <a:p>
            <a:pPr>
              <a:spcBef>
                <a:spcPts val="1200"/>
              </a:spcBef>
              <a:buNone/>
            </a:pPr>
            <a:r>
              <a:rPr lang="en-US" sz="2200" dirty="0" smtClean="0"/>
              <a:t>	  </a:t>
            </a:r>
            <a:r>
              <a:rPr lang="en-US" sz="2200" dirty="0" smtClean="0">
                <a:solidFill>
                  <a:srgbClr val="0000FF"/>
                </a:solidFill>
                <a:sym typeface="Wingdings"/>
              </a:rPr>
              <a:t>Event Paradoxes (‘The chase was both joyful and joyless’)</a:t>
            </a:r>
          </a:p>
          <a:p>
            <a:pPr>
              <a:spcBef>
                <a:spcPts val="1200"/>
              </a:spcBef>
              <a:buNone/>
            </a:pPr>
            <a:r>
              <a:rPr lang="en-US" sz="2200" dirty="0" smtClean="0">
                <a:solidFill>
                  <a:srgbClr val="0000FF"/>
                </a:solidFill>
                <a:sym typeface="Wingdings"/>
              </a:rPr>
              <a:t>		Referent Paradoxes (‘She visited Venice after it had been moved’)</a:t>
            </a:r>
            <a:endParaRPr lang="en-US" sz="2200" dirty="0" smtClean="0"/>
          </a:p>
          <a:p>
            <a:pPr>
              <a:buNone/>
            </a:pPr>
            <a:r>
              <a:rPr lang="en-US" sz="2200" dirty="0" smtClean="0">
                <a:solidFill>
                  <a:srgbClr val="0000FF"/>
                </a:solidFill>
                <a:sym typeface="Wingdings"/>
              </a:rPr>
              <a:t>		Liar Paradoxes (‘The last example sentence in this talk is not true’)</a:t>
            </a:r>
            <a:endParaRPr lang="en-US" sz="2200" dirty="0" smtClean="0">
              <a:solidFill>
                <a:srgbClr val="0000FF"/>
              </a:solidFill>
            </a:endParaRPr>
          </a:p>
          <a:p>
            <a:pPr>
              <a:buNone/>
            </a:pPr>
            <a:r>
              <a:rPr lang="en-US" sz="2200" dirty="0" smtClean="0">
                <a:solidFill>
                  <a:srgbClr val="0000FF"/>
                </a:solidFill>
                <a:sym typeface="Wingdings"/>
              </a:rPr>
              <a:t>		</a:t>
            </a:r>
          </a:p>
          <a:p>
            <a:pPr>
              <a:buNone/>
            </a:pPr>
            <a:r>
              <a:rPr lang="en-US" sz="2200" dirty="0" smtClean="0">
                <a:solidFill>
                  <a:srgbClr val="0000FF"/>
                </a:solidFill>
                <a:sym typeface="Wingdings"/>
              </a:rPr>
              <a:t>		</a:t>
            </a:r>
            <a:endParaRPr lang="en-US" sz="2200" dirty="0" smtClean="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91963"/>
            <a:ext cx="8036461" cy="5530095"/>
          </a:xfrm>
        </p:spPr>
        <p:txBody>
          <a:bodyPr>
            <a:noAutofit/>
          </a:bodyPr>
          <a:lstStyle/>
          <a:p>
            <a:pPr>
              <a:buNone/>
            </a:pPr>
            <a:r>
              <a:rPr lang="en-US" sz="2800" dirty="0" smtClean="0"/>
              <a:t>I find myself torn between two conflicting feelings—     a ‘</a:t>
            </a:r>
            <a:r>
              <a:rPr lang="en-US" sz="2800" dirty="0" err="1" smtClean="0"/>
              <a:t>Chomskyan</a:t>
            </a:r>
            <a:r>
              <a:rPr lang="en-US" sz="2800" dirty="0" smtClean="0"/>
              <a:t>’ feeling that deep regularities in natural language must be discoverable by an appropriate combination of formal, empirical, and intuitive techniques, and a contrary (late) ‘</a:t>
            </a:r>
            <a:r>
              <a:rPr lang="en-US" sz="2800" dirty="0" err="1" smtClean="0"/>
              <a:t>Wittgensteinian</a:t>
            </a:r>
            <a:r>
              <a:rPr lang="en-US" sz="2800" dirty="0" smtClean="0"/>
              <a:t>’ feeling that many of the ‘deep structures’, ‘logical forms’, ‘underlying semantics’ and</a:t>
            </a:r>
            <a:r>
              <a:rPr lang="en-US" sz="2800" i="1" dirty="0" smtClean="0"/>
              <a:t> </a:t>
            </a:r>
            <a:r>
              <a:rPr lang="en-US" sz="2800" i="1" u="sng" dirty="0" smtClean="0"/>
              <a:t>‘ontological commitments’</a:t>
            </a:r>
            <a:r>
              <a:rPr lang="en-US" sz="2800" i="1" dirty="0" smtClean="0"/>
              <a:t>, </a:t>
            </a:r>
            <a:r>
              <a:rPr lang="en-US" sz="2800" dirty="0" smtClean="0"/>
              <a:t>etc., which philosophers have claimed to discover by such techniques are </a:t>
            </a:r>
            <a:r>
              <a:rPr lang="en-US" sz="2800" dirty="0" err="1" smtClean="0"/>
              <a:t>Luftgebäude</a:t>
            </a:r>
            <a:r>
              <a:rPr lang="en-US" sz="2800" dirty="0" smtClean="0"/>
              <a:t>. </a:t>
            </a:r>
          </a:p>
          <a:p>
            <a:pPr>
              <a:spcBef>
                <a:spcPts val="1800"/>
              </a:spcBef>
              <a:buNone/>
            </a:pPr>
            <a:r>
              <a:rPr lang="en-US" sz="2400" dirty="0" smtClean="0"/>
              <a:t>Saul </a:t>
            </a:r>
            <a:r>
              <a:rPr lang="en-US" sz="2400" dirty="0" err="1" smtClean="0"/>
              <a:t>Kripke</a:t>
            </a:r>
            <a:r>
              <a:rPr lang="en-US" sz="2400" dirty="0" smtClean="0"/>
              <a:t>, 1976</a:t>
            </a:r>
          </a:p>
          <a:p>
            <a:pPr>
              <a:buNone/>
            </a:pPr>
            <a:r>
              <a:rPr lang="en-US" sz="2400" i="1" dirty="0" smtClean="0"/>
              <a:t>  Is there a Problem about </a:t>
            </a:r>
            <a:r>
              <a:rPr lang="en-US" sz="2400" i="1" dirty="0" err="1" smtClean="0"/>
              <a:t>Substitutional</a:t>
            </a:r>
            <a:r>
              <a:rPr lang="en-US" sz="2400" i="1" dirty="0" smtClean="0"/>
              <a:t> Quantification?</a:t>
            </a:r>
            <a:endParaRPr lang="en-US" sz="24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descartes.jpg"/>
          <p:cNvPicPr>
            <a:picLocks noChangeAspect="1"/>
          </p:cNvPicPr>
          <p:nvPr/>
        </p:nvPicPr>
        <p:blipFill>
          <a:blip r:embed="rId2"/>
          <a:stretch>
            <a:fillRect/>
          </a:stretch>
        </p:blipFill>
        <p:spPr>
          <a:xfrm>
            <a:off x="0" y="-1"/>
            <a:ext cx="1694344" cy="1806859"/>
          </a:xfrm>
          <a:prstGeom prst="rect">
            <a:avLst/>
          </a:prstGeom>
        </p:spPr>
      </p:pic>
      <p:pic>
        <p:nvPicPr>
          <p:cNvPr id="5" name="Picture 4" descr="kahneman.jpg"/>
          <p:cNvPicPr>
            <a:picLocks noChangeAspect="1"/>
          </p:cNvPicPr>
          <p:nvPr/>
        </p:nvPicPr>
        <p:blipFill>
          <a:blip r:embed="rId3"/>
          <a:stretch>
            <a:fillRect/>
          </a:stretch>
        </p:blipFill>
        <p:spPr>
          <a:xfrm>
            <a:off x="7544300" y="-1"/>
            <a:ext cx="1599700" cy="2134337"/>
          </a:xfrm>
          <a:prstGeom prst="rect">
            <a:avLst/>
          </a:prstGeom>
        </p:spPr>
      </p:pic>
      <p:pic>
        <p:nvPicPr>
          <p:cNvPr id="6" name="Picture 5" descr="tversky.jpg"/>
          <p:cNvPicPr>
            <a:picLocks noChangeAspect="1"/>
          </p:cNvPicPr>
          <p:nvPr/>
        </p:nvPicPr>
        <p:blipFill>
          <a:blip r:embed="rId4"/>
          <a:stretch>
            <a:fillRect/>
          </a:stretch>
        </p:blipFill>
        <p:spPr>
          <a:xfrm>
            <a:off x="7572966" y="1718725"/>
            <a:ext cx="1571033" cy="1914697"/>
          </a:xfrm>
          <a:prstGeom prst="rect">
            <a:avLst/>
          </a:prstGeom>
        </p:spPr>
      </p:pic>
      <p:pic>
        <p:nvPicPr>
          <p:cNvPr id="8" name="Picture 7" descr="Magritte.jpg"/>
          <p:cNvPicPr>
            <a:picLocks noChangeAspect="1"/>
          </p:cNvPicPr>
          <p:nvPr/>
        </p:nvPicPr>
        <p:blipFill>
          <a:blip r:embed="rId5"/>
          <a:stretch>
            <a:fillRect/>
          </a:stretch>
        </p:blipFill>
        <p:spPr>
          <a:xfrm>
            <a:off x="0" y="1600200"/>
            <a:ext cx="1694344" cy="1707706"/>
          </a:xfrm>
          <a:prstGeom prst="rect">
            <a:avLst/>
          </a:prstGeom>
        </p:spPr>
      </p:pic>
      <p:sp>
        <p:nvSpPr>
          <p:cNvPr id="9" name="Title 1"/>
          <p:cNvSpPr txBox="1">
            <a:spLocks/>
          </p:cNvSpPr>
          <p:nvPr/>
        </p:nvSpPr>
        <p:spPr>
          <a:xfrm>
            <a:off x="1694344" y="1147225"/>
            <a:ext cx="5974935" cy="1143000"/>
          </a:xfrm>
          <a:prstGeom prst="rect">
            <a:avLst/>
          </a:prstGeom>
        </p:spPr>
        <p:txBody>
          <a:bodyPr vert="horz" lIns="91440" tIns="45720" rIns="91440" bIns="45720" rtlCol="0" anchor="ctr">
            <a:no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rgbClr val="0000FF"/>
                </a:solidFill>
                <a:effectLst/>
                <a:uLnTx/>
                <a:uFillTx/>
                <a:latin typeface="+mj-lt"/>
                <a:ea typeface="+mj-ea"/>
                <a:cs typeface="+mj-cs"/>
              </a:rPr>
              <a:t>To Represent is to</a:t>
            </a:r>
          </a:p>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dirty="0" smtClean="0">
                <a:ln>
                  <a:noFill/>
                </a:ln>
                <a:solidFill>
                  <a:srgbClr val="0000FF"/>
                </a:solidFill>
                <a:effectLst/>
                <a:uLnTx/>
                <a:uFillTx/>
                <a:latin typeface="+mj-lt"/>
                <a:ea typeface="+mj-ea"/>
                <a:cs typeface="+mj-cs"/>
              </a:rPr>
              <a:t>Represent in a Particular </a:t>
            </a:r>
            <a:r>
              <a:rPr lang="en-US" sz="2800" dirty="0" smtClean="0">
                <a:solidFill>
                  <a:srgbClr val="0000FF"/>
                </a:solidFill>
                <a:latin typeface="+mj-lt"/>
                <a:ea typeface="+mj-ea"/>
                <a:cs typeface="+mj-cs"/>
              </a:rPr>
              <a:t>Way...</a:t>
            </a:r>
          </a:p>
        </p:txBody>
      </p:sp>
      <p:pic>
        <p:nvPicPr>
          <p:cNvPr id="10" name="Picture 9" descr="frege.jpg"/>
          <p:cNvPicPr>
            <a:picLocks noChangeAspect="1"/>
          </p:cNvPicPr>
          <p:nvPr/>
        </p:nvPicPr>
        <p:blipFill>
          <a:blip r:embed="rId6"/>
          <a:stretch>
            <a:fillRect/>
          </a:stretch>
        </p:blipFill>
        <p:spPr>
          <a:xfrm>
            <a:off x="0" y="3307906"/>
            <a:ext cx="1604461" cy="1971489"/>
          </a:xfrm>
          <a:prstGeom prst="rect">
            <a:avLst/>
          </a:prstGeom>
        </p:spPr>
      </p:pic>
      <p:pic>
        <p:nvPicPr>
          <p:cNvPr id="11" name="Picture 10" descr="GarethEvans.jpg"/>
          <p:cNvPicPr>
            <a:picLocks noChangeAspect="1"/>
          </p:cNvPicPr>
          <p:nvPr/>
        </p:nvPicPr>
        <p:blipFill>
          <a:blip r:embed="rId7"/>
          <a:stretch>
            <a:fillRect/>
          </a:stretch>
        </p:blipFill>
        <p:spPr>
          <a:xfrm>
            <a:off x="7594527" y="3307906"/>
            <a:ext cx="1577817" cy="2052766"/>
          </a:xfrm>
          <a:prstGeom prst="rect">
            <a:avLst/>
          </a:prstGeom>
        </p:spPr>
      </p:pic>
      <p:pic>
        <p:nvPicPr>
          <p:cNvPr id="12" name="Picture 11" descr="chomsky.jpg"/>
          <p:cNvPicPr>
            <a:picLocks noChangeAspect="1"/>
          </p:cNvPicPr>
          <p:nvPr/>
        </p:nvPicPr>
        <p:blipFill>
          <a:blip r:embed="rId8"/>
          <a:stretch>
            <a:fillRect/>
          </a:stretch>
        </p:blipFill>
        <p:spPr>
          <a:xfrm>
            <a:off x="4051925" y="4777538"/>
            <a:ext cx="2166232" cy="2080462"/>
          </a:xfrm>
          <a:prstGeom prst="rect">
            <a:avLst/>
          </a:prstGeom>
        </p:spPr>
      </p:pic>
      <p:pic>
        <p:nvPicPr>
          <p:cNvPr id="14" name="Picture 13" descr="fodor2.jpg"/>
          <p:cNvPicPr>
            <a:picLocks noChangeAspect="1"/>
          </p:cNvPicPr>
          <p:nvPr/>
        </p:nvPicPr>
        <p:blipFill>
          <a:blip r:embed="rId9"/>
          <a:stretch>
            <a:fillRect/>
          </a:stretch>
        </p:blipFill>
        <p:spPr>
          <a:xfrm>
            <a:off x="7601311" y="4886511"/>
            <a:ext cx="1571033" cy="1971489"/>
          </a:xfrm>
          <a:prstGeom prst="rect">
            <a:avLst/>
          </a:prstGeom>
        </p:spPr>
      </p:pic>
      <p:pic>
        <p:nvPicPr>
          <p:cNvPr id="13" name="Picture 12" descr="Brentano.jpg"/>
          <p:cNvPicPr>
            <a:picLocks noChangeAspect="1"/>
          </p:cNvPicPr>
          <p:nvPr/>
        </p:nvPicPr>
        <p:blipFill>
          <a:blip r:embed="rId10"/>
          <a:stretch>
            <a:fillRect/>
          </a:stretch>
        </p:blipFill>
        <p:spPr>
          <a:xfrm>
            <a:off x="6218157" y="4777538"/>
            <a:ext cx="1451122" cy="2080462"/>
          </a:xfrm>
          <a:prstGeom prst="rect">
            <a:avLst/>
          </a:prstGeom>
        </p:spPr>
      </p:pic>
      <p:pic>
        <p:nvPicPr>
          <p:cNvPr id="16" name="Picture 15" descr="Meinong.jpg"/>
          <p:cNvPicPr>
            <a:picLocks noChangeAspect="1"/>
          </p:cNvPicPr>
          <p:nvPr/>
        </p:nvPicPr>
        <p:blipFill>
          <a:blip r:embed="rId11"/>
          <a:stretch>
            <a:fillRect/>
          </a:stretch>
        </p:blipFill>
        <p:spPr>
          <a:xfrm>
            <a:off x="0" y="4886511"/>
            <a:ext cx="1790467" cy="1971489"/>
          </a:xfrm>
          <a:prstGeom prst="rect">
            <a:avLst/>
          </a:prstGeom>
        </p:spPr>
      </p:pic>
      <p:pic>
        <p:nvPicPr>
          <p:cNvPr id="17" name="Picture 16" descr="Husserl.jpg"/>
          <p:cNvPicPr>
            <a:picLocks noChangeAspect="1"/>
          </p:cNvPicPr>
          <p:nvPr/>
        </p:nvPicPr>
        <p:blipFill>
          <a:blip r:embed="rId12"/>
          <a:stretch>
            <a:fillRect/>
          </a:stretch>
        </p:blipFill>
        <p:spPr>
          <a:xfrm>
            <a:off x="1604461" y="4777538"/>
            <a:ext cx="2447464" cy="3212663"/>
          </a:xfrm>
          <a:prstGeom prst="rect">
            <a:avLst/>
          </a:prstGeom>
        </p:spPr>
      </p:pic>
      <p:sp>
        <p:nvSpPr>
          <p:cNvPr id="18" name="TextBox 17"/>
          <p:cNvSpPr txBox="1"/>
          <p:nvPr/>
        </p:nvSpPr>
        <p:spPr>
          <a:xfrm>
            <a:off x="1768906" y="2615408"/>
            <a:ext cx="5804060" cy="1384995"/>
          </a:xfrm>
          <a:prstGeom prst="rect">
            <a:avLst/>
          </a:prstGeom>
          <a:noFill/>
        </p:spPr>
        <p:txBody>
          <a:bodyPr wrap="square" rtlCol="0">
            <a:spAutoFit/>
          </a:bodyPr>
          <a:lstStyle/>
          <a:p>
            <a:pPr lvl="0" algn="ctr">
              <a:spcBef>
                <a:spcPct val="0"/>
              </a:spcBef>
              <a:defRPr/>
            </a:pPr>
            <a:r>
              <a:rPr lang="en-US" sz="2800" dirty="0" smtClean="0">
                <a:solidFill>
                  <a:srgbClr val="0000FF"/>
                </a:solidFill>
              </a:rPr>
              <a:t>sometimes, </a:t>
            </a:r>
            <a:r>
              <a:rPr lang="en-US" sz="2800" i="1" u="sng" dirty="0" smtClean="0">
                <a:solidFill>
                  <a:srgbClr val="0000FF"/>
                </a:solidFill>
              </a:rPr>
              <a:t>without</a:t>
            </a:r>
          </a:p>
          <a:p>
            <a:pPr lvl="0" algn="ctr">
              <a:spcBef>
                <a:spcPct val="0"/>
              </a:spcBef>
              <a:defRPr/>
            </a:pPr>
            <a:r>
              <a:rPr lang="en-US" sz="2800" dirty="0" smtClean="0">
                <a:solidFill>
                  <a:srgbClr val="0000FF"/>
                </a:solidFill>
              </a:rPr>
              <a:t>re-presenting </a:t>
            </a:r>
            <a:r>
              <a:rPr lang="en-US" sz="2800" dirty="0" err="1" smtClean="0">
                <a:solidFill>
                  <a:srgbClr val="0000FF"/>
                </a:solidFill>
              </a:rPr>
              <a:t>representable</a:t>
            </a:r>
            <a:r>
              <a:rPr lang="en-US" sz="2800" dirty="0" smtClean="0">
                <a:solidFill>
                  <a:srgbClr val="0000FF"/>
                </a:solidFill>
              </a:rPr>
              <a:t> things </a:t>
            </a:r>
          </a:p>
          <a:p>
            <a:endParaRPr lang="en-US" sz="28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44627531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797377" y="5110032"/>
            <a:ext cx="7772400" cy="1470025"/>
          </a:xfrm>
        </p:spPr>
        <p:txBody>
          <a:bodyPr>
            <a:normAutofit/>
          </a:bodyPr>
          <a:lstStyle/>
          <a:p>
            <a:r>
              <a:rPr lang="en-US" sz="4000" dirty="0" smtClean="0"/>
              <a:t>Event Variables and Framing Effects</a:t>
            </a:r>
            <a:br>
              <a:rPr lang="en-US" sz="4000" dirty="0" smtClean="0"/>
            </a:br>
            <a:r>
              <a:rPr lang="en-US" sz="4000" dirty="0" smtClean="0"/>
              <a:t>THANKS!</a:t>
            </a:r>
            <a:endParaRPr lang="en-US" sz="4000" dirty="0"/>
          </a:p>
        </p:txBody>
      </p:sp>
      <p:pic>
        <p:nvPicPr>
          <p:cNvPr id="6" name="Picture 5" descr="magritte.jpg"/>
          <p:cNvPicPr>
            <a:picLocks noChangeAspect="1"/>
          </p:cNvPicPr>
          <p:nvPr/>
        </p:nvPicPr>
        <p:blipFill>
          <a:blip r:embed="rId3">
            <a:alphaModFix amt="50000"/>
          </a:blip>
          <a:stretch>
            <a:fillRect/>
          </a:stretch>
        </p:blipFill>
        <p:spPr>
          <a:xfrm>
            <a:off x="1946360" y="128466"/>
            <a:ext cx="5255236" cy="7156721"/>
          </a:xfrm>
          <a:prstGeom prst="rect">
            <a:avLst/>
          </a:prstGeom>
        </p:spPr>
      </p:pic>
      <p:sp>
        <p:nvSpPr>
          <p:cNvPr id="7" name="TextBox 6"/>
          <p:cNvSpPr txBox="1"/>
          <p:nvPr/>
        </p:nvSpPr>
        <p:spPr>
          <a:xfrm>
            <a:off x="797377" y="3706827"/>
            <a:ext cx="184666" cy="369332"/>
          </a:xfrm>
          <a:prstGeom prst="rect">
            <a:avLst/>
          </a:prstGeom>
          <a:noFill/>
        </p:spPr>
        <p:txBody>
          <a:bodyPr wrap="none" rtlCol="0">
            <a:spAutoFit/>
          </a:bodyPr>
          <a:lstStyle/>
          <a:p>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542503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0000FF"/>
                </a:solidFill>
              </a:rPr>
              <a:t>I Cognize, </a:t>
            </a:r>
            <a:r>
              <a:rPr lang="en-US" sz="3200" i="1" dirty="0" smtClean="0">
                <a:solidFill>
                  <a:srgbClr val="0000FF"/>
                </a:solidFill>
              </a:rPr>
              <a:t>ergo</a:t>
            </a:r>
            <a:r>
              <a:rPr lang="en-US" sz="3200" dirty="0" smtClean="0">
                <a:solidFill>
                  <a:srgbClr val="0000FF"/>
                </a:solidFill>
              </a:rPr>
              <a:t> </a:t>
            </a:r>
            <a:br>
              <a:rPr lang="en-US" sz="3200" dirty="0" smtClean="0">
                <a:solidFill>
                  <a:srgbClr val="0000FF"/>
                </a:solidFill>
              </a:rPr>
            </a:br>
            <a:r>
              <a:rPr lang="en-US" sz="3200" dirty="0" smtClean="0">
                <a:solidFill>
                  <a:srgbClr val="0000FF"/>
                </a:solidFill>
              </a:rPr>
              <a:t>I am prone to Framing Effects </a:t>
            </a:r>
            <a:endParaRPr lang="en-US" sz="3200" dirty="0">
              <a:solidFill>
                <a:srgbClr val="0000FF"/>
              </a:solidFill>
            </a:endParaRPr>
          </a:p>
        </p:txBody>
      </p:sp>
      <p:sp>
        <p:nvSpPr>
          <p:cNvPr id="3" name="Content Placeholder 2"/>
          <p:cNvSpPr>
            <a:spLocks noGrp="1"/>
          </p:cNvSpPr>
          <p:nvPr>
            <p:ph idx="1"/>
          </p:nvPr>
        </p:nvSpPr>
        <p:spPr>
          <a:xfrm>
            <a:off x="457200" y="1600200"/>
            <a:ext cx="8229600" cy="4951824"/>
          </a:xfrm>
        </p:spPr>
        <p:txBody>
          <a:bodyPr>
            <a:normAutofit fontScale="32500" lnSpcReduction="20000"/>
          </a:bodyPr>
          <a:lstStyle/>
          <a:p>
            <a:pPr marL="0" indent="0">
              <a:buNone/>
            </a:pPr>
            <a:r>
              <a:rPr lang="en-US" sz="7400" dirty="0" smtClean="0"/>
              <a:t>Examples via </a:t>
            </a:r>
            <a:r>
              <a:rPr lang="en-US" sz="7400" dirty="0" err="1" smtClean="0"/>
              <a:t>Kahneman’s</a:t>
            </a:r>
            <a:r>
              <a:rPr lang="en-US" sz="7400" dirty="0" smtClean="0"/>
              <a:t> recent book, </a:t>
            </a:r>
            <a:r>
              <a:rPr lang="en-US" sz="7400" i="1" dirty="0" smtClean="0"/>
              <a:t>Thinking Fast and Slow</a:t>
            </a:r>
          </a:p>
          <a:p>
            <a:pPr marL="0" indent="0">
              <a:buNone/>
            </a:pPr>
            <a:endParaRPr lang="en-US" sz="7400" dirty="0" smtClean="0"/>
          </a:p>
          <a:p>
            <a:pPr>
              <a:buNone/>
            </a:pPr>
            <a:r>
              <a:rPr lang="en-US" sz="6000" dirty="0" smtClean="0">
                <a:solidFill>
                  <a:srgbClr val="0000FF"/>
                </a:solidFill>
              </a:rPr>
              <a:t>	</a:t>
            </a:r>
          </a:p>
          <a:p>
            <a:pPr>
              <a:buNone/>
            </a:pPr>
            <a:endParaRPr lang="en-US" sz="6000" dirty="0" smtClean="0">
              <a:solidFill>
                <a:srgbClr val="0000FF"/>
              </a:solidFill>
            </a:endParaRPr>
          </a:p>
          <a:p>
            <a:pPr>
              <a:buNone/>
            </a:pPr>
            <a:endParaRPr lang="en-US" sz="6000" dirty="0" smtClean="0">
              <a:solidFill>
                <a:srgbClr val="0000FF"/>
              </a:solidFill>
            </a:endParaRPr>
          </a:p>
          <a:p>
            <a:pPr>
              <a:buNone/>
            </a:pPr>
            <a:endParaRPr lang="en-US" sz="6000" dirty="0" smtClean="0">
              <a:solidFill>
                <a:srgbClr val="0000FF"/>
              </a:solidFill>
            </a:endParaRPr>
          </a:p>
          <a:p>
            <a:pPr>
              <a:buNone/>
            </a:pPr>
            <a:endParaRPr lang="en-US" sz="6000" dirty="0" smtClean="0">
              <a:solidFill>
                <a:srgbClr val="0000FF"/>
              </a:solidFill>
            </a:endParaRPr>
          </a:p>
          <a:p>
            <a:pPr>
              <a:buNone/>
            </a:pPr>
            <a:endParaRPr lang="en-US" sz="6000" dirty="0" smtClean="0"/>
          </a:p>
          <a:p>
            <a:pPr>
              <a:buNone/>
            </a:pPr>
            <a:r>
              <a:rPr lang="en-US" sz="6000" dirty="0" smtClean="0"/>
              <a:t>	</a:t>
            </a:r>
            <a:r>
              <a:rPr lang="en-US" sz="6769" dirty="0" smtClean="0"/>
              <a:t>Adam and Beth drive equal distances in a year. </a:t>
            </a:r>
          </a:p>
          <a:p>
            <a:pPr>
              <a:buNone/>
            </a:pPr>
            <a:r>
              <a:rPr lang="en-US" sz="6769" dirty="0" smtClean="0">
                <a:solidFill>
                  <a:srgbClr val="0000FF"/>
                </a:solidFill>
              </a:rPr>
              <a:t>	Adam switches from a 1/12-gpm to 1/14-gpm car. </a:t>
            </a:r>
          </a:p>
          <a:p>
            <a:pPr>
              <a:buNone/>
            </a:pPr>
            <a:r>
              <a:rPr lang="en-US" sz="6769" dirty="0" smtClean="0">
                <a:solidFill>
                  <a:srgbClr val="0000FF"/>
                </a:solidFill>
              </a:rPr>
              <a:t>	Beth switches from a 1/30-gpm to 1/40-gpm car.	</a:t>
            </a:r>
          </a:p>
          <a:p>
            <a:pPr marL="0" indent="0">
              <a:buNone/>
            </a:pPr>
            <a:r>
              <a:rPr lang="en-US" sz="6769" dirty="0" smtClean="0"/>
              <a:t>      Who will save more gas?</a:t>
            </a:r>
          </a:p>
          <a:p>
            <a:pPr marL="0" indent="0">
              <a:buNone/>
            </a:pPr>
            <a:endParaRPr lang="en-US" sz="6769" dirty="0" smtClean="0"/>
          </a:p>
          <a:p>
            <a:pPr marL="0" indent="0">
              <a:buNone/>
            </a:pPr>
            <a:r>
              <a:rPr lang="en-US" sz="6769" dirty="0" smtClean="0"/>
              <a:t>	Adam: </a:t>
            </a:r>
            <a:r>
              <a:rPr lang="en-US" sz="6769" dirty="0" smtClean="0">
                <a:sym typeface="Wingdings"/>
              </a:rPr>
              <a:t>1/12 = .083		1/14 =  .071		difference = .012</a:t>
            </a:r>
            <a:endParaRPr lang="en-US" sz="6769" dirty="0" smtClean="0"/>
          </a:p>
          <a:p>
            <a:pPr marL="0" indent="0">
              <a:buNone/>
            </a:pPr>
            <a:r>
              <a:rPr lang="en-US" sz="6769" dirty="0" smtClean="0"/>
              <a:t>	Beth:   </a:t>
            </a:r>
            <a:r>
              <a:rPr lang="en-US" sz="6769" dirty="0" smtClean="0">
                <a:sym typeface="Wingdings"/>
              </a:rPr>
              <a:t>1/30 =  .033		1/40 =  .025		difference = .008</a:t>
            </a:r>
            <a:endParaRPr lang="en-US" sz="6769" dirty="0" smtClean="0"/>
          </a:p>
        </p:txBody>
      </p:sp>
      <p:pic>
        <p:nvPicPr>
          <p:cNvPr id="4" name="Picture 3" descr="descartes.jpg"/>
          <p:cNvPicPr>
            <a:picLocks noChangeAspect="1"/>
          </p:cNvPicPr>
          <p:nvPr/>
        </p:nvPicPr>
        <p:blipFill>
          <a:blip r:embed="rId2"/>
          <a:stretch>
            <a:fillRect/>
          </a:stretch>
        </p:blipFill>
        <p:spPr>
          <a:xfrm>
            <a:off x="0" y="0"/>
            <a:ext cx="1497540" cy="1596986"/>
          </a:xfrm>
          <a:prstGeom prst="rect">
            <a:avLst/>
          </a:prstGeom>
        </p:spPr>
      </p:pic>
      <p:pic>
        <p:nvPicPr>
          <p:cNvPr id="5" name="Picture 4" descr="kahneman.jpg"/>
          <p:cNvPicPr>
            <a:picLocks noChangeAspect="1"/>
          </p:cNvPicPr>
          <p:nvPr/>
        </p:nvPicPr>
        <p:blipFill>
          <a:blip r:embed="rId3"/>
          <a:stretch>
            <a:fillRect/>
          </a:stretch>
        </p:blipFill>
        <p:spPr>
          <a:xfrm>
            <a:off x="7944638" y="0"/>
            <a:ext cx="1199361" cy="1600200"/>
          </a:xfrm>
          <a:prstGeom prst="rect">
            <a:avLst/>
          </a:prstGeom>
        </p:spPr>
      </p:pic>
      <p:pic>
        <p:nvPicPr>
          <p:cNvPr id="6" name="Picture 5" descr="tversky.jpg"/>
          <p:cNvPicPr>
            <a:picLocks noChangeAspect="1"/>
          </p:cNvPicPr>
          <p:nvPr/>
        </p:nvPicPr>
        <p:blipFill>
          <a:blip r:embed="rId4"/>
          <a:stretch>
            <a:fillRect/>
          </a:stretch>
        </p:blipFill>
        <p:spPr>
          <a:xfrm>
            <a:off x="7944638" y="1997884"/>
            <a:ext cx="1199362" cy="1461723"/>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44627531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87105" y="162354"/>
            <a:ext cx="8229600" cy="1143000"/>
          </a:xfrm>
        </p:spPr>
        <p:txBody>
          <a:bodyPr>
            <a:normAutofit/>
          </a:bodyPr>
          <a:lstStyle/>
          <a:p>
            <a:r>
              <a:rPr lang="en-US" sz="3600" dirty="0" smtClean="0"/>
              <a:t>Schelling Effect</a:t>
            </a:r>
            <a:endParaRPr lang="en-US" sz="3600" dirty="0"/>
          </a:p>
        </p:txBody>
      </p:sp>
      <p:sp>
        <p:nvSpPr>
          <p:cNvPr id="3" name="Content Placeholder 2"/>
          <p:cNvSpPr>
            <a:spLocks noGrp="1"/>
          </p:cNvSpPr>
          <p:nvPr>
            <p:ph idx="1"/>
          </p:nvPr>
        </p:nvSpPr>
        <p:spPr>
          <a:xfrm>
            <a:off x="457200" y="1305354"/>
            <a:ext cx="8393838" cy="5079192"/>
          </a:xfrm>
        </p:spPr>
        <p:txBody>
          <a:bodyPr>
            <a:noAutofit/>
          </a:bodyPr>
          <a:lstStyle/>
          <a:p>
            <a:pPr marL="0" indent="0">
              <a:buNone/>
            </a:pPr>
            <a:r>
              <a:rPr lang="en-US" sz="1800" dirty="0" smtClean="0"/>
              <a:t>     </a:t>
            </a:r>
          </a:p>
          <a:p>
            <a:pPr marL="0" indent="0">
              <a:buNone/>
            </a:pPr>
            <a:r>
              <a:rPr lang="en-US" sz="2000" i="1" dirty="0" smtClean="0"/>
              <a:t>Suppose your </a:t>
            </a:r>
            <a:r>
              <a:rPr lang="en-US" sz="2000" i="1" dirty="0"/>
              <a:t>tax </a:t>
            </a:r>
            <a:r>
              <a:rPr lang="en-US" sz="2000" i="1" dirty="0" smtClean="0"/>
              <a:t>depends </a:t>
            </a:r>
            <a:r>
              <a:rPr lang="en-US" sz="2000" i="1" dirty="0"/>
              <a:t>on your income and </a:t>
            </a:r>
            <a:r>
              <a:rPr lang="en-US" sz="2000" i="1" dirty="0" smtClean="0"/>
              <a:t>how many kids </a:t>
            </a:r>
            <a:r>
              <a:rPr lang="en-US" sz="2000" i="1" dirty="0"/>
              <a:t>you </a:t>
            </a:r>
            <a:r>
              <a:rPr lang="en-US" sz="2000" i="1" dirty="0" smtClean="0"/>
              <a:t>have.</a:t>
            </a:r>
          </a:p>
          <a:p>
            <a:r>
              <a:rPr lang="en-US" sz="2000" dirty="0" smtClean="0"/>
              <a:t>The </a:t>
            </a:r>
            <a:r>
              <a:rPr lang="en-US" sz="2000" dirty="0"/>
              <a:t>“child deduction” might be a flat </a:t>
            </a:r>
            <a:r>
              <a:rPr lang="en-US" sz="2000" dirty="0" smtClean="0"/>
              <a:t>rate, say $</a:t>
            </a:r>
            <a:r>
              <a:rPr lang="en-US" sz="2000" dirty="0"/>
              <a:t>1000 per </a:t>
            </a:r>
            <a:r>
              <a:rPr lang="en-US" sz="2000" dirty="0" smtClean="0"/>
              <a:t>child</a:t>
            </a:r>
            <a:endParaRPr lang="en-US" sz="2000" dirty="0"/>
          </a:p>
          <a:p>
            <a:pPr marL="0" indent="0">
              <a:buNone/>
            </a:pPr>
            <a:r>
              <a:rPr lang="en-US" sz="2000" dirty="0"/>
              <a:t> </a:t>
            </a:r>
            <a:r>
              <a:rPr lang="en-US" sz="2000" dirty="0" smtClean="0"/>
              <a:t>      </a:t>
            </a:r>
            <a:r>
              <a:rPr lang="en-US" sz="2000" dirty="0" smtClean="0">
                <a:solidFill>
                  <a:srgbClr val="0000FF"/>
                </a:solidFill>
              </a:rPr>
              <a:t> 		</a:t>
            </a:r>
            <a:r>
              <a:rPr lang="en-US" sz="2000" dirty="0" err="1" smtClean="0">
                <a:solidFill>
                  <a:srgbClr val="000000"/>
                </a:solidFill>
              </a:rPr>
              <a:t>Tax</a:t>
            </a:r>
            <a:r>
              <a:rPr lang="en-US" sz="2000" dirty="0" err="1">
                <a:solidFill>
                  <a:srgbClr val="000000"/>
                </a:solidFill>
              </a:rPr>
              <a:t>(i</a:t>
            </a:r>
            <a:r>
              <a:rPr lang="en-US" sz="2000" dirty="0">
                <a:solidFill>
                  <a:srgbClr val="000000"/>
                </a:solidFill>
              </a:rPr>
              <a:t>,</a:t>
            </a:r>
            <a:r>
              <a:rPr lang="en-US" sz="2000" dirty="0" smtClean="0">
                <a:solidFill>
                  <a:srgbClr val="000000"/>
                </a:solidFill>
              </a:rPr>
              <a:t> </a:t>
            </a:r>
            <a:r>
              <a:rPr lang="en-US" sz="2000" dirty="0" err="1" smtClean="0">
                <a:solidFill>
                  <a:srgbClr val="000000"/>
                </a:solidFill>
              </a:rPr>
              <a:t>k</a:t>
            </a:r>
            <a:r>
              <a:rPr lang="en-US" sz="2000" dirty="0" smtClean="0">
                <a:solidFill>
                  <a:srgbClr val="000000"/>
                </a:solidFill>
              </a:rPr>
              <a:t>) </a:t>
            </a:r>
            <a:r>
              <a:rPr lang="en-US" sz="2000" dirty="0">
                <a:solidFill>
                  <a:srgbClr val="000000"/>
                </a:solidFill>
              </a:rPr>
              <a:t>= </a:t>
            </a:r>
            <a:r>
              <a:rPr lang="en-US" sz="2000" dirty="0" err="1">
                <a:solidFill>
                  <a:srgbClr val="000000"/>
                </a:solidFill>
              </a:rPr>
              <a:t>Base(i</a:t>
            </a:r>
            <a:r>
              <a:rPr lang="en-US" sz="2000" dirty="0">
                <a:solidFill>
                  <a:srgbClr val="000000"/>
                </a:solidFill>
              </a:rPr>
              <a:t>) – </a:t>
            </a:r>
            <a:r>
              <a:rPr lang="en-US" sz="2000" dirty="0" smtClean="0">
                <a:solidFill>
                  <a:srgbClr val="000000"/>
                </a:solidFill>
              </a:rPr>
              <a:t>[</a:t>
            </a:r>
            <a:r>
              <a:rPr lang="en-US" sz="2000" dirty="0" err="1" smtClean="0">
                <a:solidFill>
                  <a:srgbClr val="000000"/>
                </a:solidFill>
              </a:rPr>
              <a:t>k</a:t>
            </a:r>
            <a:r>
              <a:rPr lang="en-US" sz="2000" dirty="0" smtClean="0">
                <a:solidFill>
                  <a:srgbClr val="000000"/>
                </a:solidFill>
              </a:rPr>
              <a:t> </a:t>
            </a:r>
            <a:r>
              <a:rPr lang="en-US" sz="2000" dirty="0">
                <a:solidFill>
                  <a:srgbClr val="000000"/>
                </a:solidFill>
              </a:rPr>
              <a:t>• 1000]</a:t>
            </a:r>
          </a:p>
          <a:p>
            <a:r>
              <a:rPr lang="en-US" sz="2000" dirty="0" smtClean="0"/>
              <a:t>Or the </a:t>
            </a:r>
            <a:r>
              <a:rPr lang="en-US" sz="2000" dirty="0"/>
              <a:t>deduction for each child could depend on the taxpayer’s </a:t>
            </a:r>
            <a:r>
              <a:rPr lang="en-US" sz="2000" dirty="0" smtClean="0"/>
              <a:t>income</a:t>
            </a:r>
          </a:p>
          <a:p>
            <a:pPr marL="0" indent="0">
              <a:buNone/>
            </a:pPr>
            <a:r>
              <a:rPr lang="en-US" sz="2000" dirty="0" smtClean="0"/>
              <a:t>        		</a:t>
            </a:r>
            <a:r>
              <a:rPr lang="en-US" sz="2000" dirty="0" err="1" smtClean="0">
                <a:solidFill>
                  <a:srgbClr val="0000FF"/>
                </a:solidFill>
              </a:rPr>
              <a:t>Tax</a:t>
            </a:r>
            <a:r>
              <a:rPr lang="en-US" sz="2000" dirty="0" err="1">
                <a:solidFill>
                  <a:srgbClr val="0000FF"/>
                </a:solidFill>
              </a:rPr>
              <a:t>(i</a:t>
            </a:r>
            <a:r>
              <a:rPr lang="en-US" sz="2000" dirty="0">
                <a:solidFill>
                  <a:srgbClr val="0000FF"/>
                </a:solidFill>
              </a:rPr>
              <a:t>,</a:t>
            </a:r>
            <a:r>
              <a:rPr lang="en-US" sz="2000" dirty="0" smtClean="0">
                <a:solidFill>
                  <a:srgbClr val="0000FF"/>
                </a:solidFill>
              </a:rPr>
              <a:t> </a:t>
            </a:r>
            <a:r>
              <a:rPr lang="en-US" sz="2000" dirty="0" err="1" smtClean="0">
                <a:solidFill>
                  <a:srgbClr val="0000FF"/>
                </a:solidFill>
              </a:rPr>
              <a:t>k</a:t>
            </a:r>
            <a:r>
              <a:rPr lang="en-US" sz="2000" dirty="0" smtClean="0">
                <a:solidFill>
                  <a:srgbClr val="0000FF"/>
                </a:solidFill>
              </a:rPr>
              <a:t>) </a:t>
            </a:r>
            <a:r>
              <a:rPr lang="en-US" sz="2000" dirty="0">
                <a:solidFill>
                  <a:srgbClr val="0000FF"/>
                </a:solidFill>
              </a:rPr>
              <a:t>= </a:t>
            </a:r>
            <a:r>
              <a:rPr lang="en-US" sz="2000" dirty="0" err="1">
                <a:solidFill>
                  <a:srgbClr val="0000FF"/>
                </a:solidFill>
              </a:rPr>
              <a:t>Base(i</a:t>
            </a:r>
            <a:r>
              <a:rPr lang="en-US" sz="2000" dirty="0">
                <a:solidFill>
                  <a:srgbClr val="0000FF"/>
                </a:solidFill>
              </a:rPr>
              <a:t>) – </a:t>
            </a:r>
            <a:r>
              <a:rPr lang="en-US" sz="2000" dirty="0" smtClean="0">
                <a:solidFill>
                  <a:srgbClr val="0000FF"/>
                </a:solidFill>
              </a:rPr>
              <a:t>[</a:t>
            </a:r>
            <a:r>
              <a:rPr lang="en-US" sz="2000" dirty="0" err="1" smtClean="0">
                <a:solidFill>
                  <a:srgbClr val="0000FF"/>
                </a:solidFill>
              </a:rPr>
              <a:t>k</a:t>
            </a:r>
            <a:r>
              <a:rPr lang="en-US" sz="2000" dirty="0" smtClean="0">
                <a:solidFill>
                  <a:srgbClr val="0000FF"/>
                </a:solidFill>
              </a:rPr>
              <a:t> </a:t>
            </a:r>
            <a:r>
              <a:rPr lang="en-US" sz="2000" dirty="0">
                <a:solidFill>
                  <a:srgbClr val="0000FF"/>
                </a:solidFill>
              </a:rPr>
              <a:t>• </a:t>
            </a:r>
            <a:r>
              <a:rPr lang="en-US" sz="2000" dirty="0" err="1">
                <a:solidFill>
                  <a:srgbClr val="0000FF"/>
                </a:solidFill>
              </a:rPr>
              <a:t>Deduction(i</a:t>
            </a:r>
            <a:r>
              <a:rPr lang="en-US" sz="2000" dirty="0">
                <a:solidFill>
                  <a:srgbClr val="0000FF"/>
                </a:solidFill>
              </a:rPr>
              <a:t>)</a:t>
            </a:r>
            <a:r>
              <a:rPr lang="en-US" sz="2000" dirty="0" smtClean="0">
                <a:solidFill>
                  <a:srgbClr val="0000FF"/>
                </a:solidFill>
              </a:rPr>
              <a:t>]</a:t>
            </a:r>
          </a:p>
          <a:p>
            <a:pPr marL="0" indent="0">
              <a:buNone/>
            </a:pPr>
            <a:r>
              <a:rPr lang="en-US" sz="2000" b="1" dirty="0" smtClean="0">
                <a:solidFill>
                  <a:srgbClr val="FF0000"/>
                </a:solidFill>
              </a:rPr>
              <a:t>Q1</a:t>
            </a:r>
            <a:r>
              <a:rPr lang="en-US" sz="2000" b="1" dirty="0">
                <a:solidFill>
                  <a:srgbClr val="FF0000"/>
                </a:solidFill>
              </a:rPr>
              <a:t>:</a:t>
            </a:r>
            <a:r>
              <a:rPr lang="en-US" sz="2000" b="1" dirty="0" smtClean="0">
                <a:solidFill>
                  <a:srgbClr val="FF0000"/>
                </a:solidFill>
              </a:rPr>
              <a:t>  Should </a:t>
            </a:r>
            <a:r>
              <a:rPr lang="en-US" sz="2000" b="1" dirty="0">
                <a:solidFill>
                  <a:srgbClr val="FF0000"/>
                </a:solidFill>
              </a:rPr>
              <a:t>the child exemption</a:t>
            </a:r>
            <a:r>
              <a:rPr lang="en-US" sz="2000" b="1" dirty="0" smtClean="0">
                <a:solidFill>
                  <a:srgbClr val="FF0000"/>
                </a:solidFill>
              </a:rPr>
              <a:t> be larger for </a:t>
            </a:r>
            <a:r>
              <a:rPr lang="en-US" sz="2000" b="1" dirty="0">
                <a:solidFill>
                  <a:srgbClr val="FF0000"/>
                </a:solidFill>
              </a:rPr>
              <a:t>the rich than for the poor? </a:t>
            </a:r>
            <a:endParaRPr lang="en-US" sz="2000" dirty="0">
              <a:solidFill>
                <a:srgbClr val="FF0000"/>
              </a:solidFill>
            </a:endParaRPr>
          </a:p>
          <a:p>
            <a:pPr>
              <a:spcBef>
                <a:spcPts val="0"/>
              </a:spcBef>
              <a:buNone/>
            </a:pPr>
            <a:endParaRPr lang="en-US" sz="2000" dirty="0" smtClean="0"/>
          </a:p>
          <a:p>
            <a:pPr marL="0" indent="0">
              <a:buNone/>
            </a:pPr>
            <a:r>
              <a:rPr lang="en-US" sz="2000" dirty="0" smtClean="0"/>
              <a:t>Instead of taking the </a:t>
            </a:r>
            <a:r>
              <a:rPr lang="en-US" sz="2000" dirty="0"/>
              <a:t>“standard” household to be </a:t>
            </a:r>
            <a:r>
              <a:rPr lang="en-US" sz="2000" dirty="0" smtClean="0"/>
              <a:t>childless, we </a:t>
            </a:r>
            <a:r>
              <a:rPr lang="en-US" sz="2000" dirty="0"/>
              <a:t>could </a:t>
            </a:r>
            <a:r>
              <a:rPr lang="en-US" sz="2000" dirty="0" smtClean="0"/>
              <a:t>assume two kids per household, </a:t>
            </a:r>
            <a:r>
              <a:rPr lang="en-US" sz="2000" dirty="0"/>
              <a:t>lower the base tax for everyone (e.g., by $2000), and impose a </a:t>
            </a:r>
            <a:r>
              <a:rPr lang="en-US" sz="2000" i="1" dirty="0"/>
              <a:t>surcharge</a:t>
            </a:r>
            <a:r>
              <a:rPr lang="en-US" sz="2000" dirty="0"/>
              <a:t> on households with fewer than two</a:t>
            </a:r>
            <a:r>
              <a:rPr lang="en-US" sz="2000" dirty="0" smtClean="0"/>
              <a:t> kids </a:t>
            </a:r>
            <a:r>
              <a:rPr lang="en-US" sz="2000" dirty="0"/>
              <a:t>(e.g., $1000 for each child less than</a:t>
            </a:r>
            <a:r>
              <a:rPr lang="en-US" sz="2000" dirty="0" smtClean="0"/>
              <a:t> 2)</a:t>
            </a:r>
            <a:r>
              <a:rPr lang="en-US" sz="2000" dirty="0"/>
              <a:t>.</a:t>
            </a:r>
            <a:r>
              <a:rPr lang="en-US" sz="2000" dirty="0" smtClean="0"/>
              <a:t> We could also </a:t>
            </a:r>
            <a:r>
              <a:rPr lang="en-US" sz="2000" dirty="0"/>
              <a:t>let the surcharge depend </a:t>
            </a:r>
            <a:r>
              <a:rPr lang="en-US" sz="2000" dirty="0" smtClean="0"/>
              <a:t>on income.</a:t>
            </a:r>
          </a:p>
          <a:p>
            <a:pPr marL="0" indent="0">
              <a:buNone/>
            </a:pPr>
            <a:r>
              <a:rPr lang="en-US" sz="1800" dirty="0" smtClean="0"/>
              <a:t>			</a:t>
            </a:r>
            <a:r>
              <a:rPr lang="en-US" sz="2000" dirty="0" err="1" smtClean="0">
                <a:solidFill>
                  <a:srgbClr val="0000FF"/>
                </a:solidFill>
              </a:rPr>
              <a:t>Tax</a:t>
            </a:r>
            <a:r>
              <a:rPr lang="en-US" sz="2000" dirty="0" err="1">
                <a:solidFill>
                  <a:srgbClr val="0000FF"/>
                </a:solidFill>
              </a:rPr>
              <a:t>(i</a:t>
            </a:r>
            <a:r>
              <a:rPr lang="en-US" sz="2000" dirty="0">
                <a:solidFill>
                  <a:srgbClr val="0000FF"/>
                </a:solidFill>
              </a:rPr>
              <a:t>,</a:t>
            </a:r>
            <a:r>
              <a:rPr lang="en-US" sz="2000" dirty="0" smtClean="0">
                <a:solidFill>
                  <a:srgbClr val="0000FF"/>
                </a:solidFill>
              </a:rPr>
              <a:t> </a:t>
            </a:r>
            <a:r>
              <a:rPr lang="en-US" sz="2000" dirty="0" err="1" smtClean="0">
                <a:solidFill>
                  <a:srgbClr val="0000FF"/>
                </a:solidFill>
              </a:rPr>
              <a:t>k</a:t>
            </a:r>
            <a:r>
              <a:rPr lang="en-US" sz="2000" dirty="0" smtClean="0">
                <a:solidFill>
                  <a:srgbClr val="0000FF"/>
                </a:solidFill>
              </a:rPr>
              <a:t>) </a:t>
            </a:r>
            <a:r>
              <a:rPr lang="en-US" sz="2000" dirty="0">
                <a:solidFill>
                  <a:srgbClr val="0000FF"/>
                </a:solidFill>
              </a:rPr>
              <a:t>=</a:t>
            </a:r>
            <a:r>
              <a:rPr lang="en-US" sz="2000" dirty="0" smtClean="0">
                <a:solidFill>
                  <a:srgbClr val="0000FF"/>
                </a:solidFill>
              </a:rPr>
              <a:t> </a:t>
            </a:r>
            <a:r>
              <a:rPr lang="en-US" sz="2000" dirty="0" err="1" smtClean="0">
                <a:solidFill>
                  <a:srgbClr val="0000FF"/>
                </a:solidFill>
              </a:rPr>
              <a:t>LowerBase(</a:t>
            </a:r>
            <a:r>
              <a:rPr lang="en-US" sz="2000" dirty="0" err="1">
                <a:solidFill>
                  <a:srgbClr val="0000FF"/>
                </a:solidFill>
              </a:rPr>
              <a:t>i</a:t>
            </a:r>
            <a:r>
              <a:rPr lang="en-US" sz="2000" dirty="0">
                <a:solidFill>
                  <a:srgbClr val="0000FF"/>
                </a:solidFill>
              </a:rPr>
              <a:t>) + [(2 –</a:t>
            </a:r>
            <a:r>
              <a:rPr lang="en-US" sz="2000" dirty="0" smtClean="0">
                <a:solidFill>
                  <a:srgbClr val="0000FF"/>
                </a:solidFill>
              </a:rPr>
              <a:t> </a:t>
            </a:r>
            <a:r>
              <a:rPr lang="en-US" sz="2000" dirty="0" err="1" smtClean="0">
                <a:solidFill>
                  <a:srgbClr val="0000FF"/>
                </a:solidFill>
              </a:rPr>
              <a:t>k</a:t>
            </a:r>
            <a:r>
              <a:rPr lang="en-US" sz="2000" dirty="0" smtClean="0">
                <a:solidFill>
                  <a:srgbClr val="0000FF"/>
                </a:solidFill>
              </a:rPr>
              <a:t>) </a:t>
            </a:r>
            <a:r>
              <a:rPr lang="en-US" sz="2000" dirty="0">
                <a:solidFill>
                  <a:srgbClr val="0000FF"/>
                </a:solidFill>
              </a:rPr>
              <a:t>• </a:t>
            </a:r>
            <a:r>
              <a:rPr lang="en-US" sz="2000" dirty="0" err="1">
                <a:solidFill>
                  <a:srgbClr val="0000FF"/>
                </a:solidFill>
              </a:rPr>
              <a:t>Surcharge(i</a:t>
            </a:r>
            <a:r>
              <a:rPr lang="en-US" sz="2000" dirty="0">
                <a:solidFill>
                  <a:srgbClr val="0000FF"/>
                </a:solidFill>
              </a:rPr>
              <a:t>)]</a:t>
            </a:r>
          </a:p>
          <a:p>
            <a:pPr marL="0" indent="0">
              <a:buNone/>
            </a:pPr>
            <a:r>
              <a:rPr lang="en-US" sz="2000" b="1" dirty="0" smtClean="0">
                <a:solidFill>
                  <a:srgbClr val="FF0000"/>
                </a:solidFill>
              </a:rPr>
              <a:t>Q2</a:t>
            </a:r>
            <a:r>
              <a:rPr lang="en-US" sz="2000" b="1" dirty="0">
                <a:solidFill>
                  <a:srgbClr val="FF0000"/>
                </a:solidFill>
              </a:rPr>
              <a:t>:</a:t>
            </a:r>
            <a:r>
              <a:rPr lang="en-US" sz="2000" b="1" dirty="0" smtClean="0">
                <a:solidFill>
                  <a:srgbClr val="FF0000"/>
                </a:solidFill>
              </a:rPr>
              <a:t> Should </a:t>
            </a:r>
            <a:r>
              <a:rPr lang="en-US" sz="2000" b="1" dirty="0">
                <a:solidFill>
                  <a:srgbClr val="FF0000"/>
                </a:solidFill>
              </a:rPr>
              <a:t>the childless poor pay as large a surcharge as the childless rich?</a:t>
            </a:r>
            <a:r>
              <a:rPr lang="en-US" sz="2000" b="1" dirty="0" smtClean="0">
                <a:solidFill>
                  <a:srgbClr val="FF0000"/>
                </a:solidFill>
              </a:rPr>
              <a:t> </a:t>
            </a:r>
            <a:endParaRPr lang="en-US" sz="2000" dirty="0" smtClean="0">
              <a:solidFill>
                <a:srgbClr val="FF0000"/>
              </a:solidFill>
            </a:endParaRPr>
          </a:p>
        </p:txBody>
      </p:sp>
      <p:pic>
        <p:nvPicPr>
          <p:cNvPr id="4" name="Picture 3" descr="schelling.jpg"/>
          <p:cNvPicPr>
            <a:picLocks noChangeAspect="1"/>
          </p:cNvPicPr>
          <p:nvPr/>
        </p:nvPicPr>
        <p:blipFill>
          <a:blip r:embed="rId3">
            <a:alphaModFix amt="35000"/>
          </a:blip>
          <a:stretch>
            <a:fillRect/>
          </a:stretch>
        </p:blipFill>
        <p:spPr>
          <a:xfrm>
            <a:off x="-157119" y="-298783"/>
            <a:ext cx="2223517" cy="2030503"/>
          </a:xfrm>
          <a:prstGeom prst="rect">
            <a:avLst/>
          </a:prstGeom>
          <a:blipFill rotWithShape="1">
            <a:blip r:embed="rId3">
              <a:alphaModFix amt="35000"/>
            </a:blip>
            <a:stretch>
              <a:fillRect/>
            </a:stretch>
          </a:blipFill>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08009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smtClean="0"/>
              <a:t>Schelling Effect</a:t>
            </a:r>
            <a:endParaRPr lang="en-US" sz="3200" u="sng" dirty="0"/>
          </a:p>
        </p:txBody>
      </p:sp>
      <p:sp>
        <p:nvSpPr>
          <p:cNvPr id="3" name="Content Placeholder 2"/>
          <p:cNvSpPr>
            <a:spLocks noGrp="1"/>
          </p:cNvSpPr>
          <p:nvPr>
            <p:ph idx="1"/>
          </p:nvPr>
        </p:nvSpPr>
        <p:spPr>
          <a:xfrm>
            <a:off x="457200" y="1417638"/>
            <a:ext cx="8229600" cy="5095584"/>
          </a:xfrm>
        </p:spPr>
        <p:txBody>
          <a:bodyPr>
            <a:normAutofit fontScale="85000" lnSpcReduction="10000"/>
          </a:bodyPr>
          <a:lstStyle/>
          <a:p>
            <a:pPr marL="0" indent="0">
              <a:buNone/>
            </a:pPr>
            <a:r>
              <a:rPr lang="en-US" sz="2400" b="1" dirty="0" smtClean="0">
                <a:solidFill>
                  <a:srgbClr val="FF0000"/>
                </a:solidFill>
              </a:rPr>
              <a:t>Q1: Should the child exemption be larger for the rich than for the poor? </a:t>
            </a:r>
            <a:endParaRPr lang="en-US" sz="2400" dirty="0" smtClean="0">
              <a:solidFill>
                <a:srgbClr val="FF0000"/>
              </a:solidFill>
            </a:endParaRPr>
          </a:p>
          <a:p>
            <a:pPr marL="0" indent="0">
              <a:buNone/>
            </a:pPr>
            <a:r>
              <a:rPr lang="en-US" sz="2400" b="1" dirty="0" smtClean="0">
                <a:solidFill>
                  <a:srgbClr val="FF0000"/>
                </a:solidFill>
              </a:rPr>
              <a:t>Q2: Should the childless poor pay as large a surcharge as the childless rich? </a:t>
            </a:r>
            <a:endParaRPr lang="en-US" sz="2400" dirty="0" smtClean="0">
              <a:solidFill>
                <a:srgbClr val="FF0000"/>
              </a:solidFill>
            </a:endParaRPr>
          </a:p>
          <a:p>
            <a:pPr marL="0" indent="0">
              <a:buNone/>
            </a:pPr>
            <a:r>
              <a:rPr lang="en-US" sz="2000" dirty="0" smtClean="0"/>
              <a:t> </a:t>
            </a:r>
          </a:p>
          <a:p>
            <a:pPr marL="0" indent="0">
              <a:buNone/>
            </a:pPr>
            <a:r>
              <a:rPr lang="en-US" sz="2353" b="1" dirty="0" smtClean="0"/>
              <a:t>if you answered ‘No’ to both, then you are not endorsing a coherent policy</a:t>
            </a:r>
            <a:endParaRPr lang="en-US" sz="2353" dirty="0" smtClean="0"/>
          </a:p>
          <a:p>
            <a:pPr marL="0" indent="0">
              <a:buNone/>
            </a:pPr>
            <a:endParaRPr lang="en-US" sz="2400" i="1" dirty="0" smtClean="0">
              <a:solidFill>
                <a:srgbClr val="0000FF"/>
              </a:solidFill>
            </a:endParaRPr>
          </a:p>
          <a:p>
            <a:pPr marL="0" indent="0">
              <a:buNone/>
            </a:pPr>
            <a:r>
              <a:rPr lang="en-US" sz="2400" i="1" dirty="0" smtClean="0">
                <a:solidFill>
                  <a:srgbClr val="0000FF"/>
                </a:solidFill>
              </a:rPr>
              <a:t>		as </a:t>
            </a:r>
            <a:r>
              <a:rPr lang="en-US" sz="2400" i="1" dirty="0" err="1" smtClean="0">
                <a:solidFill>
                  <a:srgbClr val="0000FF"/>
                </a:solidFill>
              </a:rPr>
              <a:t>Kahneman</a:t>
            </a:r>
            <a:r>
              <a:rPr lang="en-US" sz="2400" i="1" dirty="0" smtClean="0">
                <a:solidFill>
                  <a:srgbClr val="0000FF"/>
                </a:solidFill>
              </a:rPr>
              <a:t> puts the point…</a:t>
            </a:r>
            <a:endParaRPr lang="en-US" sz="2400" dirty="0" smtClean="0">
              <a:solidFill>
                <a:srgbClr val="0000FF"/>
              </a:solidFill>
            </a:endParaRPr>
          </a:p>
          <a:p>
            <a:pPr marL="0" indent="0">
              <a:buNone/>
            </a:pPr>
            <a:endParaRPr lang="en-US" sz="2400" dirty="0" smtClean="0"/>
          </a:p>
          <a:p>
            <a:pPr marL="0" indent="0">
              <a:buNone/>
            </a:pPr>
            <a:r>
              <a:rPr lang="en-US" sz="2400" dirty="0" smtClean="0"/>
              <a:t>		the difference between the tax owed by </a:t>
            </a:r>
          </a:p>
          <a:p>
            <a:pPr marL="0" indent="0">
              <a:buNone/>
            </a:pPr>
            <a:r>
              <a:rPr lang="en-US" sz="2400" dirty="0" smtClean="0"/>
              <a:t>		a childless family and by a family with two children </a:t>
            </a:r>
          </a:p>
          <a:p>
            <a:pPr marL="0" indent="0">
              <a:buNone/>
            </a:pPr>
            <a:r>
              <a:rPr lang="en-US" sz="2400" i="1" dirty="0" smtClean="0"/>
              <a:t>		</a:t>
            </a:r>
            <a:r>
              <a:rPr lang="en-US" sz="2400" i="1" u="sng" dirty="0" smtClean="0"/>
              <a:t>can be described</a:t>
            </a:r>
            <a:r>
              <a:rPr lang="en-US" sz="2400" dirty="0" smtClean="0"/>
              <a:t> as a </a:t>
            </a:r>
            <a:r>
              <a:rPr lang="en-US" sz="2400" i="1" u="sng" dirty="0" smtClean="0"/>
              <a:t>reduction</a:t>
            </a:r>
            <a:r>
              <a:rPr lang="en-US" sz="2400" dirty="0" smtClean="0"/>
              <a:t> or as an </a:t>
            </a:r>
            <a:r>
              <a:rPr lang="en-US" sz="2400" i="1" u="sng" dirty="0" smtClean="0"/>
              <a:t>increase</a:t>
            </a:r>
          </a:p>
          <a:p>
            <a:pPr marL="0" indent="0">
              <a:buNone/>
            </a:pPr>
            <a:endParaRPr lang="en-US" sz="2400" dirty="0" smtClean="0"/>
          </a:p>
          <a:p>
            <a:pPr marL="0" indent="0">
              <a:buNone/>
            </a:pPr>
            <a:r>
              <a:rPr lang="en-US" sz="2400" dirty="0" smtClean="0">
                <a:solidFill>
                  <a:srgbClr val="0000FF"/>
                </a:solidFill>
              </a:rPr>
              <a:t>		if you want the poor to receive at least the </a:t>
            </a:r>
          </a:p>
          <a:p>
            <a:pPr marL="0" indent="0">
              <a:buNone/>
            </a:pPr>
            <a:r>
              <a:rPr lang="en-US" sz="2400" dirty="0" smtClean="0">
                <a:solidFill>
                  <a:srgbClr val="0000FF"/>
                </a:solidFill>
              </a:rPr>
              <a:t>		same </a:t>
            </a:r>
            <a:r>
              <a:rPr lang="en-US" sz="2400" i="1" u="sng" dirty="0" smtClean="0">
                <a:solidFill>
                  <a:srgbClr val="0000FF"/>
                </a:solidFill>
              </a:rPr>
              <a:t>benefit</a:t>
            </a:r>
            <a:r>
              <a:rPr lang="en-US" sz="2400" dirty="0" smtClean="0">
                <a:solidFill>
                  <a:srgbClr val="0000FF"/>
                </a:solidFill>
              </a:rPr>
              <a:t> as the rich for having children, </a:t>
            </a:r>
          </a:p>
          <a:p>
            <a:pPr marL="0" indent="0">
              <a:buNone/>
            </a:pPr>
            <a:r>
              <a:rPr lang="en-US" sz="2400" dirty="0" smtClean="0">
                <a:solidFill>
                  <a:srgbClr val="0000FF"/>
                </a:solidFill>
              </a:rPr>
              <a:t>		then you must want the poor to pay at least the</a:t>
            </a:r>
          </a:p>
          <a:p>
            <a:pPr marL="0" indent="0">
              <a:buNone/>
            </a:pPr>
            <a:r>
              <a:rPr lang="en-US" sz="2400" dirty="0" smtClean="0">
                <a:solidFill>
                  <a:srgbClr val="0000FF"/>
                </a:solidFill>
              </a:rPr>
              <a:t>		same </a:t>
            </a:r>
            <a:r>
              <a:rPr lang="en-US" sz="2400" i="1" u="sng" dirty="0" smtClean="0">
                <a:solidFill>
                  <a:srgbClr val="0000FF"/>
                </a:solidFill>
              </a:rPr>
              <a:t>penalty</a:t>
            </a:r>
            <a:r>
              <a:rPr lang="en-US" sz="2400" dirty="0" smtClean="0">
                <a:solidFill>
                  <a:srgbClr val="0000FF"/>
                </a:solidFill>
              </a:rPr>
              <a:t> as the rich for being childless.</a:t>
            </a:r>
          </a:p>
          <a:p>
            <a:endParaRPr lang="en-US" sz="24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49096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366483" y="710037"/>
            <a:ext cx="8229600" cy="5632311"/>
          </a:xfrm>
          <a:prstGeom prst="rect">
            <a:avLst/>
          </a:prstGeom>
        </p:spPr>
        <p:txBody>
          <a:bodyPr wrap="square">
            <a:spAutoFit/>
          </a:bodyPr>
          <a:lstStyle/>
          <a:p>
            <a:r>
              <a:rPr lang="en-US" sz="2000" dirty="0" smtClean="0"/>
              <a:t>1.	~[</a:t>
            </a:r>
            <a:r>
              <a:rPr lang="en-US" sz="2000" dirty="0" err="1" smtClean="0"/>
              <a:t>Deduction(</a:t>
            </a:r>
            <a:r>
              <a:rPr lang="en-US" sz="2000" i="1" dirty="0" err="1" smtClean="0"/>
              <a:t>r</a:t>
            </a:r>
            <a:r>
              <a:rPr lang="en-US" sz="2000" dirty="0" smtClean="0"/>
              <a:t>) &gt; </a:t>
            </a:r>
            <a:r>
              <a:rPr lang="en-US" sz="2000" dirty="0" err="1" smtClean="0"/>
              <a:t>Deduction(</a:t>
            </a:r>
            <a:r>
              <a:rPr lang="en-US" sz="2000" i="1" dirty="0" err="1" smtClean="0"/>
              <a:t>p</a:t>
            </a:r>
            <a:r>
              <a:rPr lang="en-US" sz="2000" dirty="0" smtClean="0"/>
              <a:t>)]							Desire</a:t>
            </a:r>
          </a:p>
          <a:p>
            <a:endParaRPr lang="en-US" sz="2000" dirty="0" smtClean="0"/>
          </a:p>
          <a:p>
            <a:r>
              <a:rPr lang="en-US" sz="2000" dirty="0" smtClean="0"/>
              <a:t>2.	   </a:t>
            </a:r>
            <a:r>
              <a:rPr lang="en-US" sz="2000" dirty="0" err="1" smtClean="0"/>
              <a:t>Surcharge(</a:t>
            </a:r>
            <a:r>
              <a:rPr lang="en-US" sz="2000" i="1" dirty="0" err="1" smtClean="0"/>
              <a:t>p</a:t>
            </a:r>
            <a:r>
              <a:rPr lang="en-US" sz="2000" dirty="0" smtClean="0"/>
              <a:t>) &lt; </a:t>
            </a:r>
            <a:r>
              <a:rPr lang="en-US" sz="2000" dirty="0" err="1" smtClean="0"/>
              <a:t>Surcharge(</a:t>
            </a:r>
            <a:r>
              <a:rPr lang="en-US" sz="2000" i="1" dirty="0" err="1" smtClean="0"/>
              <a:t>r</a:t>
            </a:r>
            <a:r>
              <a:rPr lang="en-US" sz="2000" dirty="0" smtClean="0"/>
              <a:t>)							Desire</a:t>
            </a:r>
          </a:p>
          <a:p>
            <a:r>
              <a:rPr lang="en-US" sz="2000" dirty="0" smtClean="0"/>
              <a:t> </a:t>
            </a:r>
          </a:p>
          <a:p>
            <a:r>
              <a:rPr lang="en-US" sz="2000" dirty="0" smtClean="0"/>
              <a:t>3.     for any income </a:t>
            </a:r>
            <a:r>
              <a:rPr lang="en-US" sz="2000" dirty="0" err="1" smtClean="0"/>
              <a:t>i</a:t>
            </a:r>
            <a:r>
              <a:rPr lang="en-US" sz="2000" dirty="0" smtClean="0"/>
              <a:t>, </a:t>
            </a:r>
          </a:p>
          <a:p>
            <a:r>
              <a:rPr lang="en-US" sz="2000" dirty="0" smtClean="0">
                <a:solidFill>
                  <a:srgbClr val="0000FF"/>
                </a:solidFill>
              </a:rPr>
              <a:t>	</a:t>
            </a:r>
            <a:r>
              <a:rPr lang="en-US" sz="2000" dirty="0" err="1" smtClean="0"/>
              <a:t>Surcharge(i</a:t>
            </a:r>
            <a:r>
              <a:rPr lang="en-US" sz="2000" dirty="0" smtClean="0"/>
              <a:t>) = </a:t>
            </a:r>
            <a:r>
              <a:rPr lang="en-US" sz="2000" dirty="0" err="1" smtClean="0"/>
              <a:t>Deduction(i</a:t>
            </a:r>
            <a:r>
              <a:rPr lang="en-US" sz="2000" dirty="0" smtClean="0"/>
              <a:t>) </a:t>
            </a:r>
            <a:r>
              <a:rPr lang="en-US" sz="2000" dirty="0" smtClean="0">
                <a:solidFill>
                  <a:srgbClr val="0000FF"/>
                </a:solidFill>
              </a:rPr>
              <a:t>				</a:t>
            </a:r>
            <a:r>
              <a:rPr lang="en-US" sz="2000" i="1" dirty="0" smtClean="0">
                <a:solidFill>
                  <a:srgbClr val="000000"/>
                </a:solidFill>
              </a:rPr>
              <a:t>obvious, but also provable</a:t>
            </a:r>
            <a:endParaRPr lang="en-US" sz="2000" dirty="0" smtClean="0">
              <a:solidFill>
                <a:srgbClr val="000000"/>
              </a:solidFill>
            </a:endParaRPr>
          </a:p>
          <a:p>
            <a:endParaRPr lang="en-US" sz="2000" dirty="0" smtClean="0"/>
          </a:p>
          <a:p>
            <a:r>
              <a:rPr lang="en-US" sz="2000" dirty="0" smtClean="0"/>
              <a:t>4.	Surcharge(</a:t>
            </a:r>
            <a:r>
              <a:rPr lang="en-US" sz="2000" i="1" dirty="0" smtClean="0"/>
              <a:t>r</a:t>
            </a:r>
            <a:r>
              <a:rPr lang="en-US" sz="2000" dirty="0" smtClean="0"/>
              <a:t>) = Deduction(</a:t>
            </a:r>
            <a:r>
              <a:rPr lang="en-US" sz="2000" i="1" dirty="0" smtClean="0"/>
              <a:t>r</a:t>
            </a:r>
            <a:r>
              <a:rPr lang="en-US" sz="2000" dirty="0" smtClean="0"/>
              <a:t>)								[3]</a:t>
            </a:r>
          </a:p>
          <a:p>
            <a:endParaRPr lang="en-US" sz="2000" dirty="0" smtClean="0"/>
          </a:p>
          <a:p>
            <a:r>
              <a:rPr lang="en-US" sz="2000" dirty="0" smtClean="0">
                <a:solidFill>
                  <a:srgbClr val="0000FF"/>
                </a:solidFill>
              </a:rPr>
              <a:t>5. 	</a:t>
            </a:r>
            <a:r>
              <a:rPr lang="en-US" sz="2000" b="1" dirty="0" smtClean="0">
                <a:solidFill>
                  <a:srgbClr val="0000FF"/>
                </a:solidFill>
              </a:rPr>
              <a:t>Surcharge(</a:t>
            </a:r>
            <a:r>
              <a:rPr lang="en-US" sz="2000" b="1" i="1" dirty="0" smtClean="0">
                <a:solidFill>
                  <a:srgbClr val="0000FF"/>
                </a:solidFill>
              </a:rPr>
              <a:t>p</a:t>
            </a:r>
            <a:r>
              <a:rPr lang="en-US" sz="2000" b="1" dirty="0" smtClean="0">
                <a:solidFill>
                  <a:srgbClr val="0000FF"/>
                </a:solidFill>
              </a:rPr>
              <a:t>) &lt; Deduction(</a:t>
            </a:r>
            <a:r>
              <a:rPr lang="en-US" sz="2000" b="1" i="1" dirty="0" smtClean="0">
                <a:solidFill>
                  <a:srgbClr val="0000FF"/>
                </a:solidFill>
              </a:rPr>
              <a:t>r</a:t>
            </a:r>
            <a:r>
              <a:rPr lang="en-US" sz="2000" b="1" dirty="0" smtClean="0">
                <a:solidFill>
                  <a:srgbClr val="0000FF"/>
                </a:solidFill>
              </a:rPr>
              <a:t>)</a:t>
            </a:r>
            <a:r>
              <a:rPr lang="en-US" sz="2000" dirty="0" smtClean="0">
                <a:solidFill>
                  <a:srgbClr val="0000FF"/>
                </a:solidFill>
              </a:rPr>
              <a:t> 		</a:t>
            </a:r>
            <a:r>
              <a:rPr lang="en-US" sz="2000" i="1" dirty="0" smtClean="0">
                <a:solidFill>
                  <a:srgbClr val="0000FF"/>
                </a:solidFill>
              </a:rPr>
              <a:t>seems OK</a:t>
            </a:r>
            <a:r>
              <a:rPr lang="en-US" sz="2000" dirty="0" smtClean="0"/>
              <a:t>				[2, 4]</a:t>
            </a:r>
          </a:p>
          <a:p>
            <a:endParaRPr lang="en-US" sz="2000" dirty="0" smtClean="0"/>
          </a:p>
          <a:p>
            <a:r>
              <a:rPr lang="en-US" sz="2000" dirty="0" smtClean="0"/>
              <a:t>6.	</a:t>
            </a:r>
            <a:r>
              <a:rPr lang="en-US" sz="2000" dirty="0" err="1" smtClean="0"/>
              <a:t>Surcharge(</a:t>
            </a:r>
            <a:r>
              <a:rPr lang="en-US" sz="2000" i="1" dirty="0" err="1" smtClean="0"/>
              <a:t>p</a:t>
            </a:r>
            <a:r>
              <a:rPr lang="en-US" sz="2000" dirty="0" smtClean="0"/>
              <a:t>) = </a:t>
            </a:r>
            <a:r>
              <a:rPr lang="en-US" sz="2000" dirty="0" err="1" smtClean="0"/>
              <a:t>Deduction(</a:t>
            </a:r>
            <a:r>
              <a:rPr lang="en-US" sz="2000" i="1" dirty="0" err="1" smtClean="0"/>
              <a:t>p</a:t>
            </a:r>
            <a:r>
              <a:rPr lang="en-US" sz="2000" dirty="0" smtClean="0"/>
              <a:t>)								[3]</a:t>
            </a:r>
          </a:p>
          <a:p>
            <a:endParaRPr lang="en-US" sz="2000" dirty="0" smtClean="0">
              <a:solidFill>
                <a:srgbClr val="FF0000"/>
              </a:solidFill>
            </a:endParaRPr>
          </a:p>
          <a:p>
            <a:r>
              <a:rPr lang="en-US" sz="2000" dirty="0" smtClean="0">
                <a:solidFill>
                  <a:srgbClr val="FF0000"/>
                </a:solidFill>
              </a:rPr>
              <a:t>7. 	</a:t>
            </a:r>
            <a:r>
              <a:rPr lang="en-US" sz="2000" b="1" dirty="0" smtClean="0">
                <a:solidFill>
                  <a:srgbClr val="FF0000"/>
                </a:solidFill>
              </a:rPr>
              <a:t>Deduction(</a:t>
            </a:r>
            <a:r>
              <a:rPr lang="en-US" sz="2000" b="1" i="1" dirty="0" smtClean="0">
                <a:solidFill>
                  <a:srgbClr val="FF0000"/>
                </a:solidFill>
              </a:rPr>
              <a:t>p</a:t>
            </a:r>
            <a:r>
              <a:rPr lang="en-US" sz="2000" b="1" dirty="0" smtClean="0">
                <a:solidFill>
                  <a:srgbClr val="FF0000"/>
                </a:solidFill>
              </a:rPr>
              <a:t>) &lt; Deduction(</a:t>
            </a:r>
            <a:r>
              <a:rPr lang="en-US" sz="2000" b="1" i="1" dirty="0" smtClean="0">
                <a:solidFill>
                  <a:srgbClr val="FF0000"/>
                </a:solidFill>
              </a:rPr>
              <a:t>r</a:t>
            </a:r>
            <a:r>
              <a:rPr lang="en-US" sz="2000" b="1" dirty="0" smtClean="0">
                <a:solidFill>
                  <a:srgbClr val="FF0000"/>
                </a:solidFill>
              </a:rPr>
              <a:t>)</a:t>
            </a:r>
            <a:r>
              <a:rPr lang="en-US" sz="2000" dirty="0" smtClean="0">
                <a:solidFill>
                  <a:srgbClr val="FF0000"/>
                </a:solidFill>
              </a:rPr>
              <a:t>		</a:t>
            </a:r>
            <a:r>
              <a:rPr lang="en-US" sz="2000" i="1" dirty="0" smtClean="0">
                <a:solidFill>
                  <a:srgbClr val="FF0000"/>
                </a:solidFill>
              </a:rPr>
              <a:t>seems bad	</a:t>
            </a:r>
            <a:r>
              <a:rPr lang="en-US" sz="2000" dirty="0" smtClean="0"/>
              <a:t>			[5, 6]</a:t>
            </a:r>
          </a:p>
          <a:p>
            <a:endParaRPr lang="en-US" sz="2000" dirty="0" smtClean="0"/>
          </a:p>
          <a:p>
            <a:r>
              <a:rPr lang="en-US" sz="2000" dirty="0" smtClean="0"/>
              <a:t>8. 	</a:t>
            </a:r>
            <a:r>
              <a:rPr lang="en-US" sz="2000" dirty="0" smtClean="0">
                <a:solidFill>
                  <a:srgbClr val="000000"/>
                </a:solidFill>
              </a:rPr>
              <a:t>Deduction(</a:t>
            </a:r>
            <a:r>
              <a:rPr lang="en-US" sz="2000" i="1" dirty="0" smtClean="0">
                <a:solidFill>
                  <a:srgbClr val="000000"/>
                </a:solidFill>
              </a:rPr>
              <a:t>r</a:t>
            </a:r>
            <a:r>
              <a:rPr lang="en-US" sz="2000" dirty="0" smtClean="0">
                <a:solidFill>
                  <a:srgbClr val="000000"/>
                </a:solidFill>
              </a:rPr>
              <a:t>) &gt; Deduction(</a:t>
            </a:r>
            <a:r>
              <a:rPr lang="en-US" sz="2000" i="1" dirty="0" smtClean="0">
                <a:solidFill>
                  <a:srgbClr val="000000"/>
                </a:solidFill>
              </a:rPr>
              <a:t>p</a:t>
            </a:r>
            <a:r>
              <a:rPr lang="en-US" sz="2000" dirty="0" smtClean="0">
                <a:solidFill>
                  <a:srgbClr val="000000"/>
                </a:solidFill>
              </a:rPr>
              <a:t>)</a:t>
            </a:r>
            <a:r>
              <a:rPr lang="en-US" sz="2000" dirty="0" smtClean="0"/>
              <a:t>								[7]</a:t>
            </a:r>
          </a:p>
          <a:p>
            <a:endParaRPr lang="en-US" sz="2000" dirty="0" smtClean="0"/>
          </a:p>
          <a:p>
            <a:r>
              <a:rPr lang="en-US" sz="2000" dirty="0" smtClean="0"/>
              <a:t>9. 	</a:t>
            </a:r>
            <a:r>
              <a:rPr lang="en-US" sz="2000" dirty="0" smtClean="0">
                <a:solidFill>
                  <a:srgbClr val="000000"/>
                </a:solidFill>
                <a:sym typeface="Symbol"/>
              </a:rPr>
              <a:t></a:t>
            </a:r>
            <a:r>
              <a:rPr lang="en-US" sz="2000" dirty="0" smtClean="0">
                <a:solidFill>
                  <a:srgbClr val="000000"/>
                </a:solidFill>
              </a:rPr>
              <a:t>	</a:t>
            </a:r>
            <a:r>
              <a:rPr lang="en-US" sz="2000" dirty="0" smtClean="0"/>
              <a:t>													[1, 8]</a:t>
            </a:r>
            <a:endParaRPr lang="en-US" sz="20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348072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23158</TotalTime>
  <Words>6819</Words>
  <Application>Microsoft Macintosh PowerPoint</Application>
  <PresentationFormat>On-screen Show (4:3)</PresentationFormat>
  <Paragraphs>625</Paragraphs>
  <Slides>54</Slides>
  <Notes>12</Notes>
  <HiddenSlides>0</HiddenSlides>
  <MMClips>0</MMClips>
  <ScaleCrop>false</ScaleCrop>
  <HeadingPairs>
    <vt:vector size="4" baseType="variant">
      <vt:variant>
        <vt:lpstr>Design Template</vt:lpstr>
      </vt:variant>
      <vt:variant>
        <vt:i4>1</vt:i4>
      </vt:variant>
      <vt:variant>
        <vt:lpstr>Slide Titles</vt:lpstr>
      </vt:variant>
      <vt:variant>
        <vt:i4>54</vt:i4>
      </vt:variant>
    </vt:vector>
  </HeadingPairs>
  <TitlesOfParts>
    <vt:vector size="55" baseType="lpstr">
      <vt:lpstr>Office Theme</vt:lpstr>
      <vt:lpstr>Event Variables and Framing Effects Paul M. Pietroski University of Maryland</vt:lpstr>
      <vt:lpstr>Outline</vt:lpstr>
      <vt:lpstr>Outline</vt:lpstr>
      <vt:lpstr>Outline</vt:lpstr>
      <vt:lpstr>I Cognize, ergo  I am prone to Framing Effects </vt:lpstr>
      <vt:lpstr>I Cognize, ergo  I am prone to Framing Effects </vt:lpstr>
      <vt:lpstr>Schelling Effect</vt:lpstr>
      <vt:lpstr>Schelling Effect</vt:lpstr>
      <vt:lpstr>Slide 9</vt:lpstr>
      <vt:lpstr>Slide 10</vt:lpstr>
      <vt:lpstr>Kahneman’s Conclusion</vt:lpstr>
      <vt:lpstr>Outline</vt:lpstr>
      <vt:lpstr>Event Variables</vt:lpstr>
      <vt:lpstr>Event Variables</vt:lpstr>
      <vt:lpstr>Event Variables</vt:lpstr>
      <vt:lpstr>How Many Values of ‘e’-variables?</vt:lpstr>
      <vt:lpstr>How Many Values of ‘e’-variables?</vt:lpstr>
      <vt:lpstr>How Many Values of ‘e’-variables?</vt:lpstr>
      <vt:lpstr>Slide 19</vt:lpstr>
      <vt:lpstr>How Many Values of ‘e’-variables?</vt:lpstr>
      <vt:lpstr>How Many Values of ‘e’-variables?</vt:lpstr>
      <vt:lpstr>How Many Values of ‘e’-variables?</vt:lpstr>
      <vt:lpstr>On the one hand...</vt:lpstr>
      <vt:lpstr>On another hand...</vt:lpstr>
      <vt:lpstr>On a third hand...</vt:lpstr>
      <vt:lpstr>Outline</vt:lpstr>
      <vt:lpstr>Against Simple Identity: NonEntailments </vt:lpstr>
      <vt:lpstr>Against Simple Identity: NonEntailments </vt:lpstr>
      <vt:lpstr>So maybe we should Distinguish after all...</vt:lpstr>
      <vt:lpstr>Plausible Cases of “Distinct but Related”</vt:lpstr>
      <vt:lpstr>Plausible Cases of “Distinct but Related”</vt:lpstr>
      <vt:lpstr>Not Implausible Cases of “Distinct but Related”</vt:lpstr>
      <vt:lpstr>Less Plausible Cases of “Distinct but Related”</vt:lpstr>
      <vt:lpstr>Less Plausible Cases of “Distinct but Related”</vt:lpstr>
      <vt:lpstr>So maybe we should Identify after all...</vt:lpstr>
      <vt:lpstr>Plausible Cases of “Identify but Relativize”</vt:lpstr>
      <vt:lpstr>In Favor of Relativization, Sometimes</vt:lpstr>
      <vt:lpstr>Less Plausible Cases of “Identify but Relativize”</vt:lpstr>
      <vt:lpstr>Less Plausible Cases of “Identify but Relativize”</vt:lpstr>
      <vt:lpstr>Slide 40</vt:lpstr>
      <vt:lpstr>Telicity Worry about Identifying/Relativizing</vt:lpstr>
      <vt:lpstr>Another Worry About Identifying</vt:lpstr>
      <vt:lpstr>Another Worry About Identifying</vt:lpstr>
      <vt:lpstr>Outline</vt:lpstr>
      <vt:lpstr>Slide 45</vt:lpstr>
      <vt:lpstr>Recall Kahneman’s Conclusion: Framing Effects can Run Deep</vt:lpstr>
      <vt:lpstr>A Potential Analogy</vt:lpstr>
      <vt:lpstr>A Potential Analogy</vt:lpstr>
      <vt:lpstr>Event Variables: Alleged Argument for TCS</vt:lpstr>
      <vt:lpstr>Conjunct Reduction: No Variables Needed</vt:lpstr>
      <vt:lpstr>Slide 51</vt:lpstr>
      <vt:lpstr>Slide 52</vt:lpstr>
      <vt:lpstr>Slide 53</vt:lpstr>
      <vt:lpstr>Event Variables and Framing Effects THANKS!</vt:lpstr>
    </vt:vector>
  </TitlesOfParts>
  <Company>University of Maryland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 Variables and Framing Effects</dc:title>
  <dc:creator>Paul Pietroski</dc:creator>
  <cp:lastModifiedBy>Paul Pietroski</cp:lastModifiedBy>
  <cp:revision>496</cp:revision>
  <dcterms:created xsi:type="dcterms:W3CDTF">2013-04-19T20:18:41Z</dcterms:created>
  <dcterms:modified xsi:type="dcterms:W3CDTF">2013-04-19T20:39:02Z</dcterms:modified>
</cp:coreProperties>
</file>